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50" r:id="rId3"/>
    <p:sldId id="351" r:id="rId4"/>
    <p:sldId id="346" r:id="rId5"/>
    <p:sldId id="347" r:id="rId6"/>
    <p:sldId id="348" r:id="rId7"/>
    <p:sldId id="3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01EE05C-F9E4-4BBB-A5C1-9C9F75E33B4A}">
          <p14:sldIdLst>
            <p14:sldId id="256"/>
            <p14:sldId id="350"/>
            <p14:sldId id="351"/>
            <p14:sldId id="346"/>
            <p14:sldId id="347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6327"/>
  </p:normalViewPr>
  <p:slideViewPr>
    <p:cSldViewPr snapToGrid="0">
      <p:cViewPr varScale="1">
        <p:scale>
          <a:sx n="107" d="100"/>
          <a:sy n="107" d="100"/>
        </p:scale>
        <p:origin x="12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000" b="1" dirty="0"/>
              <a:t>Простые методы предсказания временных рядов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2" y="1430830"/>
            <a:ext cx="12000858" cy="265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4447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https://robjhyndman.com/hyndsight/terminology-matters/#same-concept-different-terminology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326" y="129708"/>
            <a:ext cx="7181850" cy="65627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361983" y="4857982"/>
            <a:ext cx="307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https://dl.leima.is/time-series/</a:t>
            </a:r>
          </a:p>
        </p:txBody>
      </p:sp>
    </p:spTree>
    <p:extLst>
      <p:ext uri="{BB962C8B-B14F-4D97-AF65-F5344CB8AC3E}">
        <p14:creationId xmlns:p14="http://schemas.microsoft.com/office/powerpoint/2010/main" val="483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Прогноз</a:t>
            </a:r>
            <a:r>
              <a:rPr lang="en-US" sz="3200" b="1" dirty="0"/>
              <a:t> </a:t>
            </a:r>
            <a:r>
              <a:rPr lang="en-US" sz="3200" b="1" dirty="0" err="1"/>
              <a:t>временного</a:t>
            </a:r>
            <a:r>
              <a:rPr lang="en-US" sz="3200" b="1" dirty="0"/>
              <a:t> </a:t>
            </a:r>
            <a:r>
              <a:rPr lang="en-US" sz="3200" b="1" dirty="0" err="1" smtClean="0"/>
              <a:t>ряда</a:t>
            </a:r>
            <a:r>
              <a:rPr lang="ru-RU" sz="3200" b="1" dirty="0"/>
              <a:t>. 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200" b="1" dirty="0" smtClean="0"/>
              <a:t>Методы </a:t>
            </a:r>
            <a:r>
              <a:rPr lang="ru-RU" sz="3200" b="1" dirty="0"/>
              <a:t>на основе специфичной модели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1045211"/>
            <a:ext cx="11528276" cy="5503491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Существует несколько типов решения задачи прогноза временных рядов.</a:t>
            </a:r>
          </a:p>
          <a:p>
            <a:pPr lvl="0"/>
            <a:r>
              <a:rPr lang="ru-RU" sz="2000" b="1" dirty="0"/>
              <a:t>Стохастические модели (или подход, основанный на моделях)</a:t>
            </a:r>
            <a:r>
              <a:rPr lang="ru-RU" sz="2000" dirty="0"/>
              <a:t> . Методы можно разделить на непараметрические и параметрические.</a:t>
            </a:r>
          </a:p>
          <a:p>
            <a:pPr lvl="0"/>
            <a:r>
              <a:rPr lang="ru-RU" sz="2000" b="1" dirty="0"/>
              <a:t>непараметрические,</a:t>
            </a:r>
            <a:r>
              <a:rPr lang="ru-RU" sz="2000" dirty="0"/>
              <a:t>  такие как скользящее среднее, </a:t>
            </a:r>
            <a:r>
              <a:rPr lang="ru-RU" sz="2000" dirty="0" err="1"/>
              <a:t>Холта</a:t>
            </a:r>
            <a:r>
              <a:rPr lang="ru-RU" sz="2000" dirty="0"/>
              <a:t>-Винтера, простая регрессия:</a:t>
            </a:r>
          </a:p>
          <a:p>
            <a:pPr lvl="1"/>
            <a:r>
              <a:rPr lang="ru-RU" sz="2000" dirty="0"/>
              <a:t>на основе аналитической модели поведения ряда,</a:t>
            </a:r>
          </a:p>
          <a:p>
            <a:pPr lvl="1"/>
            <a:r>
              <a:rPr lang="ru-RU" sz="2000" dirty="0"/>
              <a:t>легко обучаться и </a:t>
            </a:r>
            <a:r>
              <a:rPr lang="ru-RU" sz="2000" dirty="0" err="1"/>
              <a:t>дообучаться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низкая вероятность переобучения,</a:t>
            </a:r>
          </a:p>
          <a:p>
            <a:pPr lvl="1"/>
            <a:r>
              <a:rPr lang="ru-RU" sz="2000" dirty="0"/>
              <a:t>обеспечивают наилучшую точность для сравнительно простых данных (стационарных с гауссовыми шумами или некоторыми простыми шумами, такими как симметрично распределенные).</a:t>
            </a:r>
          </a:p>
          <a:p>
            <a:pPr lvl="1"/>
            <a:r>
              <a:rPr lang="ru-RU" sz="2000" dirty="0"/>
              <a:t>точность сильно зависит от количества данных для обучения.</a:t>
            </a:r>
          </a:p>
          <a:p>
            <a:pPr lvl="1"/>
            <a:r>
              <a:rPr lang="ru-RU" sz="2000" dirty="0"/>
              <a:t>производительность резко снижается, если поведение данных отличается от предполагаемого (формируют предполагаемую статистическую гипотезу).</a:t>
            </a:r>
          </a:p>
          <a:p>
            <a:pPr lvl="1"/>
            <a:r>
              <a:rPr lang="ru-RU" sz="2000" dirty="0"/>
              <a:t>Хорошо работает только в одномерном случае.</a:t>
            </a:r>
          </a:p>
          <a:p>
            <a:pPr lvl="1"/>
            <a:r>
              <a:rPr lang="ru-RU" sz="2000" dirty="0"/>
              <a:t>Легко интерпретируется.</a:t>
            </a:r>
          </a:p>
          <a:p>
            <a:pPr lvl="1"/>
            <a:r>
              <a:rPr lang="ru-RU" sz="2000" dirty="0"/>
              <a:t>Может иметь аналитическое решение (например, для линейной регрессии).</a:t>
            </a:r>
          </a:p>
          <a:p>
            <a:pPr lvl="1"/>
            <a:r>
              <a:rPr lang="ru-RU" sz="2000" dirty="0"/>
              <a:t>Для работы нам нужно знать тип распределения или делать серьезные предположения о нем.</a:t>
            </a:r>
          </a:p>
        </p:txBody>
      </p:sp>
    </p:spTree>
    <p:extLst>
      <p:ext uri="{BB962C8B-B14F-4D97-AF65-F5344CB8AC3E}">
        <p14:creationId xmlns:p14="http://schemas.microsoft.com/office/powerpoint/2010/main" val="6268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err="1"/>
              <a:t>Прогноз</a:t>
            </a:r>
            <a:r>
              <a:rPr lang="en-US" sz="3200" b="1" dirty="0"/>
              <a:t> </a:t>
            </a:r>
            <a:r>
              <a:rPr lang="en-US" sz="3200" b="1" dirty="0" err="1"/>
              <a:t>временного</a:t>
            </a:r>
            <a:r>
              <a:rPr lang="en-US" sz="3200" b="1" dirty="0"/>
              <a:t> </a:t>
            </a:r>
            <a:r>
              <a:rPr lang="en-US" sz="3200" b="1" dirty="0" err="1" smtClean="0"/>
              <a:t>ряда</a:t>
            </a:r>
            <a:r>
              <a:rPr lang="ru-RU" sz="3200" b="1" dirty="0" smtClean="0"/>
              <a:t>. </a:t>
            </a:r>
            <a:br>
              <a:rPr lang="ru-RU" sz="3200" b="1" dirty="0" smtClean="0"/>
            </a:br>
            <a:r>
              <a:rPr lang="ru-RU" sz="3200" b="1" dirty="0" smtClean="0"/>
              <a:t>Методы на основе специфичной модели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1145415"/>
            <a:ext cx="11379366" cy="5009465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Параметрические методы,</a:t>
            </a:r>
            <a:r>
              <a:rPr lang="ru-RU" sz="2000" dirty="0"/>
              <a:t>  такие как ARIMA, GARCH, </a:t>
            </a:r>
            <a:r>
              <a:rPr lang="ru-RU" sz="2000" dirty="0" err="1"/>
              <a:t>Prophet</a:t>
            </a:r>
            <a:r>
              <a:rPr lang="ru-RU" sz="2000" dirty="0"/>
              <a:t> и т. д.</a:t>
            </a:r>
          </a:p>
          <a:p>
            <a:pPr lvl="1"/>
            <a:r>
              <a:rPr lang="ru-RU" sz="2000" dirty="0"/>
              <a:t>Строиться на основе аналитико-параметрической модели поведения ряда,</a:t>
            </a:r>
          </a:p>
          <a:p>
            <a:pPr lvl="1"/>
            <a:r>
              <a:rPr lang="ru-RU" sz="2000" dirty="0"/>
              <a:t>прост для понимания и реализации,</a:t>
            </a:r>
          </a:p>
          <a:p>
            <a:pPr lvl="1"/>
            <a:r>
              <a:rPr lang="ru-RU" sz="2000" dirty="0"/>
              <a:t>легко обучаться и </a:t>
            </a:r>
            <a:r>
              <a:rPr lang="ru-RU" sz="2000" dirty="0" err="1"/>
              <a:t>дообучаться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обеспечивают достаточно высокую точность прогноза,</a:t>
            </a:r>
          </a:p>
          <a:p>
            <a:pPr lvl="1"/>
            <a:r>
              <a:rPr lang="ru-RU" sz="2000" dirty="0"/>
              <a:t>лучше работать с одномерными данными,</a:t>
            </a:r>
          </a:p>
          <a:p>
            <a:pPr lvl="1"/>
            <a:r>
              <a:rPr lang="ru-RU" sz="2000" dirty="0"/>
              <a:t>лучше при относительно простых </a:t>
            </a:r>
            <a:r>
              <a:rPr lang="ru-RU" sz="2000" dirty="0" err="1"/>
              <a:t>нестационарностях</a:t>
            </a:r>
            <a:r>
              <a:rPr lang="ru-RU" sz="2000" dirty="0"/>
              <a:t> в данных,</a:t>
            </a:r>
          </a:p>
          <a:p>
            <a:pPr lvl="1"/>
            <a:r>
              <a:rPr lang="ru-RU" sz="2000" dirty="0"/>
              <a:t>точность сильно зависит от количества данных для обучения,</a:t>
            </a:r>
          </a:p>
          <a:p>
            <a:pPr lvl="1"/>
            <a:r>
              <a:rPr lang="ru-RU" sz="2000" dirty="0"/>
              <a:t>точность сильно зависит от выбора значений </a:t>
            </a:r>
            <a:r>
              <a:rPr lang="ru-RU" sz="2000" dirty="0" err="1"/>
              <a:t>гиперпараметров</a:t>
            </a:r>
            <a:r>
              <a:rPr lang="ru-RU" sz="2000" dirty="0"/>
              <a:t> (здесь </a:t>
            </a:r>
            <a:r>
              <a:rPr lang="ru-RU" sz="2000" dirty="0" err="1"/>
              <a:t>гиперпараметры</a:t>
            </a:r>
            <a:r>
              <a:rPr lang="ru-RU" sz="2000" dirty="0"/>
              <a:t> являются аналогом статистической гипотезы в непараметрическом подходе),</a:t>
            </a:r>
          </a:p>
          <a:p>
            <a:pPr lvl="1"/>
            <a:r>
              <a:rPr lang="ru-RU" sz="2000" dirty="0"/>
              <a:t>не может справиться со сложной нелинейной зависимостью между данными,</a:t>
            </a:r>
          </a:p>
          <a:p>
            <a:pPr lvl="1"/>
            <a:r>
              <a:rPr lang="ru-RU" sz="2000" dirty="0"/>
              <a:t>низкая производительность для огромных многомерных нестационарных рядов (особенно в случае данных с различным поведением и т. д.).</a:t>
            </a:r>
          </a:p>
          <a:p>
            <a:pPr lvl="1"/>
            <a:r>
              <a:rPr lang="ru-RU" sz="2000" dirty="0"/>
              <a:t>Легко интерпретируется.</a:t>
            </a:r>
          </a:p>
          <a:p>
            <a:pPr lvl="1"/>
            <a:r>
              <a:rPr lang="ru-RU" sz="2000" dirty="0"/>
              <a:t>Более устойчивый к выводам в случае хорошо выбранной модели (из-за сверхвысокого разрешения с выводами для небольших наборов данных).</a:t>
            </a:r>
          </a:p>
        </p:txBody>
      </p:sp>
    </p:spTree>
    <p:extLst>
      <p:ext uri="{BB962C8B-B14F-4D97-AF65-F5344CB8AC3E}">
        <p14:creationId xmlns:p14="http://schemas.microsoft.com/office/powerpoint/2010/main" val="24034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ru-RU" sz="3200" b="1" dirty="0"/>
              <a:t>Методы машинного обучения</a:t>
            </a:r>
            <a:r>
              <a:rPr lang="en-US" sz="3200" b="1" dirty="0"/>
              <a:t>. </a:t>
            </a:r>
            <a:r>
              <a:rPr lang="en-US" sz="3200" b="1" dirty="0" smtClean="0"/>
              <a:t>Data-Driven, </a:t>
            </a:r>
            <a:r>
              <a:rPr lang="ru-RU" sz="3200" b="1" dirty="0" smtClean="0"/>
              <a:t>М</a:t>
            </a:r>
            <a:r>
              <a:rPr lang="en-US" sz="3200" b="1" dirty="0" err="1" smtClean="0"/>
              <a:t>odel</a:t>
            </a:r>
            <a:r>
              <a:rPr lang="en-US" sz="3200" b="1" dirty="0" smtClean="0"/>
              <a:t> agnostic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Модели, управляемые данными (или подход машинного обучения)</a:t>
            </a:r>
            <a:endParaRPr lang="ru-RU" sz="2000" dirty="0"/>
          </a:p>
          <a:p>
            <a:pPr lvl="0"/>
            <a:r>
              <a:rPr lang="ru-RU" sz="2000" dirty="0"/>
              <a:t>Методы можно разделить на классическое машинное обучение и глубокую нейронную сеть.</a:t>
            </a:r>
          </a:p>
          <a:p>
            <a:pPr lvl="0"/>
            <a:r>
              <a:rPr lang="ru-RU" sz="2000" b="1" dirty="0"/>
              <a:t>Классические модели, управляемые данными (или подход машинного обучения)</a:t>
            </a:r>
            <a:r>
              <a:rPr lang="ru-RU" sz="2000" dirty="0"/>
              <a:t> .</a:t>
            </a:r>
          </a:p>
          <a:p>
            <a:pPr lvl="0"/>
            <a:r>
              <a:rPr lang="ru-RU" sz="2000" dirty="0"/>
              <a:t>Такие методы, как векторная регрессия (SVR), случайный лес регрессии, </a:t>
            </a:r>
            <a:r>
              <a:rPr lang="ru-RU" sz="2000" dirty="0" err="1"/>
              <a:t>XGBoost</a:t>
            </a:r>
            <a:r>
              <a:rPr lang="ru-RU" sz="2000" dirty="0"/>
              <a:t> и </a:t>
            </a:r>
            <a:r>
              <a:rPr lang="ru-RU" sz="2000" dirty="0" err="1"/>
              <a:t>тд</a:t>
            </a:r>
            <a:r>
              <a:rPr lang="ru-RU" sz="2000" dirty="0"/>
              <a:t>.</a:t>
            </a:r>
          </a:p>
          <a:p>
            <a:pPr lvl="1"/>
            <a:r>
              <a:rPr lang="ru-RU" sz="2000" dirty="0"/>
              <a:t>Позволяют работать с сильно нелинейными данными.</a:t>
            </a:r>
          </a:p>
          <a:p>
            <a:pPr lvl="1"/>
            <a:r>
              <a:rPr lang="ru-RU" sz="2000" dirty="0"/>
              <a:t>Нет необходимости в статистической гипотезе для модели.</a:t>
            </a:r>
          </a:p>
          <a:p>
            <a:pPr lvl="1"/>
            <a:r>
              <a:rPr lang="ru-RU" sz="2000" dirty="0"/>
              <a:t>Хорошо справляется с нестационарными отношениями между данными.</a:t>
            </a:r>
          </a:p>
          <a:p>
            <a:pPr lvl="1"/>
            <a:r>
              <a:rPr lang="ru-RU" sz="2000" dirty="0"/>
              <a:t>Легко тренировать.</a:t>
            </a:r>
          </a:p>
          <a:p>
            <a:pPr lvl="1"/>
            <a:r>
              <a:rPr lang="ru-RU" sz="2000" dirty="0"/>
              <a:t>Точность сильно зависит от выбора значений </a:t>
            </a:r>
            <a:r>
              <a:rPr lang="ru-RU" sz="2000" dirty="0" err="1"/>
              <a:t>гиперпараметров</a:t>
            </a:r>
            <a:r>
              <a:rPr lang="ru-RU" sz="2000" dirty="0"/>
              <a:t>.</a:t>
            </a:r>
          </a:p>
          <a:p>
            <a:pPr lvl="1"/>
            <a:r>
              <a:rPr lang="ru-RU" sz="2000" dirty="0"/>
              <a:t>Неявная зависимость выбранной модели и данных от результатов прогноза.</a:t>
            </a:r>
          </a:p>
          <a:p>
            <a:pPr lvl="1"/>
            <a:r>
              <a:rPr lang="ru-RU" sz="2000" dirty="0"/>
              <a:t>Точность сильно зависит от сходства между обученными данными и данными вывода.</a:t>
            </a:r>
          </a:p>
          <a:p>
            <a:pPr lvl="1"/>
            <a:r>
              <a:rPr lang="ru-RU" sz="2000" dirty="0"/>
              <a:t>Трудно достичь сопоставимой точности с подходом на основе модели для относительно простых данных.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513" y="5595042"/>
            <a:ext cx="11062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отличии от предыдущих подходов у нас тут нет допущений об условиях работы процесса порождающего ВР,</a:t>
            </a:r>
          </a:p>
          <a:p>
            <a:r>
              <a:rPr lang="ru-RU" dirty="0" smtClean="0"/>
              <a:t>Поэтому модель следующая из процесса заменяется на примеры входных и выходных данных. </a:t>
            </a:r>
          </a:p>
          <a:p>
            <a:r>
              <a:rPr lang="ru-RU" dirty="0" smtClean="0"/>
              <a:t>В предсказаниях вход и выход – это одни и те же данные, но смещенные др. </a:t>
            </a:r>
            <a:r>
              <a:rPr lang="ru-RU" dirty="0" err="1" smtClean="0"/>
              <a:t>отн</a:t>
            </a:r>
            <a:r>
              <a:rPr lang="ru-RU" dirty="0" smtClean="0"/>
              <a:t>. Др. </a:t>
            </a:r>
            <a:br>
              <a:rPr lang="ru-RU" dirty="0" smtClean="0"/>
            </a:br>
            <a:r>
              <a:rPr lang="ru-RU" dirty="0" smtClean="0"/>
              <a:t>(аналог градуировки работы прибора)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8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err="1"/>
              <a:t>Прогноз</a:t>
            </a:r>
            <a:r>
              <a:rPr lang="en-US" sz="3200" b="1" dirty="0"/>
              <a:t> </a:t>
            </a:r>
            <a:r>
              <a:rPr lang="en-US" sz="3200" b="1" dirty="0" err="1"/>
              <a:t>временного</a:t>
            </a:r>
            <a:r>
              <a:rPr lang="en-US" sz="3200" b="1" dirty="0"/>
              <a:t> </a:t>
            </a:r>
            <a:r>
              <a:rPr lang="en-US" sz="3200" b="1" dirty="0" err="1" smtClean="0"/>
              <a:t>ряда</a:t>
            </a:r>
            <a:r>
              <a:rPr lang="ru-RU" sz="3200" b="1" dirty="0" smtClean="0"/>
              <a:t>. </a:t>
            </a:r>
            <a:r>
              <a:rPr lang="en-US" sz="3200" b="1" dirty="0" smtClean="0"/>
              <a:t>Model agnostic, automated FE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Глубокая нейронная сеть</a:t>
            </a:r>
            <a:r>
              <a:rPr lang="ru-RU" sz="2000" dirty="0"/>
              <a:t> .</a:t>
            </a:r>
          </a:p>
          <a:p>
            <a:pPr lvl="0"/>
            <a:r>
              <a:rPr lang="ru-RU" sz="2000" dirty="0"/>
              <a:t>Нет необходимости в статистической гипотезе или конкретной форме модели.</a:t>
            </a:r>
          </a:p>
          <a:p>
            <a:pPr lvl="1"/>
            <a:r>
              <a:rPr lang="ru-RU" sz="2000" dirty="0"/>
              <a:t>Может аппроксимировать любую функцию с пропущенными данными, аномалиями и другими нерегулярными шаблонами.</a:t>
            </a:r>
          </a:p>
          <a:p>
            <a:pPr lvl="1"/>
            <a:r>
              <a:rPr lang="ru-RU" sz="2000" dirty="0"/>
              <a:t>Позволяют работать с огромными многомерными рядами данных со сложной взаимосвязью поведения между данными.</a:t>
            </a:r>
          </a:p>
          <a:p>
            <a:pPr lvl="1"/>
            <a:r>
              <a:rPr lang="ru-RU" sz="2000" dirty="0"/>
              <a:t>Автоматически извлекает и обрабатывает сложные признаки и отношения между ними.</a:t>
            </a:r>
          </a:p>
          <a:p>
            <a:pPr lvl="1"/>
            <a:r>
              <a:rPr lang="ru-RU" sz="2000" dirty="0"/>
              <a:t>Требуется длительная настройка </a:t>
            </a:r>
            <a:r>
              <a:rPr lang="ru-RU" sz="2000" dirty="0" err="1"/>
              <a:t>гиперпараметров</a:t>
            </a:r>
            <a:r>
              <a:rPr lang="ru-RU" sz="2000" dirty="0"/>
              <a:t>.</a:t>
            </a:r>
          </a:p>
          <a:p>
            <a:pPr lvl="1"/>
            <a:r>
              <a:rPr lang="ru-RU" sz="2000" dirty="0"/>
              <a:t>Часто требуется ансамбль сетей для получения высокой точности.</a:t>
            </a:r>
          </a:p>
          <a:p>
            <a:pPr lvl="1"/>
            <a:r>
              <a:rPr lang="ru-RU" sz="2000" dirty="0"/>
              <a:t>Тяжело перетренировать.</a:t>
            </a:r>
          </a:p>
          <a:p>
            <a:pPr lvl="1"/>
            <a:r>
              <a:rPr lang="ru-RU" sz="2000" dirty="0"/>
              <a:t>Трудно достичь сопоставимой точности с подходом на основе модели для относительно простых рядов.</a:t>
            </a:r>
          </a:p>
          <a:p>
            <a:pPr lvl="0"/>
            <a:r>
              <a:rPr lang="ru-RU" sz="2000" dirty="0"/>
              <a:t>Выбор конкретных методов зависит от поставленной задачи.</a:t>
            </a:r>
          </a:p>
          <a:p>
            <a:pPr lvl="0"/>
            <a:r>
              <a:rPr lang="ru-RU" sz="2000" dirty="0"/>
              <a:t>Для простых и одномерных данных рекомендуется подход, основанный на модели.</a:t>
            </a:r>
          </a:p>
          <a:p>
            <a:pPr lvl="0"/>
            <a:r>
              <a:rPr lang="ru-RU" sz="2000" dirty="0"/>
              <a:t>Для сложных и многомерных данных в большом количестве модели, управляемые данными, могут обеспечить лучшую производительность.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6682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149</Words>
  <Application>Microsoft Office PowerPoint</Application>
  <PresentationFormat>Широкоэкранный</PresentationFormat>
  <Paragraphs>60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Простые методы предсказания временных рядов</vt:lpstr>
      <vt:lpstr>Презентация PowerPoint</vt:lpstr>
      <vt:lpstr>Презентация PowerPoint</vt:lpstr>
      <vt:lpstr>Прогноз временного ряда.  Методы на основе специфичной модели</vt:lpstr>
      <vt:lpstr>Прогноз временного ряда.  Методы на основе специфичной модели</vt:lpstr>
      <vt:lpstr>Методы машинного обучения. Data-Driven, Мodel agnostic</vt:lpstr>
      <vt:lpstr>Прогноз временного ряда. Model agnostic, automated 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101</cp:revision>
  <dcterms:created xsi:type="dcterms:W3CDTF">2021-10-31T10:57:36Z</dcterms:created>
  <dcterms:modified xsi:type="dcterms:W3CDTF">2024-03-11T05:50:27Z</dcterms:modified>
</cp:coreProperties>
</file>