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0" r:id="rId3"/>
    <p:sldId id="351" r:id="rId4"/>
    <p:sldId id="340" r:id="rId5"/>
    <p:sldId id="358" r:id="rId6"/>
    <p:sldId id="311" r:id="rId7"/>
    <p:sldId id="312" r:id="rId8"/>
    <p:sldId id="313" r:id="rId9"/>
    <p:sldId id="352" r:id="rId10"/>
    <p:sldId id="363" r:id="rId11"/>
    <p:sldId id="364" r:id="rId12"/>
    <p:sldId id="365" r:id="rId13"/>
    <p:sldId id="366" r:id="rId14"/>
    <p:sldId id="353" r:id="rId15"/>
    <p:sldId id="362" r:id="rId16"/>
    <p:sldId id="354" r:id="rId17"/>
    <p:sldId id="355" r:id="rId18"/>
    <p:sldId id="356" r:id="rId19"/>
    <p:sldId id="357" r:id="rId20"/>
    <p:sldId id="361" r:id="rId21"/>
    <p:sldId id="359" r:id="rId22"/>
    <p:sldId id="360" r:id="rId23"/>
    <p:sldId id="388" r:id="rId24"/>
    <p:sldId id="389" r:id="rId25"/>
    <p:sldId id="3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6127" autoAdjust="0"/>
  </p:normalViewPr>
  <p:slideViewPr>
    <p:cSldViewPr snapToGrid="0">
      <p:cViewPr varScale="1">
        <p:scale>
          <a:sx n="111" d="100"/>
          <a:sy n="111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0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397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81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11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16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../media/image14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/>
              <a:t>М</a:t>
            </a:r>
            <a:r>
              <a:rPr lang="en-US" sz="8800" b="1" dirty="0" err="1"/>
              <a:t>одели</a:t>
            </a:r>
            <a:r>
              <a:rPr lang="en-US" sz="8800" b="1" dirty="0"/>
              <a:t> </a:t>
            </a:r>
            <a:r>
              <a:rPr lang="ru-RU" sz="8800" b="1" dirty="0"/>
              <a:t>а</a:t>
            </a:r>
            <a:r>
              <a:rPr lang="en-US" sz="8800" b="1" dirty="0" err="1"/>
              <a:t>вторегресси</a:t>
            </a:r>
            <a:r>
              <a:rPr lang="ru-RU" sz="8800" b="1" dirty="0"/>
              <a:t>и</a:t>
            </a:r>
            <a:r>
              <a:rPr lang="en-US" sz="8800" b="1" dirty="0"/>
              <a:t> </a:t>
            </a:r>
            <a:br>
              <a:rPr lang="en-US" sz="8800" b="1" dirty="0"/>
            </a:br>
            <a:r>
              <a:rPr lang="ru-RU" sz="8800" b="1" dirty="0"/>
              <a:t>с</a:t>
            </a:r>
            <a:r>
              <a:rPr lang="en-US" sz="8800" b="1" dirty="0" err="1"/>
              <a:t>кользящ</a:t>
            </a:r>
            <a:r>
              <a:rPr lang="ru-RU" sz="8800" b="1" dirty="0"/>
              <a:t>его</a:t>
            </a:r>
            <a:r>
              <a:rPr lang="en-US" sz="8800" b="1" dirty="0"/>
              <a:t> </a:t>
            </a:r>
            <a:r>
              <a:rPr lang="en-US" sz="8800" b="1" dirty="0" err="1"/>
              <a:t>средн</a:t>
            </a:r>
            <a:r>
              <a:rPr lang="ru-RU" sz="8800" b="1" dirty="0"/>
              <a:t>его</a:t>
            </a:r>
            <a:r>
              <a:rPr lang="en-US" sz="8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90612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Анализ невязок (остатков)</a:t>
            </a:r>
            <a:r>
              <a:rPr lang="en-US" b="1" dirty="0"/>
              <a:t>. </a:t>
            </a:r>
            <a:r>
              <a:rPr lang="ru-RU" b="1" dirty="0"/>
              <a:t>Стационарность, </a:t>
            </a:r>
            <a:br>
              <a:rPr lang="ru-RU" b="1" dirty="0"/>
            </a:br>
            <a:r>
              <a:rPr lang="ru-RU" b="1" dirty="0"/>
              <a:t>Частичная автокорреляция (</a:t>
            </a:r>
            <a:r>
              <a:rPr lang="en-US" b="1" dirty="0"/>
              <a:t>PACF</a:t>
            </a:r>
            <a:r>
              <a:rPr lang="ru-RU" b="1" dirty="0"/>
              <a:t>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Один из методов проверки стационарности  - с помощью так называемой функции частичной автокорреляции (PACF):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𝑃𝐴𝐶𝑉𝐹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где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это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редстказанный по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это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редстказанный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по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𝑃𝐴𝐶𝑉𝐹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это частичная ковариация</a:t>
                </a:r>
                <a:r>
                  <a:rPr lang="en-US" sz="2000" dirty="0"/>
                  <a:t>,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𝑃𝐴𝐶𝑉𝐹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«Частичная» корреляция между двумя переменными - это степень корреляции между ними, которая не объясняется их взаимной корреляцией с заданным набором других переменных. 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Например, если мы регрессируем переменную Y по переменным X1, X2 и X3, частичная корреляция между Y и X3 - это степень корреляции между Y и X3, которая не объясняется их общими корреляциями с X1 и X2.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  <a:blipFill>
                <a:blip r:embed="rId2"/>
                <a:stretch>
                  <a:fillRect l="-481" t="-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5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90612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Анализ невязок (остатков)</a:t>
            </a:r>
            <a:r>
              <a:rPr lang="en-US" b="1" dirty="0"/>
              <a:t>. </a:t>
            </a:r>
            <a:r>
              <a:rPr lang="ru-RU" b="1" dirty="0"/>
              <a:t>Стационарность, </a:t>
            </a:r>
            <a:br>
              <a:rPr lang="ru-RU" b="1" dirty="0"/>
            </a:br>
            <a:r>
              <a:rPr lang="ru-RU" b="1" dirty="0"/>
              <a:t>Частичная автокорреляция (</a:t>
            </a:r>
            <a:r>
              <a:rPr lang="en-US" b="1" dirty="0"/>
              <a:t>PACF</a:t>
            </a:r>
            <a:r>
              <a:rPr lang="ru-RU" b="1" dirty="0"/>
              <a:t>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Один из методов проверки стационарности  - с помощью так называемой функции частичной автокорреляции (PACF):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𝑃𝐴𝐶𝑉𝐹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  <a:blipFill>
                <a:blip r:embed="rId2"/>
                <a:stretch>
                  <a:fillRect l="-481" t="-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.png">
            <a:extLst>
              <a:ext uri="{FF2B5EF4-FFF2-40B4-BE49-F238E27FC236}">
                <a16:creationId xmlns:a16="http://schemas.microsoft.com/office/drawing/2014/main" id="{931DF2C0-0D96-47D2-A63D-F973A6BD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2" y="3344445"/>
            <a:ext cx="5476502" cy="27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1F6E61DB-11A5-4888-8BE9-1CECFE8D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53" y="3344445"/>
            <a:ext cx="5804695" cy="27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9DFF9A-CEB1-4CCF-B2F3-B5C4E3C3AD56}"/>
              </a:ext>
            </a:extLst>
          </p:cNvPr>
          <p:cNvSpPr/>
          <p:nvPr/>
        </p:nvSpPr>
        <p:spPr>
          <a:xfrm>
            <a:off x="890366" y="2975113"/>
            <a:ext cx="357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стационарной серии </a:t>
            </a:r>
            <a:r>
              <a:rPr lang="en-US" dirty="0"/>
              <a:t>PACF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A90A3C-D06B-4C27-A15E-900F19156DA3}"/>
              </a:ext>
            </a:extLst>
          </p:cNvPr>
          <p:cNvSpPr/>
          <p:nvPr/>
        </p:nvSpPr>
        <p:spPr>
          <a:xfrm>
            <a:off x="5993984" y="2975113"/>
            <a:ext cx="3811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нестационарного ряда </a:t>
            </a:r>
            <a:r>
              <a:rPr lang="en-US" dirty="0"/>
              <a:t>PACF</a:t>
            </a:r>
          </a:p>
        </p:txBody>
      </p:sp>
    </p:spTree>
    <p:extLst>
      <p:ext uri="{BB962C8B-B14F-4D97-AF65-F5344CB8AC3E}">
        <p14:creationId xmlns:p14="http://schemas.microsoft.com/office/powerpoint/2010/main" val="27214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1382375" cy="911225"/>
          </a:xfrm>
        </p:spPr>
        <p:txBody>
          <a:bodyPr>
            <a:normAutofit/>
          </a:bodyPr>
          <a:lstStyle/>
          <a:p>
            <a:r>
              <a:rPr lang="ru-RU" b="1" dirty="0"/>
              <a:t>Пример нестационарного ВР</a:t>
            </a:r>
          </a:p>
        </p:txBody>
      </p:sp>
      <p:pic>
        <p:nvPicPr>
          <p:cNvPr id="25602" name="Picture 2" descr="image.png">
            <a:extLst>
              <a:ext uri="{FF2B5EF4-FFF2-40B4-BE49-F238E27FC236}">
                <a16:creationId xmlns:a16="http://schemas.microsoft.com/office/drawing/2014/main" id="{0BED12D2-FF26-425C-AE2D-D5ED29E5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51" y="1276350"/>
            <a:ext cx="11149949" cy="59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1382375" cy="911225"/>
          </a:xfrm>
        </p:spPr>
        <p:txBody>
          <a:bodyPr>
            <a:normAutofit/>
          </a:bodyPr>
          <a:lstStyle/>
          <a:p>
            <a:r>
              <a:rPr lang="ru-RU" b="1" dirty="0"/>
              <a:t>Пример где работать еще можно</a:t>
            </a:r>
            <a:endParaRPr lang="en-US" b="1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2D0A-3231-4BFD-8289-64E32C02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004" y="1701625"/>
            <a:ext cx="109346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000" dirty="0"/>
          </a:p>
        </p:txBody>
      </p:sp>
      <p:pic>
        <p:nvPicPr>
          <p:cNvPr id="26626" name="Picture 2" descr="image.png">
            <a:extLst>
              <a:ext uri="{FF2B5EF4-FFF2-40B4-BE49-F238E27FC236}">
                <a16:creationId xmlns:a16="http://schemas.microsoft.com/office/drawing/2014/main" id="{6E25DC88-C46A-4B6F-993D-F126A272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94" y="1159098"/>
            <a:ext cx="10615209" cy="569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ряда </a:t>
            </a:r>
            <a:r>
              <a:rPr lang="en-US" dirty="0"/>
              <a:t>ARMA(1,2)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98" y="1593135"/>
            <a:ext cx="5640421" cy="51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80" y="1439694"/>
            <a:ext cx="5301322" cy="517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лагов на значимость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Тестовая </a:t>
            </a:r>
            <a:r>
              <a:rPr lang="en-US" dirty="0"/>
              <a:t>Q-</a:t>
            </a:r>
            <a:r>
              <a:rPr lang="ru-RU" dirty="0"/>
              <a:t>статистика </a:t>
            </a:r>
            <a:r>
              <a:rPr lang="ru-RU" dirty="0" err="1"/>
              <a:t>Льюинга</a:t>
            </a:r>
            <a:r>
              <a:rPr lang="ru-RU" dirty="0"/>
              <a:t>-Бокса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Рассмотрим выборочные коэффициенты автоковариации и автокорреляции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Выборочные частные коэффициенты автокорреляции (PACF)</a:t>
            </a:r>
          </a:p>
          <a:p>
            <a:endParaRPr lang="ru-RU" sz="2000" dirty="0"/>
          </a:p>
          <a:p>
            <a:r>
              <a:rPr lang="ru-RU" sz="2000" dirty="0"/>
              <a:t>Далее необходимо проверить их значимость. Для этого тестируем гипотезу при фиксированном лаге: 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87" y="2249725"/>
            <a:ext cx="2924175" cy="704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726" y="2287825"/>
            <a:ext cx="1790700" cy="666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862" y="3416775"/>
            <a:ext cx="3619500" cy="4095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4876" y="4203819"/>
            <a:ext cx="2876550" cy="361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426" y="4250947"/>
            <a:ext cx="1857375" cy="381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8801" y="4212847"/>
            <a:ext cx="2466975" cy="4191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999" y="4630619"/>
            <a:ext cx="4019550" cy="210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744362" y="4766884"/>
                <a:ext cx="6096000" cy="951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dirty="0"/>
                  <a:t>Критическое значение имеет хи-квадрат распределения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поэтому для проверки гипотезы применяем следующее статистическое правило: 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62" y="4766884"/>
                <a:ext cx="6096000" cy="951543"/>
              </a:xfrm>
              <a:prstGeom prst="rect">
                <a:avLst/>
              </a:prstGeom>
              <a:blipFill>
                <a:blip r:embed="rId10"/>
                <a:stretch>
                  <a:fillRect l="-800" t="-3846" b="-7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0549" y="5783277"/>
            <a:ext cx="3362325" cy="70485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082874" y="5778981"/>
            <a:ext cx="3753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Замечание. Применение Q-статистик оправдано только для больших выборок. Это асимптотический тест!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05874" y="6656507"/>
            <a:ext cx="62769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Дообучение</a:t>
            </a:r>
            <a:r>
              <a:rPr lang="ru-RU" b="1" dirty="0"/>
              <a:t> </a:t>
            </a:r>
            <a:r>
              <a:rPr lang="en-US" b="1" dirty="0"/>
              <a:t>ARMA </a:t>
            </a:r>
            <a:r>
              <a:rPr lang="ru-RU" b="1" dirty="0"/>
              <a:t>коэффициентов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r>
                  <a:rPr lang="ru-RU" sz="2200" dirty="0"/>
                  <a:t>После изначального выбора </a:t>
                </a:r>
                <a:r>
                  <a:rPr lang="en-US" sz="2200" dirty="0"/>
                  <a:t>ARAM </a:t>
                </a:r>
                <a:r>
                  <a:rPr lang="ru-RU" sz="2200" dirty="0"/>
                  <a:t>коэффициентов следует </a:t>
                </a:r>
                <a:r>
                  <a:rPr lang="ru-RU" sz="2200" dirty="0" err="1"/>
                  <a:t>дообучить</a:t>
                </a:r>
                <a:r>
                  <a:rPr lang="ru-RU" sz="2200" dirty="0"/>
                  <a:t> модель</a:t>
                </a:r>
                <a:r>
                  <a:rPr lang="en-US" sz="2200" dirty="0"/>
                  <a:t> </a:t>
                </a:r>
                <a:r>
                  <a:rPr lang="ru-RU" sz="2200" dirty="0"/>
                  <a:t>(т.е. взять несколько моделей и сравнить их).</a:t>
                </a:r>
              </a:p>
              <a:p>
                <a:r>
                  <a:rPr lang="ru-RU" sz="2200" dirty="0"/>
                  <a:t>Как правило при этом используют</a:t>
                </a:r>
                <a:endParaRPr lang="en-US" sz="2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Информационный критерий </a:t>
                </a:r>
                <a:r>
                  <a:rPr lang="ru-RU" sz="2200" dirty="0" err="1"/>
                  <a:t>Акайке</a:t>
                </a:r>
                <a:endParaRPr lang="en-US" sz="2200" dirty="0"/>
              </a:p>
              <a:p>
                <a:r>
                  <a:rPr lang="ru-RU" sz="2200" dirty="0"/>
                  <a:t>где</a:t>
                </a:r>
                <a:r>
                  <a:rPr lang="en-US" sz="22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200" dirty="0"/>
                  <a:t>  </a:t>
                </a:r>
                <a:r>
                  <a:rPr lang="ru-RU" sz="2200" dirty="0"/>
                  <a:t>оценка правдоподобия модели</a:t>
                </a:r>
                <a:r>
                  <a:rPr lang="en-US" sz="2200" dirty="0"/>
                  <a:t>; </a:t>
                </a:r>
                <a:endParaRPr lang="ru-RU" sz="2200" dirty="0"/>
              </a:p>
              <a:p>
                <a:pPr lvl="1"/>
                <a:r>
                  <a:rPr lang="ru-RU" sz="2200" dirty="0"/>
                  <a:t>На самом деле формула справедлива только если остаток – белый шум</a:t>
                </a:r>
                <a:r>
                  <a:rPr lang="en-US" sz="2200" dirty="0"/>
                  <a:t>, </a:t>
                </a:r>
                <a:endParaRPr lang="ru-RU" sz="2200" dirty="0"/>
              </a:p>
              <a:p>
                <a:pPr lvl="1"/>
                <a:r>
                  <a:rPr lang="ru-RU" sz="2200" i="1" dirty="0"/>
                  <a:t>Для других случаев </a:t>
                </a:r>
                <a:r>
                  <a:rPr lang="ru-RU" sz="2200" i="1" dirty="0" err="1"/>
                  <a:t>формуы</a:t>
                </a:r>
                <a:r>
                  <a:rPr lang="ru-RU" sz="2200" i="1" dirty="0"/>
                  <a:t> будут иметь другой вид!</a:t>
                </a:r>
              </a:p>
              <a:p>
                <a:pPr lvl="2"/>
                <a:r>
                  <a:rPr lang="ru-RU" sz="2200" i="1" dirty="0"/>
                  <a:t>Общий вид: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– 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i="1" dirty="0"/>
                  <a:t>, </a:t>
                </a:r>
                <a:r>
                  <a:rPr lang="ru-RU" sz="2200" i="1" dirty="0"/>
                  <a:t>где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2200" b="0" i="0" dirty="0"/>
                  <a:t>логогфим функции правдоподобия.</a:t>
                </a:r>
                <a:endParaRPr lang="ru-RU" sz="220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– корень суммы квадратов ошибки,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200" dirty="0"/>
                  <a:t>. </a:t>
                </a:r>
                <a:endParaRPr lang="ru-RU" sz="2200" dirty="0"/>
              </a:p>
              <a:p>
                <a:r>
                  <a:rPr lang="en-US" sz="2200" dirty="0"/>
                  <a:t>k </a:t>
                </a:r>
                <a:r>
                  <a:rPr lang="ru-RU" sz="2200" dirty="0"/>
                  <a:t>число параметров, например для </a:t>
                </a:r>
                <a:r>
                  <a:rPr lang="en-US" sz="2200" dirty="0"/>
                  <a:t> ARMA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200" dirty="0"/>
                  <a:t> </a:t>
                </a:r>
                <a:br>
                  <a:rPr lang="en-US" sz="2200" dirty="0"/>
                </a:br>
                <a:r>
                  <a:rPr lang="ru-RU" sz="2200" dirty="0"/>
                  <a:t>или с константой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200" dirty="0"/>
                  <a:t>; </a:t>
                </a:r>
              </a:p>
              <a:p>
                <a:pPr lvl="1"/>
                <a:r>
                  <a:rPr lang="ru-RU" sz="2200" dirty="0"/>
                  <a:t>Могут быть и другие выражения для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200" dirty="0"/>
                  <a:t> в зависимости о числа параметров в модели.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580" t="-1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Дообучение</a:t>
            </a:r>
            <a:r>
              <a:rPr lang="ru-RU" b="1" dirty="0"/>
              <a:t> </a:t>
            </a:r>
            <a:r>
              <a:rPr lang="en-US" b="1" dirty="0"/>
              <a:t>ARMA </a:t>
            </a:r>
            <a:r>
              <a:rPr lang="ru-RU" b="1" dirty="0"/>
              <a:t>коэффициентов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952564"/>
          </a:xfrm>
        </p:spPr>
        <p:txBody>
          <a:bodyPr>
            <a:normAutofit/>
          </a:bodyPr>
          <a:lstStyle/>
          <a:p>
            <a:r>
              <a:rPr lang="ru-RU" dirty="0"/>
              <a:t>Критерии используются для выбора модели (сравнения между статистическими моделями).</a:t>
            </a:r>
          </a:p>
          <a:p>
            <a:pPr lvl="1"/>
            <a:r>
              <a:rPr lang="ru-RU" dirty="0"/>
              <a:t>Чем ниже значение критериев – тем лучше.</a:t>
            </a:r>
            <a:endParaRPr lang="en-US" dirty="0"/>
          </a:p>
          <a:p>
            <a:r>
              <a:rPr lang="ru-RU" dirty="0"/>
              <a:t>Критерий позволяет задать мини-</a:t>
            </a:r>
            <a:r>
              <a:rPr lang="ru-RU" dirty="0" err="1"/>
              <a:t>максную</a:t>
            </a:r>
            <a:r>
              <a:rPr lang="ru-RU" dirty="0"/>
              <a:t> задачу поиска параметров моделей: минимум ошибки при максимально-допустимом числе параметров модели.</a:t>
            </a:r>
          </a:p>
          <a:p>
            <a:pPr lvl="1"/>
            <a:r>
              <a:rPr lang="ru-RU" dirty="0"/>
              <a:t>Известно, что чем меньше общее число параметров модели, тем ниже вероятность переобучения модели.</a:t>
            </a:r>
          </a:p>
          <a:p>
            <a:pPr lvl="2"/>
            <a:r>
              <a:rPr lang="ru-RU" dirty="0"/>
              <a:t>Нужен компромисс между точностью и сложностью моделей.</a:t>
            </a:r>
          </a:p>
          <a:p>
            <a:pPr lvl="2"/>
            <a:r>
              <a:rPr lang="ru-RU" dirty="0"/>
              <a:t>С другой стороны чем больше параметров в модели тем больше эффектов в модели могут быть объяснены.</a:t>
            </a:r>
          </a:p>
          <a:p>
            <a:pPr lvl="1"/>
            <a:r>
              <a:rPr lang="ru-RU" dirty="0"/>
              <a:t>Модель штрафуется за слишком большое число параметров.</a:t>
            </a:r>
          </a:p>
          <a:p>
            <a:pPr lvl="1"/>
            <a:r>
              <a:rPr lang="ru-RU" dirty="0"/>
              <a:t>Абсолютные значение критерия не имеет смысла.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Дообучение</a:t>
            </a:r>
            <a:r>
              <a:rPr lang="ru-RU" b="1" dirty="0"/>
              <a:t> </a:t>
            </a:r>
            <a:r>
              <a:rPr lang="en-US" b="1" dirty="0"/>
              <a:t>ARMA </a:t>
            </a:r>
            <a:r>
              <a:rPr lang="ru-RU" b="1" dirty="0"/>
              <a:t>коэффициентов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ru-RU" sz="2800" dirty="0"/>
                  <a:t>Разные критерии штрафуют по разному.</a:t>
                </a:r>
                <a:endParaRPr lang="en-US" sz="2800" dirty="0"/>
              </a:p>
              <a:p>
                <a:r>
                  <a:rPr lang="ru-RU" dirty="0"/>
                  <a:t>Есть несколько популярных критериев: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Информационный критерий </a:t>
                </a:r>
                <a:r>
                  <a:rPr lang="ru-RU" dirty="0" err="1"/>
                  <a:t>Акайке</a:t>
                </a:r>
                <a:endParaRPr lang="ru-RU" dirty="0"/>
              </a:p>
              <a:p>
                <a:pPr lvl="1"/>
                <a:r>
                  <a:rPr lang="ru-RU" dirty="0"/>
                  <a:t>Для </a:t>
                </a:r>
                <a:r>
                  <a:rPr lang="en-US" dirty="0"/>
                  <a:t>ARMA </a:t>
                </a:r>
                <a:r>
                  <a:rPr lang="ru-RU" dirty="0"/>
                  <a:t>процесса может несколько завышать число параметров.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𝑙𝑛𝑁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Байесовский Информационный критерий</a:t>
                </a:r>
              </a:p>
              <a:p>
                <a:pPr lvl="1"/>
                <a:r>
                  <a:rPr lang="ru-RU" dirty="0"/>
                  <a:t>Штрафует сильнее, чем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</m:oMath>
                </a14:m>
                <a:r>
                  <a:rPr lang="ru-RU" dirty="0"/>
                  <a:t> (оценка снизу), но работает для больших выборок.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модифицированный Информационный критерий </a:t>
                </a:r>
                <a:r>
                  <a:rPr lang="ru-RU" dirty="0" err="1"/>
                  <a:t>Акайке</a:t>
                </a:r>
                <a:endParaRPr lang="ru-RU" dirty="0"/>
              </a:p>
              <a:p>
                <a:pPr lvl="1"/>
                <a:r>
                  <a:rPr lang="ru-RU" dirty="0"/>
                  <a:t>Рекомендуется при небольших выборках.</a:t>
                </a:r>
              </a:p>
              <a:p>
                <a:r>
                  <a:rPr lang="ru-RU" sz="2000" dirty="0"/>
                  <a:t>Большая выборка или нет определяется по </a:t>
                </a:r>
                <a:r>
                  <a:rPr lang="ru-RU" sz="2000" dirty="0" err="1"/>
                  <a:t>теор</a:t>
                </a:r>
                <a:r>
                  <a:rPr lang="ru-RU" sz="2000" dirty="0"/>
                  <a:t>. Котельникова.</a:t>
                </a:r>
              </a:p>
              <a:p>
                <a:pPr lvl="1"/>
                <a:r>
                  <a:rPr lang="ru-RU" sz="1800" dirty="0"/>
                  <a:t>Можно искусственно сделать выборку большой, но от этого она больше информации содержать не будет. </a:t>
                </a:r>
              </a:p>
              <a:p>
                <a:pPr lvl="1"/>
                <a:r>
                  <a:rPr lang="ru-RU" sz="1800" dirty="0"/>
                  <a:t>Можно </a:t>
                </a:r>
                <a:r>
                  <a:rPr lang="ru-RU" sz="1800" dirty="0" err="1"/>
                  <a:t>децимировать</a:t>
                </a:r>
                <a:r>
                  <a:rPr lang="ru-RU" sz="1800" dirty="0"/>
                  <a:t> выборку, но только если </a:t>
                </a:r>
                <a:r>
                  <a:rPr lang="ru-RU" sz="1800" dirty="0" err="1"/>
                  <a:t>теор</a:t>
                </a:r>
                <a:r>
                  <a:rPr lang="ru-RU" sz="1800" dirty="0"/>
                  <a:t>. Котельникова позволяет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948" t="-1763" r="-1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ARMA </a:t>
            </a:r>
            <a:r>
              <a:rPr lang="ru-RU" dirty="0"/>
              <a:t>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634" y="1284051"/>
            <a:ext cx="11200582" cy="51966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Модель работает для слабо-стационарного ряда (без тренда)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Чем менее стационарен ряд, тем меньше горизонт точного прогнозирования.</a:t>
            </a:r>
          </a:p>
          <a:p>
            <a:pPr lvl="1"/>
            <a:r>
              <a:rPr lang="ru-RU" u="sng" dirty="0"/>
              <a:t> тем ниже обобщающая способность.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Выбор тренировочной и </a:t>
            </a:r>
            <a:r>
              <a:rPr lang="ru-RU" sz="2400" u="sng" dirty="0" err="1"/>
              <a:t>валидационной</a:t>
            </a:r>
            <a:r>
              <a:rPr lang="ru-RU" sz="2400" u="sng" dirty="0"/>
              <a:t> выборки.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Выбор изначальных параметров модели по АКФ и ЧАКФ.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Варьирование параметров моделей с целью минимизации </a:t>
            </a:r>
            <a:r>
              <a:rPr lang="en-US" sz="2400" u="sng" dirty="0"/>
              <a:t>BIC </a:t>
            </a:r>
            <a:r>
              <a:rPr lang="ru-RU" sz="2400" u="sng" dirty="0"/>
              <a:t>или</a:t>
            </a:r>
            <a:r>
              <a:rPr lang="en-US" sz="2400" u="sng" dirty="0"/>
              <a:t> </a:t>
            </a:r>
            <a:r>
              <a:rPr lang="en-US" sz="2400" u="sng" dirty="0" err="1"/>
              <a:t>AICc</a:t>
            </a:r>
            <a:r>
              <a:rPr lang="en-US" sz="2400" u="sng" dirty="0"/>
              <a:t> </a:t>
            </a:r>
            <a:r>
              <a:rPr lang="ru-RU" sz="2400" u="sng" dirty="0"/>
              <a:t>критериев.</a:t>
            </a:r>
            <a:endParaRPr lang="en-US" sz="2400" u="sng" dirty="0"/>
          </a:p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Проверка остатков для модели </a:t>
            </a:r>
            <a:r>
              <a:rPr lang="en-US" sz="2400" u="sng" dirty="0"/>
              <a:t>(</a:t>
            </a:r>
            <a:r>
              <a:rPr lang="ru-RU" sz="2400" u="sng" dirty="0"/>
              <a:t>на предмет стационарного БГШ</a:t>
            </a:r>
            <a:r>
              <a:rPr lang="en-US" sz="2400" u="sng" dirty="0"/>
              <a:t>)</a:t>
            </a:r>
            <a:r>
              <a:rPr lang="ru-RU" sz="2400" u="sng" dirty="0"/>
              <a:t>.</a:t>
            </a:r>
            <a:endParaRPr lang="en-US" sz="2400" u="sng" dirty="0"/>
          </a:p>
          <a:p>
            <a:pPr marL="514350" indent="-514350">
              <a:buFont typeface="+mj-lt"/>
              <a:buAutoNum type="arabicPeriod"/>
            </a:pPr>
            <a:r>
              <a:rPr lang="ru-RU" sz="2400" u="sng" dirty="0" err="1"/>
              <a:t>Валидация</a:t>
            </a:r>
            <a:r>
              <a:rPr lang="ru-RU" sz="2400" u="sng" dirty="0"/>
              <a:t>, проверка точности по известным метрикам</a:t>
            </a:r>
            <a:r>
              <a:rPr lang="ru-RU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365125"/>
            <a:ext cx="11331388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812" y="1110344"/>
                <a:ext cx="10797988" cy="4898570"/>
              </a:xfrm>
            </p:spPr>
            <p:txBody>
              <a:bodyPr>
                <a:normAutofit fontScale="92500" lnSpcReduction="20000"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600" dirty="0"/>
                  <a:t>Рассмотрим уравнение взвешенного </a:t>
                </a:r>
                <a:r>
                  <a:rPr lang="en-US" sz="2600" dirty="0" err="1"/>
                  <a:t>скользящего</a:t>
                </a:r>
                <a:r>
                  <a:rPr lang="en-US" sz="2600" dirty="0"/>
                  <a:t> </a:t>
                </a:r>
                <a:r>
                  <a:rPr lang="ru-RU" sz="2600" dirty="0"/>
                  <a:t>сглаживания</a:t>
                </a:r>
                <a:r>
                  <a:rPr lang="en-US" sz="2600" dirty="0"/>
                  <a:t> (</a:t>
                </a:r>
                <a:r>
                  <a:rPr lang="en-US" sz="2600" b="1" dirty="0" err="1"/>
                  <a:t>Авторегрессия</a:t>
                </a:r>
                <a:r>
                  <a:rPr lang="en-US" sz="2600" b="1" dirty="0"/>
                  <a:t>, АR</a:t>
                </a:r>
                <a:r>
                  <a:rPr lang="en-US" sz="2600" dirty="0"/>
                  <a:t>) как 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+...=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6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600" dirty="0"/>
                  <a:t>Также переменная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может быть </a:t>
                </a:r>
                <a:r>
                  <a:rPr lang="en-US" sz="2600" dirty="0" err="1"/>
                  <a:t>также</a:t>
                </a:r>
                <a:r>
                  <a:rPr lang="en-US" sz="2600" dirty="0"/>
                  <a:t> </a:t>
                </a:r>
                <a:r>
                  <a:rPr lang="en-US" sz="2600" dirty="0" err="1"/>
                  <a:t>представлен</a:t>
                </a:r>
                <a:r>
                  <a:rPr lang="ru-RU" sz="2600" dirty="0"/>
                  <a:t>а</a:t>
                </a:r>
                <a:r>
                  <a:rPr lang="en-US" sz="2600" dirty="0"/>
                  <a:t> как набор процессов, подобных </a:t>
                </a:r>
                <a:r>
                  <a:rPr lang="en-US" sz="2600" dirty="0" err="1"/>
                  <a:t>случайному</a:t>
                </a:r>
                <a:r>
                  <a:rPr lang="en-US" sz="2600" dirty="0"/>
                  <a:t> </a:t>
                </a:r>
                <a:r>
                  <a:rPr lang="en-US" sz="2600" dirty="0" err="1"/>
                  <a:t>блужданию</a:t>
                </a:r>
                <a:r>
                  <a:rPr lang="ru-RU" sz="2600" dirty="0"/>
                  <a:t> при помощи </a:t>
                </a:r>
                <a:r>
                  <a:rPr lang="en-US" sz="2600" dirty="0"/>
                  <a:t> </a:t>
                </a:r>
                <a:r>
                  <a:rPr lang="ru-RU" sz="2600" b="1" dirty="0"/>
                  <a:t>с</a:t>
                </a:r>
                <a:r>
                  <a:rPr lang="en-US" sz="2600" b="1" dirty="0" err="1"/>
                  <a:t>кользящ</a:t>
                </a:r>
                <a:r>
                  <a:rPr lang="ru-RU" sz="2600" b="1" dirty="0"/>
                  <a:t>его</a:t>
                </a:r>
                <a:r>
                  <a:rPr lang="en-US" sz="2600" b="1" dirty="0"/>
                  <a:t> </a:t>
                </a:r>
                <a:r>
                  <a:rPr lang="en-US" sz="2600" b="1" dirty="0" err="1"/>
                  <a:t>средн</a:t>
                </a:r>
                <a:r>
                  <a:rPr lang="ru-RU" sz="2600" b="1" dirty="0"/>
                  <a:t>его</a:t>
                </a:r>
                <a:r>
                  <a:rPr lang="en-US" sz="2600" b="1" dirty="0"/>
                  <a:t>, ​​MA</a:t>
                </a:r>
                <a:r>
                  <a:rPr lang="en-US" sz="2600" dirty="0"/>
                  <a:t> </a:t>
                </a:r>
                <a:r>
                  <a:rPr lang="ru-RU" sz="2600" dirty="0"/>
                  <a:t>как</a:t>
                </a:r>
                <a:endParaRPr lang="en-US" sz="2600" dirty="0"/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+...=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6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600" dirty="0"/>
                  <a:t>где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. 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812" y="1110344"/>
                <a:ext cx="10797988" cy="4898570"/>
              </a:xfrm>
              <a:blipFill>
                <a:blip r:embed="rId2"/>
                <a:stretch>
                  <a:fillRect l="-734" t="-9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997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339" y="1222122"/>
            <a:ext cx="5105400" cy="5305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54" y="1149688"/>
            <a:ext cx="52482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281"/>
            <a:ext cx="10515600" cy="54343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830" y="6309992"/>
            <a:ext cx="10515600" cy="499118"/>
          </a:xfrm>
        </p:spPr>
        <p:txBody>
          <a:bodyPr>
            <a:normAutofit/>
          </a:bodyPr>
          <a:lstStyle/>
          <a:p>
            <a:r>
              <a:rPr lang="en-US" sz="700" dirty="0"/>
              <a:t>https://mse.msu.ru/wp-content/uploads/2021/03/%D0%92%D0%B2%D0%B5%D0%B4%D0%B5%D0%BD%D0%B8%D0%B5-%D0%B2-%D0%B0%D0%BD%D0%B0%D0%BB%D0%B8%D0%B7-%D0%B2%D1%80%D0%B5%D0%BC%D0%B5%D0%BD%D0%BD%D1%8B%D1%85-%D1%80%D1%8F%D0%B4%D0%BE%D0%B2-1.pdf</a:t>
            </a:r>
            <a:endParaRPr lang="ru-RU" sz="7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54" y="747713"/>
            <a:ext cx="5143500" cy="5429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30" y="747713"/>
            <a:ext cx="5029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644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341" y="1372394"/>
            <a:ext cx="5505450" cy="53054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8187"/>
            <a:ext cx="54864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Базовые 1й верно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506" y="1129096"/>
                <a:ext cx="10515600" cy="513588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Выберите выражение для полного </a:t>
                </a:r>
                <a:r>
                  <a:rPr lang="ru-RU" sz="23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RMA 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модели</a:t>
                </a:r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46188" lvl="8" indent="-508000">
                  <a:buFont typeface="+mj-lt"/>
                  <a:buAutoNum type="arabicPeriod"/>
                </a:pPr>
                <a:r>
                  <a:rPr lang="ru-RU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15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  <m:e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500" b="1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  <m:e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15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5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1246188" lvl="8" indent="-5080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1500" i="1" dirty="0">
                  <a:latin typeface="Cambria Math" panose="02040503050406030204" pitchFamily="18" charset="0"/>
                </a:endParaRPr>
              </a:p>
              <a:p>
                <a:pPr marL="1246188" lvl="8" indent="-5080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2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46188" lvl="8" indent="-5080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5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200" b="1" dirty="0"/>
              </a:p>
              <a:p>
                <a:r>
                  <a:rPr lang="ru-RU" sz="2400" b="1" dirty="0"/>
                  <a:t>Задача построения </a:t>
                </a:r>
                <a:r>
                  <a:rPr lang="ru-RU" sz="23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RMA 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модели ВР - это</a:t>
                </a:r>
                <a:r>
                  <a:rPr lang="ru-RU" sz="2400" dirty="0"/>
                  <a:t> Оценка</a:t>
                </a:r>
                <a:endParaRPr lang="ru-RU" sz="23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sz="1600" b="1" dirty="0"/>
                  <a:t>порядков </a:t>
                </a:r>
                <a:r>
                  <a:rPr lang="en-US" sz="1600" b="1" dirty="0"/>
                  <a:t>AR </a:t>
                </a:r>
                <a:r>
                  <a:rPr lang="ru-RU" sz="1600" b="1" dirty="0"/>
                  <a:t>и MA</a:t>
                </a:r>
                <a:r>
                  <a:rPr lang="en-US" sz="1600" b="1" dirty="0"/>
                  <a:t> </a:t>
                </a:r>
                <a:r>
                  <a:rPr lang="ru-RU" sz="1600" b="1" dirty="0"/>
                  <a:t>и соответствующих им коэффициентов</a:t>
                </a:r>
                <a:endParaRPr lang="ru-RU" sz="19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sz="19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наклона и смещения для линейной модели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sz="19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коэффиентов</a:t>
                </a:r>
                <a:r>
                  <a:rPr lang="ru-RU" sz="19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персептрона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sz="19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Собственных значений ковариационной матрицы</a:t>
                </a:r>
              </a:p>
              <a:p>
                <a:r>
                  <a:rPr lang="ru-RU" sz="2400" b="1" dirty="0"/>
                  <a:t>Выберете выражение для информационного критерия </a:t>
                </a:r>
                <a:r>
                  <a:rPr lang="ru-RU" sz="2400" b="1" dirty="0" err="1"/>
                  <a:t>Акайке</a:t>
                </a:r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𝑨𝑰𝑪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𝒍𝒏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acc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9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sz="1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𝐴𝐼𝐶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𝐴𝐼𝐶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ru-R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2400" b="1" dirty="0"/>
                  <a:t>Понятие Лаг описывает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400" b="0" i="1" dirty="0" smtClean="0">
                        <a:latin typeface="Cambria Math" panose="02040503050406030204" pitchFamily="18" charset="0"/>
                      </a:rPr>
                      <m:t>для </m:t>
                    </m:r>
                    <m:r>
                      <m:rPr>
                        <m:nor/>
                      </m:rPr>
                      <a:rPr lang="ru-RU" sz="2400" i="1" dirty="0" smtClean="0">
                        <a:latin typeface="Cambria Math" panose="02040503050406030204" pitchFamily="18" charset="0"/>
                      </a:rPr>
                      <m:t>целевой переменной</m:t>
                    </m:r>
                  </m:oMath>
                </a14:m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sz="2000" b="1" i="1" dirty="0">
                    <a:latin typeface="Cambria Math" panose="02040503050406030204" pitchFamily="18" charset="0"/>
                  </a:rPr>
                  <a:t>Задержанные значения 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В</m:t>
                    </m:r>
                    <m:r>
                      <m:rPr>
                        <m:nor/>
                      </m:rPr>
                      <a:rPr lang="ru-RU" sz="2000" b="0" i="1" dirty="0" smtClean="0">
                        <a:latin typeface="Cambria Math" panose="02040503050406030204" pitchFamily="18" charset="0"/>
                      </a:rPr>
                      <m:t>нешние 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значения</m:t>
                    </m:r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b="0" i="1" dirty="0" smtClean="0">
                        <a:latin typeface="Cambria Math" panose="02040503050406030204" pitchFamily="18" charset="0"/>
                      </a:rPr>
                      <m:t>необъясненные</m:t>
                    </m:r>
                    <m:r>
                      <m:rPr>
                        <m:nor/>
                      </m:rPr>
                      <a:rPr lang="ru-RU" sz="2000" i="1" dirty="0">
                        <a:latin typeface="Cambria Math" panose="02040503050406030204" pitchFamily="18" charset="0"/>
                      </a:rPr>
                      <m:t> значения </m:t>
                    </m:r>
                    <m:r>
                      <m:rPr>
                        <m:nor/>
                      </m:rPr>
                      <a:rPr lang="ru-RU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Объясненные значения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506" y="1129096"/>
                <a:ext cx="10515600" cy="5135887"/>
              </a:xfrm>
              <a:blipFill>
                <a:blip r:embed="rId3"/>
                <a:stretch>
                  <a:fillRect l="-406" t="-1898" b="-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1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regressive Moving Average (ARMA): Sunspots data - statsmodels 0.15.0  (+49)">
            <a:extLst>
              <a:ext uri="{FF2B5EF4-FFF2-40B4-BE49-F238E27FC236}">
                <a16:creationId xmlns:a16="http://schemas.microsoft.com/office/drawing/2014/main" id="{8283CEAA-E425-DA5A-EFD4-5BBE2D6AF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792" y="5189163"/>
            <a:ext cx="2013570" cy="137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raph">
            <a:extLst>
              <a:ext uri="{FF2B5EF4-FFF2-40B4-BE49-F238E27FC236}">
                <a16:creationId xmlns:a16="http://schemas.microsoft.com/office/drawing/2014/main" id="{3E7E41C4-1E62-CB20-5591-52902CFB3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7" y="5391689"/>
            <a:ext cx="1521493" cy="148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Продвинутые </a:t>
            </a:r>
            <a:r>
              <a:rPr lang="en-US" sz="4800" b="1" dirty="0"/>
              <a:t>(X)-</a:t>
            </a:r>
            <a:r>
              <a:rPr lang="ru-RU" sz="4800" b="1" dirty="0"/>
              <a:t>верно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946DD37-0C5C-5C8F-F11D-88F1EE1D29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470" r="6784" b="5299"/>
          <a:stretch/>
        </p:blipFill>
        <p:spPr>
          <a:xfrm>
            <a:off x="3056218" y="5487491"/>
            <a:ext cx="2409755" cy="1261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928" y="1075308"/>
                <a:ext cx="11282083" cy="4429395"/>
              </a:xfrm>
            </p:spPr>
            <p:txBody>
              <a:bodyPr>
                <a:normAutofit fontScale="4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Выберите </a:t>
                </a:r>
                <a:r>
                  <a:rPr lang="en-US" sz="23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пра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вильные утверждения относительно </a:t>
                </a:r>
                <a:r>
                  <a:rPr lang="en-US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ARMA 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процесса</a:t>
                </a:r>
              </a:p>
              <a:p>
                <a:pPr marL="971550" lvl="1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З</a:t>
                </a:r>
                <a:r>
                  <a:rPr lang="en-US" dirty="0" err="1">
                    <a:cs typeface="Times New Roman" panose="02020603050405020304" pitchFamily="18" charset="0"/>
                  </a:rPr>
                  <a:t>на</a:t>
                </a:r>
                <a:r>
                  <a:rPr lang="ru-RU" dirty="0" err="1">
                    <a:cs typeface="Times New Roman" panose="02020603050405020304" pitchFamily="18" charset="0"/>
                  </a:rPr>
                  <a:t>чения</a:t>
                </a:r>
                <a:r>
                  <a:rPr lang="ru-RU" dirty="0">
                    <a:cs typeface="Times New Roman" panose="02020603050405020304" pitchFamily="18" charset="0"/>
                  </a:rPr>
                  <a:t> лага зависят от ряда его предыдущих значений (х)</a:t>
                </a:r>
              </a:p>
              <a:p>
                <a:pPr marL="971550" lvl="1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З</a:t>
                </a:r>
                <a:r>
                  <a:rPr lang="en-US" dirty="0" err="1">
                    <a:cs typeface="Times New Roman" panose="02020603050405020304" pitchFamily="18" charset="0"/>
                  </a:rPr>
                  <a:t>на</a:t>
                </a:r>
                <a:r>
                  <a:rPr lang="ru-RU" dirty="0" err="1">
                    <a:cs typeface="Times New Roman" panose="02020603050405020304" pitchFamily="18" charset="0"/>
                  </a:rPr>
                  <a:t>чения</a:t>
                </a:r>
                <a:r>
                  <a:rPr lang="ru-RU" dirty="0">
                    <a:cs typeface="Times New Roman" panose="02020603050405020304" pitchFamily="18" charset="0"/>
                  </a:rPr>
                  <a:t> лага зависят от ряда возмущений его предыдущих значений (х)</a:t>
                </a:r>
              </a:p>
              <a:p>
                <a:pPr marL="971550" lvl="1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З</a:t>
                </a:r>
                <a:r>
                  <a:rPr lang="en-US" dirty="0" err="1">
                    <a:cs typeface="Times New Roman" panose="02020603050405020304" pitchFamily="18" charset="0"/>
                  </a:rPr>
                  <a:t>на</a:t>
                </a:r>
                <a:r>
                  <a:rPr lang="ru-RU" dirty="0" err="1">
                    <a:cs typeface="Times New Roman" panose="02020603050405020304" pitchFamily="18" charset="0"/>
                  </a:rPr>
                  <a:t>чения</a:t>
                </a:r>
                <a:r>
                  <a:rPr lang="ru-RU" dirty="0">
                    <a:cs typeface="Times New Roman" panose="02020603050405020304" pitchFamily="18" charset="0"/>
                  </a:rPr>
                  <a:t> лага зависят от производной его возмущений</a:t>
                </a:r>
              </a:p>
              <a:p>
                <a:pPr marL="971550" lvl="1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З</a:t>
                </a:r>
                <a:r>
                  <a:rPr lang="en-US" dirty="0" err="1">
                    <a:cs typeface="Times New Roman" panose="02020603050405020304" pitchFamily="18" charset="0"/>
                  </a:rPr>
                  <a:t>на</a:t>
                </a:r>
                <a:r>
                  <a:rPr lang="ru-RU" dirty="0" err="1">
                    <a:cs typeface="Times New Roman" panose="02020603050405020304" pitchFamily="18" charset="0"/>
                  </a:rPr>
                  <a:t>чения</a:t>
                </a:r>
                <a:r>
                  <a:rPr lang="ru-RU" dirty="0">
                    <a:cs typeface="Times New Roman" panose="02020603050405020304" pitchFamily="18" charset="0"/>
                  </a:rPr>
                  <a:t> лага зависят от произведения его предыдущих возмущений</a:t>
                </a:r>
              </a:p>
              <a:p>
                <a:pPr marL="971550" lvl="1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З</a:t>
                </a:r>
                <a:r>
                  <a:rPr lang="en-US" dirty="0" err="1">
                    <a:cs typeface="Times New Roman" panose="02020603050405020304" pitchFamily="18" charset="0"/>
                  </a:rPr>
                  <a:t>на</a:t>
                </a:r>
                <a:r>
                  <a:rPr lang="ru-RU" dirty="0" err="1">
                    <a:cs typeface="Times New Roman" panose="02020603050405020304" pitchFamily="18" charset="0"/>
                  </a:rPr>
                  <a:t>чения</a:t>
                </a:r>
                <a:r>
                  <a:rPr lang="ru-RU" dirty="0">
                    <a:cs typeface="Times New Roman" panose="02020603050405020304" pitchFamily="18" charset="0"/>
                  </a:rPr>
                  <a:t> лага зависят от дисперсии его предыдущих значений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Выберите </a:t>
                </a:r>
                <a:r>
                  <a:rPr lang="en-US" sz="23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пра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вильные утверждения относительно информационного критерия оценки значений </a:t>
                </a:r>
                <a:r>
                  <a:rPr lang="en-US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ARMA 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процесса - </a:t>
                </a:r>
                <a:r>
                  <a:rPr lang="ru-RU" sz="2400" dirty="0">
                    <a:cs typeface="Times New Roman" panose="02020603050405020304" pitchFamily="18" charset="0"/>
                  </a:rPr>
                  <a:t>Критерий</a:t>
                </a:r>
                <a:endParaRPr lang="ru-RU" sz="23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штрафует как за большую ошибку, так и за большие порядки модели (х)</a:t>
                </a:r>
              </a:p>
              <a:p>
                <a:pPr marL="971550" lvl="1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Позволяет решить мини-</a:t>
                </a:r>
                <a:r>
                  <a:rPr lang="ru-RU" dirty="0" err="1">
                    <a:cs typeface="Times New Roman" panose="02020603050405020304" pitchFamily="18" charset="0"/>
                  </a:rPr>
                  <a:t>максную</a:t>
                </a:r>
                <a:r>
                  <a:rPr lang="ru-RU" dirty="0">
                    <a:cs typeface="Times New Roman" panose="02020603050405020304" pitchFamily="18" charset="0"/>
                  </a:rPr>
                  <a:t> задачу оптимизации (х)</a:t>
                </a:r>
              </a:p>
              <a:p>
                <a:pPr marL="971550" lvl="1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Штрафует за высокую объясненную дисперсию результата</a:t>
                </a:r>
              </a:p>
              <a:p>
                <a:pPr marL="971550" lvl="1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Позволяет решить задачу итерационно</a:t>
                </a:r>
              </a:p>
              <a:p>
                <a:pPr marL="971550" lvl="1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Позволяет решить задачу на гладком рельефе функции потерь</a:t>
                </a:r>
              </a:p>
              <a:p>
                <a:pPr marL="233363" lvl="1" indent="-233363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Графики ACF</a:t>
                </a:r>
                <a:r>
                  <a:rPr lang="en-US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и PACF</a:t>
                </a:r>
                <a:r>
                  <a:rPr lang="en-US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имеют</a:t>
                </a:r>
                <a:r>
                  <a:rPr lang="en-US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соответственно </a:t>
                </a:r>
                <a:r>
                  <a:rPr lang="en-US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и </a:t>
                </a:r>
                <a:r>
                  <a:rPr lang="en-US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ненулевых лагов. Какой порядок </a:t>
                </a:r>
                <a:r>
                  <a:rPr lang="ru-RU" sz="23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авторегрессионной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части и части скользящего среднего нужно выбрать в качестве начальных значений</a:t>
                </a:r>
              </a:p>
              <a:p>
                <a:pPr marL="457200" lvl="2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9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ru-RU" sz="190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Ответ </a:t>
                </a:r>
                <a:r>
                  <a:rPr lang="ru-RU" sz="1900" i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190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и</a:t>
                </a:r>
                <a:r>
                  <a:rPr lang="en-US" sz="190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x –</a:t>
                </a:r>
                <a:r>
                  <a:rPr lang="ru-RU" sz="190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вопрос с открытым ответом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Выберите </a:t>
                </a:r>
                <a:r>
                  <a:rPr lang="en-US" sz="23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пра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вильные утверждения относительно настройки </a:t>
                </a:r>
                <a:r>
                  <a:rPr lang="en-US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ARMA 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процесса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1600" dirty="0"/>
                  <a:t>Чем менее стационарен ряд, тем меньше горизонт точного прогнозирования </a:t>
                </a:r>
                <a:r>
                  <a:rPr lang="en-US" sz="1600" dirty="0"/>
                  <a:t>(x)</a:t>
                </a:r>
                <a:endParaRPr lang="ru-RU" sz="1600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1600" dirty="0"/>
                  <a:t>Варьирование параметров моделей с целью минимизации информационных критериев</a:t>
                </a:r>
                <a:r>
                  <a:rPr lang="en-US" sz="1600" dirty="0"/>
                  <a:t> (x)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1600" dirty="0"/>
                  <a:t>Проверка остатков для модели </a:t>
                </a:r>
                <a:r>
                  <a:rPr lang="en-US" sz="1600" dirty="0"/>
                  <a:t>(</a:t>
                </a:r>
                <a:r>
                  <a:rPr lang="ru-RU" sz="1600" dirty="0"/>
                  <a:t>на предмет стационарного БГШ</a:t>
                </a:r>
                <a:r>
                  <a:rPr lang="en-US" sz="1600" dirty="0"/>
                  <a:t>)</a:t>
                </a:r>
                <a:r>
                  <a:rPr lang="ru-RU" sz="1600" dirty="0"/>
                  <a:t> </a:t>
                </a:r>
                <a:r>
                  <a:rPr lang="en-US" sz="1600" dirty="0"/>
                  <a:t>(X)</a:t>
                </a:r>
                <a:r>
                  <a:rPr lang="ru-RU" sz="1600" dirty="0"/>
                  <a:t>.</a:t>
                </a:r>
                <a:endParaRPr lang="en-US" sz="1600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1600" dirty="0" err="1"/>
                  <a:t>Валидация</a:t>
                </a:r>
                <a:r>
                  <a:rPr lang="ru-RU" sz="1600" dirty="0"/>
                  <a:t>, проверка точности по известным метрикам</a:t>
                </a:r>
                <a:r>
                  <a:rPr lang="en-US" sz="1600" dirty="0"/>
                  <a:t> (x)</a:t>
                </a:r>
                <a:r>
                  <a:rPr lang="ru-RU" sz="1600" dirty="0"/>
                  <a:t>.</a:t>
                </a:r>
                <a:endParaRPr lang="en-US" sz="1600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1600" dirty="0"/>
                  <a:t>Выбор изначальных значений параметров модели по тестам на БГШ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1600" dirty="0"/>
                  <a:t>Варьирование параметров моделей с целью минимизации дисперсии полезной составляющей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1600" dirty="0"/>
                  <a:t>Проверка остатков для модели на предмет стационарности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Обучено две модели, для одной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i="1" dirty="0">
                    <a:latin typeface="Cambria Math" panose="02040503050406030204" pitchFamily="18" charset="0"/>
                  </a:rPr>
                  <a:t>=0.10, </a:t>
                </a:r>
                <a:r>
                  <a:rPr lang="en-US" i="1" dirty="0">
                    <a:latin typeface="Cambria Math" panose="02040503050406030204" pitchFamily="18" charset="0"/>
                  </a:rPr>
                  <a:t>p=</a:t>
                </a:r>
                <a:r>
                  <a:rPr lang="ru-RU" i="1" dirty="0">
                    <a:latin typeface="Cambria Math" panose="02040503050406030204" pitchFamily="18" charset="0"/>
                  </a:rPr>
                  <a:t>12</a:t>
                </a:r>
                <a:r>
                  <a:rPr lang="en-US" i="1" dirty="0">
                    <a:latin typeface="Cambria Math" panose="02040503050406030204" pitchFamily="18" charset="0"/>
                  </a:rPr>
                  <a:t>, q=1</a:t>
                </a:r>
                <a:r>
                  <a:rPr lang="ru-RU" i="1" dirty="0">
                    <a:latin typeface="Cambria Math" panose="02040503050406030204" pitchFamily="18" charset="0"/>
                  </a:rPr>
                  <a:t>3</a:t>
                </a:r>
                <a:r>
                  <a:rPr lang="en-US" i="1" dirty="0">
                    <a:latin typeface="Cambria Math" panose="02040503050406030204" pitchFamily="18" charset="0"/>
                  </a:rPr>
                  <a:t>, N=1000, </a:t>
                </a:r>
                <a:r>
                  <a:rPr lang="ru-RU" i="1" dirty="0">
                    <a:latin typeface="Cambria Math" panose="02040503050406030204" pitchFamily="18" charset="0"/>
                  </a:rPr>
                  <a:t>для второй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i="1" dirty="0">
                    <a:latin typeface="Cambria Math" panose="02040503050406030204" pitchFamily="18" charset="0"/>
                  </a:rPr>
                  <a:t>=0.101, </a:t>
                </a:r>
                <a:r>
                  <a:rPr lang="en-US" i="1" dirty="0">
                    <a:latin typeface="Cambria Math" panose="02040503050406030204" pitchFamily="18" charset="0"/>
                  </a:rPr>
                  <a:t>p=</a:t>
                </a:r>
                <a:r>
                  <a:rPr lang="ru-RU" i="1" dirty="0">
                    <a:latin typeface="Cambria Math" panose="02040503050406030204" pitchFamily="18" charset="0"/>
                  </a:rPr>
                  <a:t>1</a:t>
                </a:r>
                <a:r>
                  <a:rPr lang="en-US" i="1" dirty="0">
                    <a:latin typeface="Cambria Math" panose="02040503050406030204" pitchFamily="18" charset="0"/>
                  </a:rPr>
                  <a:t>, q=</a:t>
                </a:r>
                <a:r>
                  <a:rPr lang="ru-RU" i="1" dirty="0">
                    <a:latin typeface="Cambria Math" panose="02040503050406030204" pitchFamily="18" charset="0"/>
                  </a:rPr>
                  <a:t>2</a:t>
                </a:r>
                <a:r>
                  <a:rPr lang="en-US" i="1" dirty="0">
                    <a:latin typeface="Cambria Math" panose="02040503050406030204" pitchFamily="18" charset="0"/>
                  </a:rPr>
                  <a:t>, N=1000</a:t>
                </a:r>
                <a:r>
                  <a:rPr lang="ru-RU" i="1" dirty="0">
                    <a:latin typeface="Cambria Math" panose="02040503050406030204" pitchFamily="18" charset="0"/>
                  </a:rPr>
                  <a:t>, какая модель лучше ответить 1 или 2 по критерию </a:t>
                </a:r>
                <a:r>
                  <a:rPr lang="en-US" i="1" dirty="0">
                    <a:latin typeface="Cambria Math" panose="02040503050406030204" pitchFamily="18" charset="0"/>
                  </a:rPr>
                  <a:t>AIC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Ответ – 2.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Ответ  считается по формуле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 нужно так . Чтобы у модели с большими параметрами был результат хуже</a:t>
                </a:r>
                <a:endParaRPr lang="en-US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Вместо критерия </a:t>
                </a:r>
                <a:r>
                  <a:rPr lang="en-US" dirty="0"/>
                  <a:t>AIC </a:t>
                </a:r>
                <a:r>
                  <a:rPr lang="ru-RU" dirty="0"/>
                  <a:t>можно сделать такой же вопрос по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𝑙𝑛𝑁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или</a:t>
                </a:r>
                <a:br>
                  <a:rPr lang="ru-RU" dirty="0"/>
                </a:b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= </a:t>
                </a:r>
                <a:r>
                  <a:rPr lang="en-US" dirty="0"/>
                  <a:t>RSS/(N-k); k=p+q+1</a:t>
                </a:r>
                <a:endParaRPr lang="ru-RU" dirty="0"/>
              </a:p>
              <a:p>
                <a:pPr marL="357188" lvl="1" indent="-357188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000" b="1" dirty="0" smtClean="0">
                    <a:cs typeface="Times New Roman" panose="02020603050405020304" pitchFamily="18" charset="0"/>
                  </a:rPr>
                  <a:t>Выбрать </a:t>
                </a:r>
                <a:r>
                  <a:rPr lang="ru-RU" sz="2000" b="1" dirty="0">
                    <a:cs typeface="Times New Roman" panose="02020603050405020304" pitchFamily="18" charset="0"/>
                  </a:rPr>
                  <a:t>процесс где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AR </a:t>
                </a:r>
                <a:r>
                  <a:rPr lang="ru-RU" sz="2000" b="1" dirty="0">
                    <a:cs typeface="Times New Roman" panose="02020603050405020304" pitchFamily="18" charset="0"/>
                  </a:rPr>
                  <a:t> имеет 1 порядок</a:t>
                </a:r>
              </a:p>
              <a:p>
                <a:pPr marL="914400" lvl="1" indent="-45720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endParaRPr lang="ru-RU" sz="2000" dirty="0"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1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1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ru-RU" sz="19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928" y="1075308"/>
                <a:ext cx="11282083" cy="4429395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08847" y="600635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1(х)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72994" y="593135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2(х)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0739" y="57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16" name="Picture 2" descr="image.png">
            <a:extLst>
              <a:ext uri="{FF2B5EF4-FFF2-40B4-BE49-F238E27FC236}">
                <a16:creationId xmlns:a16="http://schemas.microsoft.com/office/drawing/2014/main" id="{C20F0AAF-98E2-536F-7A22-D4EF0879A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8" b="37193"/>
          <a:stretch/>
        </p:blipFill>
        <p:spPr bwMode="auto">
          <a:xfrm>
            <a:off x="5491607" y="5238939"/>
            <a:ext cx="3468989" cy="54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75337" y="5412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pic>
        <p:nvPicPr>
          <p:cNvPr id="17" name="Picture 2" descr="image.png">
            <a:extLst>
              <a:ext uri="{FF2B5EF4-FFF2-40B4-BE49-F238E27FC236}">
                <a16:creationId xmlns:a16="http://schemas.microsoft.com/office/drawing/2014/main" id="{B8AC3032-C6AD-0EDA-9F6B-35093A3FF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" t="30597" r="225" b="37094"/>
          <a:stretch/>
        </p:blipFill>
        <p:spPr bwMode="auto">
          <a:xfrm>
            <a:off x="5491607" y="5919142"/>
            <a:ext cx="3521079" cy="6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10234" y="5871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72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Продвинутые </a:t>
            </a:r>
            <a:r>
              <a:rPr lang="en-US" sz="4800" b="1" dirty="0"/>
              <a:t>(X)-</a:t>
            </a:r>
            <a:r>
              <a:rPr lang="ru-RU" sz="4800" b="1" dirty="0" smtClean="0"/>
              <a:t>верно ЕЩЕ</a:t>
            </a:r>
            <a:endParaRPr lang="ru-RU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928" y="1075308"/>
                <a:ext cx="11282083" cy="499051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Выберите </a:t>
                </a:r>
                <a:r>
                  <a:rPr lang="en-US" sz="23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пра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вильные утверждения относительно </a:t>
                </a:r>
                <a:r>
                  <a:rPr lang="ru-RU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настройки </a:t>
                </a:r>
                <a:r>
                  <a:rPr lang="en-US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ARMA </a:t>
                </a:r>
                <a:r>
                  <a:rPr lang="ru-RU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процесса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1600" dirty="0" smtClean="0"/>
                  <a:t>Чем </a:t>
                </a:r>
                <a:r>
                  <a:rPr lang="ru-RU" sz="1600" dirty="0"/>
                  <a:t>менее стационарен ряд, тем меньше горизонт точного </a:t>
                </a:r>
                <a:r>
                  <a:rPr lang="ru-RU" sz="1600" dirty="0" smtClean="0"/>
                  <a:t>прогнозирования </a:t>
                </a:r>
                <a:r>
                  <a:rPr lang="en-US" sz="1600" dirty="0" smtClean="0"/>
                  <a:t>(x)</a:t>
                </a:r>
                <a:endParaRPr lang="ru-RU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1600" dirty="0" smtClean="0"/>
                  <a:t>Варьирование </a:t>
                </a:r>
                <a:r>
                  <a:rPr lang="ru-RU" sz="1600" dirty="0"/>
                  <a:t>параметров моделей с целью минимизации </a:t>
                </a:r>
                <a:r>
                  <a:rPr lang="ru-RU" sz="1600" dirty="0" smtClean="0"/>
                  <a:t>информационных критериев</a:t>
                </a:r>
                <a:r>
                  <a:rPr lang="en-US" sz="1600" dirty="0" smtClean="0"/>
                  <a:t> (x)</a:t>
                </a:r>
                <a:endParaRPr lang="en-US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1600" dirty="0"/>
                  <a:t>Проверка остатков для модели </a:t>
                </a:r>
                <a:r>
                  <a:rPr lang="en-US" sz="1600" dirty="0"/>
                  <a:t>(</a:t>
                </a:r>
                <a:r>
                  <a:rPr lang="ru-RU" sz="1600" dirty="0"/>
                  <a:t>на предмет стационарного БГШ</a:t>
                </a:r>
                <a:r>
                  <a:rPr lang="en-US" sz="1600" dirty="0" smtClean="0"/>
                  <a:t>)</a:t>
                </a:r>
                <a:r>
                  <a:rPr lang="ru-RU" sz="1600" dirty="0" smtClean="0"/>
                  <a:t> </a:t>
                </a:r>
                <a:r>
                  <a:rPr lang="en-US" sz="1600" dirty="0" smtClean="0"/>
                  <a:t>(X)</a:t>
                </a:r>
                <a:r>
                  <a:rPr lang="ru-RU" sz="1600" dirty="0" smtClean="0"/>
                  <a:t>.</a:t>
                </a:r>
                <a:endParaRPr lang="en-US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1600" dirty="0" err="1"/>
                  <a:t>Валидация</a:t>
                </a:r>
                <a:r>
                  <a:rPr lang="ru-RU" sz="1600" dirty="0"/>
                  <a:t>, проверка точности по известным </a:t>
                </a:r>
                <a:r>
                  <a:rPr lang="ru-RU" sz="1600" dirty="0" smtClean="0"/>
                  <a:t>метрикам</a:t>
                </a:r>
                <a:r>
                  <a:rPr lang="en-US" sz="1600" dirty="0" smtClean="0"/>
                  <a:t> (x)</a:t>
                </a:r>
                <a:r>
                  <a:rPr lang="ru-RU" sz="1600" dirty="0" smtClean="0"/>
                  <a:t>.</a:t>
                </a:r>
                <a:endParaRPr lang="en-US" sz="1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1600" dirty="0" smtClean="0"/>
                  <a:t>Выбор изначальных значений параметров модели по тестам на БГШ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1600" dirty="0"/>
                  <a:t>Варьирование параметров </a:t>
                </a:r>
                <a:r>
                  <a:rPr lang="ru-RU" sz="1600" dirty="0" smtClean="0"/>
                  <a:t>моделей с целью минимизации дисперсии полезной составляющей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1600" dirty="0"/>
                  <a:t>Проверка остатков для модели</a:t>
                </a:r>
                <a:r>
                  <a:rPr lang="ru-RU" sz="1600" dirty="0" smtClean="0"/>
                  <a:t> </a:t>
                </a:r>
                <a:r>
                  <a:rPr lang="ru-RU" sz="1600" dirty="0"/>
                  <a:t>на предмет </a:t>
                </a:r>
                <a:r>
                  <a:rPr lang="ru-RU" sz="1600" dirty="0" smtClean="0"/>
                  <a:t>стационарности</a:t>
                </a:r>
              </a:p>
              <a:p>
                <a:r>
                  <a:rPr lang="ru-RU" dirty="0" smtClean="0"/>
                  <a:t>Обучено две модели, для одной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i="1" dirty="0" smtClean="0">
                    <a:latin typeface="Cambria Math" panose="02040503050406030204" pitchFamily="18" charset="0"/>
                  </a:rPr>
                  <a:t>=0.10,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p=</a:t>
                </a:r>
                <a:r>
                  <a:rPr lang="ru-RU" i="1" dirty="0" smtClean="0">
                    <a:latin typeface="Cambria Math" panose="02040503050406030204" pitchFamily="18" charset="0"/>
                  </a:rPr>
                  <a:t>12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, q=1</a:t>
                </a:r>
                <a:r>
                  <a:rPr lang="ru-RU" i="1" dirty="0">
                    <a:latin typeface="Cambria Math" panose="02040503050406030204" pitchFamily="18" charset="0"/>
                  </a:rPr>
                  <a:t>3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, N=1000, </a:t>
                </a:r>
                <a:r>
                  <a:rPr lang="ru-RU" i="1" dirty="0" smtClean="0">
                    <a:latin typeface="Cambria Math" panose="02040503050406030204" pitchFamily="18" charset="0"/>
                  </a:rPr>
                  <a:t>для второй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i="1" dirty="0">
                    <a:latin typeface="Cambria Math" panose="02040503050406030204" pitchFamily="18" charset="0"/>
                  </a:rPr>
                  <a:t>=</a:t>
                </a:r>
                <a:r>
                  <a:rPr lang="ru-RU" i="1" dirty="0" smtClean="0">
                    <a:latin typeface="Cambria Math" panose="02040503050406030204" pitchFamily="18" charset="0"/>
                  </a:rPr>
                  <a:t>0.101,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p=</a:t>
                </a:r>
                <a:r>
                  <a:rPr lang="ru-RU" i="1" dirty="0" smtClean="0">
                    <a:latin typeface="Cambria Math" panose="02040503050406030204" pitchFamily="18" charset="0"/>
                  </a:rPr>
                  <a:t>1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, q=</a:t>
                </a:r>
                <a:r>
                  <a:rPr lang="ru-RU" i="1" dirty="0" smtClean="0">
                    <a:latin typeface="Cambria Math" panose="02040503050406030204" pitchFamily="18" charset="0"/>
                  </a:rPr>
                  <a:t>2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, N=1000</a:t>
                </a:r>
                <a:r>
                  <a:rPr lang="ru-RU" i="1" dirty="0" smtClean="0">
                    <a:latin typeface="Cambria Math" panose="02040503050406030204" pitchFamily="18" charset="0"/>
                  </a:rPr>
                  <a:t>, какая модель лучше ответить 1 или 2 по критерию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AIC</a:t>
                </a: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r>
                  <a:rPr lang="ru-RU" dirty="0" smtClean="0"/>
                  <a:t>Ответ – 2. </a:t>
                </a:r>
              </a:p>
              <a:p>
                <a:pPr lvl="1"/>
                <a:r>
                  <a:rPr lang="ru-RU" dirty="0" smtClean="0"/>
                  <a:t>Ответ  считается по формуле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 smtClean="0"/>
                  <a:t> нужно так . Чтобы у модели с большими параметрами был результат хуже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Вместо критерия </a:t>
                </a:r>
                <a:r>
                  <a:rPr lang="en-US" dirty="0" smtClean="0"/>
                  <a:t>AIC </a:t>
                </a:r>
                <a:r>
                  <a:rPr lang="ru-RU" dirty="0" smtClean="0"/>
                  <a:t>можно сделать такой же вопрос по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𝑙𝑛𝑁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или</a:t>
                </a:r>
                <a:br>
                  <a:rPr lang="ru-RU" dirty="0" smtClean="0"/>
                </a:b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 = </a:t>
                </a:r>
                <a:r>
                  <a:rPr lang="en-US" dirty="0" smtClean="0"/>
                  <a:t>RSS/(N-k); k=p+q+1</a:t>
                </a:r>
                <a:endParaRPr lang="ru-RU" dirty="0"/>
              </a:p>
              <a:p>
                <a:endParaRPr lang="ru-RU" sz="23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ru-RU" sz="19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928" y="1075308"/>
                <a:ext cx="11282083" cy="4990514"/>
              </a:xfrm>
              <a:blipFill>
                <a:blip r:embed="rId3"/>
                <a:stretch>
                  <a:fillRect l="-702" t="-2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24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</a:t>
            </a:r>
            <a:r>
              <a:rPr lang="ru-RU" dirty="0" err="1"/>
              <a:t>Вольда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72830" y="1504613"/>
                <a:ext cx="11130550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200" dirty="0"/>
                  <a:t>Недетерминированный стационарный в широком смысле процесс может быть представлен как стохастический процесс </a:t>
                </a:r>
                <a:r>
                  <a:rPr lang="ru-RU" sz="2200" i="1" dirty="0"/>
                  <a:t>МА</a:t>
                </a:r>
                <a:r>
                  <a:rPr lang="ru-RU" sz="2200" dirty="0"/>
                  <a:t>(q), в предельном случае бесконечного порядка.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ru-RU" sz="2200" dirty="0"/>
                  <a:t>почти стационарный = стационарный + простой тренд, а в предельном случае q будет бесконечным</a:t>
                </a:r>
              </a:p>
              <a:p>
                <a:r>
                  <a:rPr lang="ru-RU" sz="2200" dirty="0"/>
                  <a:t>с – постоянная (дрейф, глобальный тренд).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sz="2200" dirty="0"/>
                  <a:t> – стационарный ряд.</a:t>
                </a:r>
              </a:p>
              <a:p>
                <a:r>
                  <a:rPr lang="ru-RU" sz="2200" dirty="0"/>
                  <a:t>Как правило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sz="2200" dirty="0"/>
                  <a:t>белый шум.</a:t>
                </a:r>
              </a:p>
              <a:p>
                <a:r>
                  <a:rPr lang="ru-RU" sz="2200" dirty="0"/>
                  <a:t>Как следствие, пусть </a:t>
                </a:r>
                <a:r>
                  <a:rPr lang="en-US" sz="2200" dirty="0"/>
                  <a:t>q – </a:t>
                </a:r>
                <a:r>
                  <a:rPr lang="ru-RU" sz="2200" dirty="0"/>
                  <a:t>конечно, тогда каким будет остаток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2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ru-RU" sz="2200" dirty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830" y="1504613"/>
                <a:ext cx="11130550" cy="4351338"/>
              </a:xfrm>
              <a:blipFill>
                <a:blip r:embed="rId2"/>
                <a:stretch>
                  <a:fillRect l="-602" t="-1821" b="-17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216488"/>
            <a:ext cx="11331388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400" dirty="0"/>
                  <a:t>Попытаемся объединить процесс </a:t>
                </a:r>
                <a:r>
                  <a:rPr lang="en-US" sz="2400" dirty="0"/>
                  <a:t>MA, </a:t>
                </a:r>
                <a:r>
                  <a:rPr lang="ru-RU" sz="2400" dirty="0"/>
                  <a:t>но ограниченного порядка и </a:t>
                </a:r>
                <a:r>
                  <a:rPr lang="en-US" sz="2400" dirty="0"/>
                  <a:t>AR </a:t>
                </a:r>
                <a:r>
                  <a:rPr lang="ru-RU" sz="2400" dirty="0"/>
                  <a:t>ограниченного порядка.   Получаем процесс </a:t>
                </a:r>
                <a:r>
                  <a:rPr lang="ru-RU" sz="2400" dirty="0" err="1"/>
                  <a:t>Авторегресии</a:t>
                </a:r>
                <a:r>
                  <a:rPr lang="ru-RU" sz="2400" dirty="0"/>
                  <a:t>-Скользящего среднего </a:t>
                </a:r>
                <a:r>
                  <a:rPr lang="en-US" sz="2400" dirty="0"/>
                  <a:t>(ARCC, </a:t>
                </a:r>
                <a:r>
                  <a:rPr lang="en-US" sz="2400" b="1" dirty="0"/>
                  <a:t>ARMA</a:t>
                </a:r>
                <a:r>
                  <a:rPr lang="en-US" sz="2400" dirty="0"/>
                  <a:t>): 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/>
                  <a:t> </a:t>
                </a:r>
                <a:r>
                  <a:rPr lang="ru-RU" sz="2400" dirty="0"/>
                  <a:t>где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- весовые коэффициенты модели.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В некоторой интерпретации можно сказать, что, что из модели следует, что </a:t>
                </a:r>
                <a:r>
                  <a:rPr lang="en-US" b="1" dirty="0"/>
                  <a:t>​​MA</a:t>
                </a:r>
                <a:r>
                  <a:rPr lang="en-US" dirty="0"/>
                  <a:t> </a:t>
                </a:r>
                <a:r>
                  <a:rPr lang="ru-RU" dirty="0"/>
                  <a:t>это остаток, не объясненный авторегрессией</a:t>
                </a:r>
                <a:br>
                  <a:rPr lang="ru-RU" dirty="0"/>
                </a:br>
                <a:r>
                  <a:rPr lang="ru-RU" dirty="0"/>
                  <a:t> (или наоборот):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  <a:blipFill>
                <a:blip r:embed="rId2"/>
                <a:stretch>
                  <a:fillRect l="-768" t="-106" r="-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6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216488"/>
            <a:ext cx="11331388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</p:spPr>
            <p:txBody>
              <a:bodyPr>
                <a:normAutofit/>
              </a:bodyPr>
              <a:lstStyle/>
              <a:p>
                <a:pPr marL="534988" lvl="3" indent="-360363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400" dirty="0"/>
                  <a:t>Иногда также можно описать </a:t>
                </a:r>
                <a:r>
                  <a:rPr lang="en-US" sz="2400" dirty="0"/>
                  <a:t>ARMA </a:t>
                </a:r>
                <a:r>
                  <a:rPr lang="ru-RU" sz="2400" dirty="0"/>
                  <a:t>как </a:t>
                </a:r>
              </a:p>
              <a:p>
                <a:pPr marL="1371600" lvl="3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+с</m:t>
                      </m:r>
                    </m:oMath>
                  </m:oMathPara>
                </a14:m>
                <a:endParaRPr lang="en-US" sz="20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Тогда можно ввести модель реальных данных</a:t>
                </a:r>
              </a:p>
              <a:p>
                <a:pPr marL="0" lvl="3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000" i="1">
                          <a:latin typeface="Cambria Math" panose="02040503050406030204" pitchFamily="18" charset="0"/>
                        </a:rPr>
                        <m:t>+с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Проинтерпретировать модель можно следующим образом: </a:t>
                </a:r>
                <a:br>
                  <a:rPr lang="ru-RU" dirty="0"/>
                </a:br>
                <a:r>
                  <a:rPr lang="ru-RU" dirty="0"/>
                  <a:t>текущее значение ВР зависит от прошлых значений до лага p и от текущего и прошлых внешних «возмущений» (флуктуаций) до лага q.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  <a:blipFill>
                <a:blip r:embed="rId2"/>
                <a:stretch>
                  <a:fillRect l="-987" t="-106" r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7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r>
              <a:rPr lang="en-US" sz="3600" b="1" dirty="0"/>
              <a:t>ARMA</a:t>
            </a:r>
            <a:r>
              <a:rPr lang="ru-RU" sz="3600" b="1" dirty="0"/>
              <a:t>  как фильтр!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612" y="1013012"/>
                <a:ext cx="11232776" cy="5746377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ru-RU" sz="2200" dirty="0"/>
                  <a:t>Строгий в</a:t>
                </a:r>
                <a:r>
                  <a:rPr lang="en-US" sz="2200" dirty="0" err="1"/>
                  <a:t>ывод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уравнения</a:t>
                </a:r>
                <a:r>
                  <a:rPr lang="en-US" sz="2200" dirty="0"/>
                  <a:t> ARMA на основе гармонического </a:t>
                </a:r>
                <a:r>
                  <a:rPr lang="en-US" sz="2200" dirty="0" err="1"/>
                  <a:t>анализа</a:t>
                </a:r>
                <a:r>
                  <a:rPr lang="en-US" sz="2200" dirty="0"/>
                  <a:t> (</a:t>
                </a:r>
                <a:r>
                  <a:rPr lang="ru-RU" sz="2200" b="0" i="0" dirty="0">
                    <a:latin typeface="+mj-lt"/>
                  </a:rPr>
                  <a:t>или </a:t>
                </a:r>
                <a:r>
                  <a:rPr lang="en-US" sz="2200" i="0" dirty="0">
                    <a:latin typeface="+mj-lt"/>
                  </a:rPr>
                  <a:t>z</a:t>
                </a:r>
                <a:r>
                  <a:rPr lang="en-US" sz="2200" dirty="0"/>
                  <a:t>-</a:t>
                </a:r>
                <a:r>
                  <a:rPr lang="ru-RU" sz="2200" dirty="0"/>
                  <a:t>преобразований</a:t>
                </a:r>
                <a:r>
                  <a:rPr lang="en-US" sz="2200" dirty="0"/>
                  <a:t>), </a:t>
                </a:r>
                <a:r>
                  <a:rPr lang="en-US" sz="2200" dirty="0" err="1"/>
                  <a:t>доказ</a:t>
                </a:r>
                <a:r>
                  <a:rPr lang="ru-RU" sz="2200" dirty="0" err="1"/>
                  <a:t>ывает</a:t>
                </a:r>
                <a:r>
                  <a:rPr lang="en-US" sz="2200" dirty="0"/>
                  <a:t>, что каждый рациональный (физически реальный) </a:t>
                </a:r>
                <a:r>
                  <a:rPr lang="en-US" sz="2200" dirty="0" err="1"/>
                  <a:t>спектр</a:t>
                </a:r>
                <a:r>
                  <a:rPr lang="en-US" sz="2200" dirty="0"/>
                  <a:t> </a:t>
                </a:r>
                <a:r>
                  <a:rPr lang="en-US" sz="2200" dirty="0" err="1"/>
                  <a:t>временн</a:t>
                </a:r>
                <a:r>
                  <a:rPr lang="ru-RU" sz="2200" dirty="0"/>
                  <a:t>ого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ряд</a:t>
                </a:r>
                <a:r>
                  <a:rPr lang="ru-RU" sz="2200" dirty="0"/>
                  <a:t>а</a:t>
                </a:r>
                <a:r>
                  <a:rPr lang="en-US" sz="2200" dirty="0"/>
                  <a:t> (или любая система, зависящая </a:t>
                </a:r>
                <a:r>
                  <a:rPr lang="en-US" sz="2200" dirty="0" err="1"/>
                  <a:t>от</a:t>
                </a:r>
                <a:r>
                  <a:rPr lang="en-US" sz="2200" dirty="0"/>
                  <a:t> </a:t>
                </a:r>
                <a:r>
                  <a:rPr lang="en-US" sz="2200" dirty="0" err="1"/>
                  <a:t>времени</a:t>
                </a:r>
                <a:r>
                  <a:rPr lang="en-US" sz="2200" dirty="0"/>
                  <a:t>) </a:t>
                </a:r>
                <a:r>
                  <a:rPr lang="en-US" sz="2200" dirty="0" err="1"/>
                  <a:t>мож</a:t>
                </a:r>
                <a:r>
                  <a:rPr lang="ru-RU" sz="2200" dirty="0" err="1"/>
                  <a:t>ет</a:t>
                </a:r>
                <a:r>
                  <a:rPr lang="ru-RU" sz="2200" dirty="0"/>
                  <a:t> быть</a:t>
                </a:r>
                <a:r>
                  <a:rPr lang="en-US" sz="2200" dirty="0"/>
                  <a:t> </a:t>
                </a:r>
                <a:r>
                  <a:rPr lang="en-US" sz="2200" dirty="0" err="1"/>
                  <a:t>представ</a:t>
                </a:r>
                <a:r>
                  <a:rPr lang="ru-RU" sz="2200" dirty="0"/>
                  <a:t>лена</a:t>
                </a:r>
                <a:r>
                  <a:rPr lang="en-US" sz="2200" dirty="0"/>
                  <a:t> как </a:t>
                </a:r>
              </a:p>
              <a:p>
                <a:pPr marL="0" indent="0" algn="l" rtl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/|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 algn="l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ru-RU" sz="2200" dirty="0"/>
                  <a:t>где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спектр процесса AR и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спектр процесса МА.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200" dirty="0"/>
                  <a:t>Основным следствием этого является то, что процесс ARMA можно рассматривать </a:t>
                </a:r>
                <a:r>
                  <a:rPr lang="en-US" sz="2200" dirty="0" err="1"/>
                  <a:t>как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фильтраци</a:t>
                </a:r>
                <a:r>
                  <a:rPr lang="ru-RU" sz="2200" dirty="0"/>
                  <a:t>ю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200" dirty="0"/>
                  <a:t> </a:t>
                </a:r>
                <a:r>
                  <a:rPr lang="en-US" sz="2200" dirty="0"/>
                  <a:t>фильтром с бесконечной импульсной характеристикой. </a:t>
                </a:r>
              </a:p>
              <a:p>
                <a:pPr algn="just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ru-RU" sz="2200" dirty="0"/>
                  <a:t>При этом </a:t>
                </a:r>
                <a:r>
                  <a:rPr lang="en-US" sz="2200" dirty="0"/>
                  <a:t>MA по отдельности можно рассматривать как </a:t>
                </a:r>
                <a:r>
                  <a:rPr lang="en-US" sz="2200" dirty="0" err="1"/>
                  <a:t>фильтрацию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шума</a:t>
                </a:r>
                <a:r>
                  <a:rPr lang="ru-RU" sz="2200" dirty="0"/>
                  <a:t> в процессе,</a:t>
                </a:r>
              </a:p>
              <a:p>
                <a:pPr algn="just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200" dirty="0"/>
                  <a:t>AR </a:t>
                </a:r>
                <a:r>
                  <a:rPr lang="ru-RU" sz="2200" dirty="0"/>
                  <a:t>часть можно рассматривать как </a:t>
                </a:r>
                <a:r>
                  <a:rPr lang="ru-RU" sz="2200" dirty="0" err="1"/>
                  <a:t>фильтрацю</a:t>
                </a:r>
                <a:r>
                  <a:rPr lang="ru-RU" sz="2200" dirty="0"/>
                  <a:t> с конечной импульсной </a:t>
                </a:r>
                <a:r>
                  <a:rPr lang="ru-RU" sz="2200" dirty="0" err="1"/>
                  <a:t>характеритстикой</a:t>
                </a:r>
                <a:r>
                  <a:rPr lang="en-US" sz="2200" dirty="0"/>
                  <a:t>.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612" y="1013012"/>
                <a:ext cx="11232776" cy="5746377"/>
              </a:xfrm>
              <a:blipFill>
                <a:blip r:embed="rId2"/>
                <a:stretch>
                  <a:fillRect l="-651" t="-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6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/>
                  <a:t>В некоторых случаях </a:t>
                </a:r>
                <a:r>
                  <a:rPr lang="en-US" sz="2400" dirty="0" err="1"/>
                  <a:t>мы</a:t>
                </a:r>
                <a:r>
                  <a:rPr lang="en-US" sz="2400" dirty="0"/>
                  <a:t> можем аппроксимировать ARMA </a:t>
                </a:r>
                <a:r>
                  <a:rPr lang="en-US" sz="2400" dirty="0" err="1"/>
                  <a:t>его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перво</a:t>
                </a:r>
                <a:r>
                  <a:rPr lang="ru-RU" sz="2400" dirty="0"/>
                  <a:t>й</a:t>
                </a:r>
                <a:r>
                  <a:rPr lang="en-US" sz="2400" dirty="0"/>
                  <a:t> </a:t>
                </a:r>
                <a:r>
                  <a:rPr lang="ru-RU" sz="2400" dirty="0"/>
                  <a:t>суммой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котор</a:t>
                </a:r>
                <a:r>
                  <a:rPr lang="ru-RU" sz="2400" dirty="0" err="1"/>
                  <a:t>ую</a:t>
                </a:r>
                <a:r>
                  <a:rPr lang="en-US" sz="2400" dirty="0"/>
                  <a:t> теперь мы будем </a:t>
                </a:r>
                <a:r>
                  <a:rPr lang="en-US" sz="2400" dirty="0" err="1"/>
                  <a:t>называть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Авторегресси</a:t>
                </a:r>
                <a:r>
                  <a:rPr lang="ru-RU" sz="2400" dirty="0" err="1"/>
                  <a:t>онная</a:t>
                </a:r>
                <a:r>
                  <a:rPr lang="en-US" sz="2400" dirty="0"/>
                  <a:t> модель (AR)</a:t>
                </a:r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l" rtl="0"/>
                <a:r>
                  <a:rPr lang="en-US" sz="2400" dirty="0"/>
                  <a:t> </a:t>
                </a:r>
                <a:r>
                  <a:rPr lang="en-US" sz="2400" dirty="0" err="1"/>
                  <a:t>или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втор</a:t>
                </a:r>
                <a:r>
                  <a:rPr lang="ru-RU" sz="2400" dirty="0"/>
                  <a:t>ой</a:t>
                </a:r>
                <a:r>
                  <a:rPr lang="en-US" sz="2400" dirty="0"/>
                  <a:t> </a:t>
                </a:r>
                <a:r>
                  <a:rPr lang="ru-RU" sz="2400" dirty="0"/>
                  <a:t>суммой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котор</a:t>
                </a:r>
                <a:r>
                  <a:rPr lang="ru-RU" sz="2400" dirty="0" err="1"/>
                  <a:t>ую</a:t>
                </a:r>
                <a:r>
                  <a:rPr lang="en-US" sz="2400" dirty="0"/>
                  <a:t> теперь мы будем называть моделью скользящей средней (MA)</a:t>
                </a:r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r>
                  <a:rPr lang="ru-RU" sz="2400" dirty="0"/>
                  <a:t>В первом случае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модель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зависит от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коэффициент</a:t>
                </a:r>
                <a:r>
                  <a:rPr lang="ru-RU" sz="2400" dirty="0" err="1"/>
                  <a:t>ов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 </a:t>
                </a:r>
              </a:p>
              <a:p>
                <a:pPr lvl="1"/>
                <a:r>
                  <a:rPr lang="ru-RU" sz="2800" dirty="0"/>
                  <a:t>можно сказать, </a:t>
                </a:r>
                <a:r>
                  <a:rPr lang="en-US" sz="2800" dirty="0" err="1"/>
                  <a:t>что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модель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𝐴𝑅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имеет</a:t>
                </a:r>
                <a:r>
                  <a:rPr lang="en-US" sz="2800" dirty="0"/>
                  <a:t> </a:t>
                </a:r>
                <a:r>
                  <a:rPr lang="ru-RU" sz="2800" dirty="0"/>
                  <a:t>порядок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 или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400" dirty="0"/>
                  <a:t> </a:t>
                </a:r>
                <a:r>
                  <a:rPr lang="ru-RU" sz="2400" dirty="0"/>
                  <a:t>Во втором случае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модель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зависит от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коэффициент</a:t>
                </a:r>
                <a:r>
                  <a:rPr lang="ru-RU" sz="2400" dirty="0" err="1"/>
                  <a:t>ов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719138" lvl="2"/>
                <a:r>
                  <a:rPr lang="ru-RU" sz="2800" dirty="0"/>
                  <a:t>можно сказать, </a:t>
                </a:r>
                <a:r>
                  <a:rPr lang="en-US" sz="2800" dirty="0" err="1"/>
                  <a:t>что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модель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𝑀𝐴</m:t>
                    </m:r>
                  </m:oMath>
                </a14:m>
                <a:r>
                  <a:rPr lang="en-US" sz="2800" dirty="0"/>
                  <a:t> имеет </a:t>
                </a:r>
                <a:r>
                  <a:rPr lang="ru-RU" sz="2800" dirty="0"/>
                  <a:t>порядок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или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ru-RU" sz="2800" dirty="0"/>
              </a:p>
              <a:p>
                <a:pPr marL="719138" lvl="2"/>
                <a:r>
                  <a:rPr lang="ru-RU" dirty="0" err="1"/>
                  <a:t>Лема</a:t>
                </a:r>
                <a:r>
                  <a:rPr lang="ru-RU" dirty="0"/>
                  <a:t> </a:t>
                </a:r>
                <a:r>
                  <a:rPr lang="ru-RU" dirty="0" err="1"/>
                  <a:t>Уитсона</a:t>
                </a:r>
                <a:r>
                  <a:rPr lang="ru-RU" dirty="0"/>
                  <a:t>: число </a:t>
                </a:r>
                <a:r>
                  <a:rPr lang="en-US" dirty="0"/>
                  <a:t>AR </a:t>
                </a:r>
                <a:r>
                  <a:rPr lang="ru-RU" dirty="0"/>
                  <a:t>параметров </a:t>
                </a:r>
                <a:r>
                  <a:rPr lang="ru-RU" dirty="0" err="1"/>
                  <a:t>сязано</a:t>
                </a:r>
                <a:r>
                  <a:rPr lang="ru-RU" dirty="0"/>
                  <a:t> с числом </a:t>
                </a:r>
                <a:r>
                  <a:rPr lang="ru-RU" dirty="0" err="1"/>
                  <a:t>лин.независ</a:t>
                </a:r>
                <a:r>
                  <a:rPr lang="ru-RU" dirty="0"/>
                  <a:t>. </a:t>
                </a:r>
                <a:r>
                  <a:rPr lang="ru-RU" dirty="0" err="1"/>
                  <a:t>Соста</a:t>
                </a:r>
                <a:r>
                  <a:rPr lang="ru-RU" dirty="0"/>
                  <a:t>. ВР как </a:t>
                </a:r>
                <a:r>
                  <a:rPr lang="en-US" dirty="0"/>
                  <a:t>2n+1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  <a:blipFill>
                <a:blip r:embed="rId2"/>
                <a:stretch>
                  <a:fillRect l="-791" t="-10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Задача ARMA-</a:t>
                </a:r>
                <a:r>
                  <a:rPr lang="en-US" dirty="0" err="1"/>
                  <a:t>аппроксимации</a:t>
                </a:r>
                <a:r>
                  <a:rPr lang="ru-RU" dirty="0"/>
                  <a:t> (построения АРСС модели)</a:t>
                </a:r>
                <a:r>
                  <a:rPr lang="en-US" dirty="0"/>
                  <a:t> - </a:t>
                </a:r>
                <a:r>
                  <a:rPr lang="en-US" dirty="0" err="1"/>
                  <a:t>найти</a:t>
                </a:r>
                <a:r>
                  <a:rPr lang="en-US" dirty="0"/>
                  <a:t> </a:t>
                </a:r>
                <a:r>
                  <a:rPr lang="en-US" dirty="0" err="1"/>
                  <a:t>весовые</a:t>
                </a:r>
                <a:r>
                  <a:rPr lang="en-US" dirty="0"/>
                  <a:t> 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и </a:t>
                </a:r>
                <a:r>
                  <a:rPr lang="ru-RU" dirty="0"/>
                  <a:t>оценить их</a:t>
                </a:r>
                <a:r>
                  <a:rPr lang="en-US" dirty="0"/>
                  <a:t> </a:t>
                </a:r>
                <a:r>
                  <a:rPr lang="en-US" dirty="0" err="1" smtClean="0"/>
                  <a:t>порядки</a:t>
                </a:r>
                <a:r>
                  <a:rPr lang="ru-RU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p,q</a:t>
                </a:r>
                <a:r>
                  <a:rPr lang="en-US" dirty="0" smtClean="0"/>
                  <a:t>), </a:t>
                </a:r>
                <a:r>
                  <a:rPr lang="en-US" dirty="0"/>
                  <a:t>приближающие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лучше всего к исходному процессу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Как правило, эту задачу можно решить регрессионными методами. </a:t>
                </a:r>
              </a:p>
              <a:p>
                <a:pPr lvl="1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Для этого необходимо выбрать часть ряда </a:t>
                </a:r>
                <a:r>
                  <a:rPr lang="en-US" dirty="0" err="1"/>
                  <a:t>для</a:t>
                </a:r>
                <a:r>
                  <a:rPr lang="en-US" dirty="0"/>
                  <a:t> </a:t>
                </a:r>
                <a:r>
                  <a:rPr lang="en-US" dirty="0" err="1"/>
                  <a:t>аппроксимации</a:t>
                </a:r>
                <a:r>
                  <a:rPr lang="en-US" dirty="0"/>
                  <a:t> </a:t>
                </a:r>
                <a:r>
                  <a:rPr lang="ru-RU" dirty="0"/>
                  <a:t>(</a:t>
                </a:r>
                <a:r>
                  <a:rPr lang="ru-RU" dirty="0" err="1"/>
                  <a:t>тренеровочную</a:t>
                </a:r>
                <a:r>
                  <a:rPr lang="ru-RU" dirty="0"/>
                  <a:t> выборку)</a:t>
                </a:r>
                <a:r>
                  <a:rPr lang="en-US" dirty="0"/>
                  <a:t> и </a:t>
                </a:r>
                <a:r>
                  <a:rPr lang="en-US" dirty="0" err="1"/>
                  <a:t>проверить</a:t>
                </a:r>
                <a:r>
                  <a:rPr lang="en-US" dirty="0"/>
                  <a:t> </a:t>
                </a:r>
                <a:r>
                  <a:rPr lang="en-US" dirty="0" err="1"/>
                  <a:t>результат</a:t>
                </a:r>
                <a:r>
                  <a:rPr lang="ru-RU" dirty="0"/>
                  <a:t> (тестовая выборка)</a:t>
                </a:r>
                <a:r>
                  <a:rPr lang="en-US" dirty="0"/>
                  <a:t>. </a:t>
                </a:r>
              </a:p>
              <a:p>
                <a:pPr lvl="1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Если мы знаем коэффициенты ARMA, мы можем предсказать будущие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с использованием уравнения ARMA.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  <a:blipFill>
                <a:blip r:embed="rId2"/>
                <a:stretch>
                  <a:fillRect l="-977" t="-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ime Series Analysis - MATLAB &amp; Simu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4" y="4586287"/>
            <a:ext cx="3533775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 ARMA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9" y="905436"/>
            <a:ext cx="11364446" cy="5853952"/>
          </a:xfrm>
        </p:spPr>
        <p:txBody>
          <a:bodyPr>
            <a:normAutofit/>
          </a:bodyPr>
          <a:lstStyle/>
          <a:p>
            <a:pPr algn="l" rtl="0"/>
            <a:r>
              <a:rPr lang="ru-RU" sz="2400" dirty="0"/>
              <a:t>Есть ряд эмпирических правил для выбора порядка </a:t>
            </a:r>
            <a:r>
              <a:rPr lang="en-US" sz="2400" dirty="0"/>
              <a:t>ARMA </a:t>
            </a:r>
            <a:r>
              <a:rPr lang="ru-RU" sz="2400" dirty="0"/>
              <a:t>моделей</a:t>
            </a:r>
          </a:p>
          <a:p>
            <a:pPr algn="l" rtl="0"/>
            <a:r>
              <a:rPr lang="ru-RU" sz="2400" dirty="0"/>
              <a:t>Такой анализ выполняется на основе вида графиков автокорреляции и частичной автокорреляции. </a:t>
            </a:r>
            <a:endParaRPr lang="en-US" sz="2400" dirty="0"/>
          </a:p>
          <a:p>
            <a:pPr algn="l" rtl="0"/>
            <a:endParaRPr lang="en-US" sz="24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8679285-94BC-45E3-AB5C-3D14E13D5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09384"/>
              </p:ext>
            </p:extLst>
          </p:nvPr>
        </p:nvGraphicFramePr>
        <p:xfrm>
          <a:off x="503407" y="2139807"/>
          <a:ext cx="11185186" cy="3770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2385">
                  <a:extLst>
                    <a:ext uri="{9D8B030D-6E8A-4147-A177-3AD203B41FA5}">
                      <a16:colId xmlns:a16="http://schemas.microsoft.com/office/drawing/2014/main" val="3810330014"/>
                    </a:ext>
                  </a:extLst>
                </a:gridCol>
                <a:gridCol w="3441596">
                  <a:extLst>
                    <a:ext uri="{9D8B030D-6E8A-4147-A177-3AD203B41FA5}">
                      <a16:colId xmlns:a16="http://schemas.microsoft.com/office/drawing/2014/main" val="928333261"/>
                    </a:ext>
                  </a:extLst>
                </a:gridCol>
                <a:gridCol w="414142">
                  <a:extLst>
                    <a:ext uri="{9D8B030D-6E8A-4147-A177-3AD203B41FA5}">
                      <a16:colId xmlns:a16="http://schemas.microsoft.com/office/drawing/2014/main" val="3199557286"/>
                    </a:ext>
                  </a:extLst>
                </a:gridCol>
                <a:gridCol w="4107063">
                  <a:extLst>
                    <a:ext uri="{9D8B030D-6E8A-4147-A177-3AD203B41FA5}">
                      <a16:colId xmlns:a16="http://schemas.microsoft.com/office/drawing/2014/main" val="2644834403"/>
                    </a:ext>
                  </a:extLst>
                </a:gridCol>
              </a:tblGrid>
              <a:tr h="205164"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58686"/>
                  </a:ext>
                </a:extLst>
              </a:tr>
              <a:tr h="469826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 dirty="0" err="1">
                          <a:effectLst/>
                        </a:rPr>
                        <a:t>Выбор</a:t>
                      </a:r>
                      <a:r>
                        <a:rPr lang="en-US" sz="2800" u="none" strike="noStrike" dirty="0">
                          <a:effectLst/>
                        </a:rPr>
                        <a:t> </a:t>
                      </a:r>
                      <a:r>
                        <a:rPr lang="ru-RU" sz="2800" u="none" strike="noStrike" dirty="0" err="1">
                          <a:effectLst/>
                        </a:rPr>
                        <a:t>пордяка</a:t>
                      </a:r>
                      <a:r>
                        <a:rPr lang="en-US" sz="2800" u="none" strike="noStrike" dirty="0">
                          <a:effectLst/>
                        </a:rPr>
                        <a:t> ARMA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48648"/>
                  </a:ext>
                </a:extLst>
              </a:tr>
              <a:tr h="30569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график</a:t>
                      </a:r>
                      <a:r>
                        <a:rPr lang="en-US" sz="2000" u="none" strike="noStrike" dirty="0">
                          <a:effectLst/>
                        </a:rPr>
                        <a:t> ACF</a:t>
                      </a:r>
                      <a:r>
                        <a:rPr lang="ru-RU" sz="2000" u="none" strike="noStrike" dirty="0">
                          <a:effectLst/>
                        </a:rPr>
                        <a:t> (АКФ)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график</a:t>
                      </a:r>
                      <a:r>
                        <a:rPr lang="en-US" sz="2000" u="none" strike="noStrike" dirty="0">
                          <a:effectLst/>
                        </a:rPr>
                        <a:t> PACF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Заключение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986974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Сходится к </a:t>
                      </a:r>
                      <a:r>
                        <a:rPr lang="en-US" sz="2000" u="none" strike="noStrike" dirty="0">
                          <a:effectLst/>
                        </a:rPr>
                        <a:t> 0 </a:t>
                      </a:r>
                      <a:r>
                        <a:rPr lang="en-US" sz="2000" u="none" strike="noStrike" dirty="0" err="1">
                          <a:effectLst/>
                        </a:rPr>
                        <a:t>каким</a:t>
                      </a:r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r>
                        <a:rPr lang="ru-RU" sz="2000" u="none" strike="noStrike" dirty="0">
                          <a:effectLst/>
                        </a:rPr>
                        <a:t>либо</a:t>
                      </a:r>
                      <a:r>
                        <a:rPr lang="en-US" sz="2000" u="none" strike="noStrike" dirty="0">
                          <a:effectLst/>
                        </a:rPr>
                        <a:t> образом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effectLst/>
                        </a:rPr>
                        <a:t>Ненулевые значения в первых p </a:t>
                      </a:r>
                      <a:r>
                        <a:rPr lang="ru-RU" sz="2000" b="1" u="none" strike="noStrike" dirty="0">
                          <a:effectLst/>
                        </a:rPr>
                        <a:t>лагов</a:t>
                      </a:r>
                      <a:r>
                        <a:rPr lang="en-US" sz="2000" b="1" u="none" strike="noStrike" dirty="0">
                          <a:effectLst/>
                        </a:rPr>
                        <a:t>; </a:t>
                      </a:r>
                      <a:r>
                        <a:rPr lang="ru-RU" sz="2000" b="1" u="none" strike="noStrike" dirty="0">
                          <a:effectLst/>
                        </a:rPr>
                        <a:t>потом нули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effectLst/>
                        </a:rPr>
                        <a:t>AR (p) </a:t>
                      </a:r>
                      <a:r>
                        <a:rPr lang="en-US" sz="2000" b="1" u="none" strike="noStrike" dirty="0" err="1">
                          <a:effectLst/>
                        </a:rPr>
                        <a:t>Модель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842672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effectLst/>
                        </a:rPr>
                        <a:t>Ненулевые значения в первых q </a:t>
                      </a:r>
                      <a:r>
                        <a:rPr lang="ru-RU" sz="2000" b="1" u="none" strike="noStrike" dirty="0">
                          <a:effectLst/>
                        </a:rPr>
                        <a:t>лагов</a:t>
                      </a:r>
                      <a:r>
                        <a:rPr lang="en-US" sz="2000" b="1" u="none" strike="noStrike" dirty="0">
                          <a:effectLst/>
                        </a:rPr>
                        <a:t>; </a:t>
                      </a:r>
                      <a:r>
                        <a:rPr lang="ru-RU" sz="2000" b="1" u="none" strike="noStrike" dirty="0">
                          <a:effectLst/>
                        </a:rPr>
                        <a:t>потом нули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Сходится к </a:t>
                      </a:r>
                      <a:r>
                        <a:rPr lang="en-US" sz="2000" u="none" strike="noStrike" dirty="0">
                          <a:effectLst/>
                        </a:rPr>
                        <a:t> 0 </a:t>
                      </a:r>
                      <a:r>
                        <a:rPr lang="en-US" sz="2000" u="none" strike="noStrike" dirty="0" err="1">
                          <a:effectLst/>
                        </a:rPr>
                        <a:t>каким</a:t>
                      </a:r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r>
                        <a:rPr lang="ru-RU" sz="2000" u="none" strike="noStrike" dirty="0">
                          <a:effectLst/>
                        </a:rPr>
                        <a:t>либо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образом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 err="1">
                          <a:effectLst/>
                        </a:rPr>
                        <a:t>Модель</a:t>
                      </a:r>
                      <a:r>
                        <a:rPr lang="en-US" sz="2000" b="1" u="none" strike="noStrike" dirty="0">
                          <a:effectLst/>
                        </a:rPr>
                        <a:t> MA (q)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765168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i="1" u="none" strike="noStrike" dirty="0" err="1">
                          <a:effectLst/>
                        </a:rPr>
                        <a:t>Значения</a:t>
                      </a:r>
                      <a:r>
                        <a:rPr lang="en-US" sz="2000" i="1" u="none" strike="noStrike" dirty="0">
                          <a:effectLst/>
                        </a:rPr>
                        <a:t>, </a:t>
                      </a:r>
                      <a:r>
                        <a:rPr lang="en-US" sz="2000" i="1" u="none" strike="noStrike" dirty="0" err="1">
                          <a:effectLst/>
                        </a:rPr>
                        <a:t>близкие</a:t>
                      </a:r>
                      <a:r>
                        <a:rPr lang="en-US" sz="2000" i="1" u="none" strike="noStrike" dirty="0">
                          <a:effectLst/>
                        </a:rPr>
                        <a:t> к 1, </a:t>
                      </a:r>
                      <a:r>
                        <a:rPr lang="ru-RU" sz="2000" i="1" u="none" strike="noStrike" dirty="0">
                          <a:effectLst/>
                        </a:rPr>
                        <a:t>нет</a:t>
                      </a:r>
                      <a:r>
                        <a:rPr lang="en-US" sz="2000" i="1" u="none" strike="noStrike" dirty="0">
                          <a:effectLst/>
                        </a:rPr>
                        <a:t> </a:t>
                      </a:r>
                      <a:r>
                        <a:rPr lang="ru-RU" sz="2000" i="1" u="none" strike="noStrike" dirty="0">
                          <a:effectLst/>
                        </a:rPr>
                        <a:t>сходимости или долгая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000" i="1" u="none" strike="noStrike" dirty="0">
                          <a:effectLst/>
                        </a:rPr>
                        <a:t>Значения, близкие к 1, </a:t>
                      </a:r>
                      <a:r>
                        <a:rPr lang="ru-RU" sz="2000" i="1" u="none" strike="noStrike" dirty="0">
                          <a:effectLst/>
                        </a:rPr>
                        <a:t>нет</a:t>
                      </a:r>
                      <a:r>
                        <a:rPr lang="en-US" sz="2000" i="1" u="none" strike="noStrike" dirty="0">
                          <a:effectLst/>
                        </a:rPr>
                        <a:t> </a:t>
                      </a:r>
                      <a:r>
                        <a:rPr lang="ru-RU" sz="2000" i="1" u="none" strike="noStrike" dirty="0">
                          <a:effectLst/>
                        </a:rPr>
                        <a:t>сходимости или долгая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i="1" u="none" strike="noStrike" dirty="0">
                          <a:effectLst/>
                        </a:rPr>
                        <a:t>Симптомы </a:t>
                      </a:r>
                      <a:r>
                        <a:rPr lang="en-US" sz="2000" b="1" i="1" u="none" strike="noStrike" dirty="0">
                          <a:effectLst/>
                        </a:rPr>
                        <a:t>нестационарного ряда</a:t>
                      </a:r>
                      <a:r>
                        <a:rPr lang="en-US" sz="2000" i="1" u="none" strike="noStrike" dirty="0">
                          <a:effectLst/>
                        </a:rPr>
                        <a:t>. </a:t>
                      </a:r>
                      <a:r>
                        <a:rPr lang="ru-RU" sz="2000" i="1" u="none" strike="noStrike" dirty="0">
                          <a:effectLst/>
                        </a:rPr>
                        <a:t>Нужно</a:t>
                      </a:r>
                      <a:r>
                        <a:rPr lang="ru-RU" sz="2000" i="1" u="none" strike="noStrike" baseline="0" dirty="0">
                          <a:effectLst/>
                        </a:rPr>
                        <a:t> свести ряд к стационарному!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1503096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effectLst/>
                        </a:rPr>
                        <a:t>Нет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существенных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корреляций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effectLst/>
                        </a:rPr>
                        <a:t>Нет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существенных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корреляций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effectLst/>
                        </a:rPr>
                        <a:t>Случайн</a:t>
                      </a:r>
                      <a:r>
                        <a:rPr lang="ru-RU" sz="2000" u="none" strike="noStrike" dirty="0" err="1">
                          <a:effectLst/>
                        </a:rPr>
                        <a:t>ый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ru-RU" sz="2000" u="none" strike="noStrike" dirty="0">
                          <a:effectLst/>
                        </a:rPr>
                        <a:t>ряд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3632095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46529" y="6055919"/>
            <a:ext cx="119322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Модели записываются в виде </a:t>
            </a:r>
            <a:r>
              <a:rPr lang="en-US" sz="2200" dirty="0"/>
              <a:t>ARMA(</a:t>
            </a:r>
            <a:r>
              <a:rPr lang="en-US" sz="2200" dirty="0" err="1"/>
              <a:t>p,q</a:t>
            </a:r>
            <a:r>
              <a:rPr lang="en-US" sz="2200" dirty="0"/>
              <a:t>)</a:t>
            </a:r>
            <a:r>
              <a:rPr lang="ru-RU" sz="2200" dirty="0"/>
              <a:t> – что значит модель </a:t>
            </a:r>
            <a:r>
              <a:rPr lang="en-US" sz="2200" dirty="0"/>
              <a:t>p-</a:t>
            </a:r>
            <a:r>
              <a:rPr lang="ru-RU" sz="2200" dirty="0"/>
              <a:t>порядка по </a:t>
            </a:r>
            <a:r>
              <a:rPr lang="en-US" sz="2200" dirty="0"/>
              <a:t>AR </a:t>
            </a:r>
            <a:r>
              <a:rPr lang="ru-RU" sz="2200" dirty="0"/>
              <a:t>и </a:t>
            </a:r>
            <a:r>
              <a:rPr lang="en-US" sz="2200" dirty="0"/>
              <a:t>q-</a:t>
            </a:r>
            <a:r>
              <a:rPr lang="ru-RU" sz="2200" dirty="0"/>
              <a:t>порядка по </a:t>
            </a:r>
            <a:r>
              <a:rPr lang="en-US" sz="2200" dirty="0"/>
              <a:t>MA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752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1026</Words>
  <Application>Microsoft Office PowerPoint</Application>
  <PresentationFormat>Широкоэкранный</PresentationFormat>
  <Paragraphs>211</Paragraphs>
  <Slides>25</Slides>
  <Notes>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Georgia</vt:lpstr>
      <vt:lpstr>Times New Roman</vt:lpstr>
      <vt:lpstr>Тема Office</vt:lpstr>
      <vt:lpstr>Модели авторегрессии  скользящего среднего </vt:lpstr>
      <vt:lpstr>Модели авторегресси - скользящего среднего (ARMA)</vt:lpstr>
      <vt:lpstr>Теорема Вольда</vt:lpstr>
      <vt:lpstr>Модели авторегресси - скользящего среднего (ARMA)</vt:lpstr>
      <vt:lpstr>Модели авторегресси - скользящего среднего (ARMA)</vt:lpstr>
      <vt:lpstr>ARMA  как фильтр!</vt:lpstr>
      <vt:lpstr>Модели авторегресси - скользящего среднего (ARMA)</vt:lpstr>
      <vt:lpstr>Модели авторегресси - скользящего среднего (ARMA)</vt:lpstr>
      <vt:lpstr>Выбор порядка ARMA</vt:lpstr>
      <vt:lpstr>Анализ невязок (остатков). Стационарность,  Частичная автокорреляция (PACF)</vt:lpstr>
      <vt:lpstr>Анализ невязок (остатков). Стационарность,  Частичная автокорреляция (PACF)</vt:lpstr>
      <vt:lpstr>Пример нестационарного ВР</vt:lpstr>
      <vt:lpstr>Пример где работать еще можно</vt:lpstr>
      <vt:lpstr>Пример ряда ARMA(1,2)</vt:lpstr>
      <vt:lpstr>Тестирование лагов на значимость Тестовая Q-статистика Льюинга-Бокса</vt:lpstr>
      <vt:lpstr>Дообучение ARMA коэффициентов</vt:lpstr>
      <vt:lpstr>Дообучение ARMA коэффициентов</vt:lpstr>
      <vt:lpstr>Дообучение ARMA коэффициентов</vt:lpstr>
      <vt:lpstr>Алгоритм ARMA модели</vt:lpstr>
      <vt:lpstr>Пример</vt:lpstr>
      <vt:lpstr>Примеры</vt:lpstr>
      <vt:lpstr>Пример</vt:lpstr>
      <vt:lpstr>Вопросы Базовые 1й верно</vt:lpstr>
      <vt:lpstr>Вопросы Продвинутые (X)-верно</vt:lpstr>
      <vt:lpstr>Вопросы Продвинутые (X)-верно ЕЩЕ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138</cp:revision>
  <dcterms:created xsi:type="dcterms:W3CDTF">2021-10-31T10:57:36Z</dcterms:created>
  <dcterms:modified xsi:type="dcterms:W3CDTF">2023-10-05T08:21:05Z</dcterms:modified>
</cp:coreProperties>
</file>