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90" r:id="rId25"/>
    <p:sldId id="376" r:id="rId26"/>
    <p:sldId id="388" r:id="rId27"/>
    <p:sldId id="389" r:id="rId28"/>
    <p:sldId id="3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2394" autoAdjust="0"/>
  </p:normalViewPr>
  <p:slideViewPr>
    <p:cSldViewPr snapToGrid="0">
      <p:cViewPr varScale="1">
        <p:scale>
          <a:sx n="112" d="100"/>
          <a:sy n="112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SARIMAX </a:t>
            </a:r>
            <a:r>
              <a:rPr lang="ru-RU" sz="8800" b="1" dirty="0"/>
              <a:t/>
            </a:r>
            <a:br>
              <a:rPr lang="ru-RU" sz="8800" b="1" dirty="0"/>
            </a:br>
            <a:r>
              <a:rPr lang="ru-RU" sz="8800" b="1" dirty="0"/>
              <a:t>и другие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309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altLang="en-US" sz="2200" dirty="0">
                <a:solidFill>
                  <a:srgbClr val="000000"/>
                </a:solidFill>
              </a:rPr>
              <a:t>После дифференцирования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рассмотри</a:t>
            </a:r>
            <a:r>
              <a:rPr lang="ru-RU" altLang="en-US" sz="2200" dirty="0">
                <a:solidFill>
                  <a:srgbClr val="000000"/>
                </a:solidFill>
              </a:rPr>
              <a:t>те</a:t>
            </a:r>
            <a:r>
              <a:rPr lang="en-US" altLang="en-US" sz="2200" dirty="0">
                <a:solidFill>
                  <a:srgbClr val="000000"/>
                </a:solidFill>
              </a:rPr>
              <a:t> ACF и PACF.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Количество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AR </a:t>
            </a:r>
            <a:r>
              <a:rPr lang="ru-RU" altLang="en-US" sz="2200" b="1" dirty="0" smtClean="0">
                <a:solidFill>
                  <a:srgbClr val="000000"/>
                </a:solidFill>
              </a:rPr>
              <a:t>слагаемых </a:t>
            </a:r>
            <a:r>
              <a:rPr lang="en-US" altLang="en-US" sz="2200" dirty="0" err="1">
                <a:solidFill>
                  <a:srgbClr val="000000"/>
                </a:solidFill>
              </a:rPr>
              <a:t>определяется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как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последн</a:t>
            </a:r>
            <a:r>
              <a:rPr lang="ru-RU" altLang="en-US" sz="2200" u="sng" dirty="0" err="1">
                <a:solidFill>
                  <a:srgbClr val="000000"/>
                </a:solidFill>
              </a:rPr>
              <a:t>ий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лаг</a:t>
            </a:r>
            <a:r>
              <a:rPr lang="en-US" altLang="en-US" sz="2200" u="sng" dirty="0">
                <a:solidFill>
                  <a:srgbClr val="000000"/>
                </a:solidFill>
              </a:rPr>
              <a:t> PACF перед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быстрым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спадом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/>
            </a:r>
            <a:br>
              <a:rPr lang="ru-RU" altLang="en-US" sz="2200" dirty="0">
                <a:solidFill>
                  <a:srgbClr val="000000"/>
                </a:solidFill>
              </a:rPr>
            </a:br>
            <a:r>
              <a:rPr lang="ru-RU" altLang="en-US" sz="2200" dirty="0">
                <a:solidFill>
                  <a:srgbClr val="000000"/>
                </a:solidFill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</a:rPr>
              <a:t>от</a:t>
            </a:r>
            <a:r>
              <a:rPr lang="en-US" altLang="en-US" sz="2200" dirty="0">
                <a:solidFill>
                  <a:srgbClr val="000000"/>
                </a:solidFill>
              </a:rPr>
              <a:t> положительных значений </a:t>
            </a:r>
            <a:r>
              <a:rPr lang="en-US" altLang="en-US" sz="2200" dirty="0" err="1">
                <a:solidFill>
                  <a:srgbClr val="000000"/>
                </a:solidFill>
              </a:rPr>
              <a:t>до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нуля</a:t>
            </a:r>
            <a:r>
              <a:rPr lang="ru-RU" altLang="en-US" sz="2200" dirty="0">
                <a:solidFill>
                  <a:srgbClr val="000000"/>
                </a:solidFill>
              </a:rPr>
              <a:t>)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Количество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MA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dirty="0" smtClean="0">
                <a:solidFill>
                  <a:srgbClr val="000000"/>
                </a:solidFill>
              </a:rPr>
              <a:t>слагаемых </a:t>
            </a:r>
            <a:r>
              <a:rPr lang="en-US" altLang="en-US" sz="2200" dirty="0" err="1">
                <a:solidFill>
                  <a:srgbClr val="000000"/>
                </a:solidFill>
              </a:rPr>
              <a:t>определяется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как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последн</a:t>
            </a:r>
            <a:r>
              <a:rPr lang="ru-RU" altLang="en-US" sz="2200" u="sng" dirty="0" err="1">
                <a:solidFill>
                  <a:srgbClr val="000000"/>
                </a:solidFill>
              </a:rPr>
              <a:t>ий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лаг</a:t>
            </a:r>
            <a:r>
              <a:rPr lang="en-US" altLang="en-US" sz="2200" u="sng" dirty="0">
                <a:solidFill>
                  <a:srgbClr val="000000"/>
                </a:solidFill>
              </a:rPr>
              <a:t> ACF перед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быстрым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ростом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/>
            </a:r>
            <a:br>
              <a:rPr lang="ru-RU" altLang="en-US" sz="2200" dirty="0">
                <a:solidFill>
                  <a:srgbClr val="000000"/>
                </a:solidFill>
              </a:rPr>
            </a:br>
            <a:r>
              <a:rPr lang="ru-RU" altLang="en-US" sz="2200" dirty="0">
                <a:solidFill>
                  <a:srgbClr val="000000"/>
                </a:solidFill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</a:rPr>
              <a:t>от</a:t>
            </a:r>
            <a:r>
              <a:rPr lang="en-US" altLang="en-US" sz="2200" dirty="0">
                <a:solidFill>
                  <a:srgbClr val="000000"/>
                </a:solidFill>
              </a:rPr>
              <a:t> отрицательных значений </a:t>
            </a:r>
            <a:r>
              <a:rPr lang="en-US" altLang="en-US" sz="2200" dirty="0" err="1">
                <a:solidFill>
                  <a:srgbClr val="000000"/>
                </a:solidFill>
              </a:rPr>
              <a:t>до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нуля</a:t>
            </a:r>
            <a:r>
              <a:rPr lang="ru-RU" altLang="en-US" sz="2200" dirty="0">
                <a:solidFill>
                  <a:srgbClr val="000000"/>
                </a:solidFill>
              </a:rPr>
              <a:t>)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Добавить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dirty="0" smtClean="0">
                <a:solidFill>
                  <a:srgbClr val="000000"/>
                </a:solidFill>
              </a:rPr>
              <a:t>слагаемое</a:t>
            </a:r>
            <a:r>
              <a:rPr lang="en-US" altLang="en-US" sz="22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SAR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u="sng" dirty="0">
                <a:solidFill>
                  <a:srgbClr val="000000"/>
                </a:solidFill>
              </a:rPr>
              <a:t>Если ACF периодически положительный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rgbClr val="000000"/>
                </a:solidFill>
              </a:rPr>
              <a:t>Также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эт</a:t>
            </a:r>
            <a:r>
              <a:rPr lang="ru-RU" altLang="en-US" sz="2200" dirty="0">
                <a:solidFill>
                  <a:srgbClr val="000000"/>
                </a:solidFill>
              </a:rPr>
              <a:t>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>можно оценить если </a:t>
            </a:r>
            <a:r>
              <a:rPr lang="en-US" altLang="en-US" sz="2200" dirty="0">
                <a:solidFill>
                  <a:srgbClr val="000000"/>
                </a:solidFill>
              </a:rPr>
              <a:t>PACF</a:t>
            </a:r>
            <a:r>
              <a:rPr lang="ru-RU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периодически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отрицателен</a:t>
            </a:r>
            <a:r>
              <a:rPr lang="ru-RU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Посмотрите на количество значительных лагов, которые </a:t>
            </a:r>
            <a:r>
              <a:rPr lang="en-US" altLang="en-US" sz="2200" dirty="0" err="1">
                <a:solidFill>
                  <a:srgbClr val="000000"/>
                </a:solidFill>
              </a:rPr>
              <a:t>кратны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период</a:t>
            </a:r>
            <a:r>
              <a:rPr lang="ru-RU" altLang="en-US" sz="2200" dirty="0">
                <a:solidFill>
                  <a:srgbClr val="000000"/>
                </a:solidFill>
              </a:rPr>
              <a:t>у</a:t>
            </a:r>
            <a:r>
              <a:rPr lang="en-US" altLang="en-US" sz="2200" dirty="0">
                <a:solidFill>
                  <a:srgbClr val="000000"/>
                </a:solidFill>
              </a:rPr>
              <a:t> сезона.</a:t>
            </a: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Например, если период равен 24, и мы видим, что 24-е и 48-е запаздывания являются значительными в PACF, это означает, что начальное значение P должно быть равно 2.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Добавить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smtClean="0">
                <a:solidFill>
                  <a:srgbClr val="000000"/>
                </a:solidFill>
              </a:rPr>
              <a:t>слагаемое</a:t>
            </a:r>
            <a:r>
              <a:rPr lang="en-US" altLang="en-US" sz="2200" b="1" smtClean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SMA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u="sng" dirty="0">
                <a:solidFill>
                  <a:srgbClr val="000000"/>
                </a:solidFill>
              </a:rPr>
              <a:t>Если ACF периодически отрицательный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Используйте те же правила для определения количества </a:t>
            </a:r>
            <a:r>
              <a:rPr lang="en-US" altLang="en-US" sz="2200" dirty="0" err="1">
                <a:solidFill>
                  <a:srgbClr val="000000"/>
                </a:solidFill>
              </a:rPr>
              <a:t>лага</a:t>
            </a:r>
            <a:r>
              <a:rPr lang="en-US" altLang="en-US" sz="2200" dirty="0">
                <a:solidFill>
                  <a:srgbClr val="000000"/>
                </a:solidFill>
              </a:rPr>
              <a:t> что </a:t>
            </a:r>
            <a:r>
              <a:rPr lang="en-US" altLang="en-US" sz="2200" dirty="0" err="1">
                <a:solidFill>
                  <a:srgbClr val="000000"/>
                </a:solidFill>
              </a:rPr>
              <a:t>касается</a:t>
            </a:r>
            <a:r>
              <a:rPr lang="en-US" altLang="en-US" sz="2200" dirty="0">
                <a:solidFill>
                  <a:srgbClr val="000000"/>
                </a:solidFill>
              </a:rPr>
              <a:t> SAR</a:t>
            </a:r>
            <a:endParaRPr lang="ru-RU" altLang="en-US" sz="2200" dirty="0">
              <a:solidFill>
                <a:srgbClr val="000000"/>
              </a:solidFill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rgbClr val="000000"/>
                </a:solidFill>
              </a:rPr>
              <a:t>Также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эт</a:t>
            </a:r>
            <a:r>
              <a:rPr lang="ru-RU" altLang="en-US" sz="2200" dirty="0">
                <a:solidFill>
                  <a:srgbClr val="000000"/>
                </a:solidFill>
              </a:rPr>
              <a:t>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>можно оценить если </a:t>
            </a:r>
            <a:r>
              <a:rPr lang="en-US" altLang="en-US" sz="2200" dirty="0">
                <a:solidFill>
                  <a:srgbClr val="000000"/>
                </a:solidFill>
              </a:rPr>
              <a:t>PACF</a:t>
            </a:r>
            <a:r>
              <a:rPr lang="ru-RU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периодически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положительный</a:t>
            </a:r>
            <a:r>
              <a:rPr lang="ru-RU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 dirty="0"/>
          </a:p>
          <a:p>
            <a:pPr algn="l" rtl="0"/>
            <a:endParaRPr lang="en-US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Примечания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77154"/>
            <a:ext cx="11837895" cy="5665693"/>
          </a:xfrm>
        </p:spPr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ваш</a:t>
            </a:r>
            <a:r>
              <a:rPr lang="en-US" sz="2200" dirty="0"/>
              <a:t> </a:t>
            </a:r>
            <a:r>
              <a:rPr lang="ru-RU" sz="2200" dirty="0"/>
              <a:t>ряд</a:t>
            </a:r>
            <a:r>
              <a:rPr lang="en-US" sz="2200" dirty="0"/>
              <a:t> </a:t>
            </a:r>
            <a:r>
              <a:rPr lang="en-US" sz="2200" dirty="0" err="1"/>
              <a:t>немного</a:t>
            </a:r>
            <a:r>
              <a:rPr lang="en-US" sz="2200" dirty="0"/>
              <a:t> </a:t>
            </a:r>
            <a:r>
              <a:rPr lang="ru-RU" sz="2200" b="1" dirty="0" err="1"/>
              <a:t>недодифференцирован</a:t>
            </a:r>
            <a:r>
              <a:rPr lang="en-US" sz="2200" dirty="0"/>
              <a:t>, </a:t>
            </a:r>
            <a:r>
              <a:rPr lang="en-US" sz="2200" u="sng" dirty="0" err="1"/>
              <a:t>добавт</a:t>
            </a:r>
            <a:r>
              <a:rPr lang="ru-RU" sz="2200" u="sng" dirty="0"/>
              <a:t>е</a:t>
            </a:r>
            <a:r>
              <a:rPr lang="en-US" sz="2200" u="sng" dirty="0"/>
              <a:t> </a:t>
            </a:r>
            <a:r>
              <a:rPr lang="en-US" sz="2200" u="sng" dirty="0" err="1"/>
              <a:t>дополнительн</a:t>
            </a:r>
            <a:r>
              <a:rPr lang="ru-RU" sz="2200" u="sng" dirty="0" err="1"/>
              <a:t>ое</a:t>
            </a:r>
            <a:r>
              <a:rPr lang="ru-RU" sz="2200" u="sng" dirty="0"/>
              <a:t> </a:t>
            </a:r>
            <a:r>
              <a:rPr lang="ru-RU" sz="2200" u="sng" dirty="0" err="1"/>
              <a:t>слогаемое</a:t>
            </a:r>
            <a:r>
              <a:rPr lang="ru-RU" sz="2200" u="sng" dirty="0"/>
              <a:t> к</a:t>
            </a:r>
            <a:r>
              <a:rPr lang="en-US" sz="2200" u="sng" dirty="0"/>
              <a:t> AR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PACF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показывает</a:t>
            </a:r>
            <a:r>
              <a:rPr lang="en-US" sz="2200" dirty="0"/>
              <a:t> </a:t>
            </a:r>
            <a:r>
              <a:rPr lang="en-US" sz="2200" dirty="0" err="1"/>
              <a:t>резк</a:t>
            </a:r>
            <a:r>
              <a:rPr lang="ru-RU" sz="2200" dirty="0" err="1"/>
              <a:t>ий</a:t>
            </a:r>
            <a:r>
              <a:rPr lang="en-US" sz="2200" dirty="0"/>
              <a:t> </a:t>
            </a:r>
            <a:r>
              <a:rPr lang="ru-RU" sz="2200" dirty="0"/>
              <a:t>спады</a:t>
            </a:r>
            <a:r>
              <a:rPr lang="en-US" sz="2200" dirty="0"/>
              <a:t> и /</a:t>
            </a:r>
            <a:r>
              <a:rPr lang="en-US" sz="2200" dirty="0" err="1"/>
              <a:t>или</a:t>
            </a:r>
            <a:r>
              <a:rPr lang="en-US" sz="2200" dirty="0"/>
              <a:t> </a:t>
            </a:r>
            <a:r>
              <a:rPr lang="en-US" sz="2200" dirty="0" err="1"/>
              <a:t>автокорреляция</a:t>
            </a:r>
            <a:r>
              <a:rPr lang="en-US" sz="2200" dirty="0"/>
              <a:t> лаг-1 </a:t>
            </a:r>
            <a:r>
              <a:rPr lang="en-US" sz="2200" dirty="0" err="1"/>
              <a:t>положительна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Задержка</a:t>
            </a:r>
            <a:r>
              <a:rPr lang="en-US" sz="2200" dirty="0"/>
              <a:t>, </a:t>
            </a:r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которой</a:t>
            </a:r>
            <a:r>
              <a:rPr lang="en-US" sz="2200" dirty="0"/>
              <a:t> PACF </a:t>
            </a:r>
            <a:r>
              <a:rPr lang="ru-RU" sz="2200" dirty="0"/>
              <a:t>спадает</a:t>
            </a:r>
            <a:r>
              <a:rPr lang="en-US" sz="2200" dirty="0"/>
              <a:t> - </a:t>
            </a:r>
            <a:r>
              <a:rPr lang="en-US" sz="2200" dirty="0" err="1"/>
              <a:t>это</a:t>
            </a:r>
            <a:r>
              <a:rPr lang="en-US" sz="2200" dirty="0"/>
              <a:t> </a:t>
            </a:r>
            <a:r>
              <a:rPr lang="ru-RU" sz="2200" dirty="0"/>
              <a:t>необходимое</a:t>
            </a:r>
            <a:r>
              <a:rPr lang="en-US" sz="2200" dirty="0"/>
              <a:t> </a:t>
            </a:r>
            <a:r>
              <a:rPr lang="en-US" sz="2200" dirty="0" err="1"/>
              <a:t>количество</a:t>
            </a:r>
            <a:r>
              <a:rPr lang="en-US" sz="2200" dirty="0"/>
              <a:t> </a:t>
            </a:r>
            <a:r>
              <a:rPr lang="en-US" sz="2200" dirty="0" err="1"/>
              <a:t>членов</a:t>
            </a:r>
            <a:r>
              <a:rPr lang="en-US" sz="2200" dirty="0"/>
              <a:t> AR.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ваш</a:t>
            </a:r>
            <a:r>
              <a:rPr lang="en-US" sz="2200" dirty="0"/>
              <a:t> </a:t>
            </a:r>
            <a:r>
              <a:rPr lang="ru-RU" sz="2200" dirty="0"/>
              <a:t>ряд</a:t>
            </a:r>
            <a:r>
              <a:rPr lang="en-US" sz="2200" dirty="0"/>
              <a:t> </a:t>
            </a:r>
            <a:r>
              <a:rPr lang="en-US" sz="2200" dirty="0" err="1"/>
              <a:t>немного</a:t>
            </a:r>
            <a:r>
              <a:rPr lang="ru-RU" sz="2200" dirty="0"/>
              <a:t> </a:t>
            </a:r>
            <a:r>
              <a:rPr lang="ru-RU" sz="2200" b="1" dirty="0" err="1"/>
              <a:t>передифференцировн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r>
              <a:rPr lang="en-US" sz="2200" u="sng" dirty="0" err="1"/>
              <a:t>добавт</a:t>
            </a:r>
            <a:r>
              <a:rPr lang="ru-RU" sz="2200" u="sng" dirty="0"/>
              <a:t>е</a:t>
            </a:r>
            <a:r>
              <a:rPr lang="en-US" sz="2200" u="sng" dirty="0"/>
              <a:t> </a:t>
            </a:r>
            <a:r>
              <a:rPr lang="en-US" sz="2200" u="sng" dirty="0" err="1"/>
              <a:t>дополнительн</a:t>
            </a:r>
            <a:r>
              <a:rPr lang="ru-RU" sz="2200" u="sng" dirty="0" err="1"/>
              <a:t>ое</a:t>
            </a:r>
            <a:r>
              <a:rPr lang="ru-RU" sz="2200" u="sng" dirty="0"/>
              <a:t> </a:t>
            </a:r>
            <a:r>
              <a:rPr lang="ru-RU" sz="2200" u="sng" dirty="0" err="1"/>
              <a:t>слогаемое</a:t>
            </a:r>
            <a:r>
              <a:rPr lang="ru-RU" sz="2200" u="sng" dirty="0"/>
              <a:t> к</a:t>
            </a:r>
            <a:r>
              <a:rPr lang="en-US" sz="2200" u="sng" dirty="0"/>
              <a:t> MA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ACF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показывает</a:t>
            </a:r>
            <a:r>
              <a:rPr lang="en-US" sz="2200" dirty="0"/>
              <a:t> </a:t>
            </a:r>
            <a:r>
              <a:rPr lang="en-US" sz="2200" dirty="0" err="1"/>
              <a:t>резкое</a:t>
            </a:r>
            <a:r>
              <a:rPr lang="en-US" sz="2200" dirty="0"/>
              <a:t> </a:t>
            </a:r>
            <a:r>
              <a:rPr lang="ru-RU" sz="2200" dirty="0"/>
              <a:t>падание</a:t>
            </a:r>
            <a:r>
              <a:rPr lang="en-US" sz="2200" dirty="0"/>
              <a:t> и/</a:t>
            </a:r>
            <a:r>
              <a:rPr lang="en-US" sz="2200" dirty="0" err="1"/>
              <a:t>или</a:t>
            </a:r>
            <a:r>
              <a:rPr lang="en-US" sz="2200" dirty="0"/>
              <a:t> </a:t>
            </a:r>
            <a:r>
              <a:rPr lang="en-US" sz="2200" dirty="0" err="1"/>
              <a:t>автокорреляция</a:t>
            </a:r>
            <a:r>
              <a:rPr lang="en-US" sz="2200" dirty="0"/>
              <a:t> лаг-1 </a:t>
            </a:r>
            <a:r>
              <a:rPr lang="en-US" sz="2200" dirty="0" err="1"/>
              <a:t>отрицательна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Запаздывание</a:t>
            </a:r>
            <a:r>
              <a:rPr lang="en-US" sz="2200" dirty="0"/>
              <a:t>, </a:t>
            </a:r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котором</a:t>
            </a:r>
            <a:r>
              <a:rPr lang="en-US" sz="2200" dirty="0"/>
              <a:t> АКФ </a:t>
            </a:r>
            <a:r>
              <a:rPr lang="ru-RU" sz="2200" dirty="0"/>
              <a:t>спадает</a:t>
            </a:r>
            <a:r>
              <a:rPr lang="en-US" sz="2200" dirty="0"/>
              <a:t>, </a:t>
            </a:r>
            <a:r>
              <a:rPr lang="en-US" sz="2200" dirty="0" err="1"/>
              <a:t>является</a:t>
            </a:r>
            <a:r>
              <a:rPr lang="en-US" sz="2200" dirty="0"/>
              <a:t> </a:t>
            </a:r>
            <a:r>
              <a:rPr lang="en-US" sz="2200" dirty="0" err="1"/>
              <a:t>указанным</a:t>
            </a:r>
            <a:r>
              <a:rPr lang="en-US" sz="2200" dirty="0"/>
              <a:t> </a:t>
            </a:r>
            <a:r>
              <a:rPr lang="en-US" sz="2200" dirty="0" err="1"/>
              <a:t>количеством</a:t>
            </a:r>
            <a:r>
              <a:rPr lang="en-US" sz="2200" dirty="0"/>
              <a:t> </a:t>
            </a:r>
            <a:r>
              <a:rPr lang="ru-RU" sz="2200" dirty="0" err="1"/>
              <a:t>слогаемых</a:t>
            </a:r>
            <a:r>
              <a:rPr lang="ru-RU" sz="2200" dirty="0"/>
              <a:t> </a:t>
            </a:r>
            <a:r>
              <a:rPr lang="en-US" sz="2200" dirty="0"/>
              <a:t>MA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Старайтесь избегать использования более одного или двух </a:t>
            </a:r>
            <a:r>
              <a:rPr lang="en-US" sz="2200" dirty="0" err="1"/>
              <a:t>сезонных</a:t>
            </a:r>
            <a:r>
              <a:rPr lang="en-US" sz="2200" dirty="0"/>
              <a:t> </a:t>
            </a:r>
            <a:r>
              <a:rPr lang="ru-RU" sz="2200" dirty="0" err="1"/>
              <a:t>слогамех</a:t>
            </a:r>
            <a:r>
              <a:rPr lang="en-US" sz="2200" dirty="0"/>
              <a:t> (SAR + SMA) в одной модели, так как это может привести к переобучению данных и / или проблемам в оценке.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если в </a:t>
            </a:r>
            <a:r>
              <a:rPr lang="ru-RU" sz="2200" dirty="0"/>
              <a:t>ряде</a:t>
            </a:r>
            <a:r>
              <a:rPr lang="en-US" sz="2200" dirty="0"/>
              <a:t> есть </a:t>
            </a:r>
            <a:r>
              <a:rPr lang="en-US" sz="2200" b="1" dirty="0"/>
              <a:t>положительные значения ACF с </a:t>
            </a:r>
            <a:r>
              <a:rPr lang="en-US" sz="2200" b="1" dirty="0" err="1"/>
              <a:t>большим</a:t>
            </a:r>
            <a:r>
              <a:rPr lang="en-US" sz="2200" b="1" dirty="0"/>
              <a:t> </a:t>
            </a:r>
            <a:r>
              <a:rPr lang="en-US" sz="2200" b="1" dirty="0" err="1"/>
              <a:t>запаздыванием</a:t>
            </a:r>
            <a:r>
              <a:rPr lang="ru-RU" sz="2200" dirty="0"/>
              <a:t>, добавьте</a:t>
            </a:r>
            <a:r>
              <a:rPr lang="en-US" sz="2200" u="sng" dirty="0"/>
              <a:t> разностный порядок</a:t>
            </a:r>
            <a:r>
              <a:rPr lang="en-US" sz="22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200" dirty="0"/>
              <a:t>Ч</a:t>
            </a:r>
            <a:r>
              <a:rPr lang="en-US" sz="2200" dirty="0" err="1"/>
              <a:t>асто</a:t>
            </a:r>
            <a:r>
              <a:rPr lang="en-US" sz="2200" dirty="0"/>
              <a:t> </a:t>
            </a:r>
            <a:r>
              <a:rPr lang="ru-RU" sz="2200" b="1" dirty="0"/>
              <a:t>о</a:t>
            </a:r>
            <a:r>
              <a:rPr lang="en-US" sz="2200" b="1" dirty="0" err="1"/>
              <a:t>птимальный</a:t>
            </a:r>
            <a:r>
              <a:rPr lang="en-US" sz="2200" b="1" dirty="0"/>
              <a:t> порядок дифференцирования </a:t>
            </a:r>
            <a:r>
              <a:rPr lang="en-US" sz="2200" dirty="0"/>
              <a:t>- </a:t>
            </a:r>
            <a:r>
              <a:rPr lang="en-US" sz="2200" dirty="0" err="1"/>
              <a:t>это</a:t>
            </a:r>
            <a:r>
              <a:rPr lang="en-US" sz="2200" dirty="0"/>
              <a:t> </a:t>
            </a:r>
            <a:r>
              <a:rPr lang="en-US" sz="2200" dirty="0" err="1"/>
              <a:t>тот</a:t>
            </a:r>
            <a:r>
              <a:rPr lang="en-US" sz="2200" dirty="0"/>
              <a:t> порядок разности, при котором дисперсия наименьшая (вы должны стараться избегать чрезмерного </a:t>
            </a:r>
            <a:r>
              <a:rPr lang="en-US" sz="2200" dirty="0" err="1"/>
              <a:t>дифференцирования</a:t>
            </a:r>
            <a:r>
              <a:rPr lang="en-US" sz="2200" dirty="0"/>
              <a:t>).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Примечания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модель полная (AR и MA), член AR и член MA могут нейтрализовать эффекты друг друга. 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В этом случае </a:t>
            </a:r>
            <a:r>
              <a:rPr lang="en-US" sz="2200" dirty="0" err="1"/>
              <a:t>попробуйте</a:t>
            </a:r>
            <a:r>
              <a:rPr lang="en-US" sz="2200" dirty="0"/>
              <a:t> </a:t>
            </a:r>
            <a:r>
              <a:rPr lang="ru-RU" sz="2200" dirty="0"/>
              <a:t>уменьшить порядки модели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r>
              <a:rPr lang="en-US" sz="2200" dirty="0" err="1"/>
              <a:t>особенно</a:t>
            </a:r>
            <a:r>
              <a:rPr lang="en-US" sz="2200" dirty="0"/>
              <a:t> если оценки параметров в исходной модели требуют более 10 итераций для схождения.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сумма коэффициентов AR почти равна 1 – </a:t>
            </a:r>
            <a:r>
              <a:rPr lang="ru-RU" sz="2200" dirty="0"/>
              <a:t>рекомендуется </a:t>
            </a:r>
            <a:r>
              <a:rPr lang="en-US" sz="2200" dirty="0" err="1"/>
              <a:t>уменьшить</a:t>
            </a:r>
            <a:r>
              <a:rPr lang="en-US" sz="2200" dirty="0"/>
              <a:t> количество членов AR на один и увеличить </a:t>
            </a:r>
            <a:r>
              <a:rPr lang="en-US" sz="2200" dirty="0" err="1"/>
              <a:t>порядок</a:t>
            </a:r>
            <a:r>
              <a:rPr lang="en-US" sz="2200" dirty="0"/>
              <a:t> </a:t>
            </a:r>
            <a:r>
              <a:rPr lang="ru-RU" sz="2200" dirty="0"/>
              <a:t>дифференцирования</a:t>
            </a:r>
            <a:r>
              <a:rPr lang="en-US" sz="2200" dirty="0"/>
              <a:t> на единицу.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сумма коэффициентов МА почти равна 1 - </a:t>
            </a:r>
            <a:r>
              <a:rPr lang="ru-RU" sz="2200" dirty="0"/>
              <a:t>рекомендуется </a:t>
            </a:r>
            <a:r>
              <a:rPr lang="en-US" sz="2200" dirty="0" err="1"/>
              <a:t>уменьшить</a:t>
            </a:r>
            <a:r>
              <a:rPr lang="en-US" sz="2200" dirty="0"/>
              <a:t> количество членов МА на один и </a:t>
            </a:r>
            <a:r>
              <a:rPr lang="en-US" sz="2200" dirty="0" err="1"/>
              <a:t>уменьшить</a:t>
            </a:r>
            <a:r>
              <a:rPr lang="en-US" sz="2200" dirty="0"/>
              <a:t> </a:t>
            </a:r>
            <a:r>
              <a:rPr lang="en-US" sz="2200" dirty="0" err="1"/>
              <a:t>порядок</a:t>
            </a:r>
            <a:r>
              <a:rPr lang="en-US" sz="2200" dirty="0"/>
              <a:t> </a:t>
            </a:r>
            <a:r>
              <a:rPr lang="ru-RU" sz="2200" dirty="0"/>
              <a:t>дифференцирования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единицу.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ряд имеет устойчивый и последовательный </a:t>
            </a:r>
            <a:r>
              <a:rPr lang="en-US" sz="2200" dirty="0" err="1"/>
              <a:t>сезонный</a:t>
            </a:r>
            <a:r>
              <a:rPr lang="en-US" sz="2200" dirty="0"/>
              <a:t> </a:t>
            </a:r>
            <a:r>
              <a:rPr lang="ru-RU" sz="2200" dirty="0"/>
              <a:t>шаблон</a:t>
            </a:r>
            <a:r>
              <a:rPr lang="en-US" sz="2200" dirty="0"/>
              <a:t>, </a:t>
            </a:r>
            <a:r>
              <a:rPr lang="ru-RU" sz="2200" dirty="0"/>
              <a:t>рекомендуется повысить</a:t>
            </a:r>
            <a:r>
              <a:rPr lang="en-US" sz="2200" dirty="0"/>
              <a:t> порядок сезонной разницы.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/>
              <a:t>Используйте</a:t>
            </a:r>
            <a:r>
              <a:rPr lang="en-US" sz="2200" dirty="0"/>
              <a:t> </a:t>
            </a:r>
            <a:r>
              <a:rPr lang="en-US" sz="2200" dirty="0" err="1"/>
              <a:t>сезонн</a:t>
            </a:r>
            <a:r>
              <a:rPr lang="ru-RU" sz="2200" dirty="0" err="1"/>
              <a:t>ое</a:t>
            </a:r>
            <a:r>
              <a:rPr lang="en-US" sz="2200" dirty="0"/>
              <a:t> </a:t>
            </a:r>
            <a:r>
              <a:rPr lang="ru-RU" sz="2200" dirty="0"/>
              <a:t>дифференцирование</a:t>
            </a:r>
            <a:r>
              <a:rPr lang="en-US" sz="2200" dirty="0"/>
              <a:t> </a:t>
            </a:r>
            <a:r>
              <a:rPr lang="ru-RU" sz="2200" dirty="0"/>
              <a:t>в случае</a:t>
            </a:r>
            <a:r>
              <a:rPr lang="en-US" sz="2200" dirty="0"/>
              <a:t> нестационарной сезонности.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</a:pPr>
            <a:endParaRPr lang="en-US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5125"/>
            <a:ext cx="10810875" cy="911225"/>
          </a:xfrm>
        </p:spPr>
        <p:txBody>
          <a:bodyPr>
            <a:normAutofit/>
          </a:bodyPr>
          <a:lstStyle/>
          <a:p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</a:t>
            </a:r>
            <a:r>
              <a:rPr lang="en-US" b="1" dirty="0" err="1"/>
              <a:t>Пример</a:t>
            </a:r>
            <a:endParaRPr lang="en-US" b="1" dirty="0"/>
          </a:p>
        </p:txBody>
      </p:sp>
      <p:pic>
        <p:nvPicPr>
          <p:cNvPr id="22530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345449"/>
            <a:ext cx="3895725" cy="198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134339"/>
            <a:ext cx="4248149" cy="20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628650" y="3949673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7077075" y="3765007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12" y="1487460"/>
            <a:ext cx="1093469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Вы можете очень эффективно использовать PACF для следующих целей: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Чтобы определить, сколько лагов нужно включить в уравнение прогнозирования </a:t>
            </a:r>
            <a:r>
              <a:rPr lang="ru-RU" altLang="en-US" sz="2000" dirty="0" err="1"/>
              <a:t>авторегрессивной</a:t>
            </a:r>
            <a:r>
              <a:rPr lang="ru-RU" altLang="en-US" sz="2000" dirty="0"/>
              <a:t> модели. 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/>
              <a:t>порядок авторегрессии (AR) модели.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Чтобы определить или проверить, сколько сезонных лагов нужно включить в уравнение модели скользящего среднего для сезонного временного ряда. 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/>
              <a:t>порядок сезонного скользящего среднего (SMA) модели.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41" y="155384"/>
            <a:ext cx="10810875" cy="911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. </a:t>
            </a: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dirty="0"/>
              <a:t>European retail trade data 1996 - 2011.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3115" y="1545706"/>
            <a:ext cx="263978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Quarterly retail trade index in the Euro area (17 countries), 1996--2011, covering wholesale and retail trade, and the repair of motor vehicles and motorcycles. (Index: 2005 = 100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" y="1066611"/>
            <a:ext cx="4113269" cy="25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sonally differenced European retail trade inde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17" y="1005403"/>
            <a:ext cx="6440722" cy="35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9037" y="820737"/>
            <a:ext cx="187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</a:t>
            </a:r>
            <a:endParaRPr lang="ru-RU" dirty="0"/>
          </a:p>
        </p:txBody>
      </p:sp>
      <p:pic>
        <p:nvPicPr>
          <p:cNvPr id="2054" name="Picture 6" descr="Double differenced European retail trade index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9" y="3519070"/>
            <a:ext cx="5175998" cy="31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22519" y="3490053"/>
            <a:ext cx="295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 + usual diff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93350" y="5392071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6287E"/>
                </a:solidFill>
                <a:latin typeface="Hack"/>
              </a:rPr>
              <a:t>Arima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order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), 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seasonal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))</a:t>
            </a:r>
            <a:r>
              <a:rPr lang="ru-RU" altLang="ru-RU" dirty="0"/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1963270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ru-RU" sz="2000" dirty="0"/>
              <a:t>В данном примере </a:t>
            </a:r>
            <a:r>
              <a:rPr lang="en-US" sz="2000" dirty="0"/>
              <a:t>p, скорее всего, </a:t>
            </a:r>
            <a:r>
              <a:rPr lang="en-US" sz="2000" dirty="0" err="1"/>
              <a:t>равно</a:t>
            </a:r>
            <a:r>
              <a:rPr lang="en-US" sz="2000" dirty="0"/>
              <a:t> </a:t>
            </a:r>
            <a:r>
              <a:rPr lang="ru-RU" sz="2000" dirty="0"/>
              <a:t>2</a:t>
            </a:r>
            <a:r>
              <a:rPr lang="en-US" sz="2000" dirty="0"/>
              <a:t>, </a:t>
            </a:r>
            <a:endParaRPr lang="ru-RU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/>
              <a:t>это</a:t>
            </a:r>
            <a:r>
              <a:rPr lang="en-US" sz="1600" dirty="0"/>
              <a:t> </a:t>
            </a:r>
            <a:r>
              <a:rPr lang="en-US" sz="1600" dirty="0" err="1"/>
              <a:t>последн</a:t>
            </a:r>
            <a:r>
              <a:rPr lang="ru-RU" sz="1600" dirty="0" err="1"/>
              <a:t>ий</a:t>
            </a:r>
            <a:r>
              <a:rPr lang="en-US" sz="1600" dirty="0"/>
              <a:t> </a:t>
            </a:r>
            <a:r>
              <a:rPr lang="en-US" sz="1600" dirty="0" err="1"/>
              <a:t>существенн</a:t>
            </a:r>
            <a:r>
              <a:rPr lang="ru-RU" sz="1600" dirty="0" err="1"/>
              <a:t>ый</a:t>
            </a:r>
            <a:r>
              <a:rPr lang="en-US" sz="1600" dirty="0"/>
              <a:t> </a:t>
            </a:r>
            <a:r>
              <a:rPr lang="ru-RU" sz="1600" dirty="0"/>
              <a:t>лаг</a:t>
            </a:r>
            <a:r>
              <a:rPr lang="en-US" sz="1600" dirty="0"/>
              <a:t> PACF, после которого большинство других не являются значительными.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d </a:t>
            </a:r>
            <a:r>
              <a:rPr lang="en-US" sz="2000" dirty="0" err="1"/>
              <a:t>равно</a:t>
            </a:r>
            <a:r>
              <a:rPr lang="en-US" sz="2000" dirty="0"/>
              <a:t> 1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q должно быть где-то около 4, как видно на ACF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P может быть 2, так как 24-е и 48-е </a:t>
            </a:r>
            <a:r>
              <a:rPr lang="en-US" sz="2000" dirty="0" err="1"/>
              <a:t>лагы</a:t>
            </a:r>
            <a:r>
              <a:rPr lang="en-US" sz="2000" dirty="0"/>
              <a:t> </a:t>
            </a:r>
            <a:r>
              <a:rPr lang="en-US" sz="2000" dirty="0" err="1"/>
              <a:t>значительны</a:t>
            </a:r>
            <a:r>
              <a:rPr lang="en-US" sz="2000" dirty="0"/>
              <a:t> на PACF.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D снова равно 1, потому что мы провели сезонную дифференциацию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Q, вероятно, </a:t>
            </a:r>
            <a:r>
              <a:rPr lang="en-US" sz="2000" dirty="0" err="1"/>
              <a:t>равен</a:t>
            </a:r>
            <a:r>
              <a:rPr lang="en-US" sz="2000" dirty="0"/>
              <a:t> 1</a:t>
            </a:r>
            <a:r>
              <a:rPr lang="ru-RU" sz="2000" dirty="0"/>
              <a:t> - </a:t>
            </a:r>
            <a:r>
              <a:rPr lang="en-US" sz="2000" dirty="0"/>
              <a:t>24-е отставание по ACF значительно, а 48-е - нет.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image.png">
            <a:extLst>
              <a:ext uri="{FF2B5EF4-FFF2-40B4-BE49-F238E27FC236}">
                <a16:creationId xmlns:a16="http://schemas.microsoft.com/office/drawing/2014/main" id="{DEA3292B-3A21-4C0C-A3C3-E89699259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51"/>
          <a:stretch/>
        </p:blipFill>
        <p:spPr bwMode="auto">
          <a:xfrm>
            <a:off x="838200" y="2825133"/>
            <a:ext cx="4604692" cy="40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.png">
            <a:extLst>
              <a:ext uri="{FF2B5EF4-FFF2-40B4-BE49-F238E27FC236}">
                <a16:creationId xmlns:a16="http://schemas.microsoft.com/office/drawing/2014/main" id="{339884C6-78AF-4D29-BAAB-02C7C0357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4"/>
          <a:stretch/>
        </p:blipFill>
        <p:spPr bwMode="auto">
          <a:xfrm>
            <a:off x="6310373" y="2868706"/>
            <a:ext cx="4906569" cy="38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8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1963270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4" name="Picture 4" descr="image.png">
            <a:extLst>
              <a:ext uri="{FF2B5EF4-FFF2-40B4-BE49-F238E27FC236}">
                <a16:creationId xmlns:a16="http://schemas.microsoft.com/office/drawing/2014/main" id="{D10892BB-8D21-40FC-836C-32C6ABB3F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05"/>
          <a:stretch/>
        </p:blipFill>
        <p:spPr bwMode="auto">
          <a:xfrm>
            <a:off x="245127" y="1102938"/>
            <a:ext cx="3664400" cy="331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.png">
            <a:extLst>
              <a:ext uri="{FF2B5EF4-FFF2-40B4-BE49-F238E27FC236}">
                <a16:creationId xmlns:a16="http://schemas.microsoft.com/office/drawing/2014/main" id="{F24351D9-FA5F-440B-A27C-572948FF2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9" b="26862"/>
          <a:stretch/>
        </p:blipFill>
        <p:spPr bwMode="auto">
          <a:xfrm>
            <a:off x="6204857" y="977155"/>
            <a:ext cx="5473370" cy="243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.png">
            <a:extLst>
              <a:ext uri="{FF2B5EF4-FFF2-40B4-BE49-F238E27FC236}">
                <a16:creationId xmlns:a16="http://schemas.microsoft.com/office/drawing/2014/main" id="{F24351D9-FA5F-440B-A27C-572948FF2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94" b="1"/>
          <a:stretch/>
        </p:blipFill>
        <p:spPr bwMode="auto">
          <a:xfrm>
            <a:off x="3833640" y="3214864"/>
            <a:ext cx="7362504" cy="35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Оценка коэффициента ARMA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 fontScale="77500" lnSpcReduction="20000"/>
              </a:bodyPr>
              <a:lstStyle/>
              <a:p>
                <a:pPr algn="l" rtl="0"/>
                <a:r>
                  <a:rPr lang="en-US" dirty="0" err="1"/>
                  <a:t>Наиболее</a:t>
                </a:r>
                <a:r>
                  <a:rPr lang="en-US" dirty="0"/>
                  <a:t> популярные из них следующие.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900" dirty="0"/>
                  <a:t> Информационный критерий Акаике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𝑙𝑛𝑁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900" dirty="0"/>
                  <a:t> Байесовский информационный критерий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900" dirty="0"/>
                  <a:t> модифицированный информационный критерий Акаике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𝐻𝑄𝐶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+2×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𝑙𝑛𝑁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2900" dirty="0"/>
                  <a:t> Информационный критерий Ханнана – Куинна</a:t>
                </a:r>
              </a:p>
              <a:p>
                <a:pPr algn="l" rtl="0"/>
                <a:r>
                  <a:rPr lang="en-US" dirty="0"/>
                  <a:t>Где </a:t>
                </a: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оценка правдоподобия модели; </a:t>
                </a:r>
              </a:p>
              <a:p>
                <a:pPr algn="l" rtl="0"/>
                <a:r>
                  <a:rPr lang="en-US" dirty="0"/>
                  <a:t>k - полное количество параметров: </a:t>
                </a:r>
              </a:p>
              <a:p>
                <a:pPr algn="l" rtl="0"/>
                <a:r>
                  <a:rPr lang="en-US" dirty="0"/>
                  <a:t>для ARMA без константы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в другом случае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; </a:t>
                </a:r>
              </a:p>
              <a:p>
                <a:pPr algn="l" rtl="0"/>
                <a:r>
                  <a:rPr lang="en-US" dirty="0"/>
                  <a:t>для ARIMA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; </a:t>
                </a:r>
              </a:p>
              <a:p>
                <a:pPr algn="l" rtl="0"/>
                <a:r>
                  <a:rPr lang="en-US" dirty="0"/>
                  <a:t>для SARIMA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Специфика этих критериев заключается в совместной оптимизации количества параметров и значения RSS. По этим критериям AIC является наиболее популярным, </a:t>
                </a:r>
                <a:r>
                  <a:rPr lang="en-US" dirty="0" err="1"/>
                  <a:t>но</a:t>
                </a:r>
                <a:r>
                  <a:rPr lang="ru-RU" dirty="0"/>
                  <a:t> п</a:t>
                </a:r>
                <a:r>
                  <a:rPr lang="en-US" dirty="0" err="1"/>
                  <a:t>редполагается</a:t>
                </a:r>
                <a:r>
                  <a:rPr lang="ru-RU" dirty="0"/>
                  <a:t> </a:t>
                </a:r>
                <a:r>
                  <a:rPr lang="en-US" dirty="0" err="1"/>
                  <a:t>AICc</a:t>
                </a:r>
                <a:r>
                  <a:rPr lang="en-US" dirty="0"/>
                  <a:t>, что обеспечит лучший результат. </a:t>
                </a:r>
              </a:p>
              <a:p>
                <a:pPr algn="l" rtl="0"/>
                <a:r>
                  <a:rPr lang="en-US" dirty="0"/>
                  <a:t>Критерии могут быть применены для автоматизации параметрического поиска.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580" t="-2178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Пример оценки коэффициента 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На исходном графике наблюдается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4B302CCE-8A1F-44C4-A3A5-C6594DBE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58443"/>
            <a:ext cx="6057900" cy="37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A766CF-CBE3-4720-BC03-D06D6C178A60}"/>
              </a:ext>
            </a:extLst>
          </p:cNvPr>
          <p:cNvSpPr/>
          <p:nvPr/>
        </p:nvSpPr>
        <p:spPr>
          <a:xfrm>
            <a:off x="638175" y="529607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Данные сильно сезонны и явно нестационарны, поэтому сезонная разница будет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использоваться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с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сезонностью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12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endParaRPr lang="en-US" sz="1600" dirty="0"/>
          </a:p>
        </p:txBody>
      </p:sp>
      <p:pic>
        <p:nvPicPr>
          <p:cNvPr id="14340" name="Picture 4" descr="image.png">
            <a:extLst>
              <a:ext uri="{FF2B5EF4-FFF2-40B4-BE49-F238E27FC236}">
                <a16:creationId xmlns:a16="http://schemas.microsoft.com/office/drawing/2014/main" id="{54A6615A-6E32-4A6A-98BE-D5514149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72" y="1733340"/>
            <a:ext cx="5485842" cy="3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C0874C-18EE-4E14-95B8-1EB051FE94EB}"/>
              </a:ext>
            </a:extLst>
          </p:cNvPr>
          <p:cNvSpPr/>
          <p:nvPr/>
        </p:nvSpPr>
        <p:spPr>
          <a:xfrm>
            <a:off x="6672263" y="5296071"/>
            <a:ext cx="5273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На данный момент неясно, следует ли нам делать еще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одно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дифференцирование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или нет.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Решаем не делать этого, но выбор не очевиден.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28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Пример оценки коэффициента 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На исходном графике наблюдается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A766CF-CBE3-4720-BC03-D06D6C178A60}"/>
              </a:ext>
            </a:extLst>
          </p:cNvPr>
          <p:cNvSpPr/>
          <p:nvPr/>
        </p:nvSpPr>
        <p:spPr>
          <a:xfrm>
            <a:off x="515472" y="4913516"/>
            <a:ext cx="11772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На полученном графике есть всплески в PACF при лагах 12 и 24,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ru-RU" dirty="0"/>
              <a:t>нет </a:t>
            </a:r>
            <a:r>
              <a:rPr lang="ru-RU" dirty="0" err="1"/>
              <a:t>вспесков</a:t>
            </a:r>
            <a:r>
              <a:rPr lang="ru-RU" dirty="0"/>
              <a:t> на </a:t>
            </a:r>
            <a:r>
              <a:rPr lang="en-US" dirty="0" err="1"/>
              <a:t>при</a:t>
            </a:r>
            <a:r>
              <a:rPr lang="en-US" dirty="0"/>
              <a:t> сезонных лагах в ACF. Это может указывать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ru-RU" dirty="0"/>
              <a:t>порядок</a:t>
            </a:r>
            <a:r>
              <a:rPr lang="en-US" dirty="0"/>
              <a:t> SAR (2). В несезонных лагах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ru-RU" dirty="0"/>
              <a:t>3</a:t>
            </a:r>
            <a:r>
              <a:rPr lang="en-US" dirty="0"/>
              <a:t> значительных всплеска PACF, что указывает на </a:t>
            </a:r>
            <a:r>
              <a:rPr lang="en-US" dirty="0" err="1"/>
              <a:t>возможный</a:t>
            </a:r>
            <a:r>
              <a:rPr lang="en-US" dirty="0"/>
              <a:t> </a:t>
            </a:r>
            <a:r>
              <a:rPr lang="ru-RU" dirty="0"/>
              <a:t>порядок</a:t>
            </a:r>
            <a:r>
              <a:rPr lang="en-US" dirty="0"/>
              <a:t> AR (3). ACF не указывает на какую-либо простую модель. </a:t>
            </a:r>
            <a:endParaRPr lang="ru-RU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Этот</a:t>
            </a:r>
            <a:r>
              <a:rPr lang="en-US" dirty="0"/>
              <a:t> первоначальный анализ предполагает, что возможной моделью для этих данных </a:t>
            </a:r>
            <a:r>
              <a:rPr lang="en-US" dirty="0" err="1"/>
              <a:t>является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ARIMA (3,0,0) (2,1,0) 12. </a:t>
            </a:r>
            <a:endParaRPr lang="ru-RU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 err="1"/>
              <a:t>Автоподбор</a:t>
            </a:r>
            <a:r>
              <a:rPr lang="en-US" dirty="0"/>
              <a:t> </a:t>
            </a:r>
            <a:r>
              <a:rPr lang="en-US" dirty="0" err="1"/>
              <a:t>параметров</a:t>
            </a:r>
            <a:r>
              <a:rPr lang="en-US" dirty="0"/>
              <a:t> </a:t>
            </a:r>
            <a:r>
              <a:rPr lang="en-US" dirty="0" err="1"/>
              <a:t>опроверга</a:t>
            </a:r>
            <a:r>
              <a:rPr lang="ru-RU" dirty="0"/>
              <a:t>е</a:t>
            </a:r>
            <a:r>
              <a:rPr lang="en-US" dirty="0"/>
              <a:t> первое предположение - лучше использовать модель ARIMA (3,0,1) (0,1,2) 12.</a:t>
            </a:r>
          </a:p>
        </p:txBody>
      </p:sp>
      <p:pic>
        <p:nvPicPr>
          <p:cNvPr id="9" name="Picture 4" descr="image.png">
            <a:extLst>
              <a:ext uri="{FF2B5EF4-FFF2-40B4-BE49-F238E27FC236}">
                <a16:creationId xmlns:a16="http://schemas.microsoft.com/office/drawing/2014/main" id="{D4F6B6DC-6873-47DC-ADF5-51EE38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2" y="1504571"/>
            <a:ext cx="5485842" cy="3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52E6A9-5E3C-4BDA-821A-526120D0FE35}"/>
              </a:ext>
            </a:extLst>
          </p:cNvPr>
          <p:cNvSpPr/>
          <p:nvPr/>
        </p:nvSpPr>
        <p:spPr>
          <a:xfrm>
            <a:off x="6163238" y="1517464"/>
            <a:ext cx="5782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Вариации параметров опровергают первое предположение - лучше использовать модель ARIMA (3,0,1) (0,1,2) 12.</a:t>
            </a:r>
            <a:endParaRPr lang="en-US" dirty="0"/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83256A18-65D0-459A-B9C0-681C02F19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2"/>
          <a:stretch/>
        </p:blipFill>
        <p:spPr bwMode="auto">
          <a:xfrm>
            <a:off x="6181099" y="2516948"/>
            <a:ext cx="2193780" cy="23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.png">
            <a:extLst>
              <a:ext uri="{FF2B5EF4-FFF2-40B4-BE49-F238E27FC236}">
                <a16:creationId xmlns:a16="http://schemas.microsoft.com/office/drawing/2014/main" id="{83256A18-65D0-459A-B9C0-681C02F19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6"/>
          <a:stretch/>
        </p:blipFill>
        <p:spPr bwMode="auto">
          <a:xfrm>
            <a:off x="8459182" y="2516948"/>
            <a:ext cx="1375983" cy="23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7D1D9-176E-4DAF-80F0-AF1A911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26971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Модель сезонной и</a:t>
            </a:r>
            <a:r>
              <a:rPr lang="en-US" sz="4000" b="1" dirty="0" err="1"/>
              <a:t>нтегрированно</a:t>
            </a:r>
            <a:r>
              <a:rPr lang="ru-RU" sz="4000" b="1" dirty="0"/>
              <a:t>й </a:t>
            </a:r>
            <a:r>
              <a:rPr lang="ru-RU" b="1" dirty="0"/>
              <a:t>авторегрессии </a:t>
            </a:r>
            <a:r>
              <a:rPr lang="ru-RU" sz="4000" b="1" dirty="0" smtClean="0"/>
              <a:t> </a:t>
            </a:r>
            <a:r>
              <a:rPr lang="ru-RU" sz="4000" b="1" dirty="0"/>
              <a:t>-</a:t>
            </a:r>
            <a:r>
              <a:rPr lang="en-US" sz="4000" b="1" dirty="0"/>
              <a:t> </a:t>
            </a:r>
            <a:r>
              <a:rPr lang="en-US" sz="4000" b="1" dirty="0" err="1"/>
              <a:t>скользяще</a:t>
            </a:r>
            <a:r>
              <a:rPr lang="ru-RU" sz="4000" b="1" dirty="0" err="1"/>
              <a:t>го</a:t>
            </a:r>
            <a:r>
              <a:rPr lang="en-US" sz="4000" b="1" dirty="0"/>
              <a:t> </a:t>
            </a:r>
            <a:r>
              <a:rPr lang="en-US" sz="4000" b="1" dirty="0" err="1"/>
              <a:t>средне</a:t>
            </a:r>
            <a:r>
              <a:rPr lang="ru-RU" sz="4000" b="1" dirty="0" err="1"/>
              <a:t>го</a:t>
            </a:r>
            <a:r>
              <a:rPr lang="ru-RU" sz="4000" b="1" dirty="0"/>
              <a:t> </a:t>
            </a:r>
            <a:r>
              <a:rPr lang="en-US" sz="4000" b="1" dirty="0"/>
              <a:t> (SARIMA).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EFCB88-4A88-433E-A1D2-1BDEEDA4F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595280"/>
                <a:ext cx="10953750" cy="4351338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/>
                  <a:t>Если модель </a:t>
                </a:r>
                <a:r>
                  <a:rPr lang="en-US" sz="2000" dirty="0" err="1"/>
                  <a:t>имеет</a:t>
                </a:r>
                <a:r>
                  <a:rPr lang="en-US" sz="2000" dirty="0"/>
                  <a:t> </a:t>
                </a:r>
                <a:r>
                  <a:rPr lang="ru-RU" sz="2000" dirty="0"/>
                  <a:t>интенсивную</a:t>
                </a:r>
                <a:r>
                  <a:rPr lang="en-US" sz="2000" dirty="0"/>
                  <a:t> </a:t>
                </a:r>
                <a:r>
                  <a:rPr lang="en-US" sz="2000" dirty="0" err="1"/>
                  <a:t>сезонн</a:t>
                </a:r>
                <a:r>
                  <a:rPr lang="ru-RU" sz="2000" dirty="0" err="1"/>
                  <a:t>ую</a:t>
                </a:r>
                <a:r>
                  <a:rPr lang="ru-RU" sz="2000" dirty="0"/>
                  <a:t> составляющую</a:t>
                </a:r>
                <a:r>
                  <a:rPr lang="en-US" sz="2000" dirty="0"/>
                  <a:t>, то она может быть компенсирована так называемой сезонной производной, имеющей вид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 В операторной форме это можно представить как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=(1−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 err="1"/>
                  <a:t>Таким</a:t>
                </a:r>
                <a:r>
                  <a:rPr lang="en-US" sz="2000" dirty="0"/>
                  <a:t> образом, может быть введена так называемая сезонная авторегрессионная интегрированная скользящая средняя (SARIMA).</a:t>
                </a:r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EFCB88-4A88-433E-A1D2-1BDEEDA4F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595280"/>
                <a:ext cx="10953750" cy="4351338"/>
              </a:xfrm>
              <a:blipFill>
                <a:blip r:embed="rId2"/>
                <a:stretch>
                  <a:fillRect l="-501" t="-1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311B5B-0E35-4E01-8ADD-47ECBCA4BBF9}"/>
              </a:ext>
            </a:extLst>
          </p:cNvPr>
          <p:cNvSpPr/>
          <p:nvPr/>
        </p:nvSpPr>
        <p:spPr>
          <a:xfrm>
            <a:off x="3307748" y="6123543"/>
            <a:ext cx="797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Обратите внимание,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что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обе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производные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берутся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только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части AR.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6F65CA-047B-4ACE-8A90-AC49DBBE042E}"/>
                  </a:ext>
                </a:extLst>
              </p:cNvPr>
              <p:cNvSpPr/>
              <p:nvPr/>
            </p:nvSpPr>
            <p:spPr>
              <a:xfrm>
                <a:off x="1174376" y="3880941"/>
                <a:ext cx="9843247" cy="2242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Полное уравнение SARIMA можно представить в виде </a:t>
                </a: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или в более компактной форме как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6F65CA-047B-4ACE-8A90-AC49DBBE0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76" y="3880941"/>
                <a:ext cx="9843247" cy="2242602"/>
              </a:xfrm>
              <a:prstGeom prst="rect">
                <a:avLst/>
              </a:prstGeom>
              <a:blipFill>
                <a:blip r:embed="rId3"/>
                <a:stretch>
                  <a:fillRect l="-558" t="-1902" b="-13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0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6"/>
            <a:ext cx="11196735" cy="612028"/>
          </a:xfrm>
        </p:spPr>
        <p:txBody>
          <a:bodyPr>
            <a:noAutofit/>
          </a:bodyPr>
          <a:lstStyle/>
          <a:p>
            <a:pPr algn="l" rtl="0"/>
            <a:r>
              <a:rPr lang="en-US" sz="2800" b="1" dirty="0"/>
              <a:t>Пример </a:t>
            </a:r>
            <a:r>
              <a:rPr lang="en-US" sz="2800" b="1" dirty="0" err="1"/>
              <a:t>оценки</a:t>
            </a:r>
            <a:r>
              <a:rPr lang="en-US" sz="2800" b="1" dirty="0"/>
              <a:t> </a:t>
            </a:r>
            <a:r>
              <a:rPr lang="ru-RU" sz="2800" b="1" dirty="0"/>
              <a:t>остаточной части</a:t>
            </a:r>
            <a:r>
              <a:rPr lang="en-US" sz="2800" b="1" dirty="0"/>
              <a:t> ARMA </a:t>
            </a:r>
            <a:r>
              <a:rPr lang="ru-RU" sz="2800" b="1" dirty="0"/>
              <a:t>для предыдущего слайда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графике</a:t>
            </a:r>
            <a:r>
              <a:rPr lang="en-US" sz="2000" dirty="0"/>
              <a:t> </a:t>
            </a:r>
            <a:r>
              <a:rPr lang="ru-RU" sz="2000" dirty="0"/>
              <a:t>остатков </a:t>
            </a:r>
            <a:r>
              <a:rPr lang="en-US" sz="2000" dirty="0" err="1"/>
              <a:t>наблюдается</a:t>
            </a:r>
            <a:r>
              <a:rPr lang="en-US" sz="2000" dirty="0"/>
              <a:t>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BF43F526-6D3D-44CD-A0A0-0D4DC93E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2340322"/>
            <a:ext cx="5460868" cy="33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B907D4-C1AC-4ECB-9E69-5D7355BFAF64}"/>
              </a:ext>
            </a:extLst>
          </p:cNvPr>
          <p:cNvSpPr/>
          <p:nvPr/>
        </p:nvSpPr>
        <p:spPr>
          <a:xfrm>
            <a:off x="5849472" y="13246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 ACF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 остатков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есть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несколько значительных всплесков, поэтому модель не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соответствует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требованиям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Ljung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-Box test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 (критерию стат. значимости)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Это значит, что м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одель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конечно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можно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использовать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для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прогнозирования,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но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интервалы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прогнозирования могут быть неточными из-за коррелированных остатков.</a:t>
            </a:r>
            <a:endParaRPr lang="en-US" dirty="0"/>
          </a:p>
        </p:txBody>
      </p:sp>
      <p:pic>
        <p:nvPicPr>
          <p:cNvPr id="16388" name="Picture 4" descr="image.png">
            <a:extLst>
              <a:ext uri="{FF2B5EF4-FFF2-40B4-BE49-F238E27FC236}">
                <a16:creationId xmlns:a16="http://schemas.microsoft.com/office/drawing/2014/main" id="{2F065641-E48C-4AE8-982E-8ED9A79E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4" y="4026527"/>
            <a:ext cx="4088886" cy="252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41" y="155384"/>
            <a:ext cx="10810875" cy="911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. </a:t>
            </a: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dirty="0"/>
              <a:t>European retail trade data 1996 - 2011.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3115" y="1545706"/>
            <a:ext cx="263978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4" name="Picture 6" descr="Double differenced European retail trade inde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5" y="820737"/>
            <a:ext cx="5175998" cy="31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381163" y="1066609"/>
            <a:ext cx="295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 + usual diff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9844" y="4022338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6287E"/>
                </a:solidFill>
                <a:latin typeface="Hack"/>
              </a:rPr>
              <a:t>Arima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order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en-US" altLang="ru-RU" dirty="0">
                <a:solidFill>
                  <a:srgbClr val="40A070"/>
                </a:solidFill>
                <a:latin typeface="Hack"/>
              </a:rPr>
              <a:t>3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), 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seasonal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))</a:t>
            </a:r>
            <a:r>
              <a:rPr lang="ru-RU" altLang="ru-RU" dirty="0"/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3075" name="Picture 3" descr="Residuals from the fitted ARIMA(0,1,1)(0,1,1)$_4$ model for the European retail trade index dat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573" y="2080725"/>
            <a:ext cx="4582750" cy="27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892378" y="1849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Fira Sans"/>
              </a:rPr>
              <a:t> Residuals from the fitted ARIMA(0,1,1)(0,1,1)</a:t>
            </a:r>
            <a:r>
              <a:rPr lang="en-US" dirty="0">
                <a:solidFill>
                  <a:srgbClr val="222222"/>
                </a:solidFill>
                <a:latin typeface="MJXc-TeX-main-R"/>
              </a:rPr>
              <a:t>4</a:t>
            </a:r>
            <a:r>
              <a:rPr lang="en-US" dirty="0">
                <a:solidFill>
                  <a:srgbClr val="222222"/>
                </a:solidFill>
                <a:latin typeface="Fira Sans"/>
              </a:rPr>
              <a:t>4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3077" name="Picture 5" descr="Residuals from the fitted ARIMA(0,1,3)(0,1,1)$_4$ model for the European retail trade index dat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54" y="4395363"/>
            <a:ext cx="3925143" cy="23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inherit"/>
              </a:rPr>
              <a:t>Другие модели, подобные SARIMA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</a:rPr>
              <a:t>Помимо</a:t>
            </a:r>
            <a:r>
              <a:rPr lang="en-US" altLang="en-US" sz="2000" dirty="0">
                <a:solidFill>
                  <a:srgbClr val="000000"/>
                </a:solidFill>
              </a:rPr>
              <a:t> обсуждаемой выше модели SARIMA, она обычно рассматривается как несколько других: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000" b="1" dirty="0">
                <a:solidFill>
                  <a:srgbClr val="000000"/>
                </a:solidFill>
              </a:rPr>
              <a:t>SARIMAX</a:t>
            </a:r>
            <a:r>
              <a:rPr lang="en-US" altLang="en-US" sz="2000" dirty="0">
                <a:solidFill>
                  <a:srgbClr val="000000"/>
                </a:solidFill>
              </a:rPr>
              <a:t> - Модель SARIMA с экзогенными добавочными факторами.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en-US" altLang="en-US" sz="2000" b="1" dirty="0">
                <a:solidFill>
                  <a:srgbClr val="000000"/>
                </a:solidFill>
              </a:rPr>
              <a:t>ARIFMA</a:t>
            </a:r>
            <a:r>
              <a:rPr lang="en-US" altLang="en-US" sz="2000" dirty="0">
                <a:solidFill>
                  <a:srgbClr val="000000"/>
                </a:solidFill>
              </a:rPr>
              <a:t>- Модель ARIMA с использованием дробных производных (и дробного интегрирования).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</a:pPr>
            <a:r>
              <a:rPr lang="en-US" altLang="en-US" sz="2000" b="1" dirty="0">
                <a:solidFill>
                  <a:srgbClr val="000000"/>
                </a:solidFill>
              </a:rPr>
              <a:t>VAR, VMA, VARMA</a:t>
            </a:r>
            <a:r>
              <a:rPr lang="en-US" altLang="en-US" sz="2000" dirty="0">
                <a:solidFill>
                  <a:srgbClr val="000000"/>
                </a:solidFill>
              </a:rPr>
              <a:t> - многомерные модели.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4"/>
            </a:pPr>
            <a:r>
              <a:rPr lang="en-US" altLang="en-US" sz="2000" b="1" dirty="0">
                <a:solidFill>
                  <a:srgbClr val="000000"/>
                </a:solidFill>
              </a:rPr>
              <a:t>NAR, NARX, NARMA</a:t>
            </a:r>
            <a:r>
              <a:rPr lang="en-US" altLang="en-US" sz="2000" dirty="0">
                <a:solidFill>
                  <a:srgbClr val="000000"/>
                </a:solidFill>
              </a:rPr>
              <a:t> -Нелинейный AR (NAR), Нелинейный AR с </a:t>
            </a:r>
            <a:r>
              <a:rPr lang="en-US" altLang="en-US" sz="2000" dirty="0" err="1">
                <a:solidFill>
                  <a:srgbClr val="000000"/>
                </a:solidFill>
              </a:rPr>
              <a:t>преувеличенный</a:t>
            </a:r>
            <a:r>
              <a:rPr lang="en-US" altLang="en-US" sz="2000" dirty="0">
                <a:solidFill>
                  <a:srgbClr val="000000"/>
                </a:solidFill>
              </a:rPr>
              <a:t> коэффициенты (NARX), нелинейный ARMA (NARMA) и </a:t>
            </a:r>
            <a:r>
              <a:rPr lang="en-US" altLang="en-US" sz="2000" dirty="0" err="1">
                <a:solidFill>
                  <a:srgbClr val="000000"/>
                </a:solidFill>
              </a:rPr>
              <a:t>так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далее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inherit"/>
              </a:rPr>
              <a:t>Экзогенны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herit"/>
              </a:rPr>
              <a:t>фактор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ы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(SARIMAX)</a:t>
            </a:r>
            <a:endParaRPr lang="en-US" altLang="en-US" b="1" dirty="0">
              <a:solidFill>
                <a:srgbClr val="000000"/>
              </a:solidFill>
              <a:latin typeface="inheri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 err="1"/>
                  <a:t>Экзогенны</a:t>
                </a:r>
                <a:r>
                  <a:rPr lang="ru-RU" dirty="0"/>
                  <a:t>е</a:t>
                </a:r>
                <a:r>
                  <a:rPr lang="en-US" dirty="0"/>
                  <a:t> </a:t>
                </a:r>
                <a:r>
                  <a:rPr lang="en-US" dirty="0" err="1"/>
                  <a:t>фактор</a:t>
                </a:r>
                <a:r>
                  <a:rPr lang="ru-RU" dirty="0"/>
                  <a:t>ы</a:t>
                </a:r>
                <a:r>
                  <a:rPr lang="en-US" dirty="0"/>
                  <a:t> (</a:t>
                </a:r>
                <a:r>
                  <a:rPr lang="en-US" dirty="0" err="1"/>
                  <a:t>exdogs</a:t>
                </a:r>
                <a:r>
                  <a:rPr lang="en-US" dirty="0"/>
                  <a:t>, экзогенные </a:t>
                </a:r>
                <a:r>
                  <a:rPr lang="en-US" b="1" dirty="0"/>
                  <a:t>ковариаты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или набор факторов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явля</a:t>
                </a:r>
                <a:r>
                  <a:rPr lang="ru-RU" dirty="0"/>
                  <a:t>ю</a:t>
                </a:r>
                <a:r>
                  <a:rPr lang="en-US" dirty="0" err="1"/>
                  <a:t>тся</a:t>
                </a:r>
                <a:r>
                  <a:rPr lang="en-US" dirty="0"/>
                  <a:t> </a:t>
                </a:r>
                <a:r>
                  <a:rPr lang="ru-RU" dirty="0"/>
                  <a:t>дополнительными</a:t>
                </a:r>
                <a:r>
                  <a:rPr lang="en-US" dirty="0"/>
                  <a:t> </a:t>
                </a:r>
                <a:r>
                  <a:rPr lang="en-US" dirty="0" err="1"/>
                  <a:t>факторам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:r>
                  <a:rPr lang="en-US" dirty="0" err="1"/>
                  <a:t>целевой</a:t>
                </a:r>
                <a:r>
                  <a:rPr lang="en-US" dirty="0"/>
                  <a:t> </a:t>
                </a:r>
                <a:r>
                  <a:rPr lang="en-US" dirty="0" err="1"/>
                  <a:t>переменной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которые статистически не зависят от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нее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en-US" dirty="0" err="1"/>
                  <a:t>но</a:t>
                </a:r>
                <a:r>
                  <a:rPr lang="en-US" dirty="0"/>
                  <a:t> </a:t>
                </a:r>
                <a:r>
                  <a:rPr lang="en-US" dirty="0" err="1"/>
                  <a:t>влия</a:t>
                </a:r>
                <a:r>
                  <a:rPr lang="ru-RU" dirty="0"/>
                  <a:t>ют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:r>
                  <a:rPr lang="ru-RU" dirty="0"/>
                  <a:t>нее</a:t>
                </a:r>
                <a:r>
                  <a:rPr lang="en-US" dirty="0"/>
                  <a:t>. </a:t>
                </a:r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 err="1"/>
                  <a:t>Например</a:t>
                </a:r>
                <a:r>
                  <a:rPr lang="en-US" dirty="0"/>
                  <a:t>, </a:t>
                </a:r>
                <a:r>
                  <a:rPr lang="en-US" dirty="0" err="1"/>
                  <a:t>средняя</a:t>
                </a:r>
                <a:r>
                  <a:rPr lang="en-US" dirty="0"/>
                  <a:t> цена на нефть на предыдущей неделе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влияет на </a:t>
                </a:r>
                <a:r>
                  <a:rPr lang="en-US" dirty="0" err="1"/>
                  <a:t>обменный</a:t>
                </a:r>
                <a:r>
                  <a:rPr lang="en-US" dirty="0"/>
                  <a:t> </a:t>
                </a:r>
                <a:r>
                  <a:rPr lang="en-US" dirty="0" err="1"/>
                  <a:t>курс</a:t>
                </a:r>
                <a:r>
                  <a:rPr lang="ru-RU" dirty="0"/>
                  <a:t> валют</a:t>
                </a:r>
                <a:r>
                  <a:rPr lang="en-US" dirty="0"/>
                  <a:t> на этой неделе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l" rtl="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Вы можете использовать модель SARIMAX, чтобы проверить, влияет ли набор экзогенных переменных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:r>
                  <a:rPr lang="ru-RU" dirty="0"/>
                  <a:t>основной</a:t>
                </a:r>
                <a:r>
                  <a:rPr lang="en-US" dirty="0"/>
                  <a:t> временной ряд. </a:t>
                </a:r>
                <a:endParaRPr lang="ru-RU" dirty="0"/>
              </a:p>
              <a:p>
                <a:pPr marL="0" lv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4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inherit"/>
              </a:rPr>
              <a:t>Экзогенны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herit"/>
              </a:rPr>
              <a:t>фактор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ы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(SARIMAX)</a:t>
            </a:r>
            <a:endParaRPr lang="en-US" altLang="en-US" b="1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r>
              <a:rPr lang="ru-RU" b="1" dirty="0"/>
              <a:t>Экзогенная переменная</a:t>
            </a:r>
            <a:r>
              <a:rPr lang="ru-RU" dirty="0"/>
              <a:t> - это переменная, значение которой определяется вне модели и накладывается на нее. Здесь </a:t>
            </a:r>
            <a:r>
              <a:rPr lang="en" dirty="0"/>
              <a:t>X - </a:t>
            </a:r>
            <a:r>
              <a:rPr lang="ru-RU" dirty="0"/>
              <a:t>экзогенная переменная</a:t>
            </a:r>
          </a:p>
          <a:p>
            <a:r>
              <a:rPr lang="ru-RU" b="1" dirty="0"/>
              <a:t>Эндогенная переменная</a:t>
            </a:r>
            <a:r>
              <a:rPr lang="ru-RU" dirty="0"/>
              <a:t> - это переменная, значение которой определяется моделью. Здесь основной прогнозируемый ряд является эндогенной переменной.</a:t>
            </a:r>
          </a:p>
          <a:p>
            <a:r>
              <a:rPr lang="ru-RU" dirty="0"/>
              <a:t>Во временных рядах экзогенная переменная - это параллельные временные ряды, которые не моделируются напрямую, но используются в качестве взвешенных входных данных для модели.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При этом значения экзогенных (внешних) факторов должны соответствовать выбранному временному промежутку.</a:t>
            </a:r>
            <a:endParaRPr lang="en-US" alt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5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inherit"/>
              </a:rPr>
              <a:t>Экзогенны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herit"/>
              </a:rPr>
              <a:t>фактор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ы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(SARIMAX)</a:t>
            </a:r>
            <a:endParaRPr lang="en-US" altLang="en-US" b="1" dirty="0">
              <a:solidFill>
                <a:srgbClr val="000000"/>
              </a:solidFill>
              <a:latin typeface="inheri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400" dirty="0" err="1"/>
                  <a:t>Для</a:t>
                </a:r>
                <a:r>
                  <a:rPr lang="en-US" sz="2400" dirty="0"/>
                  <a:t> ARMAX</a:t>
                </a:r>
                <a:r>
                  <a:rPr lang="ru-RU" sz="2400" dirty="0"/>
                  <a:t> экзогенные</a:t>
                </a:r>
                <a:r>
                  <a:rPr lang="en-US" sz="2400" dirty="0"/>
                  <a:t> </a:t>
                </a:r>
                <a:r>
                  <a:rPr lang="ru-RU" sz="2400" dirty="0"/>
                  <a:t>ф</a:t>
                </a:r>
                <a:r>
                  <a:rPr lang="en-US" sz="2400" dirty="0" err="1"/>
                  <a:t>акторы</a:t>
                </a:r>
                <a:r>
                  <a:rPr lang="en-US" sz="2400" dirty="0"/>
                  <a:t> могут </a:t>
                </a:r>
                <a:r>
                  <a:rPr lang="en-US" sz="2400" dirty="0" err="1"/>
                  <a:t>быть</a:t>
                </a:r>
                <a:r>
                  <a:rPr lang="en-US" sz="2400" dirty="0"/>
                  <a:t> </a:t>
                </a:r>
                <a:r>
                  <a:rPr lang="ru-RU" sz="2400" dirty="0"/>
                  <a:t>введены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как</a:t>
                </a:r>
                <a:endParaRPr lang="en-US" sz="2400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коэффициент при </a:t>
                </a:r>
                <a:r>
                  <a:rPr lang="en-US" sz="2400" dirty="0" err="1"/>
                  <a:t>exdogs</a:t>
                </a:r>
                <a:r>
                  <a:rPr lang="en-US" sz="2400" dirty="0"/>
                  <a:t> влиять;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 являются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т</a:t>
                </a:r>
                <a:r>
                  <a:rPr lang="ru-RU" sz="2400" dirty="0"/>
                  <a:t>ое значение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того </a:t>
                </a:r>
                <a:r>
                  <a:rPr lang="en-US" sz="2400" dirty="0" err="1"/>
                  <a:t>экзогенн</a:t>
                </a:r>
                <a:r>
                  <a:rPr lang="ru-RU" sz="2400" dirty="0"/>
                  <a:t>ого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фактор</a:t>
                </a:r>
                <a:r>
                  <a:rPr lang="ru-RU" sz="2400" dirty="0"/>
                  <a:t>а</a:t>
                </a:r>
                <a:r>
                  <a:rPr lang="en-US" sz="2400" dirty="0"/>
                  <a:t>. </a:t>
                </a:r>
                <a:endParaRPr lang="ru-RU" sz="2400" dirty="0"/>
              </a:p>
              <a:p>
                <a:pPr algn="l" rtl="0"/>
                <a:r>
                  <a:rPr lang="en-US" sz="2400" dirty="0"/>
                  <a:t>В более обобщенном виде модель SARIMAX может быть представлена ​​как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400" dirty="0"/>
                  <a:t> - коэффициенты при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;</a:t>
                </a:r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вектор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 для каждого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 rtl="0"/>
                <a:r>
                  <a:rPr lang="ru-RU" sz="2400" dirty="0"/>
                  <a:t>Ф</a:t>
                </a:r>
                <a:r>
                  <a:rPr lang="en-US" sz="2400" dirty="0" err="1"/>
                  <a:t>акторы</a:t>
                </a:r>
                <a:r>
                  <a:rPr lang="en-US" sz="2400" dirty="0"/>
                  <a:t>, очевидно коррелирующие с </a:t>
                </a:r>
                <a:r>
                  <a:rPr lang="en-US" sz="2400" dirty="0" err="1"/>
                  <a:t>рядом</a:t>
                </a:r>
                <a:r>
                  <a:rPr lang="ru-RU" sz="2400" dirty="0"/>
                  <a:t>(входные)</a:t>
                </a:r>
                <a:r>
                  <a:rPr lang="en-US" sz="2400" dirty="0"/>
                  <a:t>, можно рассматривать как эндогенные (</a:t>
                </a:r>
                <a:r>
                  <a:rPr lang="en-US" sz="2400" dirty="0" err="1"/>
                  <a:t>эндоги</a:t>
                </a:r>
                <a:r>
                  <a:rPr lang="en-US" sz="2400" dirty="0"/>
                  <a:t>). </a:t>
                </a:r>
                <a:endParaRPr lang="ru-RU" sz="2400" dirty="0"/>
              </a:p>
              <a:p>
                <a:r>
                  <a:rPr lang="ru-RU" sz="2400" dirty="0"/>
                  <a:t>Факторы не имеющие линейной корреляции с временным рядом можно рассматривать как </a:t>
                </a:r>
                <a:r>
                  <a:rPr lang="en-US" sz="2400" dirty="0" err="1"/>
                  <a:t>экзогенны</a:t>
                </a:r>
                <a:r>
                  <a:rPr lang="ru-RU" sz="2400" dirty="0"/>
                  <a:t>е</a:t>
                </a:r>
                <a:endParaRPr lang="en-US" sz="2400" dirty="0"/>
              </a:p>
              <a:p>
                <a:r>
                  <a:rPr lang="en-US" sz="2400" dirty="0"/>
                  <a:t>Примером эндогенных факторов является влияние осадков на </a:t>
                </a:r>
                <a:r>
                  <a:rPr lang="en-US" sz="2400" dirty="0" err="1"/>
                  <a:t>рост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растений</a:t>
                </a:r>
                <a:r>
                  <a:rPr lang="ru-RU" sz="2400" dirty="0"/>
                  <a:t> -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факторов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коррелируют</a:t>
                </a:r>
                <a:r>
                  <a:rPr lang="en-US" sz="2400" dirty="0"/>
                  <a:t> и</a:t>
                </a:r>
                <a:r>
                  <a:rPr lang="ru-RU" sz="2400" dirty="0"/>
                  <a:t> их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изучают</a:t>
                </a:r>
                <a:r>
                  <a:rPr lang="en-US" sz="2400" dirty="0"/>
                  <a:t> </a:t>
                </a:r>
                <a:r>
                  <a:rPr lang="ru-RU" sz="2400" dirty="0"/>
                  <a:t>вместе</a:t>
                </a:r>
                <a:r>
                  <a:rPr lang="en-US" sz="2400" dirty="0"/>
                  <a:t>.</a:t>
                </a:r>
              </a:p>
              <a:p>
                <a:pPr marL="0" lv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4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685" t="-1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72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Базовые 1й верно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824" y="948121"/>
                <a:ext cx="11494994" cy="572890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b="1" dirty="0"/>
                  <a:t>Если </a:t>
                </a:r>
                <a:r>
                  <a:rPr lang="en-US" sz="2400" b="1" dirty="0" err="1"/>
                  <a:t>модель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имеет</a:t>
                </a:r>
                <a:r>
                  <a:rPr lang="en-US" sz="2400" b="1" dirty="0"/>
                  <a:t> </a:t>
                </a:r>
                <a:r>
                  <a:rPr lang="ru-RU" sz="2400" b="1" dirty="0"/>
                  <a:t>интенсивную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сезонн</a:t>
                </a:r>
                <a:r>
                  <a:rPr lang="ru-RU" sz="2400" b="1" dirty="0"/>
                  <a:t>ую составляющую</a:t>
                </a:r>
                <a:r>
                  <a:rPr lang="en-US" sz="2400" b="1" dirty="0"/>
                  <a:t>, </a:t>
                </a:r>
                <a:r>
                  <a:rPr lang="en-US" sz="2400" b="1" dirty="0" err="1"/>
                  <a:t>то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она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может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быть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компенсирована</a:t>
                </a:r>
                <a:r>
                  <a:rPr lang="en-US" sz="2400" b="1" dirty="0"/>
                  <a:t> </a:t>
                </a:r>
                <a:endParaRPr lang="ru-RU" sz="2400" b="1" dirty="0"/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Сезонной производной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Обычной производной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Сезонным интегрированием  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Обычным интегрированием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b="1" dirty="0"/>
                  <a:t>В обозначении модели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сезонные порядки это</a:t>
                </a:r>
                <a:endParaRPr lang="ru-RU" sz="23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 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</a:t>
                </a:r>
                <a:r>
                  <a:rPr lang="en-US" sz="24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ри</a:t>
                </a:r>
                <a:r>
                  <a:rPr lang="ru-RU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оценке порядка 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SARIMA k – </a:t>
                </a:r>
                <a:r>
                  <a:rPr lang="ru-RU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это</a:t>
                </a: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𝑝+𝑞+𝑑+𝑃+𝑄+𝐷+1 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𝑝+𝑞+𝑑+𝑃+𝑄+𝐷+</a:t>
                </a:r>
                <a:r>
                  <a:rPr lang="en-US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𝑝+𝑞+𝑑 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𝑝+𝑞+𝑃+𝑄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Экзогенные факторы это </a:t>
                </a: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400" dirty="0"/>
                  <a:t>Дополнительные 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фактор</a:t>
                </a:r>
                <a:r>
                  <a:rPr lang="ru-RU" sz="2400" dirty="0"/>
                  <a:t>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которые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но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влия</a:t>
                </a:r>
                <a:r>
                  <a:rPr lang="ru-RU" sz="2400" dirty="0"/>
                  <a:t>ют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на</a:t>
                </a:r>
                <a:r>
                  <a:rPr lang="en-US" sz="2400" dirty="0"/>
                  <a:t> </a:t>
                </a:r>
                <a:r>
                  <a:rPr lang="ru-RU" sz="2400" dirty="0"/>
                  <a:t>целевую переменную</a:t>
                </a: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Предыдущие лаги целевой переменной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Последующие лаги целевой переменной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Основной фактор относительно которого строится модель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ru-R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ru-R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824" y="948121"/>
                <a:ext cx="11494994" cy="5728904"/>
              </a:xfrm>
              <a:blipFill>
                <a:blip r:embed="rId2"/>
                <a:stretch>
                  <a:fillRect l="-530" t="-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194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/>
              <a:t>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8" y="1075309"/>
            <a:ext cx="11282083" cy="45363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Выберите примеры правильных утверждение об анализе SAR</a:t>
            </a:r>
            <a:r>
              <a:rPr lang="en-US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IMA </a:t>
            </a:r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моделей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err="1">
                <a:cs typeface="Times New Roman" panose="02020603050405020304" pitchFamily="18" charset="0"/>
              </a:rPr>
              <a:t>Сналчала</a:t>
            </a:r>
            <a:r>
              <a:rPr lang="ru-RU" dirty="0">
                <a:cs typeface="Times New Roman" panose="02020603050405020304" pitchFamily="18" charset="0"/>
              </a:rPr>
              <a:t> оцениваются обычная и затем сезонная производные (х)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Чем меньше значение информационного критерия, тем лучше (х)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Сначала находят </a:t>
            </a:r>
            <a:r>
              <a:rPr lang="ru-RU" dirty="0" err="1">
                <a:cs typeface="Times New Roman" panose="02020603050405020304" pitchFamily="18" charset="0"/>
              </a:rPr>
              <a:t>коэффиценты</a:t>
            </a:r>
            <a:r>
              <a:rPr lang="ru-RU" dirty="0">
                <a:cs typeface="Times New Roman" panose="02020603050405020304" pitchFamily="18" charset="0"/>
              </a:rPr>
              <a:t> ARMA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модели, а затем из остатка оценивают остальные коэффициенты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Дифференцирование производится как по </a:t>
            </a:r>
            <a:r>
              <a:rPr lang="en-US" dirty="0">
                <a:cs typeface="Times New Roman" panose="02020603050405020304" pitchFamily="18" charset="0"/>
              </a:rPr>
              <a:t>AR </a:t>
            </a:r>
            <a:r>
              <a:rPr lang="ru-RU" dirty="0">
                <a:cs typeface="Times New Roman" panose="02020603050405020304" pitchFamily="18" charset="0"/>
              </a:rPr>
              <a:t>так и по </a:t>
            </a:r>
            <a:r>
              <a:rPr lang="en-US" dirty="0">
                <a:cs typeface="Times New Roman" panose="02020603050405020304" pitchFamily="18" charset="0"/>
              </a:rPr>
              <a:t>MA </a:t>
            </a:r>
            <a:r>
              <a:rPr lang="ru-RU" dirty="0">
                <a:cs typeface="Times New Roman" panose="02020603050405020304" pitchFamily="18" charset="0"/>
              </a:rPr>
              <a:t>части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Чем выше порядки модели, тем лучше будет обобщающая способность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Выберите примеры правильно определенных экзогенных факторов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b="1" dirty="0">
                <a:cs typeface="Times New Roman" panose="02020603050405020304" pitchFamily="18" charset="0"/>
              </a:rPr>
              <a:t>Температура воздуха для товаров зимнего спорта (х)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b="1" dirty="0">
                <a:cs typeface="Times New Roman" panose="02020603050405020304" pitchFamily="18" charset="0"/>
              </a:rPr>
              <a:t>Стоимость перевозок для курса валют (х)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b="1" dirty="0">
                <a:cs typeface="Times New Roman" panose="02020603050405020304" pitchFamily="18" charset="0"/>
              </a:rPr>
              <a:t>Температура воды для температуры воздуха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b="1" dirty="0">
                <a:cs typeface="Times New Roman" panose="02020603050405020304" pitchFamily="18" charset="0"/>
              </a:rPr>
              <a:t>Цена автомобиля для пробега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600" b="1" dirty="0">
                <a:cs typeface="Times New Roman" panose="02020603050405020304" pitchFamily="18" charset="0"/>
              </a:rPr>
              <a:t>Потребление электроэнергии в зависимости от год </a:t>
            </a:r>
            <a:endParaRPr lang="ru-RU" sz="1600" b="1" dirty="0" smtClean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Выберите примеры правильных утверждение об анализе SAR</a:t>
            </a:r>
            <a:r>
              <a:rPr lang="en-US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IMA </a:t>
            </a:r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моделей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ваш</a:t>
            </a:r>
            <a:r>
              <a:rPr lang="en-US" dirty="0"/>
              <a:t> </a:t>
            </a:r>
            <a:r>
              <a:rPr lang="ru-RU" dirty="0"/>
              <a:t>ряд</a:t>
            </a:r>
            <a:r>
              <a:rPr lang="en-US" dirty="0"/>
              <a:t> </a:t>
            </a:r>
            <a:r>
              <a:rPr lang="en-US" dirty="0" err="1"/>
              <a:t>немного</a:t>
            </a:r>
            <a:r>
              <a:rPr lang="en-US" dirty="0"/>
              <a:t> </a:t>
            </a:r>
            <a:r>
              <a:rPr lang="ru-RU" b="1" dirty="0" err="1"/>
              <a:t>недодифференцирован</a:t>
            </a:r>
            <a:r>
              <a:rPr lang="en-US" dirty="0"/>
              <a:t>, </a:t>
            </a:r>
            <a:r>
              <a:rPr lang="en-US" u="sng" dirty="0" err="1"/>
              <a:t>добавт</a:t>
            </a:r>
            <a:r>
              <a:rPr lang="ru-RU" u="sng" dirty="0"/>
              <a:t>е</a:t>
            </a:r>
            <a:r>
              <a:rPr lang="en-US" u="sng" dirty="0"/>
              <a:t> </a:t>
            </a:r>
            <a:r>
              <a:rPr lang="en-US" u="sng" dirty="0" err="1"/>
              <a:t>дополнительн</a:t>
            </a:r>
            <a:r>
              <a:rPr lang="ru-RU" u="sng" dirty="0" err="1"/>
              <a:t>ое</a:t>
            </a:r>
            <a:r>
              <a:rPr lang="ru-RU" u="sng" dirty="0"/>
              <a:t> </a:t>
            </a:r>
            <a:r>
              <a:rPr lang="ru-RU" u="sng" dirty="0" err="1"/>
              <a:t>слогаемое</a:t>
            </a:r>
            <a:r>
              <a:rPr lang="ru-RU" u="sng" dirty="0"/>
              <a:t> к</a:t>
            </a:r>
            <a:r>
              <a:rPr lang="en-US" u="sng" dirty="0"/>
              <a:t> AR (x)</a:t>
            </a:r>
            <a:endParaRPr lang="ru-RU" u="sng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solidFill>
                  <a:srgbClr val="000000"/>
                </a:solidFill>
              </a:rPr>
              <a:t>Добавить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ru-RU" altLang="en-US" b="1" dirty="0" err="1">
                <a:solidFill>
                  <a:srgbClr val="000000"/>
                </a:solidFill>
              </a:rPr>
              <a:t>слогаемое</a:t>
            </a:r>
            <a:r>
              <a:rPr lang="en-US" altLang="en-US" b="1" dirty="0">
                <a:solidFill>
                  <a:srgbClr val="000000"/>
                </a:solidFill>
              </a:rPr>
              <a:t> SAR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u="sng" dirty="0" err="1">
                <a:solidFill>
                  <a:srgbClr val="000000"/>
                </a:solidFill>
              </a:rPr>
              <a:t>Если</a:t>
            </a:r>
            <a:r>
              <a:rPr lang="en-US" altLang="en-US" u="sng" dirty="0">
                <a:solidFill>
                  <a:srgbClr val="000000"/>
                </a:solidFill>
              </a:rPr>
              <a:t> ACF </a:t>
            </a:r>
            <a:r>
              <a:rPr lang="en-US" altLang="en-US" u="sng" dirty="0" err="1">
                <a:solidFill>
                  <a:srgbClr val="000000"/>
                </a:solidFill>
              </a:rPr>
              <a:t>периодически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положительный</a:t>
            </a:r>
            <a:r>
              <a:rPr lang="ru-RU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(x)</a:t>
            </a:r>
            <a:endParaRPr lang="ru-RU" dirty="0"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u="sng" dirty="0" err="1">
                <a:solidFill>
                  <a:srgbClr val="000000"/>
                </a:solidFill>
              </a:rPr>
              <a:t>Используйте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сезонную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производную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только</a:t>
            </a:r>
            <a:r>
              <a:rPr lang="en-US" altLang="en-US" u="sng" dirty="0">
                <a:solidFill>
                  <a:srgbClr val="000000"/>
                </a:solidFill>
              </a:rPr>
              <a:t> в </a:t>
            </a:r>
            <a:r>
              <a:rPr lang="en-US" altLang="en-US" u="sng" dirty="0" err="1">
                <a:solidFill>
                  <a:srgbClr val="000000"/>
                </a:solidFill>
              </a:rPr>
              <a:t>случае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сильно</a:t>
            </a:r>
            <a:r>
              <a:rPr lang="ru-RU" altLang="en-US" u="sng" dirty="0" err="1">
                <a:solidFill>
                  <a:srgbClr val="000000"/>
                </a:solidFill>
              </a:rPr>
              <a:t>го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сезонно</a:t>
            </a:r>
            <a:r>
              <a:rPr lang="ru-RU" altLang="en-US" u="sng" dirty="0" err="1">
                <a:solidFill>
                  <a:srgbClr val="000000"/>
                </a:solidFill>
              </a:rPr>
              <a:t>го</a:t>
            </a:r>
            <a:r>
              <a:rPr lang="ru-RU" altLang="en-US" u="sng" dirty="0">
                <a:solidFill>
                  <a:srgbClr val="000000"/>
                </a:solidFill>
              </a:rPr>
              <a:t> влияния</a:t>
            </a:r>
            <a:r>
              <a:rPr lang="en-US" altLang="en-US" u="sng" dirty="0">
                <a:solidFill>
                  <a:srgbClr val="000000"/>
                </a:solidFill>
              </a:rPr>
              <a:t> (x)</a:t>
            </a:r>
            <a:r>
              <a:rPr lang="ru-RU" altLang="en-US" u="sng" dirty="0">
                <a:solidFill>
                  <a:srgbClr val="000000"/>
                </a:solidFill>
              </a:rPr>
              <a:t> </a:t>
            </a:r>
            <a:endParaRPr lang="en-US" altLang="en-US" u="sng" dirty="0">
              <a:solidFill>
                <a:srgbClr val="000000"/>
              </a:solidFill>
            </a:endParaRP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u="sng" dirty="0" err="1">
                <a:solidFill>
                  <a:srgbClr val="000000"/>
                </a:solidFill>
              </a:rPr>
              <a:t>Используйте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ru-RU" altLang="en-US" u="sng" dirty="0" err="1">
                <a:solidFill>
                  <a:srgbClr val="000000"/>
                </a:solidFill>
              </a:rPr>
              <a:t>обчную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производную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только</a:t>
            </a:r>
            <a:r>
              <a:rPr lang="en-US" altLang="en-US" u="sng" dirty="0">
                <a:solidFill>
                  <a:srgbClr val="000000"/>
                </a:solidFill>
              </a:rPr>
              <a:t> в </a:t>
            </a:r>
            <a:r>
              <a:rPr lang="en-US" altLang="en-US" u="sng" dirty="0" err="1">
                <a:solidFill>
                  <a:srgbClr val="000000"/>
                </a:solidFill>
              </a:rPr>
              <a:t>случае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ru-RU" altLang="en-US" u="sng" dirty="0">
                <a:solidFill>
                  <a:srgbClr val="000000"/>
                </a:solidFill>
              </a:rPr>
              <a:t>отсутствия </a:t>
            </a:r>
            <a:r>
              <a:rPr lang="en-US" altLang="en-US" u="sng" dirty="0" err="1">
                <a:solidFill>
                  <a:srgbClr val="000000"/>
                </a:solidFill>
              </a:rPr>
              <a:t>сильно</a:t>
            </a:r>
            <a:r>
              <a:rPr lang="ru-RU" altLang="en-US" u="sng" dirty="0" err="1">
                <a:solidFill>
                  <a:srgbClr val="000000"/>
                </a:solidFill>
              </a:rPr>
              <a:t>го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сезонно</a:t>
            </a:r>
            <a:r>
              <a:rPr lang="ru-RU" altLang="en-US" u="sng" dirty="0" err="1">
                <a:solidFill>
                  <a:srgbClr val="000000"/>
                </a:solidFill>
              </a:rPr>
              <a:t>го</a:t>
            </a:r>
            <a:r>
              <a:rPr lang="ru-RU" altLang="en-US" u="sng" dirty="0">
                <a:solidFill>
                  <a:srgbClr val="000000"/>
                </a:solidFill>
              </a:rPr>
              <a:t> влияния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endParaRPr lang="ru-RU" altLang="en-US" u="sng" dirty="0">
              <a:solidFill>
                <a:srgbClr val="000000"/>
              </a:solidFill>
            </a:endParaRP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solidFill>
                  <a:srgbClr val="000000"/>
                </a:solidFill>
              </a:rPr>
              <a:t>Добав</a:t>
            </a:r>
            <a:r>
              <a:rPr lang="ru-RU" altLang="en-US" dirty="0" err="1">
                <a:solidFill>
                  <a:srgbClr val="000000"/>
                </a:solidFill>
              </a:rPr>
              <a:t>ляйте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ru-RU" altLang="en-US" b="1" dirty="0">
                <a:solidFill>
                  <a:srgbClr val="000000"/>
                </a:solidFill>
              </a:rPr>
              <a:t>как можно больше</a:t>
            </a:r>
            <a:r>
              <a:rPr lang="en-US" altLang="en-US" b="1" dirty="0">
                <a:solidFill>
                  <a:srgbClr val="000000"/>
                </a:solidFill>
              </a:rPr>
              <a:t> SAR</a:t>
            </a:r>
            <a:r>
              <a:rPr lang="ru-RU" altLang="en-US" b="1" dirty="0">
                <a:solidFill>
                  <a:srgbClr val="000000"/>
                </a:solidFill>
              </a:rPr>
              <a:t> и </a:t>
            </a:r>
            <a:r>
              <a:rPr lang="en-US" altLang="en-US" b="1" dirty="0">
                <a:solidFill>
                  <a:srgbClr val="000000"/>
                </a:solidFill>
              </a:rPr>
              <a:t>SMA </a:t>
            </a:r>
            <a:r>
              <a:rPr lang="ru-RU" altLang="en-US" b="1" dirty="0">
                <a:solidFill>
                  <a:srgbClr val="000000"/>
                </a:solidFill>
              </a:rPr>
              <a:t> </a:t>
            </a:r>
            <a:r>
              <a:rPr lang="ru-RU" altLang="en-US" b="1" dirty="0" err="1">
                <a:solidFill>
                  <a:srgbClr val="000000"/>
                </a:solidFill>
              </a:rPr>
              <a:t>слогаемых</a:t>
            </a:r>
            <a:endParaRPr lang="ru-RU" altLang="en-US" b="1" dirty="0">
              <a:solidFill>
                <a:srgbClr val="000000"/>
              </a:solidFill>
            </a:endParaRP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Старайтесь избегать больше двух слагаемых </a:t>
            </a:r>
            <a:r>
              <a:rPr lang="en-US" dirty="0">
                <a:cs typeface="Times New Roman" panose="02020603050405020304" pitchFamily="18" charset="0"/>
              </a:rPr>
              <a:t>AR+MA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Вводить сезонную составляющую нужно если есть нестационарный тренд</a:t>
            </a:r>
          </a:p>
          <a:p>
            <a:pPr marL="454025" lvl="1" indent="-454025">
              <a:lnSpc>
                <a:spcPct val="120000"/>
              </a:lnSpc>
              <a:spcBef>
                <a:spcPts val="0"/>
              </a:spcBef>
            </a:pPr>
            <a:r>
              <a:rPr lang="ru-RU" sz="1600" b="1" dirty="0" smtClean="0">
                <a:cs typeface="Times New Roman" panose="02020603050405020304" pitchFamily="18" charset="0"/>
              </a:rPr>
              <a:t>Выберите </a:t>
            </a:r>
            <a:r>
              <a:rPr lang="ru-RU" sz="1600" b="1" dirty="0">
                <a:cs typeface="Times New Roman" panose="02020603050405020304" pitchFamily="18" charset="0"/>
              </a:rPr>
              <a:t>лучшую модель </a:t>
            </a:r>
            <a:r>
              <a:rPr lang="ru-RU" sz="1600" dirty="0">
                <a:cs typeface="Times New Roman" panose="02020603050405020304" pitchFamily="18" charset="0"/>
              </a:rPr>
              <a:t>Открытый вопрос (можно выбирать другие </a:t>
            </a:r>
            <a:r>
              <a:rPr lang="ru-RU" sz="1600" dirty="0" smtClean="0">
                <a:cs typeface="Times New Roman" panose="02020603050405020304" pitchFamily="18" charset="0"/>
              </a:rPr>
              <a:t>цифры</a:t>
            </a:r>
            <a:r>
              <a:rPr lang="ru-RU" sz="1600" dirty="0">
                <a:cs typeface="Times New Roman" panose="02020603050405020304" pitchFamily="18" charset="0"/>
              </a:rPr>
              <a:t>, чем меньше в абсолютных цифрах тем лучше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dirty="0"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9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image.png">
            <a:extLst>
              <a:ext uri="{FF2B5EF4-FFF2-40B4-BE49-F238E27FC236}">
                <a16:creationId xmlns:a16="http://schemas.microsoft.com/office/drawing/2014/main" id="{96914EE8-4BAF-4AC7-DD23-24DBE4CEF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2"/>
          <a:stretch/>
        </p:blipFill>
        <p:spPr bwMode="auto">
          <a:xfrm>
            <a:off x="3890865" y="5579574"/>
            <a:ext cx="1197698" cy="13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.png">
            <a:extLst>
              <a:ext uri="{FF2B5EF4-FFF2-40B4-BE49-F238E27FC236}">
                <a16:creationId xmlns:a16="http://schemas.microsoft.com/office/drawing/2014/main" id="{A9DADE37-3572-AB97-4B4B-624E48B97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6"/>
          <a:stretch/>
        </p:blipFill>
        <p:spPr bwMode="auto">
          <a:xfrm>
            <a:off x="5820574" y="5611661"/>
            <a:ext cx="728276" cy="12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056436" y="5611661"/>
                <a:ext cx="4301434" cy="810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= </a:t>
                </a:r>
                <a:r>
                  <a:rPr lang="en-US" dirty="0"/>
                  <a:t>RSS/(N-k); </a:t>
                </a:r>
                <a:r>
                  <a:rPr lang="en-US" dirty="0" smtClean="0"/>
                  <a:t>k=p+q+d+P+D+Q+1</a:t>
                </a:r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36" y="5611661"/>
                <a:ext cx="4301434" cy="810543"/>
              </a:xfrm>
              <a:prstGeom prst="rect">
                <a:avLst/>
              </a:prstGeom>
              <a:blipFill>
                <a:blip r:embed="rId3"/>
                <a:stretch>
                  <a:fillRect r="-709" b="-11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548850" y="6440436"/>
            <a:ext cx="532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,</a:t>
            </a:r>
            <a:r>
              <a:rPr lang="en-US" dirty="0" smtClean="0"/>
              <a:t>q</a:t>
            </a:r>
            <a:r>
              <a:rPr lang="ru-RU" dirty="0" smtClean="0"/>
              <a:t>,</a:t>
            </a:r>
            <a:r>
              <a:rPr lang="en-US" dirty="0" smtClean="0"/>
              <a:t>d</a:t>
            </a:r>
            <a:r>
              <a:rPr lang="ru-RU" dirty="0" smtClean="0"/>
              <a:t>,</a:t>
            </a:r>
            <a:r>
              <a:rPr lang="en-US" dirty="0" smtClean="0"/>
              <a:t>P</a:t>
            </a:r>
            <a:r>
              <a:rPr lang="ru-RU" dirty="0" smtClean="0"/>
              <a:t>,</a:t>
            </a:r>
            <a:r>
              <a:rPr lang="en-US" dirty="0" smtClean="0"/>
              <a:t>D</a:t>
            </a:r>
            <a:r>
              <a:rPr lang="ru-RU" dirty="0" smtClean="0"/>
              <a:t>,</a:t>
            </a:r>
            <a:r>
              <a:rPr lang="en-US" dirty="0" smtClean="0"/>
              <a:t>Q – </a:t>
            </a:r>
            <a:r>
              <a:rPr lang="ru-RU" dirty="0" smtClean="0"/>
              <a:t>параметры модели, напр. (3,0,1)(0,1,2)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25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/>
              <a:t>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8" y="1075309"/>
            <a:ext cx="11282083" cy="4536352"/>
          </a:xfrm>
        </p:spPr>
        <p:txBody>
          <a:bodyPr>
            <a:normAutofit/>
          </a:bodyPr>
          <a:lstStyle/>
          <a:p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Выберите примеры правильных утверждение об анализе SAR</a:t>
            </a:r>
            <a:r>
              <a:rPr lang="en-US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IMA </a:t>
            </a:r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моделей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ваш</a:t>
            </a:r>
            <a:r>
              <a:rPr lang="en-US" dirty="0"/>
              <a:t> </a:t>
            </a:r>
            <a:r>
              <a:rPr lang="ru-RU" dirty="0"/>
              <a:t>ряд</a:t>
            </a:r>
            <a:r>
              <a:rPr lang="en-US" dirty="0"/>
              <a:t> </a:t>
            </a:r>
            <a:r>
              <a:rPr lang="en-US" dirty="0" err="1"/>
              <a:t>немного</a:t>
            </a:r>
            <a:r>
              <a:rPr lang="en-US" dirty="0"/>
              <a:t> </a:t>
            </a:r>
            <a:r>
              <a:rPr lang="ru-RU" b="1" dirty="0" err="1"/>
              <a:t>недодифференцирован</a:t>
            </a:r>
            <a:r>
              <a:rPr lang="en-US" dirty="0"/>
              <a:t>, </a:t>
            </a:r>
            <a:r>
              <a:rPr lang="en-US" u="sng" dirty="0" err="1"/>
              <a:t>добавт</a:t>
            </a:r>
            <a:r>
              <a:rPr lang="ru-RU" u="sng" dirty="0"/>
              <a:t>е</a:t>
            </a:r>
            <a:r>
              <a:rPr lang="en-US" u="sng" dirty="0"/>
              <a:t> </a:t>
            </a:r>
            <a:r>
              <a:rPr lang="en-US" u="sng" dirty="0" err="1"/>
              <a:t>дополнительн</a:t>
            </a:r>
            <a:r>
              <a:rPr lang="ru-RU" u="sng" dirty="0" err="1"/>
              <a:t>ое</a:t>
            </a:r>
            <a:r>
              <a:rPr lang="ru-RU" u="sng" dirty="0"/>
              <a:t> </a:t>
            </a:r>
            <a:r>
              <a:rPr lang="ru-RU" u="sng" dirty="0" err="1"/>
              <a:t>слогаемое</a:t>
            </a:r>
            <a:r>
              <a:rPr lang="ru-RU" u="sng" dirty="0"/>
              <a:t> к</a:t>
            </a:r>
            <a:r>
              <a:rPr lang="en-US" u="sng" dirty="0"/>
              <a:t> AR </a:t>
            </a:r>
            <a:r>
              <a:rPr lang="en-US" u="sng" dirty="0" smtClean="0"/>
              <a:t>(x)</a:t>
            </a:r>
            <a:endParaRPr lang="ru-RU" u="sng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err="1">
                <a:solidFill>
                  <a:srgbClr val="000000"/>
                </a:solidFill>
              </a:rPr>
              <a:t>Добавить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ru-RU" altLang="en-US" b="1" dirty="0" err="1">
                <a:solidFill>
                  <a:srgbClr val="000000"/>
                </a:solidFill>
              </a:rPr>
              <a:t>слогаемое</a:t>
            </a:r>
            <a:r>
              <a:rPr lang="en-US" altLang="en-US" b="1" dirty="0">
                <a:solidFill>
                  <a:srgbClr val="000000"/>
                </a:solidFill>
              </a:rPr>
              <a:t> SAR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u="sng" dirty="0" err="1">
                <a:solidFill>
                  <a:srgbClr val="000000"/>
                </a:solidFill>
              </a:rPr>
              <a:t>Если</a:t>
            </a:r>
            <a:r>
              <a:rPr lang="en-US" altLang="en-US" u="sng" dirty="0">
                <a:solidFill>
                  <a:srgbClr val="000000"/>
                </a:solidFill>
              </a:rPr>
              <a:t> ACF </a:t>
            </a:r>
            <a:r>
              <a:rPr lang="en-US" altLang="en-US" u="sng" dirty="0" err="1">
                <a:solidFill>
                  <a:srgbClr val="000000"/>
                </a:solidFill>
              </a:rPr>
              <a:t>периодически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 smtClean="0">
                <a:solidFill>
                  <a:srgbClr val="000000"/>
                </a:solidFill>
              </a:rPr>
              <a:t>положительный</a:t>
            </a:r>
            <a:r>
              <a:rPr lang="ru-RU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(x)</a:t>
            </a:r>
            <a:endParaRPr lang="ru-RU" dirty="0"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u="sng" dirty="0" err="1">
                <a:solidFill>
                  <a:srgbClr val="000000"/>
                </a:solidFill>
              </a:rPr>
              <a:t>Используйте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сезонную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производную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только</a:t>
            </a:r>
            <a:r>
              <a:rPr lang="en-US" altLang="en-US" u="sng" dirty="0">
                <a:solidFill>
                  <a:srgbClr val="000000"/>
                </a:solidFill>
              </a:rPr>
              <a:t> в </a:t>
            </a:r>
            <a:r>
              <a:rPr lang="en-US" altLang="en-US" u="sng" dirty="0" err="1">
                <a:solidFill>
                  <a:srgbClr val="000000"/>
                </a:solidFill>
              </a:rPr>
              <a:t>случае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сильно</a:t>
            </a:r>
            <a:r>
              <a:rPr lang="ru-RU" altLang="en-US" u="sng" dirty="0" err="1">
                <a:solidFill>
                  <a:srgbClr val="000000"/>
                </a:solidFill>
              </a:rPr>
              <a:t>го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сезонно</a:t>
            </a:r>
            <a:r>
              <a:rPr lang="ru-RU" altLang="en-US" u="sng" dirty="0" err="1">
                <a:solidFill>
                  <a:srgbClr val="000000"/>
                </a:solidFill>
              </a:rPr>
              <a:t>го</a:t>
            </a:r>
            <a:r>
              <a:rPr lang="ru-RU" altLang="en-US" u="sng" dirty="0">
                <a:solidFill>
                  <a:srgbClr val="000000"/>
                </a:solidFill>
              </a:rPr>
              <a:t> </a:t>
            </a:r>
            <a:r>
              <a:rPr lang="ru-RU" altLang="en-US" u="sng" dirty="0" smtClean="0">
                <a:solidFill>
                  <a:srgbClr val="000000"/>
                </a:solidFill>
              </a:rPr>
              <a:t>влияния</a:t>
            </a:r>
            <a:r>
              <a:rPr lang="en-US" altLang="en-US" u="sng" dirty="0" smtClean="0">
                <a:solidFill>
                  <a:srgbClr val="000000"/>
                </a:solidFill>
              </a:rPr>
              <a:t> (x)</a:t>
            </a:r>
            <a:r>
              <a:rPr lang="ru-RU" altLang="en-US" u="sng" dirty="0" smtClean="0">
                <a:solidFill>
                  <a:srgbClr val="000000"/>
                </a:solidFill>
              </a:rPr>
              <a:t> </a:t>
            </a:r>
            <a:endParaRPr lang="en-US" altLang="en-US" u="sng" dirty="0" smtClean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u="sng" dirty="0" err="1">
                <a:solidFill>
                  <a:srgbClr val="000000"/>
                </a:solidFill>
              </a:rPr>
              <a:t>Используйте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ru-RU" altLang="en-US" u="sng" dirty="0" err="1" smtClean="0">
                <a:solidFill>
                  <a:srgbClr val="000000"/>
                </a:solidFill>
              </a:rPr>
              <a:t>обчную</a:t>
            </a:r>
            <a:r>
              <a:rPr lang="en-US" altLang="en-US" u="sng" dirty="0" smtClean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производную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только</a:t>
            </a:r>
            <a:r>
              <a:rPr lang="en-US" altLang="en-US" u="sng" dirty="0">
                <a:solidFill>
                  <a:srgbClr val="000000"/>
                </a:solidFill>
              </a:rPr>
              <a:t> в </a:t>
            </a:r>
            <a:r>
              <a:rPr lang="en-US" altLang="en-US" u="sng" dirty="0" err="1">
                <a:solidFill>
                  <a:srgbClr val="000000"/>
                </a:solidFill>
              </a:rPr>
              <a:t>случае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ru-RU" altLang="en-US" u="sng" dirty="0" smtClean="0">
                <a:solidFill>
                  <a:srgbClr val="000000"/>
                </a:solidFill>
              </a:rPr>
              <a:t>отсутствия </a:t>
            </a:r>
            <a:r>
              <a:rPr lang="en-US" altLang="en-US" u="sng" dirty="0" err="1" smtClean="0">
                <a:solidFill>
                  <a:srgbClr val="000000"/>
                </a:solidFill>
              </a:rPr>
              <a:t>сильно</a:t>
            </a:r>
            <a:r>
              <a:rPr lang="ru-RU" altLang="en-US" u="sng" dirty="0" err="1">
                <a:solidFill>
                  <a:srgbClr val="000000"/>
                </a:solidFill>
              </a:rPr>
              <a:t>го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r>
              <a:rPr lang="en-US" altLang="en-US" u="sng" dirty="0" err="1">
                <a:solidFill>
                  <a:srgbClr val="000000"/>
                </a:solidFill>
              </a:rPr>
              <a:t>сезонно</a:t>
            </a:r>
            <a:r>
              <a:rPr lang="ru-RU" altLang="en-US" u="sng" dirty="0" err="1">
                <a:solidFill>
                  <a:srgbClr val="000000"/>
                </a:solidFill>
              </a:rPr>
              <a:t>го</a:t>
            </a:r>
            <a:r>
              <a:rPr lang="ru-RU" altLang="en-US" u="sng" dirty="0">
                <a:solidFill>
                  <a:srgbClr val="000000"/>
                </a:solidFill>
              </a:rPr>
              <a:t> влияния</a:t>
            </a:r>
            <a:r>
              <a:rPr lang="en-US" altLang="en-US" u="sng" dirty="0">
                <a:solidFill>
                  <a:srgbClr val="000000"/>
                </a:solidFill>
              </a:rPr>
              <a:t> </a:t>
            </a:r>
            <a:endParaRPr lang="ru-RU" altLang="en-US" u="sng" dirty="0" smtClean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err="1" smtClean="0">
                <a:solidFill>
                  <a:srgbClr val="000000"/>
                </a:solidFill>
              </a:rPr>
              <a:t>Добав</a:t>
            </a:r>
            <a:r>
              <a:rPr lang="ru-RU" altLang="en-US" dirty="0" err="1" smtClean="0">
                <a:solidFill>
                  <a:srgbClr val="000000"/>
                </a:solidFill>
              </a:rPr>
              <a:t>ляйте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ru-RU" altLang="en-US" b="1" dirty="0" smtClean="0">
                <a:solidFill>
                  <a:srgbClr val="000000"/>
                </a:solidFill>
              </a:rPr>
              <a:t>как можно больше</a:t>
            </a:r>
            <a:r>
              <a:rPr lang="en-US" altLang="en-US" b="1" dirty="0" smtClean="0">
                <a:solidFill>
                  <a:srgbClr val="000000"/>
                </a:solidFill>
              </a:rPr>
              <a:t> SAR</a:t>
            </a:r>
            <a:r>
              <a:rPr lang="ru-RU" altLang="en-US" b="1" dirty="0" smtClean="0">
                <a:solidFill>
                  <a:srgbClr val="000000"/>
                </a:solidFill>
              </a:rPr>
              <a:t> и </a:t>
            </a:r>
            <a:r>
              <a:rPr lang="en-US" altLang="en-US" b="1" dirty="0" smtClean="0">
                <a:solidFill>
                  <a:srgbClr val="000000"/>
                </a:solidFill>
              </a:rPr>
              <a:t>SMA </a:t>
            </a:r>
            <a:r>
              <a:rPr lang="ru-RU" altLang="en-US" b="1" dirty="0" smtClean="0">
                <a:solidFill>
                  <a:srgbClr val="000000"/>
                </a:solidFill>
              </a:rPr>
              <a:t> </a:t>
            </a:r>
            <a:r>
              <a:rPr lang="ru-RU" altLang="en-US" b="1" dirty="0" err="1" smtClean="0">
                <a:solidFill>
                  <a:srgbClr val="000000"/>
                </a:solidFill>
              </a:rPr>
              <a:t>слогаемых</a:t>
            </a:r>
            <a:endParaRPr lang="ru-RU" altLang="en-US" b="1" dirty="0" smtClean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Старайтесь избегать больше двух слагаемых </a:t>
            </a:r>
            <a:r>
              <a:rPr lang="en-US" dirty="0" smtClean="0">
                <a:cs typeface="Times New Roman" panose="02020603050405020304" pitchFamily="18" charset="0"/>
              </a:rPr>
              <a:t>AR+MA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Вводить сезонную составляющую нужно если есть нестационарный тренд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837895" cy="252356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ru-RU" sz="2000" dirty="0"/>
                  <a:t>Порядок </a:t>
                </a:r>
                <a:r>
                  <a:rPr lang="en-US" sz="2000" dirty="0"/>
                  <a:t>SARIMA </a:t>
                </a:r>
                <a:r>
                  <a:rPr lang="en-US" sz="2000" dirty="0" err="1"/>
                  <a:t>часто</a:t>
                </a:r>
                <a:r>
                  <a:rPr lang="en-US" sz="2000" dirty="0"/>
                  <a:t> </a:t>
                </a:r>
                <a:r>
                  <a:rPr lang="ru-RU" sz="2000" dirty="0"/>
                  <a:t>записывается</a:t>
                </a:r>
                <a:r>
                  <a:rPr lang="en-US" sz="2000" dirty="0"/>
                  <a:t> в форме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𝑆𝐴𝑅𝐼𝑀𝐴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или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𝑆𝐴𝑅𝐼𝑀𝐴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 </a:t>
                </a:r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это сезонный период.</a:t>
                </a:r>
              </a:p>
              <a:p>
                <a:pPr algn="l" rtl="0"/>
                <a:r>
                  <a:rPr lang="en-US" sz="2000" dirty="0"/>
                  <a:t> Пример для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𝑆𝐴𝑅𝐼𝑀𝐴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(1,1,1)×(1,1,1)4</m:t>
                    </m:r>
                  </m:oMath>
                </a14:m>
                <a:endParaRPr lang="en-US" sz="2000" dirty="0"/>
              </a:p>
              <a:p>
                <a:pPr algn="l" rtl="0"/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837895" cy="2523564"/>
              </a:xfrm>
              <a:blipFill>
                <a:blip r:embed="rId2"/>
                <a:stretch>
                  <a:fillRect l="-463" t="-26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.png">
            <a:extLst>
              <a:ext uri="{FF2B5EF4-FFF2-40B4-BE49-F238E27FC236}">
                <a16:creationId xmlns:a16="http://schemas.microsoft.com/office/drawing/2014/main" id="{F514D45C-FE7E-425B-A902-7FE5582E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37" y="3230596"/>
            <a:ext cx="8677275" cy="23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7B2F236-A2AB-4128-BE60-759AAD2E6EFC}"/>
                  </a:ext>
                </a:extLst>
              </p:cNvPr>
              <p:cNvSpPr/>
              <p:nvPr/>
            </p:nvSpPr>
            <p:spPr>
              <a:xfrm>
                <a:off x="495300" y="5682442"/>
                <a:ext cx="10563225" cy="88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Обратите внимание, что 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здесь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пере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множение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оператор</a:t>
                </a:r>
                <a:r>
                  <a:rPr lang="ru-RU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ов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дифференцирования работает как</a:t>
                </a: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7B2F236-A2AB-4128-BE60-759AAD2E6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682442"/>
                <a:ext cx="10563225" cy="882678"/>
              </a:xfrm>
              <a:prstGeom prst="rect">
                <a:avLst/>
              </a:prstGeom>
              <a:blipFill>
                <a:blip r:embed="rId4"/>
                <a:stretch>
                  <a:fillRect l="-462" t="-4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4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endParaRPr lang="en-US" sz="2000" dirty="0"/>
          </a:p>
        </p:txBody>
      </p:sp>
      <p:pic>
        <p:nvPicPr>
          <p:cNvPr id="2050" name="Picture 2" descr="image.png">
            <a:extLst>
              <a:ext uri="{FF2B5EF4-FFF2-40B4-BE49-F238E27FC236}">
                <a16:creationId xmlns:a16="http://schemas.microsoft.com/office/drawing/2014/main" id="{E6772E34-6CDA-45BF-852F-2AB616785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86"/>
          <a:stretch/>
        </p:blipFill>
        <p:spPr bwMode="auto">
          <a:xfrm>
            <a:off x="313356" y="1436280"/>
            <a:ext cx="11645153" cy="437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2404" y="6102464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Ряд не стационарен, возможно, если убрать среднее, может и можно </a:t>
            </a:r>
            <a:br>
              <a:rPr lang="ru-RU" dirty="0"/>
            </a:br>
            <a:r>
              <a:rPr lang="ru-RU" dirty="0"/>
              <a:t>использовать </a:t>
            </a:r>
            <a:r>
              <a:rPr lang="en-US" dirty="0"/>
              <a:t>ARMA, </a:t>
            </a:r>
            <a:r>
              <a:rPr lang="ru-RU" dirty="0"/>
              <a:t>но возможно большого порядка.</a:t>
            </a:r>
          </a:p>
        </p:txBody>
      </p:sp>
    </p:spTree>
    <p:extLst>
      <p:ext uri="{BB962C8B-B14F-4D97-AF65-F5344CB8AC3E}">
        <p14:creationId xmlns:p14="http://schemas.microsoft.com/office/powerpoint/2010/main" val="72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v</a:t>
            </a:r>
          </a:p>
        </p:txBody>
      </p:sp>
      <p:pic>
        <p:nvPicPr>
          <p:cNvPr id="8" name="Picture 2" descr="image.png">
            <a:extLst>
              <a:ext uri="{FF2B5EF4-FFF2-40B4-BE49-F238E27FC236}">
                <a16:creationId xmlns:a16="http://schemas.microsoft.com/office/drawing/2014/main" id="{E6772E34-6CDA-45BF-852F-2AB616785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9" b="52288"/>
          <a:stretch/>
        </p:blipFill>
        <p:spPr bwMode="auto">
          <a:xfrm>
            <a:off x="397631" y="1222860"/>
            <a:ext cx="11535688" cy="34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0979" y="5140171"/>
            <a:ext cx="46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Видно </a:t>
            </a:r>
            <a:r>
              <a:rPr lang="ru-RU" dirty="0"/>
              <a:t>явная сезонность в </a:t>
            </a:r>
            <a:r>
              <a:rPr lang="ru-RU" dirty="0" err="1" smtClean="0"/>
              <a:t>нестационарности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4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v</a:t>
            </a:r>
          </a:p>
        </p:txBody>
      </p:sp>
      <p:pic>
        <p:nvPicPr>
          <p:cNvPr id="6" name="Picture 2" descr="image.png">
            <a:extLst>
              <a:ext uri="{FF2B5EF4-FFF2-40B4-BE49-F238E27FC236}">
                <a16:creationId xmlns:a16="http://schemas.microsoft.com/office/drawing/2014/main" id="{0CC477E5-862F-4F79-861B-EB0F9D4A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0" b="26618"/>
          <a:stretch/>
        </p:blipFill>
        <p:spPr bwMode="auto">
          <a:xfrm>
            <a:off x="386228" y="810526"/>
            <a:ext cx="11107272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3301" y="5459767"/>
            <a:ext cx="765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Видно, что есть </a:t>
            </a:r>
            <a:r>
              <a:rPr lang="en-US" dirty="0"/>
              <a:t>AR 2 </a:t>
            </a:r>
            <a:r>
              <a:rPr lang="ru-RU" dirty="0"/>
              <a:t>порядка, видно что есть какое-то </a:t>
            </a:r>
            <a:r>
              <a:rPr lang="en-US" dirty="0"/>
              <a:t>MA, </a:t>
            </a:r>
            <a:r>
              <a:rPr lang="ru-RU" dirty="0"/>
              <a:t>пусть 1 порядка, </a:t>
            </a:r>
            <a:br>
              <a:rPr lang="ru-RU" dirty="0"/>
            </a:br>
            <a:r>
              <a:rPr lang="ru-RU" dirty="0"/>
              <a:t>по выбросам АКФ можно сказать об одной </a:t>
            </a:r>
            <a:r>
              <a:rPr lang="en-US" dirty="0"/>
              <a:t>SAR </a:t>
            </a:r>
            <a:r>
              <a:rPr lang="ru-RU" dirty="0"/>
              <a:t>составляющей – 1 выброс,</a:t>
            </a:r>
          </a:p>
          <a:p>
            <a:r>
              <a:rPr lang="ru-RU" dirty="0"/>
              <a:t>По выбросам ЧАКФ можно сказать что мин. 2 </a:t>
            </a:r>
            <a:r>
              <a:rPr lang="en-US" dirty="0"/>
              <a:t>SMA </a:t>
            </a:r>
            <a:r>
              <a:rPr lang="ru-RU" dirty="0"/>
              <a:t>составляющих. </a:t>
            </a:r>
          </a:p>
        </p:txBody>
      </p:sp>
    </p:spTree>
    <p:extLst>
      <p:ext uri="{BB962C8B-B14F-4D97-AF65-F5344CB8AC3E}">
        <p14:creationId xmlns:p14="http://schemas.microsoft.com/office/powerpoint/2010/main" val="16369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v</a:t>
            </a:r>
          </a:p>
        </p:txBody>
      </p:sp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0CC477E5-862F-4F79-861B-EB0F9D4A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31" b="1"/>
          <a:stretch/>
        </p:blipFill>
        <p:spPr bwMode="auto">
          <a:xfrm>
            <a:off x="246528" y="1137660"/>
            <a:ext cx="11551154" cy="4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Алгоритм подбора модели SARIMA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2300" dirty="0" err="1"/>
              <a:t>Определение</a:t>
            </a:r>
            <a:r>
              <a:rPr lang="en-US" sz="2300" dirty="0"/>
              <a:t> порядка обычного дифференцирования, </a:t>
            </a:r>
          </a:p>
          <a:p>
            <a:pPr lvl="2">
              <a:lnSpc>
                <a:spcPct val="120000"/>
              </a:lnSpc>
            </a:pPr>
            <a:r>
              <a:rPr lang="en-US" sz="2300" dirty="0" err="1"/>
              <a:t>необходимо</a:t>
            </a:r>
            <a:r>
              <a:rPr lang="en-US" sz="2300" dirty="0"/>
              <a:t> </a:t>
            </a:r>
            <a:r>
              <a:rPr lang="en-US" sz="2300" dirty="0" err="1"/>
              <a:t>для</a:t>
            </a:r>
            <a:r>
              <a:rPr lang="en-US" sz="2300" dirty="0"/>
              <a:t> </a:t>
            </a:r>
            <a:r>
              <a:rPr lang="ru-RU" sz="2300" dirty="0"/>
              <a:t>приведения ряда к стационарно</a:t>
            </a:r>
            <a:r>
              <a:rPr lang="en-US" sz="2300" dirty="0"/>
              <a:t>c</a:t>
            </a:r>
            <a:r>
              <a:rPr lang="ru-RU" sz="2300" dirty="0" err="1"/>
              <a:t>ти</a:t>
            </a:r>
            <a:r>
              <a:rPr lang="en-US" sz="2300" dirty="0"/>
              <a:t> (чтобы исключить тренд).</a:t>
            </a:r>
          </a:p>
          <a:p>
            <a:pPr lvl="1" algn="l" rtl="0">
              <a:lnSpc>
                <a:spcPct val="120000"/>
              </a:lnSpc>
            </a:pPr>
            <a:r>
              <a:rPr lang="ru-RU" sz="2300" dirty="0"/>
              <a:t>Определение порядка основной сезонности.</a:t>
            </a:r>
          </a:p>
          <a:p>
            <a:pPr lvl="1" algn="l" rtl="0">
              <a:lnSpc>
                <a:spcPct val="120000"/>
              </a:lnSpc>
            </a:pPr>
            <a:r>
              <a:rPr lang="en-US" sz="2300" dirty="0" err="1"/>
              <a:t>Проверка</a:t>
            </a:r>
            <a:r>
              <a:rPr lang="en-US" sz="2300" dirty="0"/>
              <a:t> влияния сезонной составляющей и, возможно, </a:t>
            </a:r>
            <a:r>
              <a:rPr lang="en-US" sz="2300" dirty="0" err="1"/>
              <a:t>устранение</a:t>
            </a:r>
            <a:r>
              <a:rPr lang="ru-RU" sz="2300" dirty="0"/>
              <a:t> сильной</a:t>
            </a:r>
            <a:r>
              <a:rPr lang="en-US" sz="2300" dirty="0"/>
              <a:t> </a:t>
            </a:r>
            <a:r>
              <a:rPr lang="en-US" sz="2300" dirty="0" err="1"/>
              <a:t>сезонности</a:t>
            </a:r>
            <a:r>
              <a:rPr lang="en-US" sz="2300" dirty="0"/>
              <a:t> </a:t>
            </a:r>
            <a:r>
              <a:rPr lang="ru-RU" sz="2300" dirty="0"/>
              <a:t>путем сезонного дифференцирования</a:t>
            </a:r>
            <a:r>
              <a:rPr lang="en-US" sz="2300" dirty="0"/>
              <a:t>.</a:t>
            </a:r>
          </a:p>
          <a:p>
            <a:pPr lvl="1" algn="l" rtl="0">
              <a:lnSpc>
                <a:spcPct val="120000"/>
              </a:lnSpc>
            </a:pPr>
            <a:r>
              <a:rPr lang="en-US" sz="2300" dirty="0" err="1"/>
              <a:t>Определение</a:t>
            </a:r>
            <a:r>
              <a:rPr lang="en-US" sz="2300" dirty="0"/>
              <a:t> </a:t>
            </a:r>
            <a:r>
              <a:rPr lang="en-US" sz="2300" dirty="0" err="1"/>
              <a:t>порядк</a:t>
            </a:r>
            <a:r>
              <a:rPr lang="ru-RU" sz="2300" dirty="0" err="1"/>
              <a:t>ов</a:t>
            </a:r>
            <a:r>
              <a:rPr lang="ru-RU" sz="2300" dirty="0"/>
              <a:t> начальных </a:t>
            </a:r>
            <a:r>
              <a:rPr lang="ru-RU" sz="2300" dirty="0" err="1"/>
              <a:t>значенй</a:t>
            </a:r>
            <a:r>
              <a:rPr lang="en-US" sz="2300" dirty="0"/>
              <a:t> AR и MA.</a:t>
            </a:r>
            <a:endParaRPr lang="ru-RU" sz="2300" dirty="0"/>
          </a:p>
          <a:p>
            <a:pPr lvl="1">
              <a:lnSpc>
                <a:spcPct val="120000"/>
              </a:lnSpc>
            </a:pPr>
            <a:r>
              <a:rPr lang="en-US" sz="2300" dirty="0" err="1"/>
              <a:t>Определение</a:t>
            </a:r>
            <a:r>
              <a:rPr lang="en-US" sz="2300" dirty="0"/>
              <a:t> </a:t>
            </a:r>
            <a:r>
              <a:rPr lang="en-US" sz="2300" dirty="0" err="1"/>
              <a:t>порядк</a:t>
            </a:r>
            <a:r>
              <a:rPr lang="ru-RU" sz="2300" dirty="0" err="1"/>
              <a:t>ов</a:t>
            </a:r>
            <a:r>
              <a:rPr lang="ru-RU" sz="2300" dirty="0"/>
              <a:t> начальных значений сезонных</a:t>
            </a:r>
            <a:r>
              <a:rPr lang="en-US" sz="2300" dirty="0"/>
              <a:t> SAR и SMA.</a:t>
            </a:r>
            <a:endParaRPr lang="ru-RU" sz="2300" dirty="0"/>
          </a:p>
          <a:p>
            <a:pPr lvl="1" algn="l" rtl="0">
              <a:lnSpc>
                <a:spcPct val="120000"/>
              </a:lnSpc>
            </a:pPr>
            <a:r>
              <a:rPr lang="en-US" sz="2300" dirty="0" err="1"/>
              <a:t>Расчет</a:t>
            </a:r>
            <a:r>
              <a:rPr lang="en-US" sz="2300" dirty="0"/>
              <a:t> </a:t>
            </a:r>
            <a:r>
              <a:rPr lang="en-US" sz="2300" dirty="0" err="1"/>
              <a:t>коэффициентов</a:t>
            </a:r>
            <a:r>
              <a:rPr lang="en-US" sz="2300" dirty="0"/>
              <a:t>.</a:t>
            </a:r>
            <a:endParaRPr lang="ru-RU" sz="2300" dirty="0"/>
          </a:p>
          <a:p>
            <a:pPr lvl="1" algn="l" rtl="0">
              <a:lnSpc>
                <a:spcPct val="120000"/>
              </a:lnSpc>
            </a:pPr>
            <a:r>
              <a:rPr lang="ru-RU" sz="2300" dirty="0"/>
              <a:t>Варьирование порядков модели</a:t>
            </a:r>
            <a:endParaRPr lang="en-US" sz="2300" dirty="0"/>
          </a:p>
          <a:p>
            <a:pPr lvl="1" algn="l" rtl="0">
              <a:lnSpc>
                <a:spcPct val="120000"/>
              </a:lnSpc>
            </a:pPr>
            <a:r>
              <a:rPr lang="en-US" sz="2300" dirty="0" err="1"/>
              <a:t>Проверка</a:t>
            </a:r>
            <a:r>
              <a:rPr lang="en-US" sz="2300" dirty="0"/>
              <a:t> </a:t>
            </a:r>
            <a:r>
              <a:rPr lang="en-US" sz="2300" dirty="0" err="1"/>
              <a:t>результатов</a:t>
            </a:r>
            <a:r>
              <a:rPr lang="en-US" sz="2300" dirty="0"/>
              <a:t> </a:t>
            </a:r>
            <a:r>
              <a:rPr lang="ru-RU" sz="2300" dirty="0"/>
              <a:t>на </a:t>
            </a:r>
            <a:r>
              <a:rPr lang="en-US" sz="2300" dirty="0" err="1"/>
              <a:t>валидационн</a:t>
            </a:r>
            <a:r>
              <a:rPr lang="ru-RU" sz="2300" dirty="0"/>
              <a:t>ой</a:t>
            </a:r>
            <a:r>
              <a:rPr lang="en-US" sz="2300" dirty="0"/>
              <a:t> </a:t>
            </a:r>
            <a:r>
              <a:rPr lang="ru-RU" sz="2300" dirty="0"/>
              <a:t>выборке</a:t>
            </a:r>
            <a:r>
              <a:rPr lang="en-US" sz="2300" dirty="0"/>
              <a:t>.</a:t>
            </a:r>
          </a:p>
          <a:p>
            <a:pPr lvl="1" algn="l" rtl="0">
              <a:lnSpc>
                <a:spcPct val="120000"/>
              </a:lnSpc>
            </a:pPr>
            <a:endParaRPr lang="en-US" sz="2300" dirty="0"/>
          </a:p>
          <a:p>
            <a:pPr algn="l" rtl="0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28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" y="905435"/>
            <a:ext cx="11489752" cy="5665693"/>
          </a:xfrm>
        </p:spPr>
        <p:txBody>
          <a:bodyPr>
            <a:no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i="1" dirty="0">
                <a:solidFill>
                  <a:srgbClr val="000000"/>
                </a:solidFill>
              </a:rPr>
              <a:t>Правила отбора </a:t>
            </a:r>
            <a:r>
              <a:rPr lang="en-US" altLang="en-US" sz="2400" i="1" dirty="0" err="1">
                <a:solidFill>
                  <a:srgbClr val="000000"/>
                </a:solidFill>
              </a:rPr>
              <a:t>исходных</a:t>
            </a:r>
            <a:r>
              <a:rPr lang="en-US" altLang="en-US" sz="2400" i="1" dirty="0">
                <a:solidFill>
                  <a:srgbClr val="000000"/>
                </a:solidFill>
              </a:rPr>
              <a:t> </a:t>
            </a:r>
            <a:r>
              <a:rPr lang="ru-RU" altLang="en-US" sz="2400" i="1" dirty="0">
                <a:solidFill>
                  <a:srgbClr val="000000"/>
                </a:solidFill>
              </a:rPr>
              <a:t>значений порядка</a:t>
            </a:r>
            <a:endParaRPr lang="en-US" altLang="en-US" sz="2400" dirty="0"/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b="1" dirty="0">
                <a:solidFill>
                  <a:srgbClr val="000000"/>
                </a:solidFill>
              </a:rPr>
              <a:t>Правильный </a:t>
            </a:r>
            <a:r>
              <a:rPr lang="en-US" altLang="en-US" sz="2400" b="1" dirty="0" err="1">
                <a:solidFill>
                  <a:srgbClr val="000000"/>
                </a:solidFill>
              </a:rPr>
              <a:t>порядок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𝑑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это </a:t>
            </a:r>
            <a:r>
              <a:rPr lang="en-US" altLang="en-US" sz="2400" dirty="0" err="1">
                <a:solidFill>
                  <a:srgbClr val="000000"/>
                </a:solidFill>
              </a:rPr>
              <a:t>порядок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разности</a:t>
            </a:r>
            <a:r>
              <a:rPr lang="ru-RU" altLang="en-US" sz="2400" dirty="0">
                <a:solidFill>
                  <a:srgbClr val="000000"/>
                </a:solidFill>
              </a:rPr>
              <a:t>, который делает </a:t>
            </a:r>
            <a:r>
              <a:rPr lang="en-US" altLang="en-US" sz="2400" u="sng" dirty="0" err="1">
                <a:solidFill>
                  <a:srgbClr val="000000"/>
                </a:solidFill>
              </a:rPr>
              <a:t>временной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ряд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ru-RU" altLang="en-US" sz="2400" u="sng" dirty="0">
                <a:solidFill>
                  <a:srgbClr val="000000"/>
                </a:solidFill>
              </a:rPr>
              <a:t>максимально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шумоподобным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т.е. </a:t>
            </a:r>
            <a:r>
              <a:rPr lang="ru-RU" altLang="en-US" dirty="0">
                <a:solidFill>
                  <a:srgbClr val="000000"/>
                </a:solidFill>
              </a:rPr>
              <a:t>значения </a:t>
            </a:r>
            <a:r>
              <a:rPr lang="en-US" altLang="en-US" dirty="0" err="1">
                <a:solidFill>
                  <a:srgbClr val="000000"/>
                </a:solidFill>
              </a:rPr>
              <a:t>колеблется</a:t>
            </a:r>
            <a:r>
              <a:rPr lang="en-US" altLang="en-US" dirty="0">
                <a:solidFill>
                  <a:srgbClr val="000000"/>
                </a:solidFill>
              </a:rPr>
              <a:t> около четко определенного </a:t>
            </a:r>
            <a:r>
              <a:rPr lang="en-US" altLang="en-US" dirty="0" err="1">
                <a:solidFill>
                  <a:srgbClr val="000000"/>
                </a:solidFill>
              </a:rPr>
              <a:t>среднего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ru-RU" altLang="en-US" dirty="0">
                <a:solidFill>
                  <a:srgbClr val="000000"/>
                </a:solidFill>
              </a:rPr>
              <a:t/>
            </a:r>
            <a:br>
              <a:rPr lang="ru-RU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и</a:t>
            </a:r>
            <a:r>
              <a:rPr lang="ru-RU" altLang="en-US" dirty="0">
                <a:solidFill>
                  <a:srgbClr val="000000"/>
                </a:solidFill>
              </a:rPr>
              <a:t> имеют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почти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постоянн</a:t>
            </a:r>
            <a:r>
              <a:rPr lang="ru-RU" altLang="en-US" dirty="0" err="1">
                <a:solidFill>
                  <a:srgbClr val="000000"/>
                </a:solidFill>
              </a:rPr>
              <a:t>ый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разброс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Используйте</a:t>
            </a:r>
            <a:r>
              <a:rPr lang="en-US" altLang="en-US" sz="2400" u="sng" dirty="0">
                <a:solidFill>
                  <a:srgbClr val="000000"/>
                </a:solidFill>
              </a:rPr>
              <a:t> сезонную производную только в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случае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сильно</a:t>
            </a:r>
            <a:r>
              <a:rPr lang="ru-RU" altLang="en-US" sz="2400" u="sng" dirty="0" err="1">
                <a:solidFill>
                  <a:srgbClr val="000000"/>
                </a:solidFill>
              </a:rPr>
              <a:t>го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сезонно</a:t>
            </a:r>
            <a:r>
              <a:rPr lang="ru-RU" altLang="en-US" sz="2400" u="sng" dirty="0" err="1">
                <a:solidFill>
                  <a:srgbClr val="000000"/>
                </a:solidFill>
              </a:rPr>
              <a:t>го</a:t>
            </a:r>
            <a:r>
              <a:rPr lang="ru-RU" altLang="en-US" sz="2400" u="sng" dirty="0">
                <a:solidFill>
                  <a:srgbClr val="000000"/>
                </a:solidFill>
              </a:rPr>
              <a:t> влияния</a:t>
            </a:r>
            <a:r>
              <a:rPr lang="en-US" altLang="en-US" sz="2400" u="sng" dirty="0">
                <a:solidFill>
                  <a:srgbClr val="000000"/>
                </a:solidFill>
              </a:rPr>
              <a:t>.</a:t>
            </a:r>
            <a:endParaRPr lang="ru-RU" altLang="en-US" sz="2400" u="sng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400" dirty="0">
                <a:solidFill>
                  <a:srgbClr val="000000"/>
                </a:solidFill>
              </a:rPr>
              <a:t> Следует проверить продифференцированный ряд на </a:t>
            </a:r>
            <a:r>
              <a:rPr lang="en-US" altLang="en-US" sz="2400" dirty="0" err="1">
                <a:solidFill>
                  <a:srgbClr val="000000"/>
                </a:solidFill>
              </a:rPr>
              <a:t>стационарность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по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критериям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</a:rPr>
              <a:t>указанным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ru-RU" altLang="en-US" sz="2400" dirty="0">
                <a:solidFill>
                  <a:srgbClr val="000000"/>
                </a:solidFill>
              </a:rPr>
              <a:t>ранее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  <a:endParaRPr lang="ru-RU" altLang="en-US" sz="24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400" u="sng" dirty="0">
                <a:solidFill>
                  <a:srgbClr val="000000"/>
                </a:solidFill>
              </a:rPr>
              <a:t>Выбираем порядки моделей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1454</Words>
  <Application>Microsoft Office PowerPoint</Application>
  <PresentationFormat>Широкоэкранный</PresentationFormat>
  <Paragraphs>214</Paragraphs>
  <Slides>28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Cambria Math</vt:lpstr>
      <vt:lpstr>Fira Sans</vt:lpstr>
      <vt:lpstr>Georgia</vt:lpstr>
      <vt:lpstr>Hack</vt:lpstr>
      <vt:lpstr>inherit</vt:lpstr>
      <vt:lpstr>MJXc-TeX-main-R</vt:lpstr>
      <vt:lpstr>Source Sans Pro</vt:lpstr>
      <vt:lpstr>Times New Roman</vt:lpstr>
      <vt:lpstr>Тема Office</vt:lpstr>
      <vt:lpstr>Модели SARIMAX  и другие</vt:lpstr>
      <vt:lpstr>Модель сезонной интегрированной авторегрессии  - скользящего среднего  (SARIMA).</vt:lpstr>
      <vt:lpstr>SARIMA Пример</vt:lpstr>
      <vt:lpstr>SARIMA Пример</vt:lpstr>
      <vt:lpstr>SARIMA Пример</vt:lpstr>
      <vt:lpstr>SARIMA Пример</vt:lpstr>
      <vt:lpstr>SARIMA Пример</vt:lpstr>
      <vt:lpstr>Алгоритм подбора модели SARIMA</vt:lpstr>
      <vt:lpstr>SARIMA Выбор порядка</vt:lpstr>
      <vt:lpstr>SARIMA Выбор порядка</vt:lpstr>
      <vt:lpstr>SARIMA Выбор порядка. Примечания</vt:lpstr>
      <vt:lpstr>SARIMA Выбор порядка. Примечания</vt:lpstr>
      <vt:lpstr>SARIMA Выбор порядка. Пример</vt:lpstr>
      <vt:lpstr>. Пример European retail trade data 1996 - 2011.</vt:lpstr>
      <vt:lpstr>SARIMA Выбор порядка. Пример</vt:lpstr>
      <vt:lpstr>SARIMA Выбор порядка. Пример</vt:lpstr>
      <vt:lpstr>Оценка коэффициента ARMA</vt:lpstr>
      <vt:lpstr>Пример оценки коэффициента ARMA</vt:lpstr>
      <vt:lpstr>Пример оценки коэффициента ARMA</vt:lpstr>
      <vt:lpstr>Пример оценки остаточной части ARMA для предыдущего слайда</vt:lpstr>
      <vt:lpstr>. Пример European retail trade data 1996 - 2011.</vt:lpstr>
      <vt:lpstr>Другие модели, подобные SARIMA</vt:lpstr>
      <vt:lpstr>Экзогенные факторы (SARIMAX)</vt:lpstr>
      <vt:lpstr>Экзогенные факторы (SARIMAX)</vt:lpstr>
      <vt:lpstr>Экзогенные факторы (SARIMAX)</vt:lpstr>
      <vt:lpstr>Вопросы Базовые 1й верно</vt:lpstr>
      <vt:lpstr>Вопросы Продвинутые (X)-верно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108</cp:revision>
  <dcterms:created xsi:type="dcterms:W3CDTF">2021-10-31T10:57:36Z</dcterms:created>
  <dcterms:modified xsi:type="dcterms:W3CDTF">2023-10-05T10:18:44Z</dcterms:modified>
</cp:coreProperties>
</file>