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95" r:id="rId6"/>
    <p:sldId id="341" r:id="rId7"/>
    <p:sldId id="325" r:id="rId8"/>
    <p:sldId id="326" r:id="rId9"/>
    <p:sldId id="342" r:id="rId10"/>
    <p:sldId id="347" r:id="rId11"/>
    <p:sldId id="327" r:id="rId12"/>
    <p:sldId id="333" r:id="rId13"/>
    <p:sldId id="334" r:id="rId14"/>
    <p:sldId id="335" r:id="rId15"/>
    <p:sldId id="296" r:id="rId16"/>
    <p:sldId id="336" r:id="rId17"/>
    <p:sldId id="358" r:id="rId18"/>
    <p:sldId id="337" r:id="rId19"/>
    <p:sldId id="338" r:id="rId20"/>
    <p:sldId id="339" r:id="rId21"/>
    <p:sldId id="320" r:id="rId22"/>
    <p:sldId id="351" r:id="rId23"/>
    <p:sldId id="352" r:id="rId24"/>
    <p:sldId id="353" r:id="rId25"/>
    <p:sldId id="304" r:id="rId26"/>
    <p:sldId id="354" r:id="rId27"/>
    <p:sldId id="305" r:id="rId28"/>
    <p:sldId id="355" r:id="rId29"/>
    <p:sldId id="356" r:id="rId30"/>
    <p:sldId id="357" r:id="rId31"/>
    <p:sldId id="307" r:id="rId32"/>
    <p:sldId id="308" r:id="rId33"/>
    <p:sldId id="359" r:id="rId34"/>
    <p:sldId id="3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1" autoAdjust="0"/>
    <p:restoredTop sz="94660"/>
  </p:normalViewPr>
  <p:slideViewPr>
    <p:cSldViewPr snapToGrid="0">
      <p:cViewPr>
        <p:scale>
          <a:sx n="144" d="100"/>
          <a:sy n="144" d="100"/>
        </p:scale>
        <p:origin x="15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290415"/>
            <a:ext cx="11029950" cy="4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/>
              <a:t>Формально сырые данные могут быть представлены как запись в таблице, после чего, можно использовать классические классификаторы, например, как: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Дистанционная классификация (KNN с расстоянием).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Ансамбль деревьев решений (случайный лес, лес временных рядов).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Машина опорных векторов </a:t>
            </a:r>
            <a:r>
              <a:rPr lang="en-US" dirty="0"/>
              <a:t>(SVM)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 err="1"/>
              <a:t>XGBoost</a:t>
            </a:r>
            <a:r>
              <a:rPr lang="ru-RU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Логистическая регрессия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42" y="219846"/>
            <a:ext cx="10515600" cy="1325563"/>
          </a:xfrm>
        </p:spPr>
        <p:txBody>
          <a:bodyPr/>
          <a:lstStyle/>
          <a:p>
            <a:r>
              <a:rPr lang="ru-RU" dirty="0"/>
              <a:t>Методы на основе «сырых данных»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715" y="1247686"/>
            <a:ext cx="11344760" cy="5409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ru-RU" sz="2200" b="1" dirty="0"/>
              <a:t>Методы на основе сегментов данных </a:t>
            </a:r>
            <a:r>
              <a:rPr lang="ru-RU" sz="2200" dirty="0"/>
              <a:t>как таковых подразумевают поиск "схожести" таких участков ряда для каждого класса. 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При этом "схожесть" определяется как значение определенной метрики, например, расстояние.</a:t>
            </a:r>
            <a:endParaRPr lang="en-US" sz="2200" dirty="0"/>
          </a:p>
          <a:p>
            <a:pPr lvl="3">
              <a:lnSpc>
                <a:spcPct val="110000"/>
              </a:lnSpc>
            </a:pPr>
            <a:r>
              <a:rPr lang="ru-RU" sz="2200" dirty="0"/>
              <a:t>Самый простой пример таких подходов 1-ближайший сосед (1-nearest-neighbor) c эвклидовым расстоянием. </a:t>
            </a:r>
          </a:p>
          <a:p>
            <a:pPr lvl="4">
              <a:lnSpc>
                <a:spcPct val="110000"/>
              </a:lnSpc>
            </a:pPr>
            <a:r>
              <a:rPr lang="ru-RU" sz="2200" dirty="0"/>
              <a:t>Однако, как мы увидим позже этот пример - не всегда хороший выбор.</a:t>
            </a:r>
            <a:endParaRPr lang="en-US" sz="2200" dirty="0"/>
          </a:p>
          <a:p>
            <a:pPr lvl="2">
              <a:lnSpc>
                <a:spcPct val="110000"/>
              </a:lnSpc>
            </a:pPr>
            <a:r>
              <a:rPr lang="ru-RU" sz="2200" dirty="0"/>
              <a:t>Достоинствами данного подхода являются потенциально высокая точность. </a:t>
            </a:r>
          </a:p>
          <a:p>
            <a:pPr lvl="3">
              <a:lnSpc>
                <a:spcPct val="110000"/>
              </a:lnSpc>
            </a:pPr>
            <a:r>
              <a:rPr lang="ru-RU" sz="2200" dirty="0"/>
              <a:t>Однако, для работы подход требует достаточно много вычислительных ресурсов и не всегда позволяет "правильно" учесть всю содержащуюся в рядах информацию. </a:t>
            </a:r>
          </a:p>
          <a:p>
            <a:pPr lvl="2">
              <a:lnSpc>
                <a:spcPct val="110000"/>
              </a:lnSpc>
            </a:pPr>
            <a:r>
              <a:rPr lang="ru-RU" sz="2200" dirty="0"/>
              <a:t>Также отметим, что результаты работы для данного подхода не всегда являются интерпретируемыми, что может представлять отдельную проблему.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36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Расстояние динамической трансформации по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473" y="1825625"/>
            <a:ext cx="1139154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/>
              <a:t>В ряде случаев более удобным может являться рассмотрение каждого сегмента временного ряда в виде вектора известной длины.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данном случае нет необходимости в поиске путей формализации каких либо особенностей ряда.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с соответствующими метками класса используются "на прямую".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Вектора могут быть поданы на вход традиционных классификаторов, как например, </a:t>
            </a:r>
            <a:r>
              <a:rPr lang="ru-RU" sz="2200" dirty="0" err="1"/>
              <a:t>kNN</a:t>
            </a:r>
            <a:r>
              <a:rPr lang="ru-RU" sz="2200" dirty="0"/>
              <a:t> или на вход нейронной сети.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9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базовых классификаторов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822" y="1411157"/>
            <a:ext cx="10972800" cy="367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Наиболее простым - базовым выбором классификатора, может быть 1-ближайший сосед (1-nearest-neighbor) c эвклидовым расстоянием.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Однако, эвклидово расстояние не всегда подходит. Например, в случае графика (выше) эвклидово расстояние позволило бы решить только проблему А) и, при некоторых преобразованиях, проблему Б).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Если сегменты имеют некоторые, даже небольшие, расхождения этот метод не подойдет. Нужно использовать т.н. эластичные расстояния.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84378" y="4566607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87822" y="4783432"/>
            <a:ext cx="5196556" cy="16600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8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ru-RU" dirty="0"/>
              <a:t>Эластичные меры расстояний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1326906"/>
            <a:ext cx="10909419" cy="3440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Эластичные меры расстояний являются модификациями традиционных подходов, устойчивыми к небольшим изменениям в данных.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В некоторых случаях эластичным расстоянием можно назвать поиск максимума коэффициента взаимной корреляции.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Наиболее универсальным подходом можно считать т.н. Расстояние динамической трансформации (деформации) по времени (</a:t>
            </a:r>
            <a:r>
              <a:rPr lang="ru-RU" sz="2600" dirty="0" err="1"/>
              <a:t>Dynamic</a:t>
            </a:r>
            <a:r>
              <a:rPr lang="ru-RU" sz="2600" dirty="0"/>
              <a:t> </a:t>
            </a:r>
            <a:r>
              <a:rPr lang="ru-RU" sz="2600" dirty="0" err="1"/>
              <a:t>Time</a:t>
            </a:r>
            <a:r>
              <a:rPr lang="ru-RU" sz="2600" dirty="0"/>
              <a:t> </a:t>
            </a:r>
            <a:r>
              <a:rPr lang="ru-RU" sz="2600" dirty="0" err="1"/>
              <a:t>Warping</a:t>
            </a:r>
            <a:r>
              <a:rPr lang="ru-RU" sz="2600" dirty="0"/>
              <a:t> </a:t>
            </a:r>
            <a:r>
              <a:rPr lang="ru-RU" sz="2600" dirty="0" err="1"/>
              <a:t>Distance</a:t>
            </a:r>
            <a:r>
              <a:rPr lang="ru-RU" sz="2600" dirty="0"/>
              <a:t>, DTW).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Алгоритм DTW, как следует из названия, пытается деформировать ось времени одного из сигналов(сжатие/растяжение для каждых двух точек).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Деформация производится таким образом, чтобы найти минимальное расстояние между двумя точками.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9"/>
          <a:stretch/>
        </p:blipFill>
        <p:spPr bwMode="auto">
          <a:xfrm>
            <a:off x="85344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-1271" r="-395" b="51530"/>
          <a:stretch/>
        </p:blipFill>
        <p:spPr bwMode="auto">
          <a:xfrm>
            <a:off x="51181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br>
              <a:rPr lang="ru-RU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452785"/>
            <a:ext cx="11029950" cy="5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частности, расстояние динамической трансформации времени (DTW).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Часто этот классификатор (</a:t>
            </a:r>
            <a:r>
              <a:rPr lang="ru-RU" sz="2200" b="1" dirty="0"/>
              <a:t>метод </a:t>
            </a:r>
            <a:r>
              <a:rPr lang="ru-RU" sz="2200" b="1" dirty="0" err="1"/>
              <a:t>kNN</a:t>
            </a:r>
            <a:r>
              <a:rPr lang="ru-RU" sz="2200" b="1" dirty="0"/>
              <a:t>-DTW</a:t>
            </a:r>
            <a:r>
              <a:rPr lang="ru-RU" sz="2200" dirty="0"/>
              <a:t>) рассматривается, как базовый.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Более точным является использование </a:t>
            </a:r>
            <a:r>
              <a:rPr lang="ru-RU" sz="2200" b="1" dirty="0"/>
              <a:t>ансамбля</a:t>
            </a:r>
            <a:r>
              <a:rPr lang="ru-RU" sz="2200" dirty="0"/>
              <a:t> отдельных классификаторов с разными мерами расстояния.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Показано, что такой подход в целом превосходит все отдельные компоненты ансамбля.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Помимо </a:t>
            </a:r>
            <a:r>
              <a:rPr lang="ru-RU" sz="2200" i="1" dirty="0" err="1"/>
              <a:t>kNN</a:t>
            </a:r>
            <a:r>
              <a:rPr lang="ru-RU" sz="2200" i="1" dirty="0"/>
              <a:t>-DTW существует множество методов классификации временных рядов.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  <a:blipFill>
                <a:blip r:embed="rId2"/>
                <a:stretch>
                  <a:fillRect l="-740" t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77" y="2971459"/>
            <a:ext cx="8768491" cy="41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/>
                  <a:t>А</a:t>
                </a:r>
                <a:r>
                  <a:rPr lang="en-US" dirty="0" err="1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/>
                  <a:t>случае</a:t>
                </a:r>
                <a:r>
                  <a:rPr lang="en-US" dirty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Обозначим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800" dirty="0"/>
                  <a:t>П</a:t>
                </a:r>
                <a:r>
                  <a:rPr lang="en-US" sz="2800" dirty="0" err="1"/>
                  <a:t>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временной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шкалы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800" i="1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lim>
                      </m:limLow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Среди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выбираются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пары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индексов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которых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выполняется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условие</a:t>
                </a:r>
                <a:endParaRPr lang="ru-RU" sz="2800" dirty="0"/>
              </a:p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поиск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траектории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была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минимальным</a:t>
                </a:r>
                <a:endParaRPr lang="ru-RU" sz="2800" dirty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𝐷𝑇𝑊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этого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достаточно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двигаться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верхнему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треугольнику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сверху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вниз</a:t>
                </a:r>
                <a:r>
                  <a:rPr lang="en-US" sz="2800" dirty="0"/>
                  <a:t>.  </a:t>
                </a:r>
                <a:endParaRPr lang="ru-RU" sz="2800" dirty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На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практике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сможем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вычислить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последний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элемент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вычисленный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предыдущей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r>
                  <a:rPr lang="en-US" sz="2800" dirty="0"/>
                  <a:t>.</a:t>
                </a:r>
                <a:br>
                  <a:rPr lang="en-US" sz="2200" dirty="0"/>
                </a:br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  <a:blipFill>
                <a:blip r:embed="rId2"/>
                <a:stretch>
                  <a:fillRect l="-475" t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07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05850" y="1945512"/>
            <a:ext cx="3171825" cy="2419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14350" y="4581525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создадим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ними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((N,N))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i,xi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enumerate(x):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,:]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5924" y="4446588"/>
            <a:ext cx="749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[[0.    0.    0.    0.01  1.34  3.282 3.282 1.34  0.   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[0.585 0.585 0.585 0.442 0.154 1.095 1.095 0.154 0.585]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[2.907 2.907 2.907 2.576 0.299 0.011 0.011 0.299 2.907]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[3.975 3.975 3.975 3.586 0.698 0.033 0.033 0.698 3.975]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[2.312 2.312 2.312 2.018 0.131 0.084 0.084 0.131 2.312]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[0.217 0.217 0.217 0.134 0.477 1.809 1.809 0.477 0.217]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]]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" y="1651735"/>
            <a:ext cx="882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1.8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0.1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650" y="1945512"/>
            <a:ext cx="433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Зададим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675" y="1719263"/>
            <a:ext cx="7296150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j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D[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min(D[i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,j],D[i,j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],D[i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</a:t>
            </a:r>
            <a:r>
              <a:rPr lang="en-US" sz="1600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7525" y="4264789"/>
            <a:ext cx="996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f'DTW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D[N,N]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f'эвклидово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549" y="1067872"/>
            <a:ext cx="9839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[[ 0.   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     0.     0.     0.01   1.35   4.633  7.916  9.257  9.257]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0.585  0.585  0.585  0.442  0.164  1.259  2.354  2.508  3.094]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3.493  3.493  3.493  3.019  0.463  0.175  0.186  0.486  3.394]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7.469  7.469  7.469  6.606  1.162  0.208  0.208  0.885  4.461]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9.782  9.782  9.782  8.624  1.293  0.293  0.293  0.34   2.653]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8.759  1.771  2.102  2.102  0.771  0.558]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8.769  3.112  5.054  5.385  2.112  0.558]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8.779  4.453  6.395  8.337  3.453  0.558]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8.789  5.794  7.736  9.678  4.794  0.558]]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84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Теперь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процедуру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поиска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траектории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2947" y="6066326"/>
            <a:ext cx="86357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расстояние между сегментами временного ряда 0.558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эвклидово расстояние между сегментами временного ряда 3.694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</a:t>
            </a:r>
            <a:r>
              <a:rPr lang="en-US" dirty="0" err="1"/>
              <a:t>адач</a:t>
            </a:r>
            <a:r>
              <a:rPr lang="ru-RU" dirty="0"/>
              <a:t>и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76" y="1355605"/>
            <a:ext cx="10515600" cy="5164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задача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временные</a:t>
            </a:r>
            <a:r>
              <a:rPr lang="en-US" dirty="0"/>
              <a:t> </a:t>
            </a:r>
            <a:r>
              <a:rPr lang="en-US" dirty="0" err="1"/>
              <a:t>ряды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.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Типичные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: 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регрессия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прогноз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оценка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контролируемая</a:t>
            </a:r>
            <a:r>
              <a:rPr lang="en-US" dirty="0"/>
              <a:t> </a:t>
            </a: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контролируемые</a:t>
            </a:r>
            <a:r>
              <a:rPr lang="en-US" dirty="0"/>
              <a:t> </a:t>
            </a:r>
            <a:r>
              <a:rPr lang="en-US" dirty="0" err="1"/>
              <a:t>выделение</a:t>
            </a:r>
            <a:r>
              <a:rPr lang="en-US" dirty="0"/>
              <a:t> и </a:t>
            </a: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;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классификация</a:t>
            </a:r>
            <a:r>
              <a:rPr lang="en-US" dirty="0"/>
              <a:t> </a:t>
            </a:r>
            <a:r>
              <a:rPr lang="en-US" dirty="0" err="1"/>
              <a:t>полных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сегментов</a:t>
            </a:r>
            <a:r>
              <a:rPr lang="en-US" dirty="0"/>
              <a:t> (</a:t>
            </a:r>
            <a:r>
              <a:rPr lang="ru-RU" dirty="0"/>
              <a:t>а также </a:t>
            </a:r>
            <a:r>
              <a:rPr lang="en-US" dirty="0" err="1"/>
              <a:t>некоторых</a:t>
            </a:r>
            <a:r>
              <a:rPr lang="en-US" dirty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поведения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)</a:t>
            </a:r>
            <a:r>
              <a:rPr lang="ru-RU" dirty="0"/>
              <a:t>;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Поиск типичных</a:t>
            </a:r>
            <a:r>
              <a:rPr lang="en-US" dirty="0"/>
              <a:t> </a:t>
            </a:r>
            <a:r>
              <a:rPr lang="en-US" dirty="0" err="1"/>
              <a:t>паттернов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 err="1"/>
              <a:t>поиск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 и </a:t>
            </a:r>
            <a:r>
              <a:rPr lang="en-US" dirty="0" err="1"/>
              <a:t>классификации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событий</a:t>
            </a:r>
            <a:r>
              <a:rPr lang="en-US" dirty="0"/>
              <a:t>;  </a:t>
            </a:r>
            <a:endParaRPr lang="ru-RU" dirty="0"/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3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0063" y="1006723"/>
            <a:ext cx="3664857" cy="25252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863177" y="3671465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1.624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2.379</a:t>
            </a:r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149" y="992602"/>
            <a:ext cx="4503058" cy="2670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178456" y="3743522"/>
            <a:ext cx="798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1.940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5.481</a:t>
            </a:r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164" y="1006723"/>
            <a:ext cx="3394528" cy="2366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78147" y="3552951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0.558</a:t>
            </a:r>
            <a:r>
              <a:rPr lang="ru-RU" altLang="ru-RU" sz="1400" dirty="0"/>
              <a:t> </a:t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3.694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4538" y="4533805"/>
            <a:ext cx="1189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Достоинства: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Стабильность значений расстояний DTW к деформациям ВР, смещениям и т.д., но расстояние не линейное.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Также важно заметить, что ряд исследователей предлагают использовать алгоритм 1-ближайший сосед с DTW расстоянием (1NN-DTW) в качестве базового результата (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baseline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 для решения задач классификации временных рядов.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Могут быть составлены ансамбли из различных вариаций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DTW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для точной классификации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Могут быть объединены с другими методами в эластичные ансамбли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</a:t>
            </a:r>
            <a:r>
              <a:rPr lang="en-US" dirty="0"/>
              <a:t>DTW</a:t>
            </a: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676347" y="3864758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78017" y="3767653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683484" y="3590921"/>
            <a:ext cx="1066800" cy="146156"/>
          </a:xfrm>
          <a:custGeom>
            <a:avLst/>
            <a:gdLst>
              <a:gd name="connsiteX0" fmla="*/ 0 w 1066800"/>
              <a:gd name="connsiteY0" fmla="*/ 139700 h 146156"/>
              <a:gd name="connsiteX1" fmla="*/ 425450 w 1066800"/>
              <a:gd name="connsiteY1" fmla="*/ 25400 h 146156"/>
              <a:gd name="connsiteX2" fmla="*/ 704850 w 1066800"/>
              <a:gd name="connsiteY2" fmla="*/ 146050 h 146156"/>
              <a:gd name="connsiteX3" fmla="*/ 1066800 w 1066800"/>
              <a:gd name="connsiteY3" fmla="*/ 0 h 146156"/>
              <a:gd name="connsiteX4" fmla="*/ 1066800 w 1066800"/>
              <a:gd name="connsiteY4" fmla="*/ 0 h 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146156">
                <a:moveTo>
                  <a:pt x="0" y="139700"/>
                </a:moveTo>
                <a:cubicBezTo>
                  <a:pt x="153987" y="82021"/>
                  <a:pt x="307975" y="24342"/>
                  <a:pt x="425450" y="25400"/>
                </a:cubicBezTo>
                <a:cubicBezTo>
                  <a:pt x="542925" y="26458"/>
                  <a:pt x="597959" y="150283"/>
                  <a:pt x="704850" y="146050"/>
                </a:cubicBezTo>
                <a:cubicBezTo>
                  <a:pt x="811741" y="141817"/>
                  <a:pt x="1066800" y="0"/>
                  <a:pt x="1066800" y="0"/>
                </a:cubicBezTo>
                <a:lnTo>
                  <a:pt x="10668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394684" y="3965571"/>
            <a:ext cx="400050" cy="23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94684" y="4199282"/>
            <a:ext cx="455008" cy="1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Методы машинного обучения</a:t>
            </a:r>
            <a:r>
              <a:rPr lang="en-US" b="1" dirty="0"/>
              <a:t>. </a:t>
            </a:r>
            <a:br>
              <a:rPr lang="en-US" b="1" dirty="0"/>
            </a:br>
            <a:r>
              <a:rPr lang="en-US" altLang="ru-RU" b="1" dirty="0">
                <a:solidFill>
                  <a:srgbClr val="000000"/>
                </a:solidFill>
              </a:rPr>
              <a:t>k-</a:t>
            </a:r>
            <a:r>
              <a:rPr lang="ru-RU" altLang="ru-RU" b="1" dirty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92216" y="1452785"/>
            <a:ext cx="11029950" cy="4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Основные недостатки </a:t>
            </a:r>
            <a:r>
              <a:rPr lang="ru-RU" sz="2200" i="1" dirty="0" err="1"/>
              <a:t>kNN</a:t>
            </a:r>
            <a:r>
              <a:rPr lang="ru-RU" sz="2200" i="1" dirty="0"/>
              <a:t>-DTW</a:t>
            </a:r>
            <a:r>
              <a:rPr lang="ru-RU" sz="2200" dirty="0"/>
              <a:t> следующие.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метод требует много места на диске и времени для вычислений.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Во время классификации </a:t>
            </a:r>
            <a:r>
              <a:rPr lang="ru-RU" sz="2200" dirty="0" err="1"/>
              <a:t>kNN</a:t>
            </a:r>
            <a:r>
              <a:rPr lang="ru-RU" sz="2200" dirty="0"/>
              <a:t> сравнивает каждый объект со всеми другими объектами обучающей выборки.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KNN предоставляет ограниченную информацию о том, почему ряд был отнесен к определенному классу.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Шум в серии может перекрывать тонкие различия в форме, которые полезны для распознавания классов.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4" y="4319812"/>
            <a:ext cx="5152016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оценок по сырым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</a:p>
          <a:p>
            <a:r>
              <a:rPr lang="ru-RU" sz="2200" dirty="0"/>
              <a:t>В 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</a:p>
          <a:p>
            <a:r>
              <a:rPr lang="ru-RU" sz="2200" dirty="0"/>
              <a:t>При этом интервалы могут быть выбраны:</a:t>
            </a:r>
          </a:p>
          <a:p>
            <a:pPr lvl="1"/>
            <a:r>
              <a:rPr lang="ru-RU" sz="2200" dirty="0"/>
              <a:t>как одно или совокупность в соответствии с каким либо критерием (например, как первое и последнее значения, превышающие заданное пороговое значение);</a:t>
            </a:r>
          </a:p>
          <a:p>
            <a:pPr lvl="1"/>
            <a:r>
              <a:rPr lang="ru-RU" sz="2200" dirty="0"/>
              <a:t>некоторым случайным образом с последующим выбором лучшего из интервалов;</a:t>
            </a:r>
          </a:p>
          <a:p>
            <a:pPr lvl="1"/>
            <a:r>
              <a:rPr lang="ru-RU" sz="2200" dirty="0"/>
              <a:t>как некоторый набор, например по сетке. </a:t>
            </a:r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/>
              <a:t>Достоинства интервальных 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2"/>
            <a:ext cx="10515600" cy="531903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Среди достоинств интервальных оценок по сравнению с оценками на основе эластичных мер можно выделить следующие:</a:t>
            </a:r>
          </a:p>
          <a:p>
            <a:pPr lvl="1"/>
            <a:r>
              <a:rPr lang="ru-RU" sz="2200" dirty="0"/>
              <a:t>Ускоренное время работы алгоритма.</a:t>
            </a:r>
          </a:p>
          <a:p>
            <a:pPr lvl="2"/>
            <a:r>
              <a:rPr lang="ru-RU" sz="2200" dirty="0"/>
              <a:t>В отличии от, например 1NN-DTW тут в работа осуществляется только с небольшим участком временного ряда.</a:t>
            </a:r>
          </a:p>
          <a:p>
            <a:pPr lvl="1"/>
            <a:r>
              <a:rPr lang="ru-RU" sz="2200" dirty="0"/>
              <a:t>Интерпретируемость результатов. </a:t>
            </a:r>
          </a:p>
          <a:p>
            <a:pPr lvl="2"/>
            <a:r>
              <a:rPr lang="ru-RU" sz="2200" dirty="0"/>
              <a:t>В отличии от, например 1NN-DTW в данном подходе </a:t>
            </a:r>
            <a:r>
              <a:rPr lang="ru-RU" sz="2200" dirty="0" err="1"/>
              <a:t>дискриминативная</a:t>
            </a:r>
            <a:r>
              <a:rPr lang="ru-RU" sz="2200" dirty="0"/>
              <a:t> способность каждого участка ряда может быть оценена</a:t>
            </a:r>
          </a:p>
          <a:p>
            <a:pPr lvl="3"/>
            <a:r>
              <a:rPr lang="ru-RU" sz="2200" dirty="0"/>
              <a:t>визуально </a:t>
            </a:r>
          </a:p>
          <a:p>
            <a:pPr lvl="3"/>
            <a:r>
              <a:rPr lang="ru-RU" sz="2200" dirty="0"/>
              <a:t>или напрямую сравнена с другим участками.</a:t>
            </a:r>
          </a:p>
          <a:p>
            <a:r>
              <a:rPr lang="ru-RU" sz="2200" dirty="0"/>
              <a:t>Однако процедура поиска лучшего участка</a:t>
            </a:r>
            <a:br>
              <a:rPr lang="en-US" sz="2200" dirty="0"/>
            </a:br>
            <a:r>
              <a:rPr lang="ru-RU" sz="2200" dirty="0"/>
              <a:t>ряда может стать отдельной и </a:t>
            </a:r>
            <a:br>
              <a:rPr lang="en-US" sz="2200" dirty="0"/>
            </a:br>
            <a:r>
              <a:rPr lang="ru-RU" sz="2200" dirty="0"/>
              <a:t>вычислительно-сложной задачей.</a:t>
            </a:r>
          </a:p>
          <a:p>
            <a:r>
              <a:rPr lang="ru-RU" sz="2200" dirty="0"/>
              <a:t>Не включают все информацию о ряде.</a:t>
            </a:r>
          </a:p>
          <a:p>
            <a:r>
              <a:rPr lang="ru-RU" sz="2200" dirty="0"/>
              <a:t>Может быть несколько интервалов</a:t>
            </a:r>
          </a:p>
          <a:p>
            <a:pPr lvl="1"/>
            <a:r>
              <a:rPr lang="ru-RU" sz="1800" dirty="0"/>
              <a:t> и разной длины.</a:t>
            </a:r>
          </a:p>
        </p:txBody>
      </p:sp>
      <p:pic>
        <p:nvPicPr>
          <p:cNvPr id="6146" name="Picture 2" descr="How to define a time series classification problem?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3" y="4612484"/>
            <a:ext cx="5181600" cy="20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99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1" y="1092199"/>
            <a:ext cx="11249024" cy="5622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b="1" dirty="0" err="1"/>
              <a:t>Шейплет</a:t>
            </a:r>
            <a:r>
              <a:rPr lang="ru-RU" sz="2200" dirty="0"/>
              <a:t> </a:t>
            </a:r>
            <a:r>
              <a:rPr lang="ru-RU" sz="2200" b="1" dirty="0"/>
              <a:t>(</a:t>
            </a:r>
            <a:r>
              <a:rPr lang="ru-RU" sz="2200" b="1" dirty="0" err="1"/>
              <a:t>Shapelet</a:t>
            </a:r>
            <a:r>
              <a:rPr lang="ru-RU" sz="2200" b="1" dirty="0"/>
              <a:t>)</a:t>
            </a:r>
            <a:r>
              <a:rPr lang="en-US" sz="2200" dirty="0"/>
              <a:t> -</a:t>
            </a:r>
            <a:r>
              <a:rPr lang="ru-RU" sz="2200" dirty="0"/>
              <a:t> сравнительно короткий участком (паттерн) временного ряда, который в наибольшей степени позволяет отличить один класс от другого.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Такая близость может быть оценена метрически (эвклидово расстояние) или по любой другой заданной мере схожести.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Для найденных </a:t>
            </a:r>
            <a:r>
              <a:rPr lang="ru-RU" sz="2200" dirty="0" err="1"/>
              <a:t>шейплетов</a:t>
            </a:r>
            <a:r>
              <a:rPr lang="ru-RU" sz="2200" dirty="0"/>
              <a:t> классификация может быть проведена эластичной мерой.</a:t>
            </a:r>
          </a:p>
          <a:p>
            <a:pPr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найдены, например перебором (</a:t>
            </a:r>
            <a:r>
              <a:rPr lang="ru-RU" sz="2200" dirty="0" err="1"/>
              <a:t>brute</a:t>
            </a:r>
            <a:r>
              <a:rPr lang="ru-RU" sz="2200" dirty="0"/>
              <a:t> </a:t>
            </a:r>
            <a:r>
              <a:rPr lang="ru-RU" sz="2200" dirty="0" err="1"/>
              <a:t>force</a:t>
            </a:r>
            <a:r>
              <a:rPr lang="ru-RU" sz="2200" dirty="0"/>
              <a:t>), поиском по максимуму прироста информации или при помощи метода градиентного спуска. </a:t>
            </a:r>
          </a:p>
          <a:p>
            <a:pPr lvl="1"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расположены в различных участках временных рядов. 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В некоторых случаях может быть осуществлен поиск более одного </a:t>
            </a:r>
            <a:r>
              <a:rPr lang="ru-RU" sz="2200" dirty="0" err="1"/>
              <a:t>шейплета</a:t>
            </a:r>
            <a:r>
              <a:rPr lang="ru-RU" sz="2200" dirty="0"/>
              <a:t> для решения задачи.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Процедура поиска и выделения </a:t>
            </a:r>
            <a:r>
              <a:rPr lang="ru-RU" sz="2200" dirty="0" err="1"/>
              <a:t>шейплетов</a:t>
            </a:r>
            <a:r>
              <a:rPr lang="ru-RU" sz="2200" dirty="0"/>
              <a:t> может также быть рассмотрена отдельно от классификации, в этом случае ее еще называют "</a:t>
            </a:r>
            <a:r>
              <a:rPr lang="ru-RU" sz="2200" dirty="0" err="1"/>
              <a:t>Shapelet</a:t>
            </a:r>
            <a:r>
              <a:rPr lang="ru-RU" sz="2200" dirty="0"/>
              <a:t> </a:t>
            </a:r>
            <a:r>
              <a:rPr lang="ru-RU" sz="2200" dirty="0" err="1"/>
              <a:t>Transform</a:t>
            </a:r>
            <a:r>
              <a:rPr lang="ru-RU" sz="2200" dirty="0"/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243625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84" y="931492"/>
            <a:ext cx="10943602" cy="4860911"/>
          </a:xfrm>
        </p:spPr>
        <p:txBody>
          <a:bodyPr>
            <a:noAutofit/>
          </a:bodyPr>
          <a:lstStyle/>
          <a:p>
            <a:pPr lvl="0"/>
            <a:r>
              <a:rPr lang="ru-RU" sz="2000" dirty="0" err="1"/>
              <a:t>Шейплеты</a:t>
            </a:r>
            <a:r>
              <a:rPr lang="ru-RU" sz="2000" dirty="0"/>
              <a:t> - это </a:t>
            </a:r>
            <a:r>
              <a:rPr lang="ru-RU" sz="2000" dirty="0" err="1"/>
              <a:t>подпоследовательности</a:t>
            </a:r>
            <a:r>
              <a:rPr lang="ru-RU" sz="2000" dirty="0"/>
              <a:t> временных рядов, которые представляют класс (отражают особенность класса).</a:t>
            </a:r>
          </a:p>
          <a:p>
            <a:pPr lvl="0"/>
            <a:r>
              <a:rPr lang="ru-RU" sz="2000" dirty="0"/>
              <a:t>Классификаторы на основе </a:t>
            </a:r>
            <a:r>
              <a:rPr lang="ru-RU" sz="2000" dirty="0" err="1"/>
              <a:t>шейплетов</a:t>
            </a:r>
            <a:r>
              <a:rPr lang="ru-RU" sz="2000" dirty="0"/>
              <a:t> - ищут </a:t>
            </a:r>
            <a:r>
              <a:rPr lang="ru-RU" sz="2000" dirty="0" err="1"/>
              <a:t>шейплеты</a:t>
            </a:r>
            <a:r>
              <a:rPr lang="ru-RU" sz="2000" dirty="0"/>
              <a:t> с наибольшей дискриминирующей способностью.</a:t>
            </a:r>
          </a:p>
          <a:p>
            <a:pPr lvl="1"/>
            <a:r>
              <a:rPr lang="ru-RU" sz="2000" dirty="0"/>
              <a:t>В обучающей выборке наличие определенных шаблонов в выборке делает один класс более вероятным, чем другой.</a:t>
            </a:r>
          </a:p>
          <a:p>
            <a:pPr lvl="1"/>
            <a:r>
              <a:rPr lang="ru-RU" sz="2000" dirty="0"/>
              <a:t>В обучающих данных каждый рассматриваемый </a:t>
            </a:r>
            <a:r>
              <a:rPr lang="ru-RU" sz="2000" dirty="0" err="1"/>
              <a:t>шейплет</a:t>
            </a:r>
            <a:r>
              <a:rPr lang="ru-RU" sz="2000" dirty="0"/>
              <a:t> оценивается в соответствии с некоторыми критериями получения информации (например, энтропией).</a:t>
            </a:r>
          </a:p>
          <a:p>
            <a:pPr lvl="1"/>
            <a:r>
              <a:rPr lang="ru-RU" sz="2000" dirty="0"/>
              <a:t>Сохраняются самые надежные неперекрывающиеся </a:t>
            </a:r>
            <a:r>
              <a:rPr lang="ru-RU" sz="2000" dirty="0" err="1"/>
              <a:t>шейплеты</a:t>
            </a:r>
            <a:r>
              <a:rPr lang="ru-RU" sz="2000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7" y="3768049"/>
            <a:ext cx="5883599" cy="2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990370"/>
            <a:ext cx="10943602" cy="486091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можно использовать для обнаружения «фазово-независимого локализованного сходства между сериями одного и того же класса».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Например, для бинарной классификации </a:t>
            </a:r>
            <a:r>
              <a:rPr lang="ru-RU" sz="2200" dirty="0" err="1"/>
              <a:t>шейплет</a:t>
            </a:r>
            <a:r>
              <a:rPr lang="ru-RU" sz="2200" dirty="0"/>
              <a:t> является дискриминантным, если он присутствует в большинстве серий одного класса и отсутствует в сериях другого класса.</a:t>
            </a:r>
          </a:p>
          <a:p>
            <a:pPr marL="228600" lvl="1">
              <a:lnSpc>
                <a:spcPct val="100000"/>
              </a:lnSpc>
            </a:pPr>
            <a:r>
              <a:rPr lang="ru-RU" sz="2200" dirty="0"/>
              <a:t>Относительными недостатками подхода </a:t>
            </a:r>
            <a:r>
              <a:rPr lang="ru-RU" sz="2200" dirty="0" err="1"/>
              <a:t>шейплетов</a:t>
            </a:r>
            <a:r>
              <a:rPr lang="ru-RU" sz="2200" dirty="0"/>
              <a:t> являются неспособность работать в тех случаях, когда важно не само наличие какого либо характерного участка в сегменте ряда, а, например, частота появления участка.</a:t>
            </a:r>
          </a:p>
          <a:p>
            <a:pPr marL="457200" lvl="1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97" y="3541363"/>
            <a:ext cx="4151936" cy="3014420"/>
          </a:xfrm>
          <a:prstGeom prst="rect">
            <a:avLst/>
          </a:prstGeom>
        </p:spPr>
      </p:pic>
      <p:pic>
        <p:nvPicPr>
          <p:cNvPr id="7" name="Picture" descr="image.png"/>
          <p:cNvPicPr/>
          <p:nvPr/>
        </p:nvPicPr>
        <p:blipFill rotWithShape="1">
          <a:blip r:embed="rId3"/>
          <a:srcRect t="54633"/>
          <a:stretch/>
        </p:blipFill>
        <p:spPr bwMode="auto">
          <a:xfrm>
            <a:off x="1112378" y="4462328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0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</p:spPr>
            <p:txBody>
              <a:bodyPr>
                <a:noAutofit/>
              </a:bodyPr>
              <a:lstStyle/>
              <a:p>
                <a:pPr algn="l" rtl="0">
                  <a:spcBef>
                    <a:spcPts val="300"/>
                  </a:spcBef>
                </a:pPr>
                <a:r>
                  <a:rPr lang="en-US" sz="2000" b="1" dirty="0" err="1"/>
                  <a:t>Шейплет</a:t>
                </a:r>
                <a:r>
                  <a:rPr lang="en-US" sz="2000" b="1" dirty="0"/>
                  <a:t> Преобразовать классификатор</a:t>
                </a:r>
                <a:endParaRPr lang="en-US" sz="2000" dirty="0"/>
              </a:p>
              <a:p>
                <a:pPr algn="l" rtl="0">
                  <a:spcBef>
                    <a:spcPts val="300"/>
                  </a:spcBef>
                </a:pPr>
                <a:r>
                  <a:rPr lang="ru-RU" sz="2000" dirty="0"/>
                  <a:t>Найдите</a:t>
                </a:r>
                <a:r>
                  <a:rPr lang="en-US" sz="2000" dirty="0"/>
                  <a:t> k </a:t>
                </a:r>
                <a:r>
                  <a:rPr lang="ru-RU" sz="2000" dirty="0" err="1"/>
                  <a:t>шейплетов</a:t>
                </a:r>
                <a:r>
                  <a:rPr lang="en-US" sz="2000" dirty="0"/>
                  <a:t> так что расстояние для одного класса будет намного меньше, чем для другого.</a:t>
                </a:r>
              </a:p>
              <a:p>
                <a:pPr marL="457200" lvl="1" indent="0" algn="l" rtl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altLang="ru-RU" sz="2000" dirty="0" err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p>
                        <m:sSup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e>
                        <m:sup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2000" dirty="0"/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ru-RU" alt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является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в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длина</a:t>
                </a:r>
                <a:r>
                  <a:rPr lang="ru-RU" altLang="ru-RU" sz="2000" dirty="0"/>
                  <a:t> (</a:t>
                </a:r>
                <a:r>
                  <a:rPr lang="ru-RU" altLang="ru-RU" sz="2000" dirty="0" err="1"/>
                  <a:t>количество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отметки времени</a:t>
                </a:r>
                <a:r>
                  <a:rPr lang="ru-RU" altLang="ru-RU" sz="2000" dirty="0"/>
                  <a:t>)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shapelet</a:t>
                </a:r>
                <a:r>
                  <a:rPr lang="ru-RU" altLang="ru-RU" sz="2000" dirty="0"/>
                  <a:t>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является </a:t>
                </a:r>
                <a:r>
                  <a:rPr lang="ru-RU" altLang="ru-RU" sz="2000" dirty="0" err="1"/>
                  <a:t>подпоследовательность</a:t>
                </a:r>
                <a:r>
                  <a:rPr lang="ru-RU" altLang="ru-RU" sz="2000" dirty="0"/>
                  <a:t> извлеченная из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altLang="ru-RU" sz="2000" dirty="0"/>
                  <a:t> в </a:t>
                </a:r>
                <a:r>
                  <a:rPr lang="ru-RU" altLang="ru-RU" sz="2000" dirty="0" err="1"/>
                  <a:t>дипазоне</a:t>
                </a:r>
                <a:r>
                  <a:rPr lang="ru-RU" altLang="ru-RU" sz="2000" dirty="0"/>
                  <a:t> от 𝑛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до</a:t>
                </a:r>
                <a:r>
                  <a:rPr lang="en-US" altLang="ru-RU" sz="2000" dirty="0"/>
                  <a:t> </a:t>
                </a:r>
                <a:r>
                  <a:rPr lang="ru-RU" altLang="ru-RU" sz="2000" dirty="0"/>
                  <a:t>𝑛 + 𝐿.</a:t>
                </a:r>
                <a:endParaRPr lang="en-US" altLang="ru-RU" sz="2000" dirty="0"/>
              </a:p>
              <a:p>
                <a:pPr lvl="2"/>
                <a:r>
                  <a:rPr lang="ru-RU" dirty="0"/>
                  <a:t>Если указанное выше расстояние достаточно мало, то предполагается, что </a:t>
                </a:r>
                <a:r>
                  <a:rPr lang="ru-RU" dirty="0" err="1"/>
                  <a:t>шейплет</a:t>
                </a:r>
                <a:r>
                  <a:rPr lang="ru-RU" dirty="0"/>
                  <a:t> присутствует во временном ряду.</a:t>
                </a:r>
              </a:p>
              <a:p>
                <a:pPr lvl="0"/>
                <a:r>
                  <a:rPr lang="ru-RU" sz="2000" dirty="0"/>
                  <a:t>Затем для нового набора данных вычисляются k объектов </a:t>
                </a:r>
                <a:br>
                  <a:rPr lang="ru-RU" sz="2000" dirty="0"/>
                </a:br>
                <a:r>
                  <a:rPr lang="ru-RU" sz="2000" dirty="0"/>
                  <a:t>как расстояние ряда до каждого из k </a:t>
                </a:r>
                <a:r>
                  <a:rPr lang="ru-RU" sz="2000" dirty="0" err="1"/>
                  <a:t>шейплетов</a:t>
                </a:r>
                <a:r>
                  <a:rPr lang="ru-RU" sz="2000" dirty="0"/>
                  <a:t>.</a:t>
                </a:r>
              </a:p>
              <a:p>
                <a:pPr lvl="0"/>
                <a:r>
                  <a:rPr lang="ru-RU" sz="2000" dirty="0"/>
                  <a:t>К набору данных, преобразованному с помощью</a:t>
                </a:r>
                <a:br>
                  <a:rPr lang="ru-RU" sz="2000" dirty="0"/>
                </a:br>
                <a:r>
                  <a:rPr lang="ru-RU" sz="2000" dirty="0"/>
                  <a:t> </a:t>
                </a:r>
                <a:r>
                  <a:rPr lang="ru-RU" sz="2000" dirty="0" err="1"/>
                  <a:t>шейплета</a:t>
                </a:r>
                <a:r>
                  <a:rPr lang="ru-RU" sz="2000" dirty="0"/>
                  <a:t> можно применить любой </a:t>
                </a:r>
                <a:br>
                  <a:rPr lang="ru-RU" sz="2000" dirty="0"/>
                </a:br>
                <a:r>
                  <a:rPr lang="ru-RU" sz="2000" dirty="0"/>
                  <a:t>алгоритм классификации.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  <a:blipFill>
                <a:blip r:embed="rId2"/>
                <a:stretch>
                  <a:fillRect l="-501" t="-1256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0" y="3665322"/>
            <a:ext cx="3883110" cy="29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49" y="1143000"/>
            <a:ext cx="11039475" cy="2828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В некоторых случаях наиболее важным является вопрос о поиске не самого паттерна во временном ряду, а, например частота и характер появления некоторых его особенностей. </a:t>
            </a:r>
          </a:p>
          <a:p>
            <a:pPr>
              <a:lnSpc>
                <a:spcPct val="120000"/>
              </a:lnSpc>
            </a:pPr>
            <a:r>
              <a:rPr lang="ru-RU" sz="2400" dirty="0"/>
              <a:t>В таких и подобных </a:t>
            </a:r>
            <a:r>
              <a:rPr lang="ru-RU" sz="2400" dirty="0" err="1"/>
              <a:t>задчах</a:t>
            </a:r>
            <a:r>
              <a:rPr lang="ru-RU" sz="2400" dirty="0"/>
              <a:t> для описания временных рядов (для их представления) могут быть использованы подходы на основе т.н. словаря (</a:t>
            </a:r>
            <a:r>
              <a:rPr lang="ru-RU" sz="2400" b="1" dirty="0" err="1"/>
              <a:t>Dictionary-based</a:t>
            </a:r>
            <a:r>
              <a:rPr lang="ru-RU" sz="2400" b="1" dirty="0"/>
              <a:t> или </a:t>
            </a:r>
            <a:r>
              <a:rPr lang="en-US" sz="2400" b="1" dirty="0"/>
              <a:t>bag of symbols, BOS</a:t>
            </a:r>
            <a:r>
              <a:rPr lang="ru-RU" sz="2400" dirty="0"/>
              <a:t>). </a:t>
            </a:r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  <p:sp>
        <p:nvSpPr>
          <p:cNvPr id="4" name="AutoShape 2" descr="A Brief Survey of Time Series Classification Algorithms | by Alexandra  Amidon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54" y="3587946"/>
            <a:ext cx="3949866" cy="3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5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143000"/>
            <a:ext cx="11039475" cy="550545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</a:pPr>
            <a:r>
              <a:rPr lang="ru-RU" dirty="0"/>
              <a:t>Алгоритм: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По сегменту временному ряда скользит окно заданной длины (происходит выборка участков)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осуществляется "грубая" аппроксимация, как по шкале времени (дискретизация), так и по шкале значений ряда (квантование). Например,  ниже выделено 3 уровня квантования (a, b и c) и 12 шагов по времени.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формируется т.н. "слово".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Например для рисунке ниже слово будет "</a:t>
            </a:r>
            <a:r>
              <a:rPr lang="ru-RU" dirty="0" err="1"/>
              <a:t>bbbacabcaaaa</a:t>
            </a:r>
            <a:r>
              <a:rPr lang="ru-RU" dirty="0"/>
              <a:t>".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Слово всегда формируется из т.н. "алфавита" заданного заранее. </a:t>
            </a:r>
          </a:p>
          <a:p>
            <a:pPr lvl="2">
              <a:lnSpc>
                <a:spcPct val="120000"/>
              </a:lnSpc>
            </a:pPr>
            <a:r>
              <a:rPr lang="ru-RU" dirty="0"/>
              <a:t>В ряде случаев требуется, чтобы слова имели одну и туже длину.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полученных слов рассчитывается гистограмма их появлений для каждого временного ряда.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Расстояние между гистограммами отдельных временных рядов (их пересечение) может являться классификатором.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без учителя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4" y="1364152"/>
            <a:ext cx="10515600" cy="5284476"/>
          </a:xfrm>
        </p:spPr>
        <p:txBody>
          <a:bodyPr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  <a:r>
              <a:rPr lang="en-US" dirty="0" err="1"/>
              <a:t>заключаются</a:t>
            </a:r>
            <a:r>
              <a:rPr lang="en-US" dirty="0"/>
              <a:t> в</a:t>
            </a:r>
            <a:r>
              <a:rPr lang="ru-RU" dirty="0"/>
              <a:t>:</a:t>
            </a:r>
          </a:p>
          <a:p>
            <a:r>
              <a:rPr lang="en-US" dirty="0" err="1"/>
              <a:t>поиске</a:t>
            </a:r>
            <a:r>
              <a:rPr lang="en-US" dirty="0"/>
              <a:t> </a:t>
            </a:r>
            <a:r>
              <a:rPr lang="en-US" dirty="0" err="1"/>
              <a:t>закономерностей</a:t>
            </a:r>
            <a:r>
              <a:rPr lang="en-US" dirty="0"/>
              <a:t> в </a:t>
            </a:r>
            <a:r>
              <a:rPr lang="en-US" dirty="0" err="1"/>
              <a:t>наборе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меток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, </a:t>
            </a:r>
            <a:r>
              <a:rPr lang="en-US" dirty="0" err="1"/>
              <a:t>например</a:t>
            </a:r>
            <a:r>
              <a:rPr lang="ru-RU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О</a:t>
            </a:r>
            <a:r>
              <a:rPr lang="en-US" dirty="0" err="1"/>
              <a:t>бнаружение</a:t>
            </a:r>
            <a:r>
              <a:rPr lang="en-US" dirty="0"/>
              <a:t> </a:t>
            </a:r>
            <a:r>
              <a:rPr lang="en-US" dirty="0" err="1"/>
              <a:t>аномалий</a:t>
            </a:r>
            <a:r>
              <a:rPr lang="en-US" dirty="0"/>
              <a:t>  (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выбросы</a:t>
            </a:r>
            <a:r>
              <a:rPr lang="en-US" dirty="0"/>
              <a:t>, </a:t>
            </a:r>
            <a:r>
              <a:rPr lang="en-US" dirty="0" err="1"/>
              <a:t>пропущенные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, </a:t>
            </a:r>
            <a:r>
              <a:rPr lang="en-US" dirty="0" err="1"/>
              <a:t>аномальные</a:t>
            </a:r>
            <a:r>
              <a:rPr lang="en-US" dirty="0"/>
              <a:t> </a:t>
            </a:r>
            <a:r>
              <a:rPr lang="en-US" dirty="0" err="1"/>
              <a:t>шаблоны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другие</a:t>
            </a:r>
            <a:r>
              <a:rPr lang="en-US" dirty="0"/>
              <a:t>)</a:t>
            </a:r>
            <a:r>
              <a:rPr lang="ru-RU" dirty="0"/>
              <a:t>;</a:t>
            </a:r>
            <a:r>
              <a:rPr lang="en-US" dirty="0"/>
              <a:t>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Д</a:t>
            </a:r>
            <a:r>
              <a:rPr lang="en-US" dirty="0" err="1"/>
              <a:t>екомпозиция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  ( </a:t>
            </a:r>
            <a:r>
              <a:rPr lang="en-US" dirty="0" err="1"/>
              <a:t>декомпозиция</a:t>
            </a:r>
            <a:r>
              <a:rPr lang="en-US" dirty="0"/>
              <a:t> </a:t>
            </a:r>
            <a:r>
              <a:rPr lang="en-US" dirty="0" err="1"/>
              <a:t>тренд-сезонность</a:t>
            </a:r>
            <a:r>
              <a:rPr lang="en-US" dirty="0"/>
              <a:t>, PCA, </a:t>
            </a:r>
            <a:r>
              <a:rPr lang="en-US" dirty="0" err="1"/>
              <a:t>декомпозиция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компонентов</a:t>
            </a:r>
            <a:r>
              <a:rPr lang="en-US" dirty="0"/>
              <a:t>); 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У</a:t>
            </a:r>
            <a:r>
              <a:rPr lang="en-US" dirty="0" err="1"/>
              <a:t>даление</a:t>
            </a:r>
            <a:r>
              <a:rPr lang="en-US" dirty="0"/>
              <a:t> </a:t>
            </a:r>
            <a:r>
              <a:rPr lang="en-US" dirty="0" err="1"/>
              <a:t>шумов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. 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К</a:t>
            </a:r>
            <a:r>
              <a:rPr lang="en-US" dirty="0" err="1"/>
              <a:t>ластеризация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С</a:t>
            </a:r>
            <a:r>
              <a:rPr lang="en-US" dirty="0" err="1"/>
              <a:t>жати</a:t>
            </a:r>
            <a:r>
              <a:rPr lang="ru-RU" dirty="0"/>
              <a:t>е (</a:t>
            </a:r>
            <a:r>
              <a:rPr lang="ru-RU" dirty="0" err="1"/>
              <a:t>передискретизация</a:t>
            </a:r>
            <a:r>
              <a:rPr lang="ru-RU" dirty="0"/>
              <a:t>) </a:t>
            </a:r>
            <a:r>
              <a:rPr lang="en-US" dirty="0" err="1"/>
              <a:t>данных</a:t>
            </a:r>
            <a:r>
              <a:rPr lang="en-US" dirty="0"/>
              <a:t>. </a:t>
            </a:r>
            <a:endParaRPr lang="ru-RU" dirty="0"/>
          </a:p>
          <a:p>
            <a:pPr lvl="1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6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626"/>
            <a:ext cx="10725150" cy="5495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Гистограмма может быть рассмотрена отдельно в качестве </a:t>
            </a:r>
            <a:r>
              <a:rPr lang="ru-RU" sz="2200" dirty="0" err="1"/>
              <a:t>Dictionary-based-transformation</a:t>
            </a:r>
            <a:r>
              <a:rPr lang="ru-RU" sz="2200" dirty="0"/>
              <a:t>, например в качестве меры сжатия данных.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Также сжатие-преобразование временных рядов может осуществляться при помощи аппроксимаций без словаря,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например кусочно-линейная аппроксимация или разложением на главные компоненты.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Как и любой алгоритм сжатия </a:t>
            </a:r>
            <a:r>
              <a:rPr lang="ru-RU" sz="2200" dirty="0" err="1"/>
              <a:t>Dictionary-based-transformation</a:t>
            </a:r>
            <a:r>
              <a:rPr lang="ru-RU" sz="2200" dirty="0"/>
              <a:t> позволяет проводить некоторую фильтрацию шумов в данных.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 ряде случаев для каждого положения окна описание ряда может быть дано в нескольких частотных полосах.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На использование описания в нескольких полосах частот построена одна из наиболее популярных техник </a:t>
            </a:r>
            <a:r>
              <a:rPr lang="ru-RU" sz="2200" dirty="0" err="1"/>
              <a:t>Dictionary-based</a:t>
            </a:r>
            <a:r>
              <a:rPr lang="ru-RU" sz="2200" dirty="0"/>
              <a:t> классификации - BOSS (</a:t>
            </a:r>
            <a:r>
              <a:rPr lang="ru-RU" sz="2200" dirty="0" err="1"/>
              <a:t>Bag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SFA </a:t>
            </a:r>
            <a:r>
              <a:rPr lang="ru-RU" sz="2200" dirty="0" err="1"/>
              <a:t>Symbols</a:t>
            </a:r>
            <a:r>
              <a:rPr lang="ru-RU" sz="2200" dirty="0"/>
              <a:t>).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Где SFA (</a:t>
            </a:r>
            <a:r>
              <a:rPr lang="ru-RU" sz="2200" dirty="0" err="1"/>
              <a:t>Symbolic</a:t>
            </a:r>
            <a:r>
              <a:rPr lang="ru-RU" sz="2200" dirty="0"/>
              <a:t> </a:t>
            </a:r>
            <a:r>
              <a:rPr lang="ru-RU" sz="2200" dirty="0" err="1"/>
              <a:t>Fourier</a:t>
            </a:r>
            <a:r>
              <a:rPr lang="ru-RU" sz="2200" dirty="0"/>
              <a:t> </a:t>
            </a:r>
            <a:r>
              <a:rPr lang="ru-RU" sz="2200" dirty="0" err="1"/>
              <a:t>Approximation</a:t>
            </a:r>
            <a:r>
              <a:rPr lang="ru-RU" sz="2200" dirty="0"/>
              <a:t>) это особый тип аппроксимации </a:t>
            </a:r>
            <a:br>
              <a:rPr lang="ru-RU" sz="2200" dirty="0"/>
            </a:br>
            <a:r>
              <a:rPr lang="ru-RU" sz="2200" dirty="0"/>
              <a:t>в частотной области. </a:t>
            </a:r>
          </a:p>
        </p:txBody>
      </p:sp>
    </p:spTree>
    <p:extLst>
      <p:ext uri="{BB962C8B-B14F-4D97-AF65-F5344CB8AC3E}">
        <p14:creationId xmlns:p14="http://schemas.microsoft.com/office/powerpoint/2010/main" val="1064546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34042"/>
            <a:ext cx="10943602" cy="55858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Одним из самых популярных способов получения словаря является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Мешок символов SFA (Мешок символов символьной аппроксимации Фурье (SAF), BOSS)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Признаки слов для классификаторов BOSS извлекаются из рядов с помощью </a:t>
            </a:r>
            <a:r>
              <a:rPr lang="ru-RU" sz="2000" b="1" dirty="0"/>
              <a:t>преобразования символьного приближения Фурье (SFA)</a:t>
            </a:r>
            <a:r>
              <a:rPr lang="ru-RU" sz="2000" dirty="0"/>
              <a:t>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Вычислить преобразование Фурье окна (первый член игнорируется, если происходит нормализация).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Квантовать первые L членов Фурье в символы для образования «слова».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например, округление до целой части или использование </a:t>
            </a:r>
            <a:r>
              <a:rPr lang="ru-RU" b="1" dirty="0"/>
              <a:t>группировки</a:t>
            </a:r>
            <a:r>
              <a:rPr lang="ru-RU" dirty="0"/>
              <a:t> с  </a:t>
            </a:r>
            <a:r>
              <a:rPr lang="ru-RU" b="1" dirty="0"/>
              <a:t>несколькими коэффициентами (MCB).</a:t>
            </a:r>
            <a:endParaRPr lang="ru-RU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MCB - это контролируемый алгоритм, который </a:t>
            </a:r>
            <a:br>
              <a:rPr lang="ru-RU" sz="2000" dirty="0"/>
            </a:br>
            <a:r>
              <a:rPr lang="ru-RU" sz="2000" dirty="0"/>
              <a:t>объединяет непрерывные временные ряды </a:t>
            </a:r>
            <a:br>
              <a:rPr lang="ru-RU" sz="2000" dirty="0"/>
            </a:br>
            <a:r>
              <a:rPr lang="ru-RU" sz="2000" dirty="0"/>
              <a:t>в последовательность букв.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Словарь слов создается по мере того, </a:t>
            </a:r>
            <a:br>
              <a:rPr lang="ru-RU" sz="2000" dirty="0"/>
            </a:br>
            <a:r>
              <a:rPr lang="ru-RU" sz="2000" dirty="0"/>
              <a:t>как окно скользит, записывая счетчик </a:t>
            </a:r>
            <a:br>
              <a:rPr lang="ru-RU" sz="2000" dirty="0"/>
            </a:br>
            <a:r>
              <a:rPr lang="ru-RU" sz="2000" dirty="0"/>
              <a:t>частоты каждого слова.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64" y="3540586"/>
            <a:ext cx="395018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2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Классификаторы 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</a:pPr>
            <a:endParaRPr lang="ru-RU" alt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" y="3746503"/>
            <a:ext cx="3785786" cy="2877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181" b="-619"/>
          <a:stretch/>
        </p:blipFill>
        <p:spPr>
          <a:xfrm>
            <a:off x="4737245" y="3595435"/>
            <a:ext cx="6967075" cy="3179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00"/>
          <a:stretch/>
        </p:blipFill>
        <p:spPr>
          <a:xfrm>
            <a:off x="367522" y="931492"/>
            <a:ext cx="6348431" cy="26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7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728904"/>
          </a:xfrm>
        </p:spPr>
        <p:txBody>
          <a:bodyPr>
            <a:normAutofit fontScale="77500" lnSpcReduction="20000"/>
          </a:bodyPr>
          <a:lstStyle/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К задачам классификации относятся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1600" b="1" dirty="0"/>
              <a:t>Определение соответствия сегмента ВР некоторой группе заранее определенных примеров </a:t>
            </a:r>
          </a:p>
          <a:p>
            <a:pPr marL="971550" lvl="2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1900" dirty="0">
                <a:ea typeface="Calibri" panose="020F0502020204030204" pitchFamily="34" charset="0"/>
                <a:cs typeface="Times New Roman" panose="02020603050405020304" pitchFamily="18" charset="0"/>
              </a:rPr>
              <a:t>Поиск точек разделения ВР на сегменты</a:t>
            </a:r>
          </a:p>
          <a:p>
            <a:pPr marL="971550" lvl="2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2000" dirty="0"/>
              <a:t>Предсказание будущих значений для каждого сегмента ВР</a:t>
            </a:r>
          </a:p>
          <a:p>
            <a:pPr marL="971550" lvl="2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Сокращение размерности каждого сегмента ВР</a:t>
            </a:r>
          </a:p>
          <a:p>
            <a:r>
              <a:rPr lang="ru-RU" dirty="0"/>
              <a:t>Метод классификации </a:t>
            </a:r>
            <a:r>
              <a:rPr lang="en-US" dirty="0" err="1"/>
              <a:t>knn-dtw</a:t>
            </a:r>
            <a:r>
              <a:rPr lang="en-US" dirty="0"/>
              <a:t> </a:t>
            </a:r>
            <a:r>
              <a:rPr lang="ru-RU" dirty="0"/>
              <a:t>для сегментов ВР решает задачу:</a:t>
            </a:r>
            <a:endParaRPr lang="ru-RU" sz="3600" dirty="0"/>
          </a:p>
          <a:p>
            <a:pPr marL="1428750" lvl="2" indent="-514350">
              <a:buFont typeface="+mj-lt"/>
              <a:buAutoNum type="arabicPeriod"/>
            </a:pPr>
            <a:r>
              <a:rPr lang="ru-RU" b="1" dirty="0"/>
              <a:t>Схожести по форме  </a:t>
            </a:r>
            <a:endParaRPr lang="ru-RU" sz="2800" b="1" dirty="0"/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Схожести по временному поведению</a:t>
            </a:r>
            <a:endParaRPr lang="ru-RU" sz="2800" dirty="0"/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Схожести по частотному поведению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/>
              <a:t>Схожести частоте повторяемости паттерна</a:t>
            </a:r>
          </a:p>
          <a:p>
            <a:r>
              <a:rPr lang="ru-RU" dirty="0"/>
              <a:t>Пусть есть задача определить наличие сезонности заданного периода с конкретными параметрами, какой метод подойдет: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b="1" dirty="0"/>
              <a:t>схожесть в частотном поведении</a:t>
            </a:r>
            <a:r>
              <a:rPr lang="ru-RU" sz="2200" dirty="0"/>
              <a:t>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схожесть во временном поведении.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схожесть по форме 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Все перечисленные методы</a:t>
            </a:r>
          </a:p>
          <a:p>
            <a:r>
              <a:rPr lang="ru-RU" dirty="0"/>
              <a:t>Алгоритмы на основе словарей лучше подходят для оценки: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b="1" dirty="0"/>
              <a:t>Частоты повторения паттерна.</a:t>
            </a:r>
            <a:endParaRPr lang="ru-RU" sz="3000" b="1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схожесть в частотном поведении.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схожесть по форме 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схожесть во временном поведении</a:t>
            </a:r>
            <a:endParaRPr lang="ru-RU" sz="4800" dirty="0"/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987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8"/>
            <a:ext cx="11551645" cy="57826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1400" b="1" dirty="0"/>
              <a:t>Выберите задачу классификации ВР</a:t>
            </a:r>
            <a:endParaRPr lang="ru-RU" sz="16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sz="1600" dirty="0">
                <a:cs typeface="Times New Roman" panose="02020603050405020304" pitchFamily="18" charset="0"/>
              </a:rPr>
              <a:t>Диагностика сердечных заболеваний по оцифрованной кардиограмме </a:t>
            </a:r>
            <a:r>
              <a:rPr lang="en-US" sz="1600" dirty="0">
                <a:cs typeface="Times New Roman" panose="02020603050405020304" pitchFamily="18" charset="0"/>
              </a:rPr>
              <a:t>(x)</a:t>
            </a:r>
            <a:endParaRPr lang="ru-RU" sz="1600" dirty="0"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sz="1600" dirty="0">
                <a:cs typeface="Times New Roman" panose="02020603050405020304" pitchFamily="18" charset="0"/>
              </a:rPr>
              <a:t>Определение протокола сигнала </a:t>
            </a:r>
            <a:r>
              <a:rPr lang="en-US" sz="1600" dirty="0" err="1">
                <a:cs typeface="Times New Roman" panose="02020603050405020304" pitchFamily="18" charset="0"/>
              </a:rPr>
              <a:t>WiFi</a:t>
            </a:r>
            <a:r>
              <a:rPr lang="en-US" sz="1600" dirty="0">
                <a:cs typeface="Times New Roman" panose="02020603050405020304" pitchFamily="18" charset="0"/>
              </a:rPr>
              <a:t> a-ac </a:t>
            </a:r>
            <a:r>
              <a:rPr lang="ru-RU" sz="1600" dirty="0">
                <a:cs typeface="Times New Roman" panose="02020603050405020304" pitchFamily="18" charset="0"/>
              </a:rPr>
              <a:t>по его записи приемником </a:t>
            </a:r>
            <a:r>
              <a:rPr lang="en-US" sz="1600" b="1" i="0" dirty="0">
                <a:latin typeface="+mj-lt"/>
                <a:cs typeface="Times New Roman" panose="02020603050405020304" pitchFamily="18" charset="0"/>
              </a:rPr>
              <a:t>(x)</a:t>
            </a:r>
            <a:endParaRPr lang="ru-RU" sz="1600" b="1" dirty="0"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sz="1600" dirty="0">
                <a:cs typeface="Times New Roman" panose="02020603050405020304" pitchFamily="18" charset="0"/>
              </a:rPr>
              <a:t>Определение загрузки </a:t>
            </a:r>
            <a:r>
              <a:rPr lang="ru-RU" sz="1600" dirty="0" err="1">
                <a:cs typeface="Times New Roman" panose="02020603050405020304" pitchFamily="18" charset="0"/>
              </a:rPr>
              <a:t>колл</a:t>
            </a:r>
            <a:r>
              <a:rPr lang="ru-RU" sz="1600" dirty="0">
                <a:cs typeface="Times New Roman" panose="02020603050405020304" pitchFamily="18" charset="0"/>
              </a:rPr>
              <a:t>-центра на 2 дня в перед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600" dirty="0">
                <a:cs typeface="Times New Roman" panose="02020603050405020304" pitchFamily="18" charset="0"/>
              </a:rPr>
              <a:t>Определение момента выхода из строя уникального оборудовании по его вибрациям  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sz="1600" dirty="0">
                <a:cs typeface="Times New Roman" panose="02020603050405020304" pitchFamily="18" charset="0"/>
              </a:rPr>
              <a:t>Определение класса автомобиля по анкете его характеристик</a:t>
            </a:r>
          </a:p>
          <a:p>
            <a:pPr marL="457200" lvl="1" indent="-457200"/>
            <a:r>
              <a:rPr lang="ru-RU" sz="1900" b="1" dirty="0">
                <a:ea typeface="Calibri" panose="020F0502020204030204" pitchFamily="34" charset="0"/>
                <a:cs typeface="Times New Roman" panose="02020603050405020304" pitchFamily="18" charset="0"/>
              </a:rPr>
              <a:t>Расставьте соответствие типов задач классификации и их описания. Пусть задача </a:t>
            </a:r>
            <a:r>
              <a:rPr lang="ru-RU" sz="2000" dirty="0"/>
              <a:t>определить наличие</a:t>
            </a: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-457200">
              <a:buFont typeface="+mj-lt"/>
              <a:buAutoNum type="arabicPeriod"/>
            </a:pPr>
            <a:r>
              <a:rPr lang="ru-RU" dirty="0"/>
              <a:t>Импульса в сегменте  - схожесть по форме </a:t>
            </a:r>
          </a:p>
          <a:p>
            <a:pPr marL="914400" lvl="2" indent="-457200">
              <a:buFont typeface="+mj-lt"/>
              <a:buAutoNum type="arabicPeriod"/>
            </a:pPr>
            <a:r>
              <a:rPr lang="ru-RU" dirty="0"/>
              <a:t>роста тренда с насыщением и точкой перегиба - схожесть поведения компонент</a:t>
            </a:r>
          </a:p>
          <a:p>
            <a:pPr marL="914400" lvl="2" indent="-457200">
              <a:buFont typeface="+mj-lt"/>
              <a:buAutoNum type="arabicPeriod"/>
            </a:pPr>
            <a:r>
              <a:rPr lang="ru-RU" sz="1600" dirty="0"/>
              <a:t>Двух сезонностей известных периодов - </a:t>
            </a:r>
            <a:r>
              <a:rPr lang="en-US" sz="1600" dirty="0" err="1"/>
              <a:t>схожесть</a:t>
            </a:r>
            <a:r>
              <a:rPr lang="en-US" sz="1600" dirty="0"/>
              <a:t> в </a:t>
            </a:r>
            <a:r>
              <a:rPr lang="en-US" sz="1600" dirty="0" err="1"/>
              <a:t>частотном</a:t>
            </a:r>
            <a:r>
              <a:rPr lang="en-US" sz="1600" dirty="0"/>
              <a:t> </a:t>
            </a:r>
            <a:r>
              <a:rPr lang="en-US" sz="1600" dirty="0" err="1"/>
              <a:t>поведении</a:t>
            </a:r>
            <a:r>
              <a:rPr lang="en-US" sz="1600" dirty="0"/>
              <a:t> </a:t>
            </a:r>
            <a:endParaRPr lang="ru-RU" sz="1600" dirty="0"/>
          </a:p>
          <a:p>
            <a:pPr marL="914400" lvl="2" indent="-457200">
              <a:buFont typeface="+mj-lt"/>
              <a:buAutoNum type="arabicPeriod"/>
            </a:pPr>
            <a:r>
              <a:rPr lang="ru-RU" sz="1600" dirty="0"/>
              <a:t>Участка с 5 импульсами – схожесть по частоте повторения </a:t>
            </a:r>
            <a:r>
              <a:rPr lang="ru-RU" sz="1600" dirty="0" err="1"/>
              <a:t>патерна</a:t>
            </a:r>
            <a:endParaRPr lang="ru-RU" sz="1600" dirty="0"/>
          </a:p>
          <a:p>
            <a:pPr marL="914400" lvl="2" indent="-457200">
              <a:buFont typeface="+mj-lt"/>
              <a:buAutoNum type="arabicPeriod"/>
            </a:pPr>
            <a:r>
              <a:rPr lang="ru-RU" sz="1600" dirty="0"/>
              <a:t>Участки, где </a:t>
            </a:r>
            <a:r>
              <a:rPr lang="ru-RU" sz="1600" dirty="0" err="1"/>
              <a:t>коллоколообразный</a:t>
            </a:r>
            <a:r>
              <a:rPr lang="ru-RU" sz="1600" dirty="0"/>
              <a:t> </a:t>
            </a:r>
            <a:r>
              <a:rPr lang="ru-RU" sz="1600" dirty="0" err="1"/>
              <a:t>импусль</a:t>
            </a:r>
            <a:r>
              <a:rPr lang="ru-RU" sz="1600" dirty="0"/>
              <a:t> </a:t>
            </a:r>
            <a:r>
              <a:rPr lang="ru-RU" sz="1600" dirty="0" err="1"/>
              <a:t>начиначется</a:t>
            </a:r>
            <a:r>
              <a:rPr lang="ru-RU" sz="1600" dirty="0"/>
              <a:t> в середине – схожесть во временном поведении</a:t>
            </a:r>
          </a:p>
          <a:p>
            <a:r>
              <a:rPr lang="ru-RU" dirty="0"/>
              <a:t>Есть задача найти локальный всплеск сигнала </a:t>
            </a:r>
            <a:r>
              <a:rPr lang="ru-RU" dirty="0" err="1"/>
              <a:t>Ритинограммы</a:t>
            </a:r>
            <a:r>
              <a:rPr lang="ru-RU" dirty="0"/>
              <a:t>, характерный для заболевания, какие подходы лучше использовать :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knn-dtw</a:t>
            </a:r>
            <a:r>
              <a:rPr lang="ru-RU" sz="2000" dirty="0"/>
              <a:t> </a:t>
            </a:r>
            <a:r>
              <a:rPr lang="en-US" sz="2000" dirty="0"/>
              <a:t>(X)</a:t>
            </a:r>
            <a:r>
              <a:rPr lang="ru-RU" sz="2200" dirty="0"/>
              <a:t>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/>
              <a:t>Шейплеты</a:t>
            </a:r>
            <a:r>
              <a:rPr lang="ru-RU" sz="2200" dirty="0"/>
              <a:t> </a:t>
            </a:r>
            <a:r>
              <a:rPr lang="en-US" sz="2200" dirty="0"/>
              <a:t>(x)</a:t>
            </a:r>
            <a:r>
              <a:rPr lang="ru-RU" sz="2200" dirty="0"/>
              <a:t>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Словари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 </a:t>
            </a:r>
            <a:r>
              <a:rPr lang="en-US" dirty="0" err="1"/>
              <a:t>knn</a:t>
            </a:r>
            <a:r>
              <a:rPr lang="en-US" dirty="0"/>
              <a:t>-</a:t>
            </a:r>
            <a:r>
              <a:rPr lang="ru-RU" dirty="0"/>
              <a:t>эвклидова метрика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Таблица-</a:t>
            </a:r>
            <a:r>
              <a:rPr lang="en-US" sz="2200" dirty="0"/>
              <a:t>F1-</a:t>
            </a:r>
            <a:r>
              <a:rPr lang="ru-RU" sz="2200" dirty="0"/>
              <a:t>мера</a:t>
            </a:r>
          </a:p>
          <a:p>
            <a:pPr marL="914400" lvl="2" indent="-457200">
              <a:buFont typeface="+mj-lt"/>
              <a:buAutoNum type="arabicPeriod"/>
            </a:pPr>
            <a:endParaRPr lang="ru-RU" sz="15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46" y="880217"/>
            <a:ext cx="10900954" cy="597778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В </a:t>
            </a:r>
            <a:r>
              <a:rPr lang="en-US" sz="2600" dirty="0" err="1"/>
              <a:t>некоторых</a:t>
            </a:r>
            <a:r>
              <a:rPr lang="en-US" sz="2600" dirty="0"/>
              <a:t> </a:t>
            </a:r>
            <a:r>
              <a:rPr lang="en-US" sz="2600" dirty="0" err="1"/>
              <a:t>случаях</a:t>
            </a:r>
            <a:r>
              <a:rPr lang="en-US" sz="2600" dirty="0"/>
              <a:t> </a:t>
            </a:r>
            <a:r>
              <a:rPr lang="en-US" sz="2600" dirty="0" err="1"/>
              <a:t>необходимо</a:t>
            </a:r>
            <a:r>
              <a:rPr lang="en-US" sz="2600" dirty="0"/>
              <a:t> </a:t>
            </a:r>
            <a:r>
              <a:rPr lang="en-US" sz="2600" dirty="0" err="1"/>
              <a:t>устранить</a:t>
            </a:r>
            <a:r>
              <a:rPr lang="en-US" sz="2600" dirty="0"/>
              <a:t> </a:t>
            </a:r>
            <a:r>
              <a:rPr lang="en-US" sz="2600" dirty="0" err="1"/>
              <a:t>определенную</a:t>
            </a:r>
            <a:r>
              <a:rPr lang="en-US" sz="2600" dirty="0"/>
              <a:t> </a:t>
            </a:r>
            <a:r>
              <a:rPr lang="en-US" sz="2600" dirty="0" err="1"/>
              <a:t>составлюящую</a:t>
            </a:r>
            <a:r>
              <a:rPr lang="en-US" sz="2600" dirty="0"/>
              <a:t> </a:t>
            </a:r>
            <a:r>
              <a:rPr lang="en-US" sz="2600" dirty="0" err="1"/>
              <a:t>ряда</a:t>
            </a:r>
            <a:r>
              <a:rPr lang="en-US" sz="2600" dirty="0"/>
              <a:t>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рассматривается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 </a:t>
            </a:r>
            <a:r>
              <a:rPr lang="en-US" sz="2600" dirty="0" err="1"/>
              <a:t>шум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помеха</a:t>
            </a:r>
            <a:r>
              <a:rPr lang="en-US" sz="2600" dirty="0"/>
              <a:t> - </a:t>
            </a:r>
            <a:r>
              <a:rPr lang="en-US" sz="2600" dirty="0" err="1"/>
              <a:t>эту</a:t>
            </a:r>
            <a:r>
              <a:rPr lang="en-US" sz="2600" dirty="0"/>
              <a:t> </a:t>
            </a:r>
            <a:r>
              <a:rPr lang="en-US" sz="2600" dirty="0" err="1"/>
              <a:t>задачу</a:t>
            </a:r>
            <a:r>
              <a:rPr lang="en-US" sz="2600" dirty="0"/>
              <a:t> </a:t>
            </a:r>
            <a:r>
              <a:rPr lang="en-US" sz="2600" dirty="0" err="1"/>
              <a:t>можно</a:t>
            </a:r>
            <a:r>
              <a:rPr lang="en-US" sz="2600" dirty="0"/>
              <a:t> </a:t>
            </a:r>
            <a:r>
              <a:rPr lang="en-US" sz="2600" dirty="0" err="1"/>
              <a:t>рассматривать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  </a:t>
            </a:r>
            <a:r>
              <a:rPr lang="en-US" sz="2600" b="1" dirty="0" err="1"/>
              <a:t>шумоподавление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b="1" dirty="0" err="1"/>
              <a:t>фильтрацию</a:t>
            </a:r>
            <a:r>
              <a:rPr lang="en-US" sz="2600" dirty="0"/>
              <a:t> </a:t>
            </a:r>
            <a:r>
              <a:rPr lang="en-US" sz="2600" dirty="0" err="1"/>
              <a:t>временных</a:t>
            </a:r>
            <a:r>
              <a:rPr lang="en-US" sz="2600" dirty="0"/>
              <a:t> </a:t>
            </a:r>
            <a:r>
              <a:rPr lang="en-US" sz="2600" dirty="0" err="1"/>
              <a:t>рядов</a:t>
            </a:r>
            <a:r>
              <a:rPr lang="en-US" sz="2600" dirty="0"/>
              <a:t> </a:t>
            </a:r>
            <a:r>
              <a:rPr lang="en-US" sz="2600" b="1" dirty="0"/>
              <a:t>с </a:t>
            </a:r>
            <a:r>
              <a:rPr lang="en-US" sz="2600" b="1" dirty="0" err="1"/>
              <a:t>учителем</a:t>
            </a:r>
            <a:r>
              <a:rPr lang="en-US" sz="2600" dirty="0"/>
              <a:t>.  </a:t>
            </a:r>
            <a:endParaRPr lang="ru-RU" sz="2600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/>
              <a:t>В </a:t>
            </a:r>
            <a:r>
              <a:rPr lang="en-US" sz="2600" i="1" dirty="0" err="1"/>
              <a:t>случае</a:t>
            </a:r>
            <a:r>
              <a:rPr lang="en-US" sz="2600" i="1" dirty="0"/>
              <a:t>, </a:t>
            </a:r>
            <a:r>
              <a:rPr lang="en-US" sz="2600" i="1" dirty="0" err="1"/>
              <a:t>если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декомпозиция</a:t>
            </a:r>
            <a:r>
              <a:rPr lang="en-US" sz="2600" i="1" dirty="0"/>
              <a:t> </a:t>
            </a:r>
            <a:r>
              <a:rPr lang="en-US" sz="2600" i="1" dirty="0" err="1"/>
              <a:t>ряда</a:t>
            </a:r>
            <a:r>
              <a:rPr lang="en-US" sz="2600" i="1" dirty="0"/>
              <a:t> </a:t>
            </a:r>
            <a:r>
              <a:rPr lang="en-US" sz="2600" i="1" dirty="0" err="1"/>
              <a:t>выполняется</a:t>
            </a:r>
            <a:r>
              <a:rPr lang="en-US" sz="2600" i="1" dirty="0"/>
              <a:t> </a:t>
            </a:r>
            <a:r>
              <a:rPr lang="en-US" sz="2600" i="1" dirty="0" err="1"/>
              <a:t>на</a:t>
            </a:r>
            <a:r>
              <a:rPr lang="en-US" sz="2600" i="1" dirty="0"/>
              <a:t> </a:t>
            </a:r>
            <a:r>
              <a:rPr lang="en-US" sz="2600" i="1" dirty="0" err="1"/>
              <a:t>основе</a:t>
            </a:r>
            <a:r>
              <a:rPr lang="en-US" sz="2600" i="1" dirty="0"/>
              <a:t> </a:t>
            </a:r>
            <a:r>
              <a:rPr lang="en-US" sz="2600" i="1" dirty="0" err="1"/>
              <a:t>некоторой</a:t>
            </a:r>
            <a:r>
              <a:rPr lang="en-US" sz="2600" i="1" dirty="0"/>
              <a:t>  </a:t>
            </a:r>
            <a:r>
              <a:rPr lang="en-US" sz="2600" i="1" dirty="0" err="1"/>
              <a:t>априорно-известной</a:t>
            </a:r>
            <a:r>
              <a:rPr lang="en-US" sz="2600" i="1" dirty="0"/>
              <a:t> </a:t>
            </a:r>
            <a:r>
              <a:rPr lang="en-US" sz="2600" i="1" dirty="0" err="1"/>
              <a:t>модели</a:t>
            </a:r>
            <a:r>
              <a:rPr lang="en-US" sz="2600" i="1" dirty="0"/>
              <a:t>, </a:t>
            </a:r>
            <a:r>
              <a:rPr lang="en-US" sz="2600" i="1" dirty="0" err="1"/>
              <a:t>она</a:t>
            </a:r>
            <a:r>
              <a:rPr lang="en-US" sz="2600" i="1" dirty="0"/>
              <a:t> </a:t>
            </a:r>
            <a:r>
              <a:rPr lang="ru-RU" sz="2600" i="1" dirty="0"/>
              <a:t>может</a:t>
            </a:r>
            <a:r>
              <a:rPr lang="en-US" sz="2600" i="1" dirty="0"/>
              <a:t> </a:t>
            </a:r>
            <a:r>
              <a:rPr lang="en-US" sz="2600" i="1" dirty="0" err="1"/>
              <a:t>быть</a:t>
            </a:r>
            <a:r>
              <a:rPr lang="en-US" sz="2600" i="1" dirty="0"/>
              <a:t> </a:t>
            </a:r>
            <a:r>
              <a:rPr lang="en-US" sz="2600" i="1" dirty="0" err="1"/>
              <a:t>интерпретирована</a:t>
            </a:r>
            <a:r>
              <a:rPr lang="en-US" sz="2600" i="1" dirty="0"/>
              <a:t> </a:t>
            </a:r>
            <a:r>
              <a:rPr lang="en-US" sz="2600" i="1" dirty="0" err="1"/>
              <a:t>как</a:t>
            </a:r>
            <a:r>
              <a:rPr lang="en-US" sz="2600" i="1" dirty="0"/>
              <a:t> </a:t>
            </a:r>
            <a:r>
              <a:rPr lang="en-US" sz="2600" i="1" dirty="0" err="1"/>
              <a:t>задача</a:t>
            </a:r>
            <a:r>
              <a:rPr lang="en-US" sz="2600" i="1" dirty="0"/>
              <a:t> </a:t>
            </a:r>
            <a:r>
              <a:rPr lang="en-US" sz="2600" i="1" dirty="0" err="1"/>
              <a:t>обучения</a:t>
            </a:r>
            <a:r>
              <a:rPr lang="en-US" sz="2600" i="1" dirty="0"/>
              <a:t> с </a:t>
            </a:r>
            <a:r>
              <a:rPr lang="en-US" sz="2600" i="1" dirty="0" err="1"/>
              <a:t>учителем</a:t>
            </a:r>
            <a:r>
              <a:rPr lang="en-US" sz="2600" i="1" dirty="0"/>
              <a:t> (в </a:t>
            </a:r>
            <a:r>
              <a:rPr lang="en-US" sz="2600" i="1" dirty="0" err="1"/>
              <a:t>частности</a:t>
            </a:r>
            <a:r>
              <a:rPr lang="en-US" sz="2600" i="1" dirty="0"/>
              <a:t>, </a:t>
            </a:r>
            <a:r>
              <a:rPr lang="en-US" sz="2600" i="1" dirty="0" err="1"/>
              <a:t>контролируемое</a:t>
            </a:r>
            <a:r>
              <a:rPr lang="en-US" sz="2600" i="1" dirty="0"/>
              <a:t> </a:t>
            </a:r>
            <a:r>
              <a:rPr lang="en-US" sz="2600" i="1" dirty="0" err="1"/>
              <a:t>шумоподавление</a:t>
            </a:r>
            <a:r>
              <a:rPr lang="en-US" sz="2600" i="1" dirty="0"/>
              <a:t> </a:t>
            </a:r>
            <a:r>
              <a:rPr lang="en-US" sz="2600" i="1" dirty="0" err="1"/>
              <a:t>является</a:t>
            </a:r>
            <a:r>
              <a:rPr lang="en-US" sz="2600" i="1" dirty="0"/>
              <a:t> </a:t>
            </a:r>
            <a:r>
              <a:rPr lang="en-US" sz="2600" i="1" dirty="0" err="1"/>
              <a:t>примером</a:t>
            </a:r>
            <a:r>
              <a:rPr lang="en-US" sz="2600" i="1" dirty="0"/>
              <a:t> </a:t>
            </a:r>
            <a:r>
              <a:rPr lang="en-US" sz="2600" i="1" dirty="0" err="1"/>
              <a:t>такой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декомпозиции</a:t>
            </a:r>
            <a:r>
              <a:rPr lang="en-US" sz="2600" i="1" dirty="0"/>
              <a:t>).  </a:t>
            </a:r>
            <a:endParaRPr lang="ru-RU" sz="2600" i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err="1"/>
              <a:t>Обнаружение</a:t>
            </a:r>
            <a:r>
              <a:rPr lang="en-US" sz="2600" b="1" dirty="0"/>
              <a:t> </a:t>
            </a:r>
            <a:r>
              <a:rPr lang="en-US" sz="2600" b="1" dirty="0" err="1"/>
              <a:t>аномалии</a:t>
            </a:r>
            <a:r>
              <a:rPr lang="en-US" sz="2600" b="1" dirty="0"/>
              <a:t> </a:t>
            </a:r>
            <a:r>
              <a:rPr lang="en-US" sz="2600" dirty="0" err="1"/>
              <a:t>также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выполняться</a:t>
            </a:r>
            <a:r>
              <a:rPr lang="en-US" sz="2600" dirty="0"/>
              <a:t> в </a:t>
            </a:r>
            <a:r>
              <a:rPr lang="en-US" sz="2600" dirty="0" err="1"/>
              <a:t>виде</a:t>
            </a:r>
            <a:r>
              <a:rPr lang="ru-RU" sz="2600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задачи</a:t>
            </a:r>
            <a:r>
              <a:rPr lang="en-US" sz="2200" dirty="0"/>
              <a:t> с </a:t>
            </a:r>
            <a:r>
              <a:rPr lang="en-US" sz="2200" i="1" dirty="0" err="1"/>
              <a:t>учителем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размечены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и </a:t>
            </a:r>
            <a:r>
              <a:rPr lang="en-US" sz="2200" dirty="0" err="1"/>
              <a:t>аномальные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</a:t>
            </a:r>
            <a:r>
              <a:rPr lang="en-US" sz="2200" dirty="0" err="1"/>
              <a:t>ак</a:t>
            </a:r>
            <a:r>
              <a:rPr lang="en-US" sz="2200" dirty="0"/>
              <a:t> </a:t>
            </a:r>
            <a:r>
              <a:rPr lang="en-US" sz="2200" dirty="0" err="1"/>
              <a:t>частично-контролируемое</a:t>
            </a:r>
            <a:r>
              <a:rPr lang="en-US" sz="2200" dirty="0"/>
              <a:t> </a:t>
            </a:r>
            <a:r>
              <a:rPr lang="en-US" sz="2200" dirty="0" err="1"/>
              <a:t>обучение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отмечены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Как задача без учителя, если есть лишь некоторые априорные синтетические правила выявления аномалий.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2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7975" y="1028433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В </a:t>
            </a:r>
            <a:r>
              <a:rPr lang="en-US" sz="2200" dirty="0" err="1"/>
              <a:t>ряде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 </a:t>
            </a:r>
            <a:r>
              <a:rPr lang="en-US" sz="2200" dirty="0" err="1"/>
              <a:t>анализа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en-US" sz="2200" dirty="0" err="1"/>
              <a:t>возникает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некоторых</a:t>
            </a:r>
            <a:r>
              <a:rPr lang="en-US" sz="2200" dirty="0"/>
              <a:t> </a:t>
            </a:r>
            <a:r>
              <a:rPr lang="en-US" sz="2200" b="1" dirty="0" err="1"/>
              <a:t>дискретных</a:t>
            </a:r>
            <a:r>
              <a:rPr lang="en-US" sz="2200" b="1" dirty="0"/>
              <a:t> </a:t>
            </a:r>
            <a:r>
              <a:rPr lang="en-US" sz="2200" b="1" dirty="0" err="1"/>
              <a:t>решений</a:t>
            </a:r>
            <a:r>
              <a:rPr lang="en-US" sz="2200" b="1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основе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(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счетное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). </a:t>
            </a:r>
            <a:endParaRPr lang="ru-RU" sz="2200" dirty="0"/>
          </a:p>
          <a:p>
            <a:pPr lvl="1" algn="just">
              <a:lnSpc>
                <a:spcPct val="100000"/>
              </a:lnSpc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</a:t>
            </a:r>
            <a:r>
              <a:rPr lang="en-US" sz="2200" dirty="0" err="1"/>
              <a:t>имеется</a:t>
            </a:r>
            <a:r>
              <a:rPr lang="en-US" sz="2200" dirty="0"/>
              <a:t> </a:t>
            </a:r>
            <a:r>
              <a:rPr lang="en-US" sz="2200" dirty="0" err="1"/>
              <a:t>обучающая</a:t>
            </a:r>
            <a:r>
              <a:rPr lang="en-US" sz="2200" dirty="0"/>
              <a:t> </a:t>
            </a:r>
            <a:r>
              <a:rPr lang="en-US" sz="2200" dirty="0" err="1"/>
              <a:t>выборка</a:t>
            </a:r>
            <a:r>
              <a:rPr lang="en-US" sz="2200" dirty="0"/>
              <a:t> </a:t>
            </a:r>
            <a:r>
              <a:rPr lang="en-US" sz="2200" dirty="0" err="1"/>
              <a:t>примеров</a:t>
            </a:r>
            <a:r>
              <a:rPr lang="en-US" sz="2200" dirty="0"/>
              <a:t> с </a:t>
            </a:r>
            <a:r>
              <a:rPr lang="en-US" sz="2200" dirty="0" err="1"/>
              <a:t>известными</a:t>
            </a:r>
            <a:r>
              <a:rPr lang="en-US" sz="2200" dirty="0"/>
              <a:t> </a:t>
            </a:r>
            <a:r>
              <a:rPr lang="en-US" sz="2200" dirty="0" err="1"/>
              <a:t>ответами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будет</a:t>
            </a:r>
            <a:r>
              <a:rPr lang="en-US" sz="2200" dirty="0"/>
              <a:t> </a:t>
            </a:r>
            <a:r>
              <a:rPr lang="en-US" sz="2200" dirty="0" err="1"/>
              <a:t>характеризована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классификации</a:t>
            </a:r>
            <a:r>
              <a:rPr lang="en-US" sz="2200" dirty="0"/>
              <a:t>.</a:t>
            </a:r>
            <a:endParaRPr lang="ru-RU" sz="2200" dirty="0"/>
          </a:p>
          <a:p>
            <a:pPr algn="just">
              <a:lnSpc>
                <a:spcPct val="100000"/>
              </a:lnSpc>
            </a:pPr>
            <a:r>
              <a:rPr lang="en-US" sz="2200" b="1" dirty="0" err="1"/>
              <a:t>Примерами</a:t>
            </a:r>
            <a:r>
              <a:rPr lang="en-US" sz="2200" b="1" dirty="0"/>
              <a:t> </a:t>
            </a:r>
            <a:r>
              <a:rPr lang="en-US" sz="2200" b="1" dirty="0" err="1"/>
              <a:t>задач</a:t>
            </a:r>
            <a:r>
              <a:rPr lang="en-US" sz="2200" b="1" dirty="0"/>
              <a:t> </a:t>
            </a:r>
            <a:r>
              <a:rPr lang="en-US" sz="2200" b="1" dirty="0" err="1"/>
              <a:t>классификации</a:t>
            </a:r>
            <a:r>
              <a:rPr lang="en-US" sz="2200" b="1" dirty="0"/>
              <a:t> </a:t>
            </a:r>
            <a:r>
              <a:rPr lang="en-US" sz="2200" b="1" dirty="0" err="1"/>
              <a:t>могут</a:t>
            </a:r>
            <a:r>
              <a:rPr lang="en-US" sz="2200" b="1" dirty="0"/>
              <a:t> </a:t>
            </a:r>
            <a:r>
              <a:rPr lang="en-US" sz="2200" b="1" dirty="0" err="1"/>
              <a:t>стать</a:t>
            </a:r>
            <a:r>
              <a:rPr lang="en-US" sz="2200" dirty="0"/>
              <a:t>: 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приняие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о </a:t>
            </a:r>
            <a:r>
              <a:rPr lang="en-US" sz="2200" dirty="0" err="1"/>
              <a:t>наличии</a:t>
            </a:r>
            <a:r>
              <a:rPr lang="en-US" sz="2200" dirty="0"/>
              <a:t> </a:t>
            </a:r>
            <a:r>
              <a:rPr lang="en-US" sz="2200" dirty="0" err="1"/>
              <a:t>заболеваний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сигналу</a:t>
            </a:r>
            <a:r>
              <a:rPr lang="en-US" sz="2200" dirty="0"/>
              <a:t> ЭКГ.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классификация</a:t>
            </a:r>
            <a:r>
              <a:rPr lang="en-US" sz="2200" dirty="0"/>
              <a:t> </a:t>
            </a:r>
            <a:r>
              <a:rPr lang="en-US" sz="2200" dirty="0" err="1"/>
              <a:t>особенностей</a:t>
            </a:r>
            <a:r>
              <a:rPr lang="en-US" sz="2200" dirty="0"/>
              <a:t> </a:t>
            </a:r>
            <a:r>
              <a:rPr lang="en-US" sz="2200" dirty="0" err="1"/>
              <a:t>речи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аудиозаписи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 </a:t>
            </a: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одних</a:t>
            </a:r>
            <a:r>
              <a:rPr lang="en-US" sz="2200" dirty="0"/>
              <a:t> и </a:t>
            </a:r>
            <a:r>
              <a:rPr lang="en-US" sz="2200" dirty="0" err="1"/>
              <a:t>тех</a:t>
            </a:r>
            <a:r>
              <a:rPr lang="en-US" sz="2200" dirty="0"/>
              <a:t> </a:t>
            </a:r>
            <a:r>
              <a:rPr lang="en-US" sz="2200" dirty="0" err="1"/>
              <a:t>же</a:t>
            </a:r>
            <a:r>
              <a:rPr lang="en-US" sz="2200" dirty="0"/>
              <a:t> </a:t>
            </a:r>
            <a:r>
              <a:rPr lang="en-US" sz="2200" dirty="0" err="1"/>
              <a:t>фраз</a:t>
            </a:r>
            <a:r>
              <a:rPr lang="en-US" sz="2200" dirty="0"/>
              <a:t>, </a:t>
            </a:r>
            <a:r>
              <a:rPr lang="en-US" sz="2200" dirty="0" err="1"/>
              <a:t>записанных</a:t>
            </a:r>
            <a:r>
              <a:rPr lang="en-US" sz="2200" dirty="0"/>
              <a:t> в </a:t>
            </a:r>
            <a:r>
              <a:rPr lang="en-US" sz="2200" dirty="0" err="1"/>
              <a:t>разных</a:t>
            </a:r>
            <a:r>
              <a:rPr lang="en-US" sz="2200" dirty="0"/>
              <a:t> </a:t>
            </a:r>
            <a:r>
              <a:rPr lang="en-US" sz="2200" dirty="0" err="1"/>
              <a:t>условиях</a:t>
            </a:r>
            <a:r>
              <a:rPr lang="en-US" sz="2200" dirty="0"/>
              <a:t>. 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К</a:t>
            </a:r>
            <a:r>
              <a:rPr lang="en-US" sz="2200" dirty="0" err="1"/>
              <a:t>лассификация</a:t>
            </a:r>
            <a:r>
              <a:rPr lang="en-US" sz="2200" dirty="0"/>
              <a:t> </a:t>
            </a:r>
            <a:r>
              <a:rPr lang="en-US" sz="2200" dirty="0" err="1"/>
              <a:t>типа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потребляемому</a:t>
            </a:r>
            <a:r>
              <a:rPr lang="en-US" sz="2200" dirty="0"/>
              <a:t> </a:t>
            </a:r>
            <a:r>
              <a:rPr lang="en-US" sz="2200" dirty="0" err="1"/>
              <a:t>току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, </a:t>
            </a:r>
            <a:r>
              <a:rPr lang="en-US" sz="2200" dirty="0" err="1"/>
              <a:t>трафиук</a:t>
            </a:r>
            <a:r>
              <a:rPr lang="en-US" sz="2200" dirty="0"/>
              <a:t> в </a:t>
            </a:r>
            <a:r>
              <a:rPr lang="en-US" sz="2200" dirty="0" err="1"/>
              <a:t>сети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Классификация состояний устройств (их диагностика).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и </a:t>
            </a:r>
            <a:r>
              <a:rPr lang="en-US" sz="2200" dirty="0" err="1"/>
              <a:t>многие</a:t>
            </a:r>
            <a:r>
              <a:rPr lang="en-US" sz="2200" dirty="0"/>
              <a:t> </a:t>
            </a:r>
            <a:r>
              <a:rPr lang="en-US" sz="2200" dirty="0" err="1"/>
              <a:t>другие</a:t>
            </a:r>
            <a:r>
              <a:rPr lang="en-US" sz="2200" dirty="0"/>
              <a:t> </a:t>
            </a:r>
            <a:r>
              <a:rPr lang="en-US" sz="2200" dirty="0" err="1"/>
              <a:t>задачи</a:t>
            </a:r>
            <a:r>
              <a:rPr lang="en-US" sz="2200" dirty="0"/>
              <a:t>. 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0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94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 задач классификации</a:t>
            </a:r>
          </a:p>
        </p:txBody>
      </p:sp>
      <p:pic>
        <p:nvPicPr>
          <p:cNvPr id="1026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870015"/>
            <a:ext cx="5600700" cy="3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487911" y="4315626"/>
            <a:ext cx="7815010" cy="2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978" y="1032369"/>
            <a:ext cx="3228471" cy="311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02921" y="3654083"/>
            <a:ext cx="3787479" cy="31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Сегменты временного ряда.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9" y="1398335"/>
            <a:ext cx="10515600" cy="4351338"/>
          </a:xfrm>
        </p:spPr>
        <p:txBody>
          <a:bodyPr/>
          <a:lstStyle/>
          <a:p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в  </a:t>
            </a:r>
            <a:r>
              <a:rPr lang="en-US" sz="2200" dirty="0" err="1"/>
              <a:t>подходе</a:t>
            </a:r>
            <a:r>
              <a:rPr lang="en-US" sz="2200" dirty="0"/>
              <a:t> </a:t>
            </a:r>
            <a:r>
              <a:rPr lang="ru-RU" sz="2200" dirty="0"/>
              <a:t>классификации </a:t>
            </a:r>
            <a:r>
              <a:rPr lang="en-US" sz="2200" dirty="0" err="1"/>
              <a:t>предполагается</a:t>
            </a:r>
            <a:r>
              <a:rPr lang="en-US" sz="2200" dirty="0"/>
              <a:t> </a:t>
            </a:r>
            <a:r>
              <a:rPr lang="en-US" sz="2200" dirty="0" err="1"/>
              <a:t>наличие</a:t>
            </a:r>
            <a:r>
              <a:rPr lang="en-US" sz="2200" dirty="0"/>
              <a:t> </a:t>
            </a:r>
            <a:r>
              <a:rPr lang="en-US" sz="2200" dirty="0" err="1"/>
              <a:t>определенного</a:t>
            </a:r>
            <a:r>
              <a:rPr lang="en-US" sz="2200" dirty="0"/>
              <a:t> </a:t>
            </a:r>
            <a:r>
              <a:rPr lang="en-US" sz="2200" dirty="0" err="1"/>
              <a:t>числа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, с </a:t>
            </a:r>
            <a:r>
              <a:rPr lang="en-US" sz="2200" dirty="0" err="1"/>
              <a:t>наличием</a:t>
            </a:r>
            <a:r>
              <a:rPr lang="en-US" sz="2200" dirty="0"/>
              <a:t> </a:t>
            </a:r>
            <a:r>
              <a:rPr lang="en-US" sz="2200" dirty="0" err="1"/>
              <a:t>метки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кажодго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них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этом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словом</a:t>
            </a:r>
            <a:r>
              <a:rPr lang="en-US" sz="2200" dirty="0"/>
              <a:t> "</a:t>
            </a:r>
            <a:r>
              <a:rPr lang="en-US" sz="2200" dirty="0" err="1"/>
              <a:t>сегмент</a:t>
            </a:r>
            <a:r>
              <a:rPr lang="en-US" sz="2200" dirty="0"/>
              <a:t>" </a:t>
            </a:r>
            <a:r>
              <a:rPr lang="en-US" sz="2200" dirty="0" err="1"/>
              <a:t>понимается</a:t>
            </a:r>
            <a:r>
              <a:rPr lang="en-US" sz="2200" dirty="0"/>
              <a:t> "</a:t>
            </a:r>
            <a:r>
              <a:rPr lang="en-US" sz="2200" dirty="0" err="1"/>
              <a:t>кусок</a:t>
            </a:r>
            <a:r>
              <a:rPr lang="en-US" sz="2200" dirty="0"/>
              <a:t>"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известной</a:t>
            </a:r>
            <a:r>
              <a:rPr lang="en-US" sz="2200" dirty="0"/>
              <a:t>, </a:t>
            </a:r>
            <a:r>
              <a:rPr lang="en-US" sz="2200" dirty="0" err="1"/>
              <a:t>ограниченной</a:t>
            </a:r>
            <a:r>
              <a:rPr lang="en-US" sz="2200" dirty="0"/>
              <a:t>, </a:t>
            </a:r>
            <a:r>
              <a:rPr lang="en-US" sz="2200" dirty="0" err="1"/>
              <a:t>длины</a:t>
            </a:r>
            <a:r>
              <a:rPr lang="en-US" sz="2200" dirty="0"/>
              <a:t>. </a:t>
            </a:r>
            <a:endParaRPr lang="ru-RU" sz="2200" dirty="0"/>
          </a:p>
          <a:p>
            <a:pPr lvl="1"/>
            <a:r>
              <a:rPr lang="ru-RU" sz="2200" dirty="0"/>
              <a:t>Можно выбрать длину сегмента из априорных синтетических предположений.</a:t>
            </a:r>
          </a:p>
          <a:p>
            <a:pPr lvl="1"/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временной</a:t>
            </a:r>
            <a:r>
              <a:rPr lang="en-US" sz="2200" dirty="0"/>
              <a:t> </a:t>
            </a:r>
            <a:r>
              <a:rPr lang="en-US" sz="2200" dirty="0" err="1"/>
              <a:t>ряд</a:t>
            </a:r>
            <a:r>
              <a:rPr lang="en-US" sz="2200" dirty="0"/>
              <a:t> </a:t>
            </a:r>
            <a:r>
              <a:rPr lang="en-US" sz="2200" dirty="0" err="1"/>
              <a:t>достаточно</a:t>
            </a:r>
            <a:r>
              <a:rPr lang="en-US" sz="2200" dirty="0"/>
              <a:t> </a:t>
            </a:r>
            <a:r>
              <a:rPr lang="en-US" sz="2200" dirty="0" err="1"/>
              <a:t>большой</a:t>
            </a:r>
            <a:r>
              <a:rPr lang="en-US" sz="2200" dirty="0"/>
              <a:t> </a:t>
            </a:r>
            <a:r>
              <a:rPr lang="en-US" sz="2200" dirty="0" err="1"/>
              <a:t>он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/>
              <a:t>быть</a:t>
            </a:r>
            <a:r>
              <a:rPr lang="en-US" sz="2200" dirty="0"/>
              <a:t> </a:t>
            </a:r>
            <a:r>
              <a:rPr lang="en-US" sz="2200" dirty="0" err="1"/>
              <a:t>разделен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несколько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751" b="2907"/>
          <a:stretch/>
        </p:blipFill>
        <p:spPr>
          <a:xfrm>
            <a:off x="563574" y="3773837"/>
            <a:ext cx="4607793" cy="2851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4" y="3785633"/>
            <a:ext cx="5023636" cy="2744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266532" y="4777098"/>
            <a:ext cx="840337" cy="38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0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– поиск схожести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194" y="10557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 err="1"/>
              <a:t>схожесть</a:t>
            </a:r>
            <a:r>
              <a:rPr lang="en-US" sz="2100" dirty="0"/>
              <a:t> </a:t>
            </a:r>
            <a:r>
              <a:rPr lang="en-US" sz="2100" dirty="0" err="1"/>
              <a:t>может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разной</a:t>
            </a:r>
            <a:r>
              <a:rPr lang="en-US" sz="2100" dirty="0"/>
              <a:t>, </a:t>
            </a:r>
            <a:r>
              <a:rPr lang="en-US" sz="2100" dirty="0" err="1"/>
              <a:t>например</a:t>
            </a:r>
            <a:r>
              <a:rPr lang="en-US" sz="2100" dirty="0"/>
              <a:t> </a:t>
            </a:r>
            <a:r>
              <a:rPr lang="en-US" sz="2100" dirty="0" err="1"/>
              <a:t>могут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следующие</a:t>
            </a:r>
            <a:r>
              <a:rPr lang="en-US" sz="2100" dirty="0"/>
              <a:t> </a:t>
            </a:r>
            <a:r>
              <a:rPr lang="en-US" sz="2100" dirty="0" err="1"/>
              <a:t>варианты</a:t>
            </a:r>
            <a:r>
              <a:rPr lang="en-US" sz="2100" dirty="0"/>
              <a:t>:   </a:t>
            </a:r>
            <a:endParaRPr lang="ru-RU" sz="2100" dirty="0"/>
          </a:p>
          <a:p>
            <a:pPr lvl="1"/>
            <a:r>
              <a:rPr lang="ru-RU" b="1" dirty="0"/>
              <a:t>схожесть во временном поведении </a:t>
            </a:r>
            <a:r>
              <a:rPr lang="en-US" sz="2100" dirty="0"/>
              <a:t>(</a:t>
            </a:r>
            <a:r>
              <a:rPr lang="en-US" sz="2100" dirty="0" err="1"/>
              <a:t>рисунок</a:t>
            </a:r>
            <a:r>
              <a:rPr lang="en-US" sz="2100" dirty="0"/>
              <a:t> А).  </a:t>
            </a:r>
            <a:endParaRPr lang="ru-RU" sz="2100" dirty="0"/>
          </a:p>
          <a:p>
            <a:pPr lvl="1"/>
            <a:r>
              <a:rPr lang="en-US" sz="2100" dirty="0" err="1"/>
              <a:t>схожесть</a:t>
            </a:r>
            <a:r>
              <a:rPr lang="en-US" sz="2100" dirty="0"/>
              <a:t> в </a:t>
            </a:r>
            <a:r>
              <a:rPr lang="en-US" sz="2100" dirty="0" err="1"/>
              <a:t>частотном</a:t>
            </a:r>
            <a:r>
              <a:rPr lang="en-US" sz="2100" dirty="0"/>
              <a:t> </a:t>
            </a:r>
            <a:r>
              <a:rPr lang="en-US" sz="2100" dirty="0" err="1"/>
              <a:t>поведении</a:t>
            </a:r>
            <a:r>
              <a:rPr lang="en-US" sz="2100" dirty="0"/>
              <a:t> (</a:t>
            </a:r>
            <a:r>
              <a:rPr lang="en-US" sz="2100" dirty="0" err="1"/>
              <a:t>налчие</a:t>
            </a:r>
            <a:r>
              <a:rPr lang="en-US" sz="2100" dirty="0"/>
              <a:t> </a:t>
            </a:r>
            <a:r>
              <a:rPr lang="en-US" sz="2100" dirty="0" err="1"/>
              <a:t>определннных</a:t>
            </a:r>
            <a:r>
              <a:rPr lang="en-US" sz="2100" dirty="0"/>
              <a:t> </a:t>
            </a:r>
            <a:r>
              <a:rPr lang="en-US" sz="2100" dirty="0" err="1"/>
              <a:t>компонент</a:t>
            </a:r>
            <a:r>
              <a:rPr lang="en-US" sz="2100" dirty="0"/>
              <a:t> в </a:t>
            </a:r>
            <a:r>
              <a:rPr lang="en-US" sz="2100" dirty="0" err="1"/>
              <a:t>спектре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Б).</a:t>
            </a:r>
            <a:endParaRPr lang="ru-RU" sz="2100" dirty="0"/>
          </a:p>
          <a:p>
            <a:pPr lvl="2"/>
            <a:r>
              <a:rPr lang="ru-RU" sz="2100" dirty="0"/>
              <a:t>А также время-частотное поведение.</a:t>
            </a:r>
            <a:r>
              <a:rPr lang="en-US" sz="2100" dirty="0"/>
              <a:t>  </a:t>
            </a:r>
            <a:endParaRPr lang="ru-RU" sz="2100" dirty="0"/>
          </a:p>
          <a:p>
            <a:pPr lvl="1"/>
            <a:r>
              <a:rPr lang="en-US" sz="2100" b="1" dirty="0" err="1"/>
              <a:t>схожесть</a:t>
            </a:r>
            <a:r>
              <a:rPr lang="en-US" sz="2100" b="1" dirty="0"/>
              <a:t> </a:t>
            </a:r>
            <a:r>
              <a:rPr lang="en-US" sz="2100" b="1" dirty="0" err="1"/>
              <a:t>по</a:t>
            </a:r>
            <a:r>
              <a:rPr lang="en-US" sz="2100" b="1" dirty="0"/>
              <a:t> </a:t>
            </a:r>
            <a:r>
              <a:rPr lang="en-US" sz="2100" b="1" dirty="0" err="1"/>
              <a:t>форме</a:t>
            </a:r>
            <a:r>
              <a:rPr lang="en-US" sz="2100" b="1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патерн</a:t>
            </a:r>
            <a:r>
              <a:rPr lang="en-US" sz="2100" dirty="0"/>
              <a:t>, </a:t>
            </a:r>
            <a:r>
              <a:rPr lang="en-US" sz="2100" dirty="0" err="1"/>
              <a:t>без</a:t>
            </a:r>
            <a:r>
              <a:rPr lang="en-US" sz="2100" dirty="0"/>
              <a:t> </a:t>
            </a:r>
            <a:r>
              <a:rPr lang="en-US" sz="2100" dirty="0" err="1"/>
              <a:t>привязки</a:t>
            </a:r>
            <a:r>
              <a:rPr lang="en-US" sz="2100" dirty="0"/>
              <a:t> </a:t>
            </a:r>
            <a:r>
              <a:rPr lang="en-US" sz="2100" dirty="0" err="1"/>
              <a:t>ко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В).  </a:t>
            </a:r>
            <a:endParaRPr lang="ru-RU" sz="2100" dirty="0"/>
          </a:p>
          <a:p>
            <a:pPr lvl="2"/>
            <a:r>
              <a:rPr lang="ru-RU" sz="2100" b="1" dirty="0"/>
              <a:t>Схожесть по частоте повторяемости</a:t>
            </a:r>
            <a:r>
              <a:rPr lang="ru-RU" sz="2100" dirty="0"/>
              <a:t>, паттерн – шаблон поведения.</a:t>
            </a:r>
          </a:p>
          <a:p>
            <a:pPr lvl="1"/>
            <a:r>
              <a:rPr lang="en-US" sz="2100" dirty="0" err="1"/>
              <a:t>схожесть</a:t>
            </a:r>
            <a:r>
              <a:rPr lang="en-US" sz="2100" dirty="0"/>
              <a:t> </a:t>
            </a:r>
            <a:r>
              <a:rPr lang="en-US" sz="2100" dirty="0" err="1"/>
              <a:t>поведения</a:t>
            </a:r>
            <a:r>
              <a:rPr lang="en-US" sz="2100" dirty="0"/>
              <a:t> </a:t>
            </a:r>
            <a:r>
              <a:rPr lang="en-US" sz="2100" dirty="0" err="1"/>
              <a:t>компонет</a:t>
            </a:r>
            <a:r>
              <a:rPr lang="en-US" sz="2100" dirty="0"/>
              <a:t> (</a:t>
            </a:r>
            <a:r>
              <a:rPr lang="en-US" sz="2100" dirty="0" err="1"/>
              <a:t>монотонный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, </a:t>
            </a:r>
            <a:r>
              <a:rPr lang="en-US" sz="2100" dirty="0" err="1"/>
              <a:t>характер</a:t>
            </a:r>
            <a:r>
              <a:rPr lang="en-US" sz="2100" dirty="0"/>
              <a:t> </a:t>
            </a:r>
            <a:r>
              <a:rPr lang="en-US" sz="2100" dirty="0" err="1"/>
              <a:t>сезонности</a:t>
            </a:r>
            <a:r>
              <a:rPr lang="en-US" sz="2100" dirty="0"/>
              <a:t> и </a:t>
            </a:r>
            <a:r>
              <a:rPr lang="en-US" sz="2100" dirty="0" err="1"/>
              <a:t>т.д</a:t>
            </a:r>
            <a:r>
              <a:rPr lang="en-US" sz="2100" dirty="0"/>
              <a:t>.) (</a:t>
            </a:r>
            <a:r>
              <a:rPr lang="en-US" sz="2100" dirty="0" err="1"/>
              <a:t>рисунок</a:t>
            </a:r>
            <a:r>
              <a:rPr lang="en-US" sz="2100" dirty="0"/>
              <a:t> Г).</a:t>
            </a:r>
            <a:endParaRPr lang="ru-RU" sz="2100" dirty="0"/>
          </a:p>
          <a:p>
            <a:endParaRPr lang="ru-RU" sz="2100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6096000" y="4310147"/>
            <a:ext cx="5460279" cy="2193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94194" y="4264297"/>
            <a:ext cx="5390827" cy="2285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классификации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3803"/>
            <a:ext cx="10515600" cy="4351338"/>
          </a:xfrm>
        </p:spPr>
        <p:txBody>
          <a:bodyPr/>
          <a:lstStyle/>
          <a:p>
            <a:r>
              <a:rPr lang="ru-RU" sz="2200" dirty="0"/>
              <a:t>Методы классификации временных рядов могут быть разделены на группы методов</a:t>
            </a:r>
          </a:p>
          <a:p>
            <a:pPr lvl="1"/>
            <a:r>
              <a:rPr lang="ru-RU" sz="2200" dirty="0"/>
              <a:t>на основе сегментов ряда </a:t>
            </a:r>
          </a:p>
          <a:p>
            <a:pPr lvl="1"/>
            <a:r>
              <a:rPr lang="ru-RU" sz="2200" dirty="0"/>
              <a:t>и на метода на основе признаков.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282375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508210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083372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714869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469180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43278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4708" y="4825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149148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299405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440742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295336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</p:spTree>
    <p:extLst>
      <p:ext uri="{BB962C8B-B14F-4D97-AF65-F5344CB8AC3E}">
        <p14:creationId xmlns:p14="http://schemas.microsoft.com/office/powerpoint/2010/main" val="976608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3393</Words>
  <Application>Microsoft Macintosh PowerPoint</Application>
  <PresentationFormat>Широкоэкранный</PresentationFormat>
  <Paragraphs>262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Helvetica Neue</vt:lpstr>
      <vt:lpstr>Тема Office</vt:lpstr>
      <vt:lpstr>Классификаторы  временных рядов</vt:lpstr>
      <vt:lpstr>Задачи с учителем</vt:lpstr>
      <vt:lpstr>Задачи без учителя</vt:lpstr>
      <vt:lpstr>Примечания</vt:lpstr>
      <vt:lpstr>Классическое машинное обучение с учителем</vt:lpstr>
      <vt:lpstr>Примеры задач классификации</vt:lpstr>
      <vt:lpstr>Сегменты временного ряда.</vt:lpstr>
      <vt:lpstr>Классификация – поиск схожести</vt:lpstr>
      <vt:lpstr>Подходы к классификации</vt:lpstr>
      <vt:lpstr>Классическое машинное обучение с учителем</vt:lpstr>
      <vt:lpstr>Методы на основе «сырых данных»</vt:lpstr>
      <vt:lpstr>Расстояние динамической трансформации по времени</vt:lpstr>
      <vt:lpstr>Проблемы базовых классификаторов</vt:lpstr>
      <vt:lpstr>Эластичные меры расстояний</vt:lpstr>
      <vt:lpstr>Методы машинного обучения.  k-ближайших соседей</vt:lpstr>
      <vt:lpstr>Алгоритм DTW</vt:lpstr>
      <vt:lpstr>Алгоритм DTW</vt:lpstr>
      <vt:lpstr>Пример DTW</vt:lpstr>
      <vt:lpstr>Пример DTW</vt:lpstr>
      <vt:lpstr>Пример DTW</vt:lpstr>
      <vt:lpstr>Методы машинного обучения.  k-ближайших соседей</vt:lpstr>
      <vt:lpstr>Типы оценок по сырым данным</vt:lpstr>
      <vt:lpstr>Достоинства интервальных оценок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словарей</vt:lpstr>
      <vt:lpstr>Классификаторы на основе словарей</vt:lpstr>
      <vt:lpstr>Классификаторы на основе словарей</vt:lpstr>
      <vt:lpstr>Классификаторы на основе словарей BOSS</vt:lpstr>
      <vt:lpstr>Классификаторы на основе словарей BOSS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253</cp:revision>
  <dcterms:created xsi:type="dcterms:W3CDTF">2021-11-21T16:45:21Z</dcterms:created>
  <dcterms:modified xsi:type="dcterms:W3CDTF">2023-10-17T15:55:02Z</dcterms:modified>
</cp:coreProperties>
</file>