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5" r:id="rId2"/>
    <p:sldId id="386" r:id="rId3"/>
    <p:sldId id="388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6" autoAdjust="0"/>
    <p:restoredTop sz="94660"/>
  </p:normalViewPr>
  <p:slideViewPr>
    <p:cSldViewPr snapToGrid="0">
      <p:cViewPr>
        <p:scale>
          <a:sx n="157" d="100"/>
          <a:sy n="157" d="100"/>
        </p:scale>
        <p:origin x="116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671D0-2BDB-45AF-A851-D661F6D3C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E451CD-2A5A-4E46-AFCE-79644189A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91DB95-3757-4C7E-9F81-5F60BF05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4EC4B4-1367-4D8E-98C3-AEEF9601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66ED29-C873-4543-B7E1-E79BD42C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5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4F6BC-9C7D-44E3-8FB3-A5D3FEC5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DFA137-9E72-4D4E-9A9B-9B642B1F5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56E9F-9208-4121-85E1-3069D24C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443664-6186-48C2-95DF-9567CE3B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8714A1-E3E5-42B3-B82F-97C26E3C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3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4496B09-4BEB-4AD3-BCC9-B01888D24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B18123-2CC5-4AFC-90FD-68FBE07BE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13529F-3052-4090-BDE7-86EAB319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9C83CC-6A2F-4599-A82B-3AA20D97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5489EC-BA6C-4295-ADF3-CF230364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4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2B7CF-4E40-4185-8260-B4FC838A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145DE7-F6E6-4997-8029-9B80694E3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06A06-4FF1-422C-8D52-F4C6F4EC4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E736CE-F5D0-4002-ADD5-399C6291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AE779-A848-4796-9479-123BA3A5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7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42B49-AEBD-4573-84CE-134E86D1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53F6D9-0132-470C-8C1F-99E53343B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877F16-A63D-45E3-9E07-B99763F7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784523-6B3B-4688-A33F-31D12B50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A97AF9-930F-44FA-AE70-F46166F2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4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1B7ED-3B4D-4CF3-9AF8-DCFA7945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C7095C-D1F3-448E-A163-D81123590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60A3BF-C8DE-4139-AE13-92B32F003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B7D209-7CF1-481D-A144-80767B40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B842DF-EF65-4F50-B173-AF577714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7E9F67-8E18-48D2-8851-11289DBE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9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13AA4-4B3E-47CC-84F7-84A4A912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6C2EB5-78BA-457C-B172-19C0A1917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30350A-7A80-410B-9621-CD2213744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4978DF-27EF-44A3-8C76-B3143C030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C3C9DE-74D8-4AC4-BC28-30DCC1292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458EBA5-17CA-4BCA-98D6-C529D9EE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D42B907-DAD8-46DF-965D-0B85D9D6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47FE150-31C6-4D57-9A40-2BEEDE2D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4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DD412-A49B-4A60-BDA9-4DE98A6E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6332180-815A-4A37-B56E-259D59B7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52E8DE-1155-454F-BB6A-7FB7A49F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6F4679-CA96-4CE4-872E-B105DE6E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E88BB0-CD50-48ED-8CDC-08B1E4C22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A81452-4D20-4FB6-84E4-00211261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D58415-FB42-4A51-9C33-5FC3C862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3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80E52-EBD8-4698-BC00-B913EC32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80B661-234C-4994-93A0-D2B9787F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FEC5A4-924A-4780-B408-DFCD1F4C3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EEA3B6-18B1-4F03-81C0-729F3C08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8AFA4F-041E-4869-8D5B-C232A4DE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F7C73E-5593-4555-81D8-EE7DEC17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6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3BDD2B-B107-4E97-B23F-240320E0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284E83-FF34-4A04-ACA2-5913DC0EF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5989CA-DA16-41CF-9FD1-E3548A24A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33ABB5-76C9-422A-B6D3-931B70C9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AECAB4-441B-4BA1-9EB9-CE05AF6B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852E05-DB3B-4B02-9658-B1682F2D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9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0249F-5E6F-435B-8BA6-2A771585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024CB9-05D5-4CEB-A431-24500E1B2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934E13-6B72-4799-A173-50AE9991F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E1671-358D-4BAB-9EB2-DC8D65251B8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D8DB70-5BC0-49E9-831B-FA9902663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CAF82-71F2-4F04-AEC5-AD970EB35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8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an-turing-institute/sktime/blob/7be01f62e580db77da1420823291d5d03675b45d/sktime/classification/interval_based/_rise.py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ktime.org/en/stable/api_reference/transformations.html" TargetMode="External"/><Relationship Id="rId3" Type="http://schemas.openxmlformats.org/officeDocument/2006/relationships/hyperlink" Target="https://tsfresh.readthedocs.io/en/latest/" TargetMode="External"/><Relationship Id="rId7" Type="http://schemas.openxmlformats.org/officeDocument/2006/relationships/hyperlink" Target="https://github.com/DynamicsAndNeuralSystems/catch22/wiki" TargetMode="External"/><Relationship Id="rId2" Type="http://schemas.openxmlformats.org/officeDocument/2006/relationships/hyperlink" Target="https://github.com/blue-yonder/tsfres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ynamicsAndNeuralSystems/catch22" TargetMode="External"/><Relationship Id="rId5" Type="http://schemas.openxmlformats.org/officeDocument/2006/relationships/hyperlink" Target="https://tsfel.readthedocs.io/en/latest/" TargetMode="External"/><Relationship Id="rId4" Type="http://schemas.openxmlformats.org/officeDocument/2006/relationships/hyperlink" Target="https://github.com/fraunhoferportugal/tsfel" TargetMode="External"/><Relationship Id="rId9" Type="http://schemas.openxmlformats.org/officeDocument/2006/relationships/hyperlink" Target="https://www.sktime.org/en/stable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B7B41-7122-497A-A583-FEDA91463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4166"/>
            <a:ext cx="9144000" cy="3034834"/>
          </a:xfrm>
        </p:spPr>
        <p:txBody>
          <a:bodyPr>
            <a:normAutofit/>
          </a:bodyPr>
          <a:lstStyle/>
          <a:p>
            <a:r>
              <a:rPr lang="ru-RU" b="1" dirty="0"/>
              <a:t>Классификаторы</a:t>
            </a:r>
            <a:br>
              <a:rPr lang="ru-RU" b="1" dirty="0"/>
            </a:br>
            <a:r>
              <a:rPr lang="ru-RU" b="1" dirty="0"/>
              <a:t> временных рядов на основе признаков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823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9454" y="62909"/>
            <a:ext cx="10515600" cy="541525"/>
          </a:xfrm>
        </p:spPr>
        <p:txBody>
          <a:bodyPr>
            <a:normAutofit fontScale="90000"/>
          </a:bodyPr>
          <a:lstStyle/>
          <a:p>
            <a:r>
              <a:rPr lang="ru-RU" dirty="0"/>
              <a:t>Подход на основе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6719" y="693875"/>
            <a:ext cx="11524366" cy="559749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b="1" dirty="0"/>
              <a:t>Достоинствами</a:t>
            </a:r>
            <a:r>
              <a:rPr lang="ru-RU" sz="2200" dirty="0"/>
              <a:t> подхода на основе признаков являются: 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создание классификатора с </a:t>
            </a:r>
            <a:r>
              <a:rPr lang="ru-RU" sz="2200" b="1" dirty="0"/>
              <a:t>минимальной избыточностью </a:t>
            </a:r>
            <a:r>
              <a:rPr lang="ru-RU" sz="2200" dirty="0"/>
              <a:t>и высокой обобщающей способностью. </a:t>
            </a:r>
          </a:p>
          <a:p>
            <a:pPr lvl="2">
              <a:lnSpc>
                <a:spcPct val="100000"/>
              </a:lnSpc>
            </a:pPr>
            <a:r>
              <a:rPr lang="ru-RU" sz="2200" dirty="0"/>
              <a:t>Однако, следует понимать, что в ряде случаев формализация признаков и поиск подходящего признакового пространства может представлять отдельную, достаточно сложную задачу.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В ряде случав, подход позволяет </a:t>
            </a:r>
            <a:r>
              <a:rPr lang="ru-RU" sz="2200" b="1" dirty="0"/>
              <a:t>решить задачу на основе интерпретируемых признаков</a:t>
            </a:r>
            <a:r>
              <a:rPr lang="ru-RU" sz="2200" dirty="0"/>
              <a:t>, что может быть предпочтительным.</a:t>
            </a:r>
          </a:p>
          <a:p>
            <a:pPr lvl="1">
              <a:lnSpc>
                <a:spcPct val="100000"/>
              </a:lnSpc>
            </a:pPr>
            <a:r>
              <a:rPr lang="ru-RU" sz="2200" b="1" dirty="0"/>
              <a:t>Возможность хранения только признакового </a:t>
            </a:r>
            <a:r>
              <a:rPr lang="ru-RU" sz="2200" dirty="0"/>
              <a:t>пространства.</a:t>
            </a:r>
          </a:p>
          <a:p>
            <a:pPr lvl="2">
              <a:lnSpc>
                <a:spcPct val="100000"/>
              </a:lnSpc>
            </a:pPr>
            <a:r>
              <a:rPr lang="ru-RU" sz="1800" dirty="0"/>
              <a:t>Иногда большая устойчивость к шумам</a:t>
            </a:r>
          </a:p>
          <a:p>
            <a:pPr>
              <a:lnSpc>
                <a:spcPct val="100000"/>
              </a:lnSpc>
            </a:pPr>
            <a:r>
              <a:rPr lang="ru-RU" sz="2200" b="1" dirty="0"/>
              <a:t>Однако</a:t>
            </a:r>
            <a:r>
              <a:rPr lang="ru-RU" sz="2200" dirty="0"/>
              <a:t>: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Признаки могут содержать не всю информацию.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Признаки не всегда удается выделить и сформулировать.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Выделение признаков может быть отдельной вычислительно-сложной задачей.</a:t>
            </a:r>
          </a:p>
          <a:p>
            <a:pPr lvl="1">
              <a:lnSpc>
                <a:spcPct val="100000"/>
              </a:lnSpc>
            </a:pPr>
            <a:r>
              <a:rPr lang="ru-RU" sz="2200" i="1" dirty="0"/>
              <a:t>Для сложных рядов ручное выделение признаков может не работать – нужно глубокое обучение.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121788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2920"/>
          </a:xfrm>
        </p:spPr>
        <p:txBody>
          <a:bodyPr/>
          <a:lstStyle/>
          <a:p>
            <a:r>
              <a:rPr lang="ru-RU" b="1" dirty="0"/>
              <a:t>Подход на основе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4202" y="1042587"/>
            <a:ext cx="11314632" cy="5597495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</a:pPr>
            <a:r>
              <a:rPr lang="ru-RU" sz="2200" dirty="0"/>
              <a:t>Важно заметить, что ряд задач классификации временных рядов предполагает использования много-переменных рядов. 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То есть каждый сегмент временного ряда содержит несколько одномерных составляющих. 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В таких случаях могут быть несколько подходов к выделению признаков:</a:t>
            </a:r>
          </a:p>
          <a:p>
            <a:pPr lvl="2">
              <a:lnSpc>
                <a:spcPct val="100000"/>
              </a:lnSpc>
            </a:pPr>
            <a:r>
              <a:rPr lang="ru-RU" sz="2200" b="1" dirty="0"/>
              <a:t>объединение</a:t>
            </a:r>
            <a:r>
              <a:rPr lang="ru-RU" sz="2200" dirty="0"/>
              <a:t> признаков нескольких составляющих </a:t>
            </a:r>
            <a:r>
              <a:rPr lang="ru-RU" sz="2200" b="1" dirty="0"/>
              <a:t>в один вектор</a:t>
            </a:r>
            <a:r>
              <a:rPr lang="ru-RU" sz="2200" dirty="0"/>
              <a:t>;</a:t>
            </a:r>
          </a:p>
          <a:p>
            <a:pPr lvl="2">
              <a:lnSpc>
                <a:spcPct val="100000"/>
              </a:lnSpc>
            </a:pPr>
            <a:r>
              <a:rPr lang="ru-RU" sz="2200" b="1" dirty="0" err="1"/>
              <a:t>ансамблирование</a:t>
            </a:r>
            <a:r>
              <a:rPr lang="ru-RU" sz="2200" dirty="0"/>
              <a:t> </a:t>
            </a:r>
            <a:r>
              <a:rPr lang="ru-RU" sz="2200" b="1" dirty="0"/>
              <a:t>результатов</a:t>
            </a:r>
            <a:r>
              <a:rPr lang="ru-RU" sz="2200" dirty="0"/>
              <a:t> классификации по каждой составляющей;</a:t>
            </a:r>
          </a:p>
          <a:p>
            <a:pPr lvl="2">
              <a:lnSpc>
                <a:spcPct val="100000"/>
              </a:lnSpc>
            </a:pPr>
            <a:r>
              <a:rPr lang="ru-RU" sz="2200" b="1" dirty="0"/>
              <a:t>использование специальных методов, </a:t>
            </a:r>
          </a:p>
          <a:p>
            <a:pPr lvl="3">
              <a:lnSpc>
                <a:spcPct val="100000"/>
              </a:lnSpc>
            </a:pPr>
            <a:r>
              <a:rPr lang="ru-RU" sz="2000" dirty="0"/>
              <a:t>например типа многомерных </a:t>
            </a:r>
            <a:r>
              <a:rPr lang="ru-RU" sz="2000" dirty="0" err="1"/>
              <a:t>шейплеты</a:t>
            </a:r>
            <a:r>
              <a:rPr lang="ru-RU" sz="2000" dirty="0"/>
              <a:t>, многомерные авторегрессии, </a:t>
            </a:r>
            <a:r>
              <a:rPr lang="en-US" sz="2000" dirty="0"/>
              <a:t>PCA</a:t>
            </a:r>
            <a:r>
              <a:rPr lang="ru-RU" sz="2000" dirty="0"/>
              <a:t>.</a:t>
            </a:r>
          </a:p>
          <a:p>
            <a:pPr>
              <a:lnSpc>
                <a:spcPct val="100000"/>
              </a:lnSpc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344082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rmAutofit/>
          </a:bodyPr>
          <a:lstStyle/>
          <a:p>
            <a:pPr algn="l" rtl="0"/>
            <a:r>
              <a:rPr lang="ru-RU" b="1" dirty="0"/>
              <a:t>Предварительный анализ признаков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D767B6-15E9-44FE-83F3-68423D4C1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12" y="1102406"/>
            <a:ext cx="10797988" cy="5755594"/>
          </a:xfrm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</a:pPr>
            <a:r>
              <a:rPr lang="ru-RU" sz="2200" b="1" dirty="0"/>
              <a:t>Анализ и обработку признаков во временных рядах </a:t>
            </a:r>
            <a:r>
              <a:rPr lang="en-US" sz="2200" dirty="0" err="1"/>
              <a:t>можно</a:t>
            </a:r>
            <a:r>
              <a:rPr lang="en-US" sz="2200" dirty="0"/>
              <a:t> </a:t>
            </a:r>
            <a:r>
              <a:rPr lang="en-US" sz="2200" dirty="0" err="1"/>
              <a:t>определить</a:t>
            </a:r>
            <a:r>
              <a:rPr lang="en-US" sz="2200" dirty="0"/>
              <a:t> </a:t>
            </a:r>
            <a:r>
              <a:rPr lang="en-US" sz="2200" dirty="0" err="1"/>
              <a:t>как</a:t>
            </a:r>
            <a:r>
              <a:rPr lang="en-US" sz="2200" dirty="0"/>
              <a:t> </a:t>
            </a:r>
            <a:r>
              <a:rPr lang="en-US" sz="2200" dirty="0" err="1"/>
              <a:t>процесс</a:t>
            </a:r>
            <a:r>
              <a:rPr lang="en-US" sz="2200" dirty="0"/>
              <a:t> </a:t>
            </a:r>
            <a:r>
              <a:rPr lang="en-US" sz="2200" dirty="0" err="1"/>
              <a:t>выбора</a:t>
            </a:r>
            <a:r>
              <a:rPr lang="en-US" sz="2200" dirty="0"/>
              <a:t> и </a:t>
            </a:r>
            <a:r>
              <a:rPr lang="en-US" sz="2200" dirty="0" err="1"/>
              <a:t>предварительной</a:t>
            </a:r>
            <a:r>
              <a:rPr lang="en-US" sz="2200" dirty="0"/>
              <a:t> </a:t>
            </a:r>
            <a:r>
              <a:rPr lang="en-US" sz="2200" dirty="0" err="1"/>
              <a:t>обработки</a:t>
            </a:r>
            <a:r>
              <a:rPr lang="en-US" sz="2200" dirty="0"/>
              <a:t> </a:t>
            </a:r>
            <a:r>
              <a:rPr lang="en-US" sz="2200" dirty="0" err="1"/>
              <a:t>значимых</a:t>
            </a:r>
            <a:r>
              <a:rPr lang="en-US" sz="2200" dirty="0"/>
              <a:t> </a:t>
            </a:r>
            <a:r>
              <a:rPr lang="ru-RU" sz="2200" dirty="0"/>
              <a:t>признаков</a:t>
            </a:r>
            <a:r>
              <a:rPr lang="en-US" sz="2200" dirty="0"/>
              <a:t> и </a:t>
            </a:r>
            <a:r>
              <a:rPr lang="en-US" sz="2200" dirty="0" err="1"/>
              <a:t>исключения</a:t>
            </a:r>
            <a:r>
              <a:rPr lang="en-US" sz="2200" dirty="0"/>
              <a:t> </a:t>
            </a:r>
            <a:r>
              <a:rPr lang="en-US" sz="2200" dirty="0" err="1"/>
              <a:t>из</a:t>
            </a:r>
            <a:r>
              <a:rPr lang="en-US" sz="2200" dirty="0"/>
              <a:t> </a:t>
            </a:r>
            <a:r>
              <a:rPr lang="en-US" sz="2200" dirty="0" err="1"/>
              <a:t>временных</a:t>
            </a:r>
            <a:r>
              <a:rPr lang="en-US" sz="2200" dirty="0"/>
              <a:t> </a:t>
            </a:r>
            <a:r>
              <a:rPr lang="en-US" sz="2200" dirty="0" err="1"/>
              <a:t>рядов</a:t>
            </a:r>
            <a:r>
              <a:rPr lang="en-US" sz="2200" dirty="0"/>
              <a:t> </a:t>
            </a:r>
            <a:r>
              <a:rPr lang="ru-RU" sz="2200" dirty="0"/>
              <a:t>признаков</a:t>
            </a:r>
            <a:r>
              <a:rPr lang="en-US" sz="2200" dirty="0"/>
              <a:t>, </a:t>
            </a:r>
            <a:r>
              <a:rPr lang="en-US" sz="2200" dirty="0" err="1"/>
              <a:t>которые</a:t>
            </a:r>
            <a:r>
              <a:rPr lang="en-US" sz="2200" dirty="0"/>
              <a:t> </a:t>
            </a:r>
            <a:r>
              <a:rPr lang="en-US" sz="2200" dirty="0" err="1"/>
              <a:t>не</a:t>
            </a:r>
            <a:r>
              <a:rPr lang="en-US" sz="2200" dirty="0"/>
              <a:t> </a:t>
            </a:r>
            <a:r>
              <a:rPr lang="en-US" sz="2200" dirty="0" err="1"/>
              <a:t>имеют</a:t>
            </a:r>
            <a:r>
              <a:rPr lang="en-US" sz="2200" dirty="0"/>
              <a:t> </a:t>
            </a:r>
            <a:r>
              <a:rPr lang="en-US" sz="2200" dirty="0" err="1"/>
              <a:t>отношения</a:t>
            </a:r>
            <a:r>
              <a:rPr lang="en-US" sz="2200" dirty="0"/>
              <a:t> к </a:t>
            </a:r>
            <a:r>
              <a:rPr lang="en-US" sz="2200" dirty="0" err="1"/>
              <a:t>задаче</a:t>
            </a:r>
            <a:r>
              <a:rPr lang="en-US" sz="2200" dirty="0"/>
              <a:t>.</a:t>
            </a:r>
            <a:r>
              <a:rPr lang="ru-RU" sz="2200" dirty="0"/>
              <a:t> 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Анализ и обработка</a:t>
            </a:r>
            <a:r>
              <a:rPr lang="en-US" sz="2200" dirty="0"/>
              <a:t> </a:t>
            </a:r>
            <a:r>
              <a:rPr lang="ru-RU" sz="2200" dirty="0"/>
              <a:t>признаков</a:t>
            </a:r>
            <a:r>
              <a:rPr lang="en-US" sz="2200" dirty="0"/>
              <a:t> </a:t>
            </a:r>
            <a:r>
              <a:rPr lang="en-US" sz="2200" dirty="0" err="1"/>
              <a:t>облегча</a:t>
            </a:r>
            <a:r>
              <a:rPr lang="ru-RU" sz="2200" dirty="0"/>
              <a:t>ю</a:t>
            </a:r>
            <a:r>
              <a:rPr lang="en-US" sz="2200" dirty="0"/>
              <a:t>т </a:t>
            </a:r>
            <a:r>
              <a:rPr lang="en-US" sz="2200" dirty="0" err="1"/>
              <a:t>понимание</a:t>
            </a:r>
            <a:r>
              <a:rPr lang="en-US" sz="2200" dirty="0"/>
              <a:t> </a:t>
            </a:r>
            <a:r>
              <a:rPr lang="en-US" sz="2200" dirty="0" err="1"/>
              <a:t>данных</a:t>
            </a:r>
            <a:r>
              <a:rPr lang="en-US" sz="2200" dirty="0"/>
              <a:t>, </a:t>
            </a:r>
            <a:endParaRPr lang="ru-RU" sz="2200" dirty="0"/>
          </a:p>
          <a:p>
            <a:pPr lvl="1">
              <a:lnSpc>
                <a:spcPct val="100000"/>
              </a:lnSpc>
            </a:pPr>
            <a:r>
              <a:rPr lang="en-US" sz="2200" dirty="0" err="1"/>
              <a:t>сокраща</a:t>
            </a:r>
            <a:r>
              <a:rPr lang="ru-RU" sz="2200" dirty="0"/>
              <a:t>ю</a:t>
            </a:r>
            <a:r>
              <a:rPr lang="en-US" sz="2200" dirty="0"/>
              <a:t>т </a:t>
            </a:r>
            <a:r>
              <a:rPr lang="en-US" sz="2200" dirty="0" err="1"/>
              <a:t>время</a:t>
            </a:r>
            <a:r>
              <a:rPr lang="en-US" sz="2200" dirty="0"/>
              <a:t> </a:t>
            </a:r>
            <a:r>
              <a:rPr lang="en-US" sz="2200" dirty="0" err="1"/>
              <a:t>вычислений</a:t>
            </a:r>
            <a:r>
              <a:rPr lang="en-US" sz="2200" dirty="0"/>
              <a:t> </a:t>
            </a:r>
            <a:endParaRPr lang="ru-RU" sz="2200" dirty="0"/>
          </a:p>
          <a:p>
            <a:pPr lvl="1">
              <a:lnSpc>
                <a:spcPct val="100000"/>
              </a:lnSpc>
            </a:pPr>
            <a:r>
              <a:rPr lang="en-US" sz="2200" dirty="0" err="1"/>
              <a:t>требования</a:t>
            </a:r>
            <a:r>
              <a:rPr lang="en-US" sz="2200" dirty="0"/>
              <a:t> к </a:t>
            </a:r>
            <a:r>
              <a:rPr lang="en-US" sz="2200" dirty="0" err="1"/>
              <a:t>хранению</a:t>
            </a:r>
            <a:r>
              <a:rPr lang="en-US" sz="2200" dirty="0"/>
              <a:t>, </a:t>
            </a:r>
            <a:r>
              <a:rPr lang="en-US" sz="2200" dirty="0" err="1"/>
              <a:t>так</a:t>
            </a:r>
            <a:r>
              <a:rPr lang="en-US" sz="2200" dirty="0"/>
              <a:t> </a:t>
            </a:r>
            <a:r>
              <a:rPr lang="en-US" sz="2200" dirty="0" err="1"/>
              <a:t>что</a:t>
            </a:r>
            <a:r>
              <a:rPr lang="en-US" sz="2200" dirty="0"/>
              <a:t> </a:t>
            </a:r>
            <a:r>
              <a:rPr lang="en-US" sz="2200" dirty="0" err="1"/>
              <a:t>изучение</a:t>
            </a:r>
            <a:r>
              <a:rPr lang="en-US" sz="2200" dirty="0"/>
              <a:t> </a:t>
            </a:r>
            <a:r>
              <a:rPr lang="en-US" sz="2200" dirty="0" err="1"/>
              <a:t>моделей</a:t>
            </a:r>
            <a:r>
              <a:rPr lang="en-US" sz="2200" dirty="0"/>
              <a:t> </a:t>
            </a:r>
            <a:r>
              <a:rPr lang="en-US" sz="2200" dirty="0" err="1"/>
              <a:t>становится</a:t>
            </a:r>
            <a:r>
              <a:rPr lang="en-US" sz="2200" dirty="0"/>
              <a:t> </a:t>
            </a:r>
            <a:r>
              <a:rPr lang="en-US" sz="2200" dirty="0" err="1"/>
              <a:t>более</a:t>
            </a:r>
            <a:r>
              <a:rPr lang="en-US" sz="2200" dirty="0"/>
              <a:t> </a:t>
            </a:r>
            <a:r>
              <a:rPr lang="en-US" sz="2200" dirty="0" err="1"/>
              <a:t>простым</a:t>
            </a:r>
            <a:r>
              <a:rPr lang="en-US" sz="2200" dirty="0"/>
              <a:t> </a:t>
            </a:r>
            <a:r>
              <a:rPr lang="en-US" sz="2200" dirty="0" err="1"/>
              <a:t>процессом</a:t>
            </a:r>
            <a:r>
              <a:rPr lang="en-US" sz="2200" dirty="0"/>
              <a:t>. </a:t>
            </a:r>
            <a:endParaRPr lang="ru-RU" sz="2200" dirty="0"/>
          </a:p>
          <a:p>
            <a:pPr lvl="1">
              <a:lnSpc>
                <a:spcPct val="100000"/>
              </a:lnSpc>
            </a:pPr>
            <a:r>
              <a:rPr lang="ru-RU" sz="2200" dirty="0"/>
              <a:t>Иногда позволяет повысить интерпретируемость модели.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Также в ряде случаев позволяет повысить точность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4748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rmAutofit/>
          </a:bodyPr>
          <a:lstStyle/>
          <a:p>
            <a:pPr algn="l" rtl="0"/>
            <a:r>
              <a:rPr lang="ru-RU" b="1" dirty="0"/>
              <a:t>Предварительный анализ признаков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D767B6-15E9-44FE-83F3-68423D4C1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12" y="1102406"/>
            <a:ext cx="10797988" cy="5755594"/>
          </a:xfrm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</a:pPr>
            <a:r>
              <a:rPr lang="ru-RU" sz="2200" dirty="0"/>
              <a:t>Отбор признаков</a:t>
            </a:r>
          </a:p>
          <a:p>
            <a:pPr lvl="1" algn="just"/>
            <a:r>
              <a:rPr lang="ru-RU" sz="2200" b="1" dirty="0"/>
              <a:t>М</a:t>
            </a:r>
            <a:r>
              <a:rPr lang="en-US" sz="2200" b="1" dirty="0" err="1"/>
              <a:t>етоды</a:t>
            </a:r>
            <a:r>
              <a:rPr lang="en-US" sz="2200" dirty="0"/>
              <a:t> </a:t>
            </a:r>
            <a:r>
              <a:rPr lang="ru-RU" sz="2200" b="1" dirty="0"/>
              <a:t>оборачивания</a:t>
            </a:r>
            <a:r>
              <a:rPr lang="ru-RU" sz="2200" dirty="0"/>
              <a:t> - используются</a:t>
            </a:r>
            <a:r>
              <a:rPr lang="en-US" sz="2200" dirty="0"/>
              <a:t> </a:t>
            </a:r>
            <a:r>
              <a:rPr lang="en-US" sz="2200" dirty="0" err="1"/>
              <a:t>предопределенны</a:t>
            </a:r>
            <a:r>
              <a:rPr lang="ru-RU" sz="2200" dirty="0"/>
              <a:t>е</a:t>
            </a:r>
            <a:r>
              <a:rPr lang="en-US" sz="2200" dirty="0"/>
              <a:t> </a:t>
            </a:r>
            <a:r>
              <a:rPr lang="en-US" sz="2200" dirty="0" err="1"/>
              <a:t>алгоритм</a:t>
            </a:r>
            <a:r>
              <a:rPr lang="en-US" sz="2200" dirty="0"/>
              <a:t> </a:t>
            </a:r>
            <a:r>
              <a:rPr lang="en-US" sz="2200" dirty="0" err="1"/>
              <a:t>обучения</a:t>
            </a:r>
            <a:r>
              <a:rPr lang="en-US" sz="2200" dirty="0"/>
              <a:t> </a:t>
            </a:r>
            <a:r>
              <a:rPr lang="en-US" sz="2200" dirty="0" err="1"/>
              <a:t>для</a:t>
            </a:r>
            <a:r>
              <a:rPr lang="en-US" sz="2200" dirty="0"/>
              <a:t> </a:t>
            </a:r>
            <a:r>
              <a:rPr lang="en-US" sz="2200" dirty="0" err="1"/>
              <a:t>определения</a:t>
            </a:r>
            <a:r>
              <a:rPr lang="en-US" sz="2200" dirty="0"/>
              <a:t> </a:t>
            </a:r>
            <a:r>
              <a:rPr lang="en-US" sz="2200" dirty="0" err="1"/>
              <a:t>качества</a:t>
            </a:r>
            <a:r>
              <a:rPr lang="en-US" sz="2200" dirty="0"/>
              <a:t> </a:t>
            </a:r>
            <a:r>
              <a:rPr lang="en-US" sz="2200" dirty="0" err="1"/>
              <a:t>выбранных</a:t>
            </a:r>
            <a:r>
              <a:rPr lang="en-US" sz="2200" dirty="0"/>
              <a:t> </a:t>
            </a:r>
            <a:r>
              <a:rPr lang="ru-RU" sz="2200" dirty="0"/>
              <a:t>признаков</a:t>
            </a:r>
            <a:r>
              <a:rPr lang="en-US" sz="2200" dirty="0"/>
              <a:t> в </a:t>
            </a:r>
            <a:r>
              <a:rPr lang="en-US" sz="2200" dirty="0" err="1"/>
              <a:t>соответствии</a:t>
            </a:r>
            <a:r>
              <a:rPr lang="en-US" sz="2200" dirty="0"/>
              <a:t> с </a:t>
            </a:r>
            <a:r>
              <a:rPr lang="ru-RU" sz="2200" dirty="0"/>
              <a:t>заданной </a:t>
            </a:r>
            <a:r>
              <a:rPr lang="en-US" sz="2200" dirty="0" err="1"/>
              <a:t>метрикой</a:t>
            </a:r>
            <a:r>
              <a:rPr lang="en-US" sz="2200" dirty="0"/>
              <a:t> </a:t>
            </a:r>
            <a:r>
              <a:rPr lang="en-US" sz="2200" dirty="0" err="1"/>
              <a:t>оценки</a:t>
            </a:r>
            <a:r>
              <a:rPr lang="en-US" sz="2200" dirty="0"/>
              <a:t>.</a:t>
            </a:r>
            <a:endParaRPr lang="ru-RU" sz="2200" dirty="0"/>
          </a:p>
          <a:p>
            <a:pPr lvl="2" algn="just"/>
            <a:r>
              <a:rPr lang="ru-RU" sz="2200" dirty="0"/>
              <a:t>Например важность признаков для леса.</a:t>
            </a:r>
            <a:endParaRPr lang="en-US" sz="2200" dirty="0"/>
          </a:p>
          <a:p>
            <a:pPr lvl="2" algn="just"/>
            <a:r>
              <a:rPr lang="ru-RU" sz="2200" dirty="0"/>
              <a:t>Отбор комбинаций признаков.</a:t>
            </a:r>
            <a:endParaRPr lang="en-US" sz="2200" dirty="0"/>
          </a:p>
          <a:p>
            <a:pPr lvl="1" algn="just"/>
            <a:r>
              <a:rPr lang="en-US" sz="2200" b="1" dirty="0" err="1"/>
              <a:t>Методы</a:t>
            </a:r>
            <a:r>
              <a:rPr lang="en-US" sz="2200" b="1" dirty="0"/>
              <a:t> </a:t>
            </a:r>
            <a:r>
              <a:rPr lang="en-US" sz="2200" b="1" dirty="0" err="1"/>
              <a:t>фильтрации</a:t>
            </a:r>
            <a:r>
              <a:rPr lang="en-US" sz="2200" dirty="0"/>
              <a:t> </a:t>
            </a:r>
            <a:r>
              <a:rPr lang="ru-RU" sz="2200" b="1" dirty="0"/>
              <a:t>признаков</a:t>
            </a:r>
            <a:r>
              <a:rPr lang="ru-RU" sz="2200" dirty="0"/>
              <a:t> </a:t>
            </a:r>
            <a:r>
              <a:rPr lang="en-US" sz="2200" dirty="0" err="1"/>
              <a:t>применя</a:t>
            </a:r>
            <a:r>
              <a:rPr lang="ru-RU" sz="2200" dirty="0" err="1"/>
              <a:t>ются</a:t>
            </a:r>
            <a:r>
              <a:rPr lang="en-US" sz="2200" dirty="0"/>
              <a:t> </a:t>
            </a:r>
            <a:r>
              <a:rPr lang="en-US" sz="2200" dirty="0" err="1"/>
              <a:t>статистические</a:t>
            </a:r>
            <a:r>
              <a:rPr lang="en-US" sz="2200" dirty="0"/>
              <a:t> </a:t>
            </a:r>
            <a:r>
              <a:rPr lang="en-US" sz="2200" dirty="0" err="1"/>
              <a:t>меры</a:t>
            </a:r>
            <a:r>
              <a:rPr lang="en-US" sz="2200" dirty="0"/>
              <a:t> </a:t>
            </a:r>
            <a:r>
              <a:rPr lang="en-US" sz="2200" dirty="0" err="1"/>
              <a:t>для</a:t>
            </a:r>
            <a:r>
              <a:rPr lang="en-US" sz="2200" dirty="0"/>
              <a:t> </a:t>
            </a:r>
            <a:r>
              <a:rPr lang="en-US" sz="2200" dirty="0" err="1"/>
              <a:t>оценки</a:t>
            </a:r>
            <a:r>
              <a:rPr lang="en-US" sz="2200" dirty="0"/>
              <a:t> </a:t>
            </a:r>
            <a:r>
              <a:rPr lang="en-US" sz="2200" dirty="0" err="1"/>
              <a:t>набора</a:t>
            </a:r>
            <a:r>
              <a:rPr lang="en-US" sz="2200" dirty="0"/>
              <a:t> </a:t>
            </a:r>
            <a:r>
              <a:rPr lang="ru-RU" sz="2200" dirty="0"/>
              <a:t>признаков</a:t>
            </a:r>
            <a:r>
              <a:rPr lang="en-US" sz="2200" dirty="0"/>
              <a:t>.</a:t>
            </a:r>
            <a:endParaRPr lang="ru-RU" sz="2200" dirty="0"/>
          </a:p>
          <a:p>
            <a:pPr lvl="2" algn="just"/>
            <a:r>
              <a:rPr lang="ru-RU" sz="2200" dirty="0"/>
              <a:t>Например корреляция признаков </a:t>
            </a:r>
          </a:p>
          <a:p>
            <a:pPr lvl="2" algn="just"/>
            <a:r>
              <a:rPr lang="ru-RU" sz="2200" dirty="0"/>
              <a:t>Или </a:t>
            </a:r>
            <a:r>
              <a:rPr lang="en-US" sz="2200" dirty="0"/>
              <a:t>ANOVA</a:t>
            </a:r>
          </a:p>
          <a:p>
            <a:pPr lvl="1" algn="just"/>
            <a:r>
              <a:rPr lang="ru-RU" sz="2200" b="1" dirty="0"/>
              <a:t>В</a:t>
            </a:r>
            <a:r>
              <a:rPr lang="en-US" sz="2200" b="1" dirty="0" err="1"/>
              <a:t>стр</a:t>
            </a:r>
            <a:r>
              <a:rPr lang="ru-RU" sz="2200" b="1" dirty="0" err="1"/>
              <a:t>аевымые</a:t>
            </a:r>
            <a:r>
              <a:rPr lang="en-US" sz="2200" b="1" dirty="0"/>
              <a:t> </a:t>
            </a:r>
            <a:r>
              <a:rPr lang="en-US" sz="2200" b="1" dirty="0" err="1"/>
              <a:t>методы</a:t>
            </a:r>
            <a:r>
              <a:rPr lang="en-US" sz="2200" dirty="0"/>
              <a:t> </a:t>
            </a:r>
            <a:r>
              <a:rPr lang="en-US" sz="2200" dirty="0" err="1"/>
              <a:t>одновременная</a:t>
            </a:r>
            <a:r>
              <a:rPr lang="en-US" sz="2200" dirty="0"/>
              <a:t> </a:t>
            </a:r>
            <a:r>
              <a:rPr lang="en-US" sz="2200" dirty="0" err="1"/>
              <a:t>подгонка</a:t>
            </a:r>
            <a:r>
              <a:rPr lang="en-US" sz="2200" dirty="0"/>
              <a:t> </a:t>
            </a:r>
            <a:r>
              <a:rPr lang="en-US" sz="2200" dirty="0" err="1"/>
              <a:t>модели</a:t>
            </a:r>
            <a:r>
              <a:rPr lang="en-US" sz="2200" dirty="0"/>
              <a:t> и </a:t>
            </a:r>
            <a:r>
              <a:rPr lang="en-US" sz="2200" dirty="0" err="1"/>
              <a:t>выбор</a:t>
            </a:r>
            <a:r>
              <a:rPr lang="en-US" sz="2200" dirty="0"/>
              <a:t> </a:t>
            </a:r>
            <a:r>
              <a:rPr lang="ru-RU" sz="2200" dirty="0"/>
              <a:t>признаков</a:t>
            </a:r>
            <a:r>
              <a:rPr lang="en-US" sz="2200" dirty="0"/>
              <a:t>.</a:t>
            </a:r>
            <a:endParaRPr lang="ru-RU" sz="2200" dirty="0"/>
          </a:p>
          <a:p>
            <a:pPr lvl="2" algn="just"/>
            <a:r>
              <a:rPr lang="ru-RU" sz="2200" dirty="0"/>
              <a:t>Например </a:t>
            </a:r>
            <a:r>
              <a:rPr lang="en-US" sz="2200" dirty="0"/>
              <a:t>L1 </a:t>
            </a:r>
            <a:r>
              <a:rPr lang="ru-RU" sz="2200" dirty="0"/>
              <a:t>регуляризация.</a:t>
            </a:r>
            <a:endParaRPr lang="en-US" sz="2200" dirty="0"/>
          </a:p>
          <a:p>
            <a:pPr algn="l" rtl="0">
              <a:lnSpc>
                <a:spcPct val="100000"/>
              </a:lnSpc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44613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367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Лес временных рядов (TSF)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832" y="931492"/>
            <a:ext cx="11011968" cy="5674407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200" dirty="0"/>
              <a:t>Классификатор </a:t>
            </a:r>
            <a:r>
              <a:rPr lang="en-US" sz="2200" dirty="0"/>
              <a:t>Time-Series-Forest </a:t>
            </a:r>
            <a:r>
              <a:rPr lang="ru-RU" sz="2200" dirty="0"/>
              <a:t>TSF адаптирует классификатор случайного леса к временному ряду.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200" dirty="0"/>
              <a:t>TSF - это классификатор на основе интервалов. 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200" dirty="0"/>
              <a:t>В основе данного подхода лежит следующая последовательность действий.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Для каждого сегмента временного ряда выделяется набор интервалов, выбранных случайно.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Для каждого интервала производится оценка, </a:t>
            </a:r>
            <a:endParaRPr lang="en-US" sz="2200" dirty="0"/>
          </a:p>
          <a:p>
            <a:pPr lvl="2">
              <a:lnSpc>
                <a:spcPct val="100000"/>
              </a:lnSpc>
            </a:pPr>
            <a:r>
              <a:rPr lang="ru-RU" sz="2200" dirty="0"/>
              <a:t>среднее значение,</a:t>
            </a:r>
            <a:endParaRPr lang="en-US" sz="2200" dirty="0"/>
          </a:p>
          <a:p>
            <a:pPr lvl="2">
              <a:lnSpc>
                <a:spcPct val="100000"/>
              </a:lnSpc>
            </a:pPr>
            <a:r>
              <a:rPr lang="ru-RU" sz="2200" dirty="0"/>
              <a:t>стандартное отклонение </a:t>
            </a:r>
            <a:endParaRPr lang="en-US" sz="2200" dirty="0"/>
          </a:p>
          <a:p>
            <a:pPr lvl="2">
              <a:lnSpc>
                <a:spcPct val="100000"/>
              </a:lnSpc>
            </a:pPr>
            <a:r>
              <a:rPr lang="ru-RU" sz="2200" dirty="0"/>
              <a:t>и наклон линейного тренда. </a:t>
            </a:r>
            <a:endParaRPr lang="en-US" sz="2200" dirty="0"/>
          </a:p>
          <a:p>
            <a:pPr lvl="2">
              <a:lnSpc>
                <a:spcPct val="100000"/>
              </a:lnSpc>
            </a:pPr>
            <a:r>
              <a:rPr lang="ru-RU" sz="2200" dirty="0"/>
              <a:t>Возможны и другие характеристики.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Для признаков каждого интервала строится отдельное дерево.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Среднее значение по ансамблю деревьев рассматривается как результат работы алгоритма.</a:t>
            </a:r>
          </a:p>
        </p:txBody>
      </p:sp>
    </p:spTree>
    <p:extLst>
      <p:ext uri="{BB962C8B-B14F-4D97-AF65-F5344CB8AC3E}">
        <p14:creationId xmlns:p14="http://schemas.microsoft.com/office/powerpoint/2010/main" val="1711504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367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Лес временных рядов (TSF)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832" y="931492"/>
            <a:ext cx="11011968" cy="5674407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200" dirty="0"/>
              <a:t>Преимущества TSF: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200" dirty="0"/>
              <a:t>Лес временных рядов эффективен с точки зрения вычислений.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200" dirty="0"/>
              <a:t>Лес временных рядов - это интерпретируемая модель.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200" dirty="0"/>
              <a:t>Важность временных характеристик может быть оценена – есть отбор признаков. 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altLang="ru-RU" sz="2200" dirty="0"/>
              <a:t>В оригинальной работе авторы также предложили особый критерий расщеплений в дереве.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altLang="ru-RU" sz="2200" dirty="0"/>
              <a:t>Отметим, что в общем случае алгоритм TSF не ограничивается предложенными авторами 3 признаками.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altLang="ru-RU" sz="2200" dirty="0"/>
              <a:t>Например, авторы подхода </a:t>
            </a:r>
            <a:r>
              <a:rPr lang="ru-RU" altLang="ru-RU" sz="2200" b="1" dirty="0"/>
              <a:t>Catch22</a:t>
            </a:r>
            <a:r>
              <a:rPr lang="ru-RU" altLang="ru-RU" sz="2200" dirty="0"/>
              <a:t> предложили </a:t>
            </a:r>
            <a:br>
              <a:rPr lang="en-US" altLang="ru-RU" sz="2200" dirty="0"/>
            </a:br>
            <a:r>
              <a:rPr lang="ru-RU" altLang="ru-RU" sz="2200" dirty="0"/>
              <a:t> </a:t>
            </a:r>
            <a:r>
              <a:rPr lang="ru-RU" altLang="ru-RU" sz="2200" b="1" dirty="0" err="1"/>
              <a:t>Canonical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Interval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Forest</a:t>
            </a:r>
            <a:r>
              <a:rPr lang="ru-RU" altLang="ru-RU" sz="2200" b="1" dirty="0"/>
              <a:t> (CIF)</a:t>
            </a:r>
            <a:r>
              <a:rPr lang="ru-RU" altLang="ru-RU" sz="2200" dirty="0"/>
              <a:t>:</a:t>
            </a:r>
            <a:endParaRPr lang="en-US" altLang="ru-RU" sz="22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altLang="ru-RU" sz="2200" dirty="0"/>
              <a:t>набор 22 признаков </a:t>
            </a:r>
            <a:endParaRPr lang="en-US" altLang="ru-RU" sz="22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altLang="ru-RU" sz="2200" dirty="0"/>
              <a:t>совместно с подходом TSF для построения деревьев.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ru-RU" sz="2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Time Series Classification Webs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05" y="3332136"/>
            <a:ext cx="4317273" cy="352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41832" y="5194775"/>
            <a:ext cx="698289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i="1" dirty="0">
                <a:latin typeface="-apple-system"/>
              </a:rPr>
              <a:t>Алгоритмы на основе TSF показывают высокие точности для ряда задач. </a:t>
            </a:r>
          </a:p>
          <a:p>
            <a:r>
              <a:rPr lang="ru-RU" altLang="ru-RU" sz="2000" i="1" dirty="0">
                <a:latin typeface="-apple-system"/>
              </a:rPr>
              <a:t>Однако, метод описывает лишь временные характеристики ряда не позволяя учитывать спектральные составляющие. 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1330700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925" y="365125"/>
            <a:ext cx="12163425" cy="1325563"/>
          </a:xfrm>
        </p:spPr>
        <p:txBody>
          <a:bodyPr/>
          <a:lstStyle/>
          <a:p>
            <a:r>
              <a:rPr lang="ru-RU" b="1" dirty="0"/>
              <a:t>Спектральный ансамбль со случайными интервалами (RISE)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825625"/>
            <a:ext cx="11353800" cy="4908550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dirty="0"/>
              <a:t>Подход </a:t>
            </a:r>
            <a:r>
              <a:rPr lang="ru-RU" altLang="ru-RU" sz="2200" b="1" dirty="0"/>
              <a:t>RISE - </a:t>
            </a:r>
            <a:r>
              <a:rPr lang="ru-RU" altLang="ru-RU" sz="2200" b="1" dirty="0" err="1"/>
              <a:t>Random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Interval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Spectral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Ensemble</a:t>
            </a:r>
            <a:r>
              <a:rPr lang="ru-RU" altLang="ru-RU" sz="2200" b="1" dirty="0"/>
              <a:t> </a:t>
            </a:r>
            <a:r>
              <a:rPr lang="ru-RU" altLang="ru-RU" sz="2200" dirty="0"/>
              <a:t> предложен как учитывающий как глобальные признаки (по всему сегменту временного ряда), так и локальные (полученные по случайным интервалам в рамках сегмента).</a:t>
            </a:r>
          </a:p>
          <a:p>
            <a:pPr eaLnBrk="0" fontAlgn="base" hangingPunct="0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dirty="0"/>
              <a:t>Для каждого участка ряда выделяются векторные признаки: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dirty="0"/>
              <a:t>набор нескольких значений автокорреляционной функции и функций ЧАКФ;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dirty="0"/>
              <a:t>набор нескольких значений спектральной мощности (значений амплитудного спектра);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dirty="0"/>
              <a:t>набор нескольких коэффициентов </a:t>
            </a:r>
            <a:r>
              <a:rPr lang="ru-RU" altLang="ru-RU" sz="2200" dirty="0" err="1"/>
              <a:t>авторегрессионной</a:t>
            </a:r>
            <a:r>
              <a:rPr lang="ru-RU" altLang="ru-RU" sz="2200" dirty="0"/>
              <a:t> функции.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dirty="0"/>
              <a:t>последний набор признаков может быть опущен. Так это сделано, в реализации пакета </a:t>
            </a:r>
            <a:r>
              <a:rPr lang="ru-RU" altLang="ru-RU" sz="2200" dirty="0" err="1">
                <a:hlinkClick r:id="rId2"/>
              </a:rPr>
              <a:t>sktime</a:t>
            </a:r>
            <a:r>
              <a:rPr lang="ru-RU" altLang="ru-RU" sz="2200" dirty="0"/>
              <a:t>. 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dirty="0"/>
              <a:t>Для каждого случая выбранного пространства признаков строится отдельное дерево. </a:t>
            </a:r>
          </a:p>
          <a:p>
            <a:pPr lvl="2" eaLnBrk="0" fontAlgn="base" hangingPunct="0">
              <a:lnSpc>
                <a:spcPct val="100000"/>
              </a:lnSpc>
              <a:spcBef>
                <a:spcPts val="600"/>
              </a:spcBef>
              <a:tabLst>
                <a:tab pos="2154238" algn="l"/>
              </a:tabLst>
            </a:pPr>
            <a:r>
              <a:rPr lang="ru-RU" altLang="ru-RU" sz="2200" dirty="0"/>
              <a:t>В оригинальной статье авторы рекомендуют строить одно глобальное дерево</a:t>
            </a:r>
            <a:br>
              <a:rPr lang="en-US" altLang="ru-RU" sz="2200" dirty="0"/>
            </a:br>
            <a:r>
              <a:rPr lang="ru-RU" altLang="ru-RU" sz="2200" dirty="0"/>
              <a:t>(по всему сегменту ряда) и ∼500 локальных деревьев. 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04278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925" y="365125"/>
            <a:ext cx="12163425" cy="1325563"/>
          </a:xfrm>
        </p:spPr>
        <p:txBody>
          <a:bodyPr/>
          <a:lstStyle/>
          <a:p>
            <a:r>
              <a:rPr lang="ru-RU" b="1" dirty="0"/>
              <a:t>Спектральный ансамбль со случайными интервалами (RISE)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1924" y="1825625"/>
            <a:ext cx="11191875" cy="4908550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В отличие от TSF в RISE: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использует один интервал временного ряда для каждого дерева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он обучается с использованием спектральных характеристик, извлеченных из ряда, вместо сводной статистики.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Вероятности классов рассчитываются как доля голосов базового классификатора.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RISE контролирует время выполнения, создавая адаптивную модель времени для построения единого дерева.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Это важно для длинных серий (например, аудио), где очень большие интервалы могут означать очень мало деревьев.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6044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r>
              <a:rPr lang="ru-RU" b="1" dirty="0"/>
              <a:t>Комбинации подходов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1975" y="1276350"/>
            <a:ext cx="10791825" cy="49006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200" dirty="0"/>
              <a:t>Если признаки не удаётся полностью формализовать, то, не полностью вручную описанное признаковое пространство может привести к потери точности и/или обобщающей способности.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ru-RU" sz="2200" dirty="0"/>
              <a:t>Для таких задач, на практике, методы на основе данных и на основе признаков могут быть объединены в ансамбли таким образом, чтобы учесть преимущества и недостатки тех и других подходов.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ru-RU" sz="2200" dirty="0"/>
              <a:t>При этом надо отметить, что анализе временных рядов ансамблевые методы предполагают использование различных подходов, решающих разные типы задач. </a:t>
            </a:r>
          </a:p>
        </p:txBody>
      </p:sp>
    </p:spTree>
    <p:extLst>
      <p:ext uri="{BB962C8B-B14F-4D97-AF65-F5344CB8AC3E}">
        <p14:creationId xmlns:p14="http://schemas.microsoft.com/office/powerpoint/2010/main" val="1946747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r>
              <a:rPr lang="ru-RU" b="1" dirty="0"/>
              <a:t>Комбинации гетерогенных подходов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1975" y="1276350"/>
            <a:ext cx="10791825" cy="49006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Например, в ансамбль объедены могут быть подходы: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200" dirty="0"/>
              <a:t>ориентированные на работу с временными признаками (такие, как </a:t>
            </a:r>
            <a:r>
              <a:rPr lang="ru-RU" altLang="ru-RU" sz="2200" dirty="0" err="1"/>
              <a:t>TSForest</a:t>
            </a:r>
            <a:r>
              <a:rPr lang="ru-RU" altLang="ru-RU" sz="2200" dirty="0"/>
              <a:t>);</a:t>
            </a:r>
            <a:br>
              <a:rPr lang="ru-RU" altLang="ru-RU" sz="2200" dirty="0"/>
            </a:br>
            <a:r>
              <a:rPr lang="ru-RU" altLang="ru-RU" sz="2200" dirty="0"/>
              <a:t>ориентированные на работу в спектральной области (такие, как RISE);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200" dirty="0"/>
              <a:t>ориентированные на обработку некоторых шаблонов формы (такие, как </a:t>
            </a:r>
            <a:r>
              <a:rPr lang="ru-RU" altLang="ru-RU" sz="2200" dirty="0" err="1"/>
              <a:t>Шейплеты</a:t>
            </a:r>
            <a:r>
              <a:rPr lang="ru-RU" altLang="ru-RU" sz="2200" dirty="0"/>
              <a:t>);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200" dirty="0"/>
              <a:t>и ориентированные на обработку повторяющихся шаблонов формы </a:t>
            </a:r>
            <a:br>
              <a:rPr lang="ru-RU" altLang="ru-RU" sz="2200" dirty="0"/>
            </a:br>
            <a:r>
              <a:rPr lang="ru-RU" altLang="ru-RU" sz="2200" dirty="0"/>
              <a:t>(такие, как словари BOSS)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5400" dirty="0"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201645"/>
            <a:ext cx="184731" cy="4032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" descr="image.png"/>
          <p:cNvPicPr/>
          <p:nvPr/>
        </p:nvPicPr>
        <p:blipFill rotWithShape="1">
          <a:blip r:embed="rId2"/>
          <a:srcRect t="54633"/>
          <a:stretch/>
        </p:blipFill>
        <p:spPr bwMode="auto">
          <a:xfrm>
            <a:off x="5637883" y="4233393"/>
            <a:ext cx="5826795" cy="174120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" descr="image.png"/>
          <p:cNvPicPr/>
          <p:nvPr/>
        </p:nvPicPr>
        <p:blipFill rotWithShape="1">
          <a:blip r:embed="rId2"/>
          <a:srcRect b="45141"/>
          <a:stretch/>
        </p:blipFill>
        <p:spPr bwMode="auto">
          <a:xfrm>
            <a:off x="441327" y="4341730"/>
            <a:ext cx="5196556" cy="183523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620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061"/>
          </a:xfrm>
        </p:spPr>
        <p:txBody>
          <a:bodyPr/>
          <a:lstStyle/>
          <a:p>
            <a:r>
              <a:rPr lang="ru-RU" dirty="0"/>
              <a:t>Подход на основе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2627" y="1246525"/>
            <a:ext cx="11055603" cy="5363501"/>
          </a:xfrm>
        </p:spPr>
        <p:txBody>
          <a:bodyPr>
            <a:normAutofit/>
          </a:bodyPr>
          <a:lstStyle/>
          <a:p>
            <a:r>
              <a:rPr lang="ru-RU" sz="2200" dirty="0"/>
              <a:t>Подход предполагает, что модель строится на выделение признаков и принятии решений.</a:t>
            </a:r>
          </a:p>
          <a:p>
            <a:r>
              <a:rPr lang="ru-RU" sz="2200" dirty="0"/>
              <a:t>Признаки - это определенные регулярные характеристиках для каждой последовательности.  </a:t>
            </a:r>
          </a:p>
          <a:p>
            <a:r>
              <a:rPr lang="ru-RU" sz="2200" dirty="0"/>
              <a:t>Признаки:</a:t>
            </a:r>
          </a:p>
          <a:p>
            <a:pPr lvl="1"/>
            <a:r>
              <a:rPr lang="ru-RU" sz="2200" dirty="0"/>
              <a:t>Регулярны для набора данных.</a:t>
            </a:r>
          </a:p>
          <a:p>
            <a:pPr lvl="1"/>
            <a:r>
              <a:rPr lang="ru-RU" sz="2200" dirty="0"/>
              <a:t>Отражают класс (регулярны для класса).</a:t>
            </a:r>
          </a:p>
          <a:p>
            <a:pPr lvl="1"/>
            <a:r>
              <a:rPr lang="ru-RU" sz="2200" dirty="0"/>
              <a:t>Не коррелируют друг с другом (иначе избыточны!).</a:t>
            </a:r>
          </a:p>
          <a:p>
            <a:pPr lvl="2"/>
            <a:r>
              <a:rPr lang="ru-RU" sz="1800" dirty="0"/>
              <a:t>Можно решить отбором признаков.</a:t>
            </a:r>
          </a:p>
          <a:p>
            <a:pPr lvl="1"/>
            <a:r>
              <a:rPr lang="ru-RU" sz="2200" dirty="0"/>
              <a:t>Позволяют различать классы как можно более четко.</a:t>
            </a:r>
          </a:p>
          <a:p>
            <a:pPr lvl="2"/>
            <a:r>
              <a:rPr lang="ru-RU" sz="1800" dirty="0"/>
              <a:t>А еще можно преобразовать признаки.</a:t>
            </a:r>
          </a:p>
          <a:p>
            <a:pPr lvl="1"/>
            <a:r>
              <a:rPr lang="ru-RU" sz="2000" dirty="0"/>
              <a:t>Экзогенные факторы – тоже могут быть признаками.</a:t>
            </a:r>
          </a:p>
          <a:p>
            <a:pPr lvl="1"/>
            <a:r>
              <a:rPr lang="ru-RU" sz="2200" dirty="0"/>
              <a:t>Пространство признаков должно быть достаточным для проведения классификации.</a:t>
            </a:r>
          </a:p>
          <a:p>
            <a:pPr lvl="2"/>
            <a:r>
              <a:rPr lang="ru-RU" sz="1800" dirty="0"/>
              <a:t>От этого будет зависеть точность классификации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4232550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Weights of the four most discriminative kernels  (criterion: mutual information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42"/>
          <a:stretch/>
        </p:blipFill>
        <p:spPr bwMode="auto">
          <a:xfrm>
            <a:off x="6487055" y="3875628"/>
            <a:ext cx="5704945" cy="255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 algn="l" rtl="0"/>
            <a:r>
              <a:rPr lang="en-US" sz="3200" b="1" dirty="0"/>
              <a:t>ROCKET</a:t>
            </a:r>
            <a:r>
              <a:rPr lang="ru-RU" sz="3200" b="1" dirty="0"/>
              <a:t> </a:t>
            </a:r>
            <a:r>
              <a:rPr lang="en-US" sz="3200" b="1" dirty="0" err="1"/>
              <a:t>Классификатор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943602" cy="5245471"/>
          </a:xfrm>
        </p:spPr>
        <p:txBody>
          <a:bodyPr>
            <a:noAutofit/>
          </a:bodyPr>
          <a:lstStyle/>
          <a:p>
            <a:pPr lvl="0" algn="just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ROCKET (</a:t>
            </a:r>
            <a:r>
              <a:rPr lang="ru-RU" sz="2000" dirty="0" err="1"/>
              <a:t>RandOm</a:t>
            </a:r>
            <a:r>
              <a:rPr lang="ru-RU" sz="2000" dirty="0"/>
              <a:t> </a:t>
            </a:r>
            <a:r>
              <a:rPr lang="ru-RU" sz="2000" dirty="0" err="1"/>
              <a:t>Convolutional</a:t>
            </a:r>
            <a:r>
              <a:rPr lang="ru-RU" sz="2000" dirty="0"/>
              <a:t> </a:t>
            </a:r>
            <a:r>
              <a:rPr lang="ru-RU" sz="2000" dirty="0" err="1"/>
              <a:t>KErnel</a:t>
            </a:r>
            <a:r>
              <a:rPr lang="ru-RU" sz="2000" dirty="0"/>
              <a:t> </a:t>
            </a:r>
            <a:r>
              <a:rPr lang="ru-RU" sz="2000" dirty="0" err="1"/>
              <a:t>Transform</a:t>
            </a:r>
            <a:r>
              <a:rPr lang="ru-RU" sz="2000" dirty="0"/>
              <a:t>) Классификатор является типом классификаторов на основе признаков преобразованных данных, основанных на так называемых  </a:t>
            </a:r>
            <a:r>
              <a:rPr lang="ru-RU" sz="2000" b="1" dirty="0"/>
              <a:t>ROCKET преобразованиях</a:t>
            </a:r>
            <a:r>
              <a:rPr lang="ru-RU" sz="2000" dirty="0"/>
              <a:t>.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Преобразования  </a:t>
            </a:r>
            <a:r>
              <a:rPr lang="ru-RU" sz="2000" b="1" dirty="0"/>
              <a:t>ROCKET - это преобразования</a:t>
            </a:r>
            <a:r>
              <a:rPr lang="ru-RU" sz="2000" dirty="0"/>
              <a:t>  временных рядов с использованием сверточных ядер со случайными параметрами и в большом количестве.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ROCKET </a:t>
            </a:r>
            <a:r>
              <a:rPr lang="ru-RU" sz="2000" dirty="0" err="1"/>
              <a:t>Classifer</a:t>
            </a:r>
            <a:r>
              <a:rPr lang="ru-RU" sz="2000" dirty="0"/>
              <a:t> вычисляет два объекта из полученных карт признаков </a:t>
            </a:r>
            <a:br>
              <a:rPr lang="ru-RU" sz="2000" dirty="0"/>
            </a:br>
            <a:r>
              <a:rPr lang="ru-RU" sz="2000" dirty="0"/>
              <a:t>(после преобразований):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600" dirty="0"/>
              <a:t>максимальное значение </a:t>
            </a:r>
          </a:p>
          <a:p>
            <a:pPr lvl="2" algn="just">
              <a:lnSpc>
                <a:spcPct val="100000"/>
              </a:lnSpc>
              <a:spcBef>
                <a:spcPts val="600"/>
              </a:spcBef>
            </a:pPr>
            <a:r>
              <a:rPr lang="ru-RU" sz="1600" dirty="0"/>
              <a:t> соотношение положительных значений ко всем (</a:t>
            </a:r>
            <a:r>
              <a:rPr lang="ru-RU" sz="1600" dirty="0" err="1"/>
              <a:t>ppv</a:t>
            </a:r>
            <a:r>
              <a:rPr lang="ru-RU" sz="1600" dirty="0"/>
              <a:t>).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4731" y="4228173"/>
            <a:ext cx="55302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dirty="0">
                <a:latin typeface="-apple-system"/>
              </a:rPr>
              <a:t>Подход является достаточно точным и при этом показывает высокую скорость как в работе, так и в обучении. 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06" y="5391957"/>
            <a:ext cx="42195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97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 algn="l" rtl="0"/>
            <a:r>
              <a:rPr lang="en-US" sz="3200" b="1" dirty="0"/>
              <a:t>ROCKET</a:t>
            </a:r>
            <a:r>
              <a:rPr lang="ru-RU" sz="3200" b="1" dirty="0"/>
              <a:t> </a:t>
            </a:r>
            <a:r>
              <a:rPr lang="en-US" sz="3200" b="1" dirty="0" err="1"/>
              <a:t>Классификатор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943602" cy="5245471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процедура классификации состоит из следующих шагов.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Производится выбор параметров случайных параметров расширенного одномерного сверточного слоя нейронной сети. В том числе: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длина ядра,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распределения значений весовых параметров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смещение ядра, расширение свертки (</a:t>
            </a:r>
            <a:r>
              <a:rPr lang="ru-RU" altLang="ru-RU" sz="2200" dirty="0" err="1"/>
              <a:t>dilation</a:t>
            </a:r>
            <a:r>
              <a:rPr lang="ru-RU" altLang="ru-RU" sz="2200" dirty="0"/>
              <a:t> </a:t>
            </a:r>
            <a:r>
              <a:rPr lang="ru-RU" altLang="ru-RU" sz="2200" dirty="0" err="1"/>
              <a:t>rate</a:t>
            </a:r>
            <a:r>
              <a:rPr lang="ru-RU" altLang="ru-RU" sz="2200" dirty="0"/>
              <a:t>)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и добавление нулей (</a:t>
            </a:r>
            <a:r>
              <a:rPr lang="ru-RU" altLang="ru-RU" sz="2200" dirty="0" err="1"/>
              <a:t>padding</a:t>
            </a:r>
            <a:r>
              <a:rPr lang="ru-RU" altLang="ru-RU" sz="2200" dirty="0"/>
              <a:t>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 Как правило число генерируемы таким образом фильтров ∼10 000.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Для результата воздействия на сегмент каждого фильтра выбираются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 максимальное значение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 число значений больше нуля (</a:t>
            </a:r>
            <a:r>
              <a:rPr lang="ru-RU" altLang="ru-RU" sz="2200" dirty="0" err="1"/>
              <a:t>ppv</a:t>
            </a:r>
            <a:r>
              <a:rPr lang="ru-RU" altLang="ru-RU" sz="2200" dirty="0"/>
              <a:t> - </a:t>
            </a:r>
            <a:r>
              <a:rPr lang="ru-RU" altLang="ru-RU" sz="2200" dirty="0" err="1"/>
              <a:t>proportion</a:t>
            </a:r>
            <a:r>
              <a:rPr lang="ru-RU" altLang="ru-RU" sz="2200" dirty="0"/>
              <a:t> </a:t>
            </a:r>
            <a:r>
              <a:rPr lang="ru-RU" altLang="ru-RU" sz="2200" dirty="0" err="1"/>
              <a:t>of</a:t>
            </a:r>
            <a:r>
              <a:rPr lang="ru-RU" altLang="ru-RU" sz="2200" dirty="0"/>
              <a:t> </a:t>
            </a:r>
            <a:r>
              <a:rPr lang="ru-RU" altLang="ru-RU" sz="2200" dirty="0" err="1"/>
              <a:t>positive</a:t>
            </a:r>
            <a:r>
              <a:rPr lang="ru-RU" altLang="ru-RU" sz="2200" dirty="0"/>
              <a:t> </a:t>
            </a:r>
            <a:r>
              <a:rPr lang="ru-RU" altLang="ru-RU" sz="2200" dirty="0" err="1"/>
              <a:t>values</a:t>
            </a:r>
            <a:r>
              <a:rPr lang="ru-RU" altLang="ru-RU" sz="2200" dirty="0"/>
              <a:t>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В качестве итогового алгоритма авторы оригинальной статьи предлагали использовать или Гребневую регрессию с кросс-</a:t>
            </a:r>
            <a:r>
              <a:rPr lang="ru-RU" altLang="ru-RU" sz="2200" dirty="0" err="1"/>
              <a:t>валидацией</a:t>
            </a:r>
            <a:r>
              <a:rPr lang="ru-RU" altLang="ru-RU" sz="2200" dirty="0"/>
              <a:t> (</a:t>
            </a:r>
            <a:r>
              <a:rPr lang="ru-RU" altLang="ru-RU" sz="2200" dirty="0" err="1"/>
              <a:t>RidgeRegressionCV</a:t>
            </a:r>
            <a:r>
              <a:rPr lang="ru-RU" altLang="ru-RU" sz="2200" dirty="0"/>
              <a:t>) или логистическую регрессию (</a:t>
            </a:r>
            <a:r>
              <a:rPr lang="ru-RU" altLang="ru-RU" sz="2200" dirty="0" err="1"/>
              <a:t>LogisticRegression</a:t>
            </a:r>
            <a:r>
              <a:rPr lang="ru-RU" altLang="ru-RU" sz="2200" dirty="0"/>
              <a:t>) для достаточно больших наборов данных.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44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3107"/>
            <a:ext cx="184731" cy="4834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567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 algn="l" rtl="0"/>
            <a:r>
              <a:rPr lang="en-US" sz="3200" b="1" dirty="0"/>
              <a:t>ROCKET</a:t>
            </a:r>
            <a:r>
              <a:rPr lang="ru-RU" sz="3200" b="1" dirty="0"/>
              <a:t> </a:t>
            </a:r>
            <a:r>
              <a:rPr lang="en-US" sz="3200" b="1" dirty="0" err="1"/>
              <a:t>Классификатор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943602" cy="5245471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/>
              <a:t>Одна из модификаций алгоритма (от авторов оригинальной работы) –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b="1" dirty="0" err="1"/>
              <a:t>MiniRocket</a:t>
            </a:r>
            <a:r>
              <a:rPr lang="ru-RU" altLang="ru-RU" sz="2200" dirty="0"/>
              <a:t> сокращает число возможны вариантов генерации сверточных ядер, что ускоряет обучение в порядка 50 раз без значительных потерей точности.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/>
              <a:t>Мини-</a:t>
            </a:r>
            <a:r>
              <a:rPr lang="ru-RU" altLang="ru-RU" sz="2200" dirty="0" err="1"/>
              <a:t>Рокет</a:t>
            </a:r>
            <a:r>
              <a:rPr lang="ru-RU" altLang="ru-RU" sz="2200" dirty="0"/>
              <a:t> использует только небольшой набор заданных параметров ядер (все значения -1,0,1, ядро размера 9, расширение в заданных пределах).</a:t>
            </a:r>
            <a:endParaRPr lang="en-US" altLang="ru-RU" sz="22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/>
              <a:t>Мини-</a:t>
            </a:r>
            <a:r>
              <a:rPr lang="ru-RU" altLang="ru-RU" sz="2200" dirty="0" err="1"/>
              <a:t>Рокет</a:t>
            </a:r>
            <a:r>
              <a:rPr lang="ru-RU" altLang="ru-RU" sz="2200" dirty="0"/>
              <a:t> использует только признак </a:t>
            </a:r>
            <a:r>
              <a:rPr lang="en-US" altLang="ru-RU" sz="2200" dirty="0" err="1"/>
              <a:t>ppv</a:t>
            </a:r>
            <a:endParaRPr lang="en-US" altLang="ru-RU" sz="22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latin typeface="Arial" panose="020B0604020202020204" pitchFamily="34" charset="0"/>
              </a:rPr>
              <a:t>После выбора ядер – можно провести их селекцию.</a:t>
            </a:r>
          </a:p>
        </p:txBody>
      </p:sp>
      <p:pic>
        <p:nvPicPr>
          <p:cNvPr id="3076" name="Picture 4" descr="Weights of the four most discriminative kernels  (criterion: mutual information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42"/>
          <a:stretch/>
        </p:blipFill>
        <p:spPr bwMode="auto">
          <a:xfrm>
            <a:off x="4662008" y="3468769"/>
            <a:ext cx="6938819" cy="310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14350" y="41484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Также предложены специальные версии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dirty="0"/>
              <a:t>Многомерный </a:t>
            </a:r>
            <a:r>
              <a:rPr lang="en-US" dirty="0"/>
              <a:t>ROCKET</a:t>
            </a:r>
            <a:endParaRPr lang="ru-RU" dirty="0"/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dirty="0"/>
              <a:t>Ансамбль </a:t>
            </a:r>
            <a:r>
              <a:rPr lang="en-US" dirty="0"/>
              <a:t>ROCKET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459388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063" y="2314940"/>
            <a:ext cx="6701737" cy="435612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en-US" sz="3200" b="1" dirty="0"/>
              <a:t>HIVE-COTE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943602" cy="5245471"/>
          </a:xfrm>
        </p:spPr>
        <p:txBody>
          <a:bodyPr>
            <a:noAutofit/>
          </a:bodyPr>
          <a:lstStyle/>
          <a:p>
            <a:pPr lvl="0"/>
            <a:r>
              <a:rPr lang="ru-RU" sz="2200" dirty="0"/>
              <a:t>Метод ансамбля с иерархическим коллективным голосованием на основе преобразований (HIVE-COTE) - это мета-ансамбль, построенный на классификаторах </a:t>
            </a:r>
            <a:r>
              <a:rPr lang="en-US" sz="2200" dirty="0"/>
              <a:t>HIVE-COTE (The Hierarchical Vote Collective of Transformation-based Ensembles with Collective of Transformation-based Ensembles)</a:t>
            </a:r>
            <a:endParaRPr lang="ru-RU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2550" y="3010525"/>
            <a:ext cx="4450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/>
              <a:t>классификатор преобразования </a:t>
            </a:r>
            <a:r>
              <a:rPr lang="ru-RU" sz="2200" dirty="0" err="1"/>
              <a:t>шейплета</a:t>
            </a:r>
            <a:r>
              <a:rPr lang="ru-RU" sz="2200" dirty="0"/>
              <a:t>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BOSS</a:t>
            </a:r>
            <a:r>
              <a:rPr lang="ru-RU" sz="2200" dirty="0"/>
              <a:t>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/>
              <a:t>Лес временных рядов,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RISE</a:t>
            </a:r>
            <a:r>
              <a:rPr lang="ru-RU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5865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4415870"/>
            <a:ext cx="3757122" cy="244212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en-US" sz="3200" b="1" dirty="0"/>
              <a:t>HIVE-COTE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943602" cy="5245471"/>
          </a:xfrm>
        </p:spPr>
        <p:txBody>
          <a:bodyPr>
            <a:noAutofit/>
          </a:bodyPr>
          <a:lstStyle/>
          <a:p>
            <a:pPr lvl="0"/>
            <a:r>
              <a:rPr lang="ru-RU" sz="2200" dirty="0"/>
              <a:t>Прогнозы HIVE-COTE представляют собой средневзвешенное значение прогнозов, сделанных его участниками:</a:t>
            </a:r>
          </a:p>
          <a:p>
            <a:pPr lvl="1"/>
            <a:r>
              <a:rPr lang="ru-RU" sz="2200" dirty="0"/>
              <a:t>классификатор преобразования </a:t>
            </a:r>
            <a:r>
              <a:rPr lang="ru-RU" sz="2200" dirty="0" err="1"/>
              <a:t>шейплета</a:t>
            </a:r>
            <a:r>
              <a:rPr lang="en-US" sz="2200" dirty="0"/>
              <a:t> </a:t>
            </a:r>
            <a:r>
              <a:rPr lang="ru-RU" sz="2200" dirty="0"/>
              <a:t>(форма),</a:t>
            </a:r>
          </a:p>
          <a:p>
            <a:pPr lvl="1"/>
            <a:r>
              <a:rPr lang="ru-RU" sz="2200" dirty="0"/>
              <a:t>БОСС (повтор форм),</a:t>
            </a:r>
          </a:p>
          <a:p>
            <a:pPr lvl="1"/>
            <a:r>
              <a:rPr lang="ru-RU" sz="2200" dirty="0"/>
              <a:t>Лес временных рядов (временные признаки),</a:t>
            </a:r>
          </a:p>
          <a:p>
            <a:pPr lvl="1"/>
            <a:r>
              <a:rPr lang="en-US" sz="2200" dirty="0"/>
              <a:t>RISE</a:t>
            </a:r>
            <a:r>
              <a:rPr lang="ru-RU" sz="2200" dirty="0"/>
              <a:t> (частотные </a:t>
            </a:r>
            <a:r>
              <a:rPr lang="ru-RU" sz="2200" dirty="0" err="1"/>
              <a:t>пизнаки</a:t>
            </a:r>
            <a:r>
              <a:rPr lang="ru-RU" sz="2200" dirty="0"/>
              <a:t>).</a:t>
            </a:r>
          </a:p>
          <a:p>
            <a:pPr lvl="0"/>
            <a:r>
              <a:rPr lang="ru-RU" sz="2200" dirty="0"/>
              <a:t>Каждый </a:t>
            </a:r>
            <a:r>
              <a:rPr lang="ru-RU" sz="2200" dirty="0" err="1"/>
              <a:t>подклассификатор</a:t>
            </a:r>
            <a:r>
              <a:rPr lang="ru-RU" sz="2200" dirty="0"/>
              <a:t> оценивает вероятность каждого класса.</a:t>
            </a:r>
          </a:p>
          <a:p>
            <a:pPr lvl="0"/>
            <a:r>
              <a:rPr lang="ru-RU" sz="2200" dirty="0"/>
              <a:t>блок управления объединяет эти вероятности с обучаемыми всеми (CAPWE).</a:t>
            </a:r>
          </a:p>
          <a:p>
            <a:pPr lvl="0"/>
            <a:r>
              <a:rPr lang="ru-RU" sz="2200" dirty="0"/>
              <a:t>Веса назначаются как относительная оценка качества классификатора, </a:t>
            </a:r>
            <a:br>
              <a:rPr lang="ru-RU" sz="2200" dirty="0"/>
            </a:br>
            <a:r>
              <a:rPr lang="ru-RU" sz="2200" dirty="0"/>
              <a:t>найденного на обучающих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432664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18C16-493F-C0F6-1226-B953C44B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24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b="1" dirty="0"/>
              <a:t>Вопросы Базовые 1й верно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421393-E6D9-4C04-F323-217F01E33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505" y="1129096"/>
            <a:ext cx="11235415" cy="5728904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500" dirty="0"/>
              <a:t>Признаки в классификации ВР это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500" b="1" dirty="0"/>
              <a:t>характеристики регулярные  для каждого класса ВР 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500" dirty="0"/>
              <a:t>Все точки сегмента ВР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300" dirty="0">
                <a:ea typeface="Calibri" panose="020F0502020204030204" pitchFamily="34" charset="0"/>
                <a:cs typeface="Times New Roman" panose="02020603050405020304" pitchFamily="18" charset="0"/>
              </a:rPr>
              <a:t>Выбранный участок сегмента ВР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300" dirty="0"/>
              <a:t>характеристики регулярные  для всех  класса ВР вместе</a:t>
            </a:r>
            <a:endParaRPr lang="ru-RU" sz="23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900" dirty="0"/>
              <a:t>Признаками сегмента ВР не являются:</a:t>
            </a:r>
            <a:endParaRPr lang="ru-RU" sz="3800" dirty="0"/>
          </a:p>
          <a:p>
            <a:pPr marL="1428750" lvl="2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300" b="1" dirty="0"/>
              <a:t>Случайный набор точек</a:t>
            </a:r>
            <a:endParaRPr lang="ru-RU" sz="2900" b="1" dirty="0"/>
          </a:p>
          <a:p>
            <a:pPr marL="1428750" lvl="2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300" dirty="0"/>
              <a:t>Статистические характеристики</a:t>
            </a:r>
            <a:endParaRPr lang="ru-RU" sz="2900" dirty="0"/>
          </a:p>
          <a:p>
            <a:pPr marL="1428750" lvl="2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300" dirty="0"/>
              <a:t>Временные характеристики</a:t>
            </a:r>
          </a:p>
          <a:p>
            <a:pPr marL="1428750" lvl="2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300" dirty="0"/>
              <a:t>Частотные характеристики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900" dirty="0"/>
              <a:t>Недостатками подхода на основе признаков являются:</a:t>
            </a:r>
            <a:endParaRPr lang="ru-RU" sz="25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sz="2300" b="1" dirty="0"/>
              <a:t>полнота информации о ВР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sz="2300" dirty="0"/>
              <a:t>минимальная избыточность.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sz="2300" dirty="0"/>
              <a:t>Часто повышенная интерпретируемость.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sz="2300" dirty="0"/>
              <a:t>Меньше объем хранения данных.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900" dirty="0"/>
              <a:t>Подходом на основе признаков является:</a:t>
            </a:r>
            <a:endParaRPr lang="ru-RU" sz="2500" dirty="0"/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300" b="1" dirty="0"/>
              <a:t>Временной лес.</a:t>
            </a:r>
            <a:endParaRPr lang="ru-RU" sz="3400" b="1" dirty="0"/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300" dirty="0" err="1"/>
              <a:t>Knn-dtw</a:t>
            </a:r>
            <a:r>
              <a:rPr lang="ru-RU" sz="2300" dirty="0"/>
              <a:t>.</a:t>
            </a:r>
            <a:endParaRPr lang="ru-RU" sz="3400" dirty="0"/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300" dirty="0" err="1"/>
              <a:t>шеплеты</a:t>
            </a:r>
            <a:endParaRPr lang="ru-RU" sz="3400" dirty="0"/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300" dirty="0"/>
              <a:t>BOSS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900" dirty="0"/>
              <a:t>Комбинированным подходом признаки-сырые данные является:</a:t>
            </a:r>
            <a:endParaRPr lang="ru-RU" sz="2500" dirty="0"/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300" b="1" dirty="0"/>
              <a:t>Hive-COTE</a:t>
            </a:r>
            <a:r>
              <a:rPr lang="ru-RU" sz="2300" b="1" dirty="0"/>
              <a:t>.</a:t>
            </a:r>
            <a:endParaRPr lang="ru-RU" sz="3400" b="1" dirty="0"/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300" dirty="0"/>
              <a:t>Ансамбль </a:t>
            </a:r>
            <a:r>
              <a:rPr lang="en-US" sz="2300" dirty="0" err="1"/>
              <a:t>knn</a:t>
            </a:r>
            <a:r>
              <a:rPr lang="en-US" sz="2300" dirty="0"/>
              <a:t> c </a:t>
            </a:r>
            <a:r>
              <a:rPr lang="ru-RU" sz="2300" dirty="0"/>
              <a:t>разными метриками расстояний.</a:t>
            </a:r>
            <a:endParaRPr lang="ru-RU" sz="3400" dirty="0"/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300" dirty="0"/>
              <a:t>Ансамбль </a:t>
            </a:r>
            <a:r>
              <a:rPr lang="ru-RU" sz="2300" dirty="0" err="1"/>
              <a:t>шейплетов</a:t>
            </a:r>
            <a:endParaRPr lang="ru-RU" sz="3400" dirty="0"/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300" dirty="0"/>
              <a:t>Спектральный лес </a:t>
            </a:r>
            <a:r>
              <a:rPr lang="en-US" sz="2300" dirty="0"/>
              <a:t>RAISE</a:t>
            </a:r>
            <a:endParaRPr lang="ru-RU" sz="51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900" b="1" dirty="0"/>
              <a:t>ROKET </a:t>
            </a:r>
            <a:r>
              <a:rPr lang="ru-RU" sz="2900" b="1" dirty="0"/>
              <a:t>классификатор основан на 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500" b="1" dirty="0"/>
              <a:t>Признаках от результатов сверток со случайными ядрами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500" dirty="0">
                <a:ea typeface="Calibri" panose="020F0502020204030204" pitchFamily="34" charset="0"/>
                <a:cs typeface="Times New Roman" panose="02020603050405020304" pitchFamily="18" charset="0"/>
              </a:rPr>
              <a:t>Поиске наиболее характерного участка сегмента для каждого класса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500" dirty="0">
                <a:ea typeface="Calibri" panose="020F0502020204030204" pitchFamily="34" charset="0"/>
                <a:cs typeface="Times New Roman" panose="02020603050405020304" pitchFamily="18" charset="0"/>
              </a:rPr>
              <a:t>Ансамбле метрических классификаторов </a:t>
            </a:r>
            <a:r>
              <a:rPr lang="en-US" sz="25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500" dirty="0" err="1">
                <a:ea typeface="Calibri" panose="020F0502020204030204" pitchFamily="34" charset="0"/>
                <a:cs typeface="Times New Roman" panose="02020603050405020304" pitchFamily="18" charset="0"/>
              </a:rPr>
              <a:t>knn</a:t>
            </a:r>
            <a:r>
              <a:rPr lang="en-US" sz="2500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500" dirty="0">
                <a:ea typeface="Calibri" panose="020F0502020204030204" pitchFamily="34" charset="0"/>
                <a:cs typeface="Times New Roman" panose="02020603050405020304" pitchFamily="18" charset="0"/>
              </a:rPr>
              <a:t>Комбинации разнородных классификаторов для разных типов задач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805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18C16-493F-C0F6-1226-B953C44B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29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b="1" dirty="0"/>
              <a:t>Вопросы Продвинутые </a:t>
            </a:r>
            <a:r>
              <a:rPr lang="en-US" sz="4800" b="1" dirty="0"/>
              <a:t>(X)-</a:t>
            </a:r>
            <a:r>
              <a:rPr lang="ru-RU" sz="4800" b="1" dirty="0"/>
              <a:t>верно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421393-E6D9-4C04-F323-217F01E33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07" y="1151508"/>
            <a:ext cx="11551645" cy="5706492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Пусть стоит задача максимально точной и воспроизводимой классификации, при этом нет ограничений по объему пространства данных и времени работы алгоритма, какой метод лучше выбрать:</a:t>
            </a:r>
          </a:p>
          <a:p>
            <a:pPr marL="1371600" lvl="2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 err="1"/>
              <a:t>Hive</a:t>
            </a:r>
            <a:r>
              <a:rPr lang="en-US" dirty="0"/>
              <a:t>-COTE</a:t>
            </a:r>
            <a:r>
              <a:rPr lang="ru-RU"/>
              <a:t> (х)</a:t>
            </a:r>
          </a:p>
          <a:p>
            <a:pPr marL="1371600" lvl="2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/>
              <a:t>Эластичные </a:t>
            </a:r>
            <a:r>
              <a:rPr lang="ru-RU" dirty="0"/>
              <a:t>меры</a:t>
            </a:r>
          </a:p>
          <a:p>
            <a:pPr marL="1371600" lvl="2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ROCKET</a:t>
            </a:r>
          </a:p>
          <a:p>
            <a:pPr marL="1371600" lvl="2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BOSS</a:t>
            </a:r>
            <a:endParaRPr lang="ru-RU" dirty="0"/>
          </a:p>
          <a:p>
            <a:pPr marL="1371600" lvl="2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 err="1"/>
              <a:t>шейплеты</a:t>
            </a:r>
            <a:endParaRPr lang="ru-RU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Если стоит задача классификации рядов, отличающихся параметрами сезонных составляющих, какие признаки лучше подойдут:</a:t>
            </a:r>
            <a:endParaRPr lang="ru-RU" sz="3600" dirty="0"/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Спектральные признаки </a:t>
            </a:r>
            <a:r>
              <a:rPr lang="en-US" dirty="0"/>
              <a:t>(x)</a:t>
            </a:r>
            <a:endParaRPr lang="ru-RU" dirty="0"/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500" dirty="0"/>
              <a:t>Время-частотные признаки (х)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800" dirty="0"/>
              <a:t>Суммарные статистики</a:t>
            </a:r>
            <a:endParaRPr lang="ru-RU" sz="3600" dirty="0"/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Временные признаки</a:t>
            </a:r>
            <a:endParaRPr lang="ru-RU" sz="3200" dirty="0"/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Все выбранные варианты</a:t>
            </a:r>
            <a:endParaRPr lang="ru-RU" sz="32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Пусть стоит задача получения интерпретируемых результатов классификации временных рядов, какой подход к выделению признаков лучше выбрать: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Разбить ряд на некоторые интервалы и взять для каждого небольшое пространство признаков (х)</a:t>
            </a:r>
            <a:endParaRPr lang="en-US" dirty="0"/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Суммарные статистики (х)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Большое пространство признаков для всего ряда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Методы на основе словарей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Подход преобразования </a:t>
            </a:r>
            <a:r>
              <a:rPr lang="en-US" dirty="0"/>
              <a:t>ROCKET</a:t>
            </a:r>
            <a:endParaRPr lang="ru-RU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Расставьте соответствие: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Временные характеристики для случайных интервалов – </a:t>
            </a:r>
            <a:r>
              <a:rPr lang="en-US" dirty="0" err="1"/>
              <a:t>TSForest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Признаки по результатам сверточных преобразований – </a:t>
            </a:r>
            <a:r>
              <a:rPr lang="en-US" dirty="0"/>
              <a:t>ROCKET</a:t>
            </a:r>
            <a:endParaRPr lang="ru-RU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Спектральные характеристик сегмента и его интервалов – </a:t>
            </a:r>
            <a:r>
              <a:rPr lang="en-US" dirty="0"/>
              <a:t>RAISE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Комбинация: </a:t>
            </a:r>
            <a:r>
              <a:rPr lang="ru-RU" dirty="0" err="1"/>
              <a:t>шейплеты</a:t>
            </a:r>
            <a:r>
              <a:rPr lang="ru-RU" dirty="0"/>
              <a:t>, словари, </a:t>
            </a:r>
            <a:r>
              <a:rPr lang="en-US" dirty="0" err="1"/>
              <a:t>TSForest</a:t>
            </a:r>
            <a:r>
              <a:rPr lang="ru-RU" dirty="0"/>
              <a:t>, </a:t>
            </a:r>
            <a:r>
              <a:rPr lang="en-US" dirty="0"/>
              <a:t>RAISE</a:t>
            </a:r>
            <a:r>
              <a:rPr lang="ru-RU" dirty="0"/>
              <a:t>   - </a:t>
            </a:r>
            <a:r>
              <a:rPr lang="en-US" dirty="0"/>
              <a:t>HIVE-COTE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ru-RU" dirty="0"/>
              <a:t>22 </a:t>
            </a:r>
            <a:r>
              <a:rPr lang="ru-RU" altLang="ru-RU" dirty="0"/>
              <a:t>признака для каждого случайного интервала - CIF</a:t>
            </a:r>
            <a:endParaRPr lang="en-US" dirty="0"/>
          </a:p>
          <a:p>
            <a:pPr marL="266700" lvl="1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Пусть стоит проблема: есть набор временных рядов для каждого задача классификации ставится по разному, какие подход из изученных следует выбрать: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HIVE-COTE</a:t>
            </a:r>
            <a:r>
              <a:rPr lang="ru-RU" dirty="0"/>
              <a:t> (х)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ROCKET</a:t>
            </a:r>
            <a:r>
              <a:rPr lang="ru-RU" dirty="0"/>
              <a:t> (х)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TSForest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RAISE</a:t>
            </a:r>
          </a:p>
          <a:p>
            <a:pPr marL="723900" lvl="2"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knn</a:t>
            </a:r>
            <a:r>
              <a:rPr lang="ru-RU" dirty="0"/>
              <a:t>-</a:t>
            </a:r>
            <a:r>
              <a:rPr lang="en-US" dirty="0" err="1"/>
              <a:t>dtw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endParaRPr lang="ru-RU" dirty="0"/>
          </a:p>
          <a:p>
            <a:pPr marL="914400" lvl="2" indent="-457200">
              <a:buFont typeface="+mj-lt"/>
              <a:buAutoNum type="arabicPeriod"/>
            </a:pPr>
            <a:endParaRPr lang="ru-RU" sz="15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89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ru-RU" b="1" dirty="0"/>
              <a:t>Подход на основе признаков</a:t>
            </a:r>
          </a:p>
        </p:txBody>
      </p:sp>
      <p:pic>
        <p:nvPicPr>
          <p:cNvPr id="1026" name="Picture 2" descr="Tsfresh: автоматически генерируем признаки из временных рядов | OT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01" y="2061264"/>
            <a:ext cx="6288315" cy="395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eature filtering — tsfresh 0.20.1.dev14+g2e49614 documenta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41" b="34147"/>
          <a:stretch/>
        </p:blipFill>
        <p:spPr bwMode="auto">
          <a:xfrm>
            <a:off x="6506796" y="2136065"/>
            <a:ext cx="5685204" cy="404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403098" y="1275255"/>
            <a:ext cx="73490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Примеры про признаки</a:t>
            </a:r>
          </a:p>
        </p:txBody>
      </p:sp>
    </p:spTree>
    <p:extLst>
      <p:ext uri="{BB962C8B-B14F-4D97-AF65-F5344CB8AC3E}">
        <p14:creationId xmlns:p14="http://schemas.microsoft.com/office/powerpoint/2010/main" val="209364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6384"/>
          </a:xfrm>
        </p:spPr>
        <p:txBody>
          <a:bodyPr/>
          <a:lstStyle/>
          <a:p>
            <a:r>
              <a:rPr lang="ru-RU" b="1" dirty="0"/>
              <a:t>Подход на основе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980" y="1219200"/>
            <a:ext cx="11640094" cy="55299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200" dirty="0"/>
              <a:t>Подход предполагает, что модель строится на выделение признаков и принятии решений.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Признаки могут быть выделены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для всего сегмента ряда (глобальные признаки),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для некоторых его частей (интервальные признаки). </a:t>
            </a:r>
            <a:r>
              <a:rPr lang="ru-RU" sz="2000" dirty="0"/>
              <a:t>При этом интервалы могут быть</a:t>
            </a:r>
            <a:endParaRPr lang="ru-RU" sz="2200" dirty="0"/>
          </a:p>
          <a:p>
            <a:pPr lvl="2">
              <a:lnSpc>
                <a:spcPct val="100000"/>
              </a:lnSpc>
            </a:pPr>
            <a:r>
              <a:rPr lang="ru-RU" dirty="0"/>
              <a:t>Детерминированными</a:t>
            </a:r>
            <a:r>
              <a:rPr lang="en-US" dirty="0"/>
              <a:t> (</a:t>
            </a:r>
            <a:r>
              <a:rPr lang="ru-RU" dirty="0"/>
              <a:t>за ранее). </a:t>
            </a:r>
          </a:p>
          <a:p>
            <a:pPr lvl="2">
              <a:lnSpc>
                <a:spcPct val="100000"/>
              </a:lnSpc>
            </a:pPr>
            <a:r>
              <a:rPr lang="ru-RU" dirty="0"/>
              <a:t>выбранными случайно.</a:t>
            </a:r>
          </a:p>
          <a:p>
            <a:pPr lvl="2">
              <a:lnSpc>
                <a:spcPct val="100000"/>
              </a:lnSpc>
            </a:pPr>
            <a:r>
              <a:rPr lang="ru-RU" dirty="0"/>
              <a:t>Выбранными путем оптимизации как </a:t>
            </a:r>
            <a:r>
              <a:rPr lang="ru-RU" dirty="0" err="1"/>
              <a:t>гиперпараметр</a:t>
            </a:r>
            <a:r>
              <a:rPr lang="ru-RU" dirty="0"/>
              <a:t>.</a:t>
            </a:r>
          </a:p>
          <a:p>
            <a:pPr lvl="2">
              <a:lnSpc>
                <a:spcPct val="100000"/>
              </a:lnSpc>
            </a:pPr>
            <a:r>
              <a:rPr lang="ru-RU" dirty="0"/>
              <a:t>Интервалы могут быть разной длины.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Признаки могут быть: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точечными (одно значение),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векторными (например набор коэффициентов авторегрессии).</a:t>
            </a:r>
          </a:p>
        </p:txBody>
      </p:sp>
    </p:spTree>
    <p:extLst>
      <p:ext uri="{BB962C8B-B14F-4D97-AF65-F5344CB8AC3E}">
        <p14:creationId xmlns:p14="http://schemas.microsoft.com/office/powerpoint/2010/main" val="84093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6275" y="266012"/>
            <a:ext cx="10515600" cy="1010829"/>
          </a:xfrm>
        </p:spPr>
        <p:txBody>
          <a:bodyPr/>
          <a:lstStyle/>
          <a:p>
            <a:r>
              <a:rPr lang="ru-RU" b="1" dirty="0"/>
              <a:t>Подход на основе признаков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3068" y="1191037"/>
            <a:ext cx="11322231" cy="4351338"/>
          </a:xfrm>
        </p:spPr>
        <p:txBody>
          <a:bodyPr/>
          <a:lstStyle/>
          <a:p>
            <a:r>
              <a:rPr lang="ru-RU" sz="2200" dirty="0"/>
              <a:t>Перед выделением признаков ряд может быть </a:t>
            </a:r>
            <a:r>
              <a:rPr lang="ru-RU" sz="2200" dirty="0" err="1"/>
              <a:t>предобработан</a:t>
            </a:r>
            <a:r>
              <a:rPr lang="ru-RU" sz="2200" dirty="0"/>
              <a:t>.</a:t>
            </a:r>
          </a:p>
          <a:p>
            <a:r>
              <a:rPr lang="ru-RU" sz="2200" dirty="0"/>
              <a:t>Признаки могут быть выделены в едином пространстве.</a:t>
            </a:r>
          </a:p>
          <a:p>
            <a:pPr lvl="1"/>
            <a:r>
              <a:rPr lang="ru-RU" sz="2200" dirty="0"/>
              <a:t>как для одномерных рядов</a:t>
            </a:r>
          </a:p>
          <a:p>
            <a:pPr lvl="1"/>
            <a:r>
              <a:rPr lang="ru-RU" sz="2200" dirty="0"/>
              <a:t>Так и для многомерных </a:t>
            </a:r>
          </a:p>
          <a:p>
            <a:r>
              <a:rPr lang="ru-RU" sz="2200" dirty="0"/>
              <a:t>После выделения признаки могут быть отобраны и трансформированы.</a:t>
            </a:r>
          </a:p>
          <a:p>
            <a:pPr lvl="1"/>
            <a:endParaRPr lang="ru-RU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5" y="3468523"/>
            <a:ext cx="8239497" cy="282299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14399" y="6381596"/>
            <a:ext cx="8098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https://www.softxjournal.com/article/S2352-7110%2820%2930001-7/fulltext</a:t>
            </a:r>
          </a:p>
        </p:txBody>
      </p:sp>
    </p:spTree>
    <p:extLst>
      <p:ext uri="{BB962C8B-B14F-4D97-AF65-F5344CB8AC3E}">
        <p14:creationId xmlns:p14="http://schemas.microsoft.com/office/powerpoint/2010/main" val="125846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836"/>
          </a:xfrm>
        </p:spPr>
        <p:txBody>
          <a:bodyPr/>
          <a:lstStyle/>
          <a:p>
            <a:r>
              <a:rPr lang="ru-RU" b="1" dirty="0"/>
              <a:t>Подход на основе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0935" y="1375873"/>
            <a:ext cx="10712865" cy="524711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ru-RU" sz="2200" dirty="0"/>
              <a:t>В ряде случаев достаточно выделить лишь простые статистические признаки, (среднее или стандартное отклонение) для каждого сегмента временного ряда.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ru-RU" sz="2200" dirty="0"/>
              <a:t>Далее таблица , по ней напр. логистическая регрессия, (каждая запись: признаки, метка класса).</a:t>
            </a:r>
          </a:p>
          <a:p>
            <a:pPr marL="228600" lvl="1">
              <a:lnSpc>
                <a:spcPct val="130000"/>
              </a:lnSpc>
              <a:spcBef>
                <a:spcPts val="0"/>
              </a:spcBef>
            </a:pPr>
            <a:r>
              <a:rPr lang="ru-RU" sz="2200" b="1" dirty="0"/>
              <a:t>Экзогенные факторы – тоже могут быть признаками.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ru-RU" sz="2200" dirty="0"/>
              <a:t>Потенциально, число допустимых признаков для временного ряда может быть достаточно большим. 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ru-RU" sz="2200" dirty="0"/>
              <a:t>Как правило рекомендуется исследовать следует использовать или готовые схемы или известные методы отбора признаков.</a:t>
            </a:r>
          </a:p>
        </p:txBody>
      </p:sp>
    </p:spTree>
    <p:extLst>
      <p:ext uri="{BB962C8B-B14F-4D97-AF65-F5344CB8AC3E}">
        <p14:creationId xmlns:p14="http://schemas.microsoft.com/office/powerpoint/2010/main" val="2957174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2750" y="165100"/>
            <a:ext cx="10871200" cy="739775"/>
          </a:xfrm>
        </p:spPr>
        <p:txBody>
          <a:bodyPr/>
          <a:lstStyle/>
          <a:p>
            <a:r>
              <a:rPr lang="ru-RU" b="1" dirty="0"/>
              <a:t>Примеры признаков по группам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84150" y="904874"/>
            <a:ext cx="11401425" cy="5404961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/>
              <a:t>Описательные статистики</a:t>
            </a:r>
            <a:endParaRPr lang="en-US" sz="2200" b="1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среднее</a:t>
            </a:r>
            <a:r>
              <a:rPr lang="en-US" sz="1800" dirty="0"/>
              <a:t>,</a:t>
            </a:r>
            <a:r>
              <a:rPr lang="ru-RU" sz="1800" dirty="0"/>
              <a:t> СКО, дисперсия</a:t>
            </a:r>
            <a:r>
              <a:rPr lang="en-US" sz="1800" dirty="0"/>
              <a:t>,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Моменты высших порядков</a:t>
            </a:r>
            <a:r>
              <a:rPr lang="en-US" sz="1800" dirty="0"/>
              <a:t>,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Другие параметры распределений</a:t>
            </a:r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ru-RU" sz="1600" dirty="0"/>
              <a:t>медиана</a:t>
            </a:r>
            <a:r>
              <a:rPr lang="en-US" sz="1600" dirty="0"/>
              <a:t>, </a:t>
            </a:r>
            <a:r>
              <a:rPr lang="ru-RU" sz="1600" dirty="0"/>
              <a:t>мода, перцентиль, энтропия, </a:t>
            </a:r>
            <a:r>
              <a:rPr lang="en-US" sz="1600" dirty="0"/>
              <a:t>ECDF </a:t>
            </a:r>
            <a:r>
              <a:rPr lang="ru-RU" sz="1600" dirty="0"/>
              <a:t>парам.</a:t>
            </a:r>
            <a:endParaRPr lang="en-US" sz="1600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Значения статистик</a:t>
            </a:r>
            <a:r>
              <a:rPr lang="en-US" sz="1800" dirty="0"/>
              <a:t>,</a:t>
            </a:r>
            <a:r>
              <a:rPr lang="ru-RU" sz="1800" dirty="0"/>
              <a:t> напр. </a:t>
            </a:r>
            <a:r>
              <a:rPr lang="en-US" sz="1800" dirty="0"/>
              <a:t>ADF </a:t>
            </a:r>
            <a:r>
              <a:rPr lang="ru-RU" sz="1800" dirty="0"/>
              <a:t>как </a:t>
            </a:r>
            <a:r>
              <a:rPr lang="ru-RU" sz="1800" dirty="0" err="1"/>
              <a:t>хар</a:t>
            </a:r>
            <a:r>
              <a:rPr lang="ru-RU" sz="1800" dirty="0"/>
              <a:t>-р стационарности.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Результат сравнения с эталоном по метрике</a:t>
            </a:r>
            <a:endParaRPr lang="en-US" sz="18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/>
              <a:t>Временные параметры</a:t>
            </a:r>
            <a:endParaRPr lang="en-US" sz="1800" b="1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макс</a:t>
            </a:r>
            <a:r>
              <a:rPr lang="en-US" sz="1800" dirty="0"/>
              <a:t>,</a:t>
            </a:r>
            <a:r>
              <a:rPr lang="ru-RU" sz="1800" dirty="0"/>
              <a:t> мин,</a:t>
            </a:r>
            <a:endParaRPr lang="en-US" sz="1800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Наклон тренда и его параметры,</a:t>
            </a:r>
            <a:endParaRPr lang="en-US" sz="1800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Начальное значение параметров</a:t>
            </a:r>
            <a:endParaRPr lang="en-US" sz="1800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Параметры декомпозиции (сезон, число гармоник)</a:t>
            </a:r>
            <a:endParaRPr lang="en-US" sz="1800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Расстояние между особыми точками (пиками,</a:t>
            </a:r>
            <a:r>
              <a:rPr lang="en-US" dirty="0"/>
              <a:t> </a:t>
            </a:r>
            <a:r>
              <a:rPr lang="ru-RU" dirty="0"/>
              <a:t>нулями).</a:t>
            </a:r>
            <a:endParaRPr lang="en-US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Значения лагов АКФ, ЧАКФ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Параметры ошибки разложения</a:t>
            </a:r>
            <a:endParaRPr lang="en-US" sz="1800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5943601" y="904875"/>
            <a:ext cx="6076950" cy="528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/>
              <a:t>Спектральные параметры </a:t>
            </a:r>
            <a:r>
              <a:rPr lang="en-US" sz="2200" b="1" dirty="0"/>
              <a:t> 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Макс. частота</a:t>
            </a:r>
            <a:r>
              <a:rPr lang="en-US" sz="1800" dirty="0"/>
              <a:t>,</a:t>
            </a:r>
            <a:r>
              <a:rPr lang="ru-RU" sz="1800" dirty="0"/>
              <a:t> Частоты пиков,</a:t>
            </a:r>
            <a:endParaRPr lang="en-US" sz="1800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Центр. масс</a:t>
            </a:r>
            <a:r>
              <a:rPr lang="en-US" dirty="0"/>
              <a:t>.</a:t>
            </a:r>
            <a:endParaRPr lang="ru-RU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Площадь под кривой</a:t>
            </a:r>
            <a:endParaRPr lang="en-US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Спектральные статистики</a:t>
            </a:r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ru-RU" sz="1600" dirty="0"/>
              <a:t>Энтропия, энергия и т.д.</a:t>
            </a:r>
            <a:r>
              <a:rPr lang="en-US" sz="1600" dirty="0"/>
              <a:t>,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AR </a:t>
            </a:r>
            <a:r>
              <a:rPr lang="ru-RU" sz="1800" dirty="0"/>
              <a:t>или</a:t>
            </a:r>
            <a:r>
              <a:rPr lang="en-US" sz="1800" dirty="0"/>
              <a:t> ARIMA </a:t>
            </a:r>
            <a:r>
              <a:rPr lang="ru-RU" sz="1800" dirty="0"/>
              <a:t>коэффициенты.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Фазовые характеристики</a:t>
            </a:r>
            <a:endParaRPr lang="en-US" sz="1800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900" b="1" dirty="0"/>
              <a:t>Время-частотные, псевдо спектральные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900" i="1" dirty="0"/>
              <a:t>Аналогичные признаки для:</a:t>
            </a:r>
            <a:endParaRPr lang="en-US" sz="1900" dirty="0"/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ru-RU" sz="1900" dirty="0" err="1"/>
              <a:t>вейвлет</a:t>
            </a:r>
            <a:r>
              <a:rPr lang="ru-RU" sz="1900" i="1" dirty="0"/>
              <a:t> </a:t>
            </a:r>
            <a:r>
              <a:rPr lang="ru-RU" sz="1900" dirty="0"/>
              <a:t>разложения</a:t>
            </a:r>
            <a:r>
              <a:rPr lang="en-US" sz="1900" dirty="0"/>
              <a:t> </a:t>
            </a:r>
            <a:r>
              <a:rPr lang="ru-RU" sz="1900" dirty="0"/>
              <a:t>и их типы</a:t>
            </a:r>
            <a:r>
              <a:rPr lang="en-US" sz="1900" dirty="0"/>
              <a:t>,</a:t>
            </a:r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ru-RU" sz="1900" dirty="0"/>
              <a:t>время-частотного</a:t>
            </a:r>
            <a:r>
              <a:rPr lang="ru-RU" sz="1900" i="1" dirty="0"/>
              <a:t> </a:t>
            </a:r>
            <a:r>
              <a:rPr lang="ru-RU" sz="1900" dirty="0"/>
              <a:t>разложения</a:t>
            </a:r>
            <a:r>
              <a:rPr lang="en-US" sz="1900" dirty="0"/>
              <a:t>,</a:t>
            </a:r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ru-RU" sz="1900" dirty="0"/>
              <a:t>внутренних мод</a:t>
            </a:r>
            <a:r>
              <a:rPr lang="en-US" sz="1900" dirty="0"/>
              <a:t>,</a:t>
            </a:r>
            <a:endParaRPr lang="ru-RU" sz="1900" dirty="0"/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ru-RU" sz="1900" dirty="0" err="1"/>
              <a:t>Псевдоспектр</a:t>
            </a:r>
            <a:r>
              <a:rPr lang="ru-RU" sz="1900" dirty="0"/>
              <a:t>. </a:t>
            </a:r>
            <a:r>
              <a:rPr lang="ru-RU" sz="1900" dirty="0" err="1"/>
              <a:t>Разлож</a:t>
            </a:r>
            <a:r>
              <a:rPr lang="ru-RU" sz="1900" i="1" dirty="0"/>
              <a:t>. </a:t>
            </a:r>
            <a:r>
              <a:rPr lang="en-US" sz="1900" i="1" dirty="0"/>
              <a:t>(PCA, SSA, ESPRIT)</a:t>
            </a:r>
            <a:endParaRPr lang="en-US" sz="19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162550" y="6488668"/>
            <a:ext cx="7029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https://tsfel.readthedocs.io/en/latest/descriptions/feature_list.html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98449" y="6309836"/>
            <a:ext cx="7064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https://tsfresh.readthedocs.io/en/latest/text/list_of_features.html</a:t>
            </a:r>
          </a:p>
        </p:txBody>
      </p:sp>
      <p:pic>
        <p:nvPicPr>
          <p:cNvPr id="1026" name="Picture 2" descr="Основы анализа спектра в реальном масштабе времени. Часть 1">
            <a:extLst>
              <a:ext uri="{FF2B5EF4-FFF2-40B4-BE49-F238E27FC236}">
                <a16:creationId xmlns:a16="http://schemas.microsoft.com/office/drawing/2014/main" id="{1EF1E822-116A-A0B6-C0E8-719FE7CE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942" y="891069"/>
            <a:ext cx="3130044" cy="265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357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2600" y="365125"/>
            <a:ext cx="10871200" cy="739775"/>
          </a:xfrm>
        </p:spPr>
        <p:txBody>
          <a:bodyPr/>
          <a:lstStyle/>
          <a:p>
            <a:r>
              <a:rPr lang="ru-RU" b="1" dirty="0"/>
              <a:t>Примеры векторных признаков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7975" y="1104900"/>
            <a:ext cx="11401425" cy="5283200"/>
          </a:xfrm>
        </p:spPr>
        <p:txBody>
          <a:bodyPr>
            <a:noAutofit/>
          </a:bodyPr>
          <a:lstStyle/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/>
              <a:t>Набор параметров метода главных компонент (PCA)</a:t>
            </a:r>
          </a:p>
          <a:p>
            <a:pPr lvl="2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1800" dirty="0"/>
              <a:t>Напр. набор собственных значений.</a:t>
            </a:r>
            <a:endParaRPr lang="en-US" altLang="ru-RU" sz="1800" dirty="0"/>
          </a:p>
          <a:p>
            <a:pPr lvl="2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1800" dirty="0"/>
              <a:t>могут быть и другие методы сжатия размерности.</a:t>
            </a:r>
            <a:endParaRPr lang="en-US" altLang="ru-RU" sz="1800" dirty="0"/>
          </a:p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/>
              <a:t>Параметры и значения коэффициентов модельного представления</a:t>
            </a:r>
          </a:p>
          <a:p>
            <a:pPr lvl="2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ru-RU" sz="1800" dirty="0"/>
              <a:t>ARIMA, ARIMA error, HW error, HW coefficients, TBATS</a:t>
            </a:r>
            <a:endParaRPr lang="ru-RU" altLang="ru-RU" sz="1800" dirty="0"/>
          </a:p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/>
              <a:t>Параметры простых аппроксимаций,</a:t>
            </a:r>
          </a:p>
          <a:p>
            <a:pPr lvl="2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1800" dirty="0"/>
              <a:t>Например</a:t>
            </a:r>
            <a:r>
              <a:rPr lang="en-US" altLang="ru-RU" sz="1800" dirty="0"/>
              <a:t> </a:t>
            </a:r>
            <a:r>
              <a:rPr lang="ru-RU" altLang="ru-RU" sz="1800" dirty="0"/>
              <a:t>наклон, смещение, длина, точка начала кусочно-линейных аппроксимаций.</a:t>
            </a:r>
            <a:endParaRPr lang="en-US" altLang="ru-RU" sz="1800" dirty="0"/>
          </a:p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/>
              <a:t>Параметры вектора сжатия </a:t>
            </a:r>
            <a:r>
              <a:rPr lang="ru-RU" altLang="ru-RU" sz="2200" dirty="0" err="1"/>
              <a:t>автоэнкодера</a:t>
            </a:r>
            <a:r>
              <a:rPr lang="ru-RU" altLang="ru-RU" sz="2200" dirty="0"/>
              <a:t> для рядов.</a:t>
            </a:r>
          </a:p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/>
              <a:t>Параметры представлений и</a:t>
            </a:r>
            <a:r>
              <a:rPr lang="en-US" altLang="ru-RU" sz="2200" dirty="0"/>
              <a:t> </a:t>
            </a:r>
            <a:r>
              <a:rPr lang="ru-RU" altLang="ru-RU" sz="2200" dirty="0" err="1"/>
              <a:t>эмбеддинги</a:t>
            </a:r>
            <a:r>
              <a:rPr lang="ru-RU" altLang="ru-RU" sz="2200" dirty="0"/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/>
              <a:t>Известные комбинации параметров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4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Depiction of an amnesic approximation, using the piecewise linear... |  Download Scientific Diagr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4" t="9141" r="10513" b="31169"/>
          <a:stretch/>
        </p:blipFill>
        <p:spPr bwMode="auto">
          <a:xfrm>
            <a:off x="6958739" y="4061590"/>
            <a:ext cx="4395061" cy="258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184731" y="6488668"/>
            <a:ext cx="508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https://www.pinecone.io/learn/time-series-vectors/</a:t>
            </a:r>
          </a:p>
        </p:txBody>
      </p:sp>
    </p:spTree>
    <p:extLst>
      <p:ext uri="{BB962C8B-B14F-4D97-AF65-F5344CB8AC3E}">
        <p14:creationId xmlns:p14="http://schemas.microsoft.com/office/powerpoint/2010/main" val="347849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1215"/>
          </a:xfrm>
        </p:spPr>
        <p:txBody>
          <a:bodyPr/>
          <a:lstStyle/>
          <a:p>
            <a:r>
              <a:rPr lang="ru-RU" b="1" dirty="0"/>
              <a:t>Подход на основе признаков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" y="1196340"/>
            <a:ext cx="10949940" cy="554735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altLang="ru-RU" dirty="0"/>
              <a:t>Рекомендуется начинать с наиболее интерпретируемых и понятных точечных признаков. </a:t>
            </a:r>
          </a:p>
          <a:p>
            <a:pPr lvl="1">
              <a:lnSpc>
                <a:spcPct val="120000"/>
              </a:lnSpc>
            </a:pPr>
            <a:r>
              <a:rPr lang="ru-RU" altLang="ru-RU" sz="2800" dirty="0"/>
              <a:t>То есть двигаться от простого к сложному. </a:t>
            </a:r>
          </a:p>
          <a:p>
            <a:pPr>
              <a:lnSpc>
                <a:spcPct val="120000"/>
              </a:lnSpc>
            </a:pPr>
            <a:r>
              <a:rPr lang="ru-RU" altLang="ru-RU" dirty="0"/>
              <a:t>Во многих случаях для поиска лучшего признакового пространства существуют готовые </a:t>
            </a:r>
            <a:r>
              <a:rPr lang="ru-RU" altLang="ru-RU" dirty="0" err="1"/>
              <a:t>фреймворки</a:t>
            </a:r>
            <a:r>
              <a:rPr lang="ru-RU" altLang="ru-RU" dirty="0"/>
              <a:t>. Примерами таких для языка </a:t>
            </a:r>
            <a:r>
              <a:rPr lang="ru-RU" altLang="ru-RU" dirty="0" err="1"/>
              <a:t>Python</a:t>
            </a:r>
            <a:r>
              <a:rPr lang="ru-RU" altLang="ru-RU" dirty="0"/>
              <a:t> могут быть:</a:t>
            </a:r>
          </a:p>
          <a:p>
            <a:pPr lvl="1">
              <a:lnSpc>
                <a:spcPct val="120000"/>
              </a:lnSpc>
            </a:pPr>
            <a:r>
              <a:rPr lang="ru-RU" altLang="ru-RU" sz="2800" dirty="0" err="1">
                <a:hlinkClick r:id="rId2"/>
              </a:rPr>
              <a:t>tsfresh</a:t>
            </a:r>
            <a:r>
              <a:rPr lang="ru-RU" altLang="ru-RU" sz="2800" dirty="0"/>
              <a:t>(</a:t>
            </a:r>
            <a:r>
              <a:rPr lang="ru-RU" altLang="ru-RU" sz="2800" dirty="0">
                <a:hlinkClick r:id="rId3"/>
              </a:rPr>
              <a:t>https://tsfresh.readthedocs.io/en/latest/</a:t>
            </a:r>
            <a:r>
              <a:rPr lang="ru-RU" altLang="ru-RU" sz="2800" dirty="0"/>
              <a:t>);</a:t>
            </a:r>
          </a:p>
          <a:p>
            <a:pPr lvl="1">
              <a:lnSpc>
                <a:spcPct val="120000"/>
              </a:lnSpc>
            </a:pPr>
            <a:r>
              <a:rPr lang="ru-RU" altLang="ru-RU" sz="2800" dirty="0" err="1">
                <a:hlinkClick r:id="rId4"/>
              </a:rPr>
              <a:t>tsfel</a:t>
            </a:r>
            <a:r>
              <a:rPr lang="ru-RU" altLang="ru-RU" sz="2800" dirty="0"/>
              <a:t>(</a:t>
            </a:r>
            <a:r>
              <a:rPr lang="ru-RU" altLang="ru-RU" sz="2800" dirty="0">
                <a:hlinkClick r:id="rId5"/>
              </a:rPr>
              <a:t>https://tsfel.readthedocs.io/en/latest/</a:t>
            </a:r>
            <a:r>
              <a:rPr lang="ru-RU" altLang="ru-RU" sz="2800" dirty="0"/>
              <a:t>);</a:t>
            </a:r>
          </a:p>
          <a:p>
            <a:pPr lvl="1">
              <a:lnSpc>
                <a:spcPct val="120000"/>
              </a:lnSpc>
            </a:pPr>
            <a:r>
              <a:rPr lang="ru-RU" altLang="ru-RU" sz="2800" dirty="0">
                <a:hlinkClick r:id="rId6"/>
              </a:rPr>
              <a:t>Catch22</a:t>
            </a:r>
            <a:r>
              <a:rPr lang="ru-RU" altLang="ru-RU" sz="2800" dirty="0"/>
              <a:t>(</a:t>
            </a:r>
            <a:r>
              <a:rPr lang="ru-RU" altLang="ru-RU" sz="2800" dirty="0">
                <a:hlinkClick r:id="rId7"/>
              </a:rPr>
              <a:t>https://github.com/DynamicsAndNeuralSystems/catch22/wiki</a:t>
            </a:r>
            <a:r>
              <a:rPr lang="ru-RU" altLang="ru-RU" sz="2800" dirty="0"/>
              <a:t>);</a:t>
            </a:r>
          </a:p>
          <a:p>
            <a:pPr lvl="1">
              <a:lnSpc>
                <a:spcPct val="120000"/>
              </a:lnSpc>
            </a:pPr>
            <a:r>
              <a:rPr lang="ru-RU" altLang="ru-RU" sz="2800" dirty="0"/>
              <a:t>и многие другие.</a:t>
            </a:r>
          </a:p>
          <a:p>
            <a:pPr>
              <a:lnSpc>
                <a:spcPct val="120000"/>
              </a:lnSpc>
            </a:pPr>
            <a:r>
              <a:rPr lang="ru-RU" altLang="ru-RU" dirty="0"/>
              <a:t>По результатам отбора признаков могут быть использованы как стандартные алгоритмы машинного обучения типа </a:t>
            </a:r>
            <a:r>
              <a:rPr lang="en-US" altLang="ru-RU" b="1" dirty="0" err="1"/>
              <a:t>XGBoost</a:t>
            </a:r>
            <a:r>
              <a:rPr lang="en-US" altLang="ru-RU" b="1" dirty="0"/>
              <a:t>, SVM, RF </a:t>
            </a:r>
            <a:r>
              <a:rPr lang="ru-RU" altLang="ru-RU" dirty="0"/>
              <a:t>и другие, так и специализированные.</a:t>
            </a:r>
          </a:p>
          <a:p>
            <a:pPr>
              <a:lnSpc>
                <a:spcPct val="120000"/>
              </a:lnSpc>
            </a:pPr>
            <a:r>
              <a:rPr lang="ru-RU" altLang="ru-RU" dirty="0"/>
              <a:t>В большинстве случаев такие фреймворки предоставляют как возможности для выделения признаков, так и для их отбора.</a:t>
            </a:r>
          </a:p>
          <a:p>
            <a:pPr>
              <a:lnSpc>
                <a:spcPct val="120000"/>
              </a:lnSpc>
            </a:pPr>
            <a:r>
              <a:rPr lang="ru-RU" altLang="ru-RU" dirty="0"/>
              <a:t>Ряд подобных фреймворков могут быть найдены в рамках единого </a:t>
            </a:r>
            <a:r>
              <a:rPr lang="ru-RU" altLang="ru-RU" dirty="0" err="1"/>
              <a:t>фреймворка</a:t>
            </a:r>
            <a:r>
              <a:rPr lang="ru-RU" altLang="ru-RU" dirty="0"/>
              <a:t> </a:t>
            </a:r>
            <a:r>
              <a:rPr lang="ru-RU" altLang="ru-RU" dirty="0" err="1">
                <a:hlinkClick r:id="rId8"/>
              </a:rPr>
              <a:t>sktime</a:t>
            </a:r>
            <a:r>
              <a:rPr lang="ru-RU" altLang="ru-RU" dirty="0"/>
              <a:t>(</a:t>
            </a:r>
            <a:r>
              <a:rPr lang="ru-RU" altLang="ru-RU" dirty="0">
                <a:hlinkClick r:id="rId9"/>
              </a:rPr>
              <a:t>https://www.sktime.org/en/stable/index.html</a:t>
            </a:r>
            <a:r>
              <a:rPr lang="ru-RU" altLang="ru-RU" dirty="0"/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37965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</TotalTime>
  <Words>2361</Words>
  <Application>Microsoft Macintosh PowerPoint</Application>
  <PresentationFormat>Широкоэкранный</PresentationFormat>
  <Paragraphs>287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-apple-system</vt:lpstr>
      <vt:lpstr>Arial</vt:lpstr>
      <vt:lpstr>Calibri</vt:lpstr>
      <vt:lpstr>Calibri Light</vt:lpstr>
      <vt:lpstr>Тема Office</vt:lpstr>
      <vt:lpstr>Классификаторы  временных рядов на основе признаков</vt:lpstr>
      <vt:lpstr>Подход на основе признаков</vt:lpstr>
      <vt:lpstr>Подход на основе признаков</vt:lpstr>
      <vt:lpstr>Подход на основе признаков</vt:lpstr>
      <vt:lpstr>Подход на основе признаков</vt:lpstr>
      <vt:lpstr>Подход на основе признаков</vt:lpstr>
      <vt:lpstr>Примеры признаков по группам</vt:lpstr>
      <vt:lpstr>Примеры векторных признаков</vt:lpstr>
      <vt:lpstr>Подход на основе признаков</vt:lpstr>
      <vt:lpstr>Подход на основе признаков</vt:lpstr>
      <vt:lpstr>Подход на основе признаков</vt:lpstr>
      <vt:lpstr>Предварительный анализ признаков</vt:lpstr>
      <vt:lpstr>Предварительный анализ признаков</vt:lpstr>
      <vt:lpstr>Лес временных рядов (TSF)</vt:lpstr>
      <vt:lpstr>Лес временных рядов (TSF)</vt:lpstr>
      <vt:lpstr>Спектральный ансамбль со случайными интервалами (RISE)</vt:lpstr>
      <vt:lpstr>Спектральный ансамбль со случайными интервалами (RISE)</vt:lpstr>
      <vt:lpstr>Комбинации подходов</vt:lpstr>
      <vt:lpstr>Комбинации гетерогенных подходов</vt:lpstr>
      <vt:lpstr>ROCKET Классификатор</vt:lpstr>
      <vt:lpstr>ROCKET Классификатор</vt:lpstr>
      <vt:lpstr>ROCKET Классификатор</vt:lpstr>
      <vt:lpstr>HIVE-COTE</vt:lpstr>
      <vt:lpstr>HIVE-COTE</vt:lpstr>
      <vt:lpstr>Вопросы Базовые 1й верно</vt:lpstr>
      <vt:lpstr>Вопросы Продвинутые (X)-верно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AutoRegressive Moving Average models</dc:title>
  <dc:creator>Ронкин Михаил Владимирович</dc:creator>
  <cp:lastModifiedBy>Ронкин Михаил Владимирович</cp:lastModifiedBy>
  <cp:revision>250</cp:revision>
  <dcterms:created xsi:type="dcterms:W3CDTF">2021-11-21T16:45:21Z</dcterms:created>
  <dcterms:modified xsi:type="dcterms:W3CDTF">2023-10-17T16:56:38Z</dcterms:modified>
</cp:coreProperties>
</file>