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66" r:id="rId2"/>
    <p:sldId id="367" r:id="rId3"/>
    <p:sldId id="368" r:id="rId4"/>
    <p:sldId id="277" r:id="rId5"/>
    <p:sldId id="278" r:id="rId6"/>
    <p:sldId id="369" r:id="rId7"/>
    <p:sldId id="281" r:id="rId8"/>
    <p:sldId id="370" r:id="rId9"/>
    <p:sldId id="387" r:id="rId10"/>
    <p:sldId id="371" r:id="rId11"/>
    <p:sldId id="372" r:id="rId12"/>
    <p:sldId id="289" r:id="rId13"/>
    <p:sldId id="290" r:id="rId14"/>
    <p:sldId id="381" r:id="rId15"/>
    <p:sldId id="382" r:id="rId16"/>
    <p:sldId id="383" r:id="rId17"/>
    <p:sldId id="386" r:id="rId18"/>
    <p:sldId id="384" r:id="rId19"/>
    <p:sldId id="385" r:id="rId20"/>
    <p:sldId id="388" r:id="rId21"/>
    <p:sldId id="3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17" d="100"/>
          <a:sy n="117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19.10.2023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025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D5575-DFF3-BD8D-CF65-DDF1E5FCD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003D25-900F-FA3D-1F4B-56E22584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6600" dirty="0"/>
              <a:t>Анализ остатков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Методы </a:t>
            </a:r>
            <a:r>
              <a:rPr lang="ru-RU" dirty="0" smtClean="0"/>
              <a:t>визуальной оценки. </a:t>
            </a:r>
            <a:br>
              <a:rPr lang="ru-RU" dirty="0" smtClean="0"/>
            </a:br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где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редстказанный по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это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>
                        <a:latin typeface="Cambria Math" panose="02040503050406030204" pitchFamily="18" charset="0"/>
                      </a:rPr>
                      <m:t>редстказанный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по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,...,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;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частичная ковариация</a:t>
                </a:r>
                <a:r>
                  <a:rPr lang="en-US" sz="2000" dirty="0"/>
                  <a:t>, 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6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𝑃𝐴𝐶𝑉𝐹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 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«Частичная» корреляция между двумя переменными - это степень корреляции между ними, которая не объясняется их взаимной корреляцией с заданным набором других переменных. </a:t>
                </a:r>
              </a:p>
              <a:p>
                <a:pPr lvl="1"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Например, если мы регрессируем переменную Y по переменным X1, X2 и X3, частичная корреляция между Y и X3 - это степень корреляции между Y и X3, которая не объясняется их общими корреляциями с X1 и X2.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0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5" y="365125"/>
            <a:ext cx="10906125" cy="911225"/>
          </a:xfrm>
        </p:spPr>
        <p:txBody>
          <a:bodyPr>
            <a:normAutofit/>
          </a:bodyPr>
          <a:lstStyle/>
          <a:p>
            <a:r>
              <a:rPr lang="ru-RU" dirty="0" smtClean="0"/>
              <a:t>Частичная </a:t>
            </a:r>
            <a:r>
              <a:rPr lang="ru-RU" dirty="0"/>
              <a:t>автокорреляция (</a:t>
            </a:r>
            <a:r>
              <a:rPr lang="en-US" dirty="0"/>
              <a:t>PACF</a:t>
            </a:r>
            <a:r>
              <a:rPr lang="ru-R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ru-RU" sz="2000" dirty="0"/>
                  <a:t>Один из методов проверки стационарности  - с помощью так называемой функции частичной автокорреляции (PACF):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𝑃𝐴𝐶𝐹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)⋅(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𝑃𝐴𝐶𝑉𝐹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)⋅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2970183-3CAB-4906-AF11-E3A7AA743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62" y="1424247"/>
                <a:ext cx="11410950" cy="5239544"/>
              </a:xfrm>
              <a:blipFill>
                <a:blip r:embed="rId2"/>
                <a:stretch>
                  <a:fillRect l="-481" t="-6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746" y="4122544"/>
            <a:ext cx="4489207" cy="228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296" y="4065301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898021" y="3880635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0221" y="3695969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</p:spTree>
    <p:extLst>
      <p:ext uri="{BB962C8B-B14F-4D97-AF65-F5344CB8AC3E}">
        <p14:creationId xmlns:p14="http://schemas.microsoft.com/office/powerpoint/2010/main" val="53204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729" y="1360505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нестационарного случая ACF и PACF</a:t>
            </a:r>
          </a:p>
        </p:txBody>
      </p:sp>
      <p:pic>
        <p:nvPicPr>
          <p:cNvPr id="25602" name="Picture 2" descr="image.png">
            <a:extLst>
              <a:ext uri="{FF2B5EF4-FFF2-40B4-BE49-F238E27FC236}">
                <a16:creationId xmlns:a16="http://schemas.microsoft.com/office/drawing/2014/main" id="{0BED12D2-FF26-425C-AE2D-D5ED29E5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479" y="2319742"/>
            <a:ext cx="7981950" cy="428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63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25" y="365125"/>
            <a:ext cx="11382375" cy="9112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Остаточный анализ. Стационарность остатков. Графический метод</a:t>
            </a:r>
            <a:endParaRPr lang="en-US" b="1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004" y="1360506"/>
            <a:ext cx="10934699" cy="95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2000" b="1" dirty="0"/>
              <a:t>PACF может использоваться с ACF для стационарного анализа, а также будет применяться в дальнейшем для других целей.</a:t>
            </a:r>
          </a:p>
          <a:p>
            <a:r>
              <a:rPr lang="ru-RU" sz="2000" dirty="0"/>
              <a:t>Пример стационарного случая ACF и PACF</a:t>
            </a:r>
          </a:p>
        </p:txBody>
      </p:sp>
      <p:pic>
        <p:nvPicPr>
          <p:cNvPr id="26626" name="Picture 2" descr="image.png">
            <a:extLst>
              <a:ext uri="{FF2B5EF4-FFF2-40B4-BE49-F238E27FC236}">
                <a16:creationId xmlns:a16="http://schemas.microsoft.com/office/drawing/2014/main" id="{6E25DC88-C46A-4B6F-993D-F126A2726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4" y="2225109"/>
            <a:ext cx="8582025" cy="46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qq</a:t>
            </a:r>
            <a:r>
              <a:rPr lang="en-US" dirty="0"/>
              <a:t> plot</a:t>
            </a:r>
            <a:r>
              <a:rPr lang="ru-RU" dirty="0"/>
              <a:t> нормального распределения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BEEC89-8DAD-DA8F-353A-8B7CB1B9A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6" name="Picture 8" descr="Normal Q-Q plots. a Normal Q-Q plot for uncontaminated measurements on... |  Download Scientific Diagram">
            <a:extLst>
              <a:ext uri="{FF2B5EF4-FFF2-40B4-BE49-F238E27FC236}">
                <a16:creationId xmlns:a16="http://schemas.microsoft.com/office/drawing/2014/main" id="{6180CD17-D30B-0B44-7596-D41A986F5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172" y="1825625"/>
            <a:ext cx="4910558" cy="483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07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</a:t>
            </a:r>
            <a:r>
              <a:rPr lang="en-US" dirty="0" err="1"/>
              <a:t>н</a:t>
            </a:r>
            <a:r>
              <a:rPr lang="ru-RU" dirty="0"/>
              <a:t>нормальное распределение</a:t>
            </a:r>
          </a:p>
        </p:txBody>
      </p:sp>
      <p:pic>
        <p:nvPicPr>
          <p:cNvPr id="9218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47A333E8-7C11-53C3-FC39-65095FB454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0" r="51268" b="70032"/>
          <a:stretch/>
        </p:blipFill>
        <p:spPr bwMode="auto">
          <a:xfrm>
            <a:off x="83820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6043C92A-C1A0-1DAF-2627-784C27687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62" t="38245" r="51930" b="34987"/>
          <a:stretch/>
        </p:blipFill>
        <p:spPr bwMode="auto">
          <a:xfrm>
            <a:off x="4099560" y="1825625"/>
            <a:ext cx="3168725" cy="1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Q-Q Plots Explained. Explore the powers of Q-Q plots. | by Paras Varshney |  Towards Data Science">
            <a:extLst>
              <a:ext uri="{FF2B5EF4-FFF2-40B4-BE49-F238E27FC236}">
                <a16:creationId xmlns:a16="http://schemas.microsoft.com/office/drawing/2014/main" id="{E8F87B29-08BA-2ED1-2FAD-FD639DB402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" t="71712" r="51646" b="1520"/>
          <a:stretch/>
        </p:blipFill>
        <p:spPr bwMode="auto">
          <a:xfrm>
            <a:off x="7745798" y="1825625"/>
            <a:ext cx="2775034" cy="142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53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8" name="Picture 4" descr="The residuals vs fitted values plot of ARIMA model in r - Stack Overflow">
            <a:extLst>
              <a:ext uri="{FF2B5EF4-FFF2-40B4-BE49-F238E27FC236}">
                <a16:creationId xmlns:a16="http://schemas.microsoft.com/office/drawing/2014/main" id="{CD19B211-4D80-6419-EA4C-ABB50533C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8" y="1655611"/>
            <a:ext cx="5404529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sson 3: Identifying and Estimating ARIMA models; Using ARIMA models to  forecast future values">
            <a:extLst>
              <a:ext uri="{FF2B5EF4-FFF2-40B4-BE49-F238E27FC236}">
                <a16:creationId xmlns:a16="http://schemas.microsoft.com/office/drawing/2014/main" id="{183B192D-7E6C-03B9-62D0-66FF03E08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257" y="1367480"/>
            <a:ext cx="53594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79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time series - handling spikes in ARIMA model residual components - Cross  Validated">
            <a:extLst>
              <a:ext uri="{FF2B5EF4-FFF2-40B4-BE49-F238E27FC236}">
                <a16:creationId xmlns:a16="http://schemas.microsoft.com/office/drawing/2014/main" id="{B564CBD1-AC76-4BBB-CC5E-BD98A05C0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85" y="1169688"/>
            <a:ext cx="5323187" cy="532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ntropy | Free Full-Text | Network Autoregressive Model for the Prediction  of COVID-19 Considering the Disease Interaction in Neighboring Countries |  HTML">
            <a:extLst>
              <a:ext uri="{FF2B5EF4-FFF2-40B4-BE49-F238E27FC236}">
                <a16:creationId xmlns:a16="http://schemas.microsoft.com/office/drawing/2014/main" id="{2A812E91-D488-55CD-0E81-B0508907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23" y="1825625"/>
            <a:ext cx="5350416" cy="3738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5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3314" name="Picture 2" descr="Residual analysis of ARIMA (3,2,3). | Download Scientific Diagram">
            <a:extLst>
              <a:ext uri="{FF2B5EF4-FFF2-40B4-BE49-F238E27FC236}">
                <a16:creationId xmlns:a16="http://schemas.microsoft.com/office/drawing/2014/main" id="{AB297215-6299-63C1-79D6-5627B06CC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450053"/>
            <a:ext cx="535317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ARIMA Model - Complete Guide to Time Series Forecasting in Python | ML+">
            <a:extLst>
              <a:ext uri="{FF2B5EF4-FFF2-40B4-BE49-F238E27FC236}">
                <a16:creationId xmlns:a16="http://schemas.microsoft.com/office/drawing/2014/main" id="{EEC8461E-3A7D-99B3-0F68-4406186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91" y="2181732"/>
            <a:ext cx="5439803" cy="399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1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7FDEE-2832-2CA4-4DF9-48C5C7D3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Выберите случай правильной остаточной части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793330-E39A-9B18-C02A-931A44187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C9C6C-9009-A931-38B3-3598198C6F8A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6397D-8183-0A4F-A0FD-52EE4F8DFF76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5362" name="Picture 2" descr="Time Series Forecasting with ARIMA Models In Python [Part 2] – Towards AI">
            <a:extLst>
              <a:ext uri="{FF2B5EF4-FFF2-40B4-BE49-F238E27FC236}">
                <a16:creationId xmlns:a16="http://schemas.microsoft.com/office/drawing/2014/main" id="{8BEAE50D-E30D-7FCF-88F6-FA508A68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9" y="1603524"/>
            <a:ext cx="3683991" cy="488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A Guide to Time Series Forecasting with ARIMA in Python 3 | DigitalOcean">
            <a:extLst>
              <a:ext uri="{FF2B5EF4-FFF2-40B4-BE49-F238E27FC236}">
                <a16:creationId xmlns:a16="http://schemas.microsoft.com/office/drawing/2014/main" id="{5798EABF-518D-8A7B-E94E-5071C7FC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392" y="1080895"/>
            <a:ext cx="3952539" cy="30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Python Auto ARIMA model not working correctly - Stack Overflow">
            <a:extLst>
              <a:ext uri="{FF2B5EF4-FFF2-40B4-BE49-F238E27FC236}">
                <a16:creationId xmlns:a16="http://schemas.microsoft.com/office/drawing/2014/main" id="{D9AC97C7-0BB1-2B70-EAA8-73572DBB9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7466" r="6189" b="5545"/>
          <a:stretch/>
        </p:blipFill>
        <p:spPr bwMode="auto">
          <a:xfrm>
            <a:off x="3771697" y="3477932"/>
            <a:ext cx="4308695" cy="2961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19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После выполнения декомпозиции временного ряда или прогноза важно проверить поведение ошибки. Как обычно, мы будем вычислять ошибку предсказания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значение ошибки для выборки; 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ru-RU" sz="2000" dirty="0"/>
                  <a:t> - прогнозируемое значение.</a:t>
                </a:r>
              </a:p>
              <a:p>
                <a:r>
                  <a:rPr lang="ru-RU" sz="2000" dirty="0"/>
                  <a:t>Мы ожидаем, что остаточные ошибки будут случайным белым </a:t>
                </a:r>
                <a:r>
                  <a:rPr lang="ru-RU" sz="2000" dirty="0" err="1"/>
                  <a:t>гауссовским</a:t>
                </a:r>
                <a:r>
                  <a:rPr lang="ru-RU" sz="2000" dirty="0"/>
                  <a:t> шумом - это означает, что модель (то есть прогнозы модели) охватила всю структуру, и единственная оставшаяся ошибка - это случайные флуктуации во временном ряду, которые не могут быть смоделированы (или объяснил).</a:t>
                </a:r>
              </a:p>
              <a:p>
                <a:r>
                  <a:rPr lang="ru-RU" sz="2000" dirty="0"/>
                  <a:t>В других случаях (если остатки содержат некоторую структуру или закономерности) это означает, что модель не включает всю возможную информацию.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685C2328-73B7-4B3C-A4A2-CBFB214A7E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4776" y="1255058"/>
                <a:ext cx="10789024" cy="5374341"/>
              </a:xfrm>
              <a:blipFill>
                <a:blip r:embed="rId2"/>
                <a:stretch>
                  <a:fillRect l="-508" t="-1249" r="-6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7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Базовые 1й 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135887"/>
          </a:xfrm>
        </p:spPr>
        <p:txBody>
          <a:bodyPr>
            <a:normAutofit fontScale="85000" lnSpcReduction="20000"/>
          </a:bodyPr>
          <a:lstStyle/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 идеале, после моделирования ВР остаточная часть</a:t>
            </a:r>
            <a:endParaRPr lang="ru-RU" sz="23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Белый гауссов шум.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Содержит тренд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Включает редкие но регулярные события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Включает все редкие события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/>
              <a:t>График Q-Q или график квантилей </a:t>
            </a:r>
            <a:r>
              <a:rPr lang="ru-RU" sz="2400" b="1" dirty="0" smtClean="0"/>
              <a:t>- это</a:t>
            </a:r>
            <a:endParaRPr lang="ru-RU" sz="2300" b="1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000" dirty="0" smtClean="0"/>
              <a:t>метод </a:t>
            </a:r>
            <a:r>
              <a:rPr lang="ru-RU" sz="2000" dirty="0"/>
              <a:t>графического сравнения двух распределений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3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Метод типа параметрический тест на нормальное распределение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Метод сравнения двух ВР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Метод оценки сводных статистик ВР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/>
              <a:t>Непараметрическая проверка статистических </a:t>
            </a:r>
            <a:r>
              <a:rPr lang="ru-RU" sz="2400" b="1" dirty="0" smtClean="0"/>
              <a:t>гипотез</a:t>
            </a: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часто 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Проверяют ВР </a:t>
            </a: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на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белому гауссовом шуму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соответствие распределению при условии его известных параметров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отсутствие шума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Наличие тренда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 smtClean="0"/>
              <a:t>Вопросы Продвинутые </a:t>
            </a:r>
            <a:r>
              <a:rPr lang="en-US" sz="4800" b="1" dirty="0" smtClean="0"/>
              <a:t>(X)-</a:t>
            </a:r>
            <a:r>
              <a:rPr lang="ru-RU" sz="4800" b="1" dirty="0" smtClean="0"/>
              <a:t>верно</a:t>
            </a:r>
            <a:endParaRPr lang="ru-RU" sz="48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8"/>
            <a:ext cx="11282083" cy="5666151"/>
          </a:xfrm>
        </p:spPr>
        <p:txBody>
          <a:bodyPr>
            <a:normAutofit/>
          </a:bodyPr>
          <a:lstStyle/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остаточной части с значимой, необъясненной моделью информацией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АКФ имеет ряд всплесков с заданным периодом 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Остаточная часть нестационарная (х)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Times New Roman" panose="02020603050405020304" pitchFamily="18" charset="0"/>
              </a:rPr>
              <a:t>Q-Q </a:t>
            </a:r>
            <a:r>
              <a:rPr lang="ru-RU" dirty="0" smtClean="0">
                <a:cs typeface="Times New Roman" panose="02020603050405020304" pitchFamily="18" charset="0"/>
              </a:rPr>
              <a:t>график близок к прямой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 smtClean="0">
                <a:cs typeface="Times New Roman" panose="02020603050405020304" pitchFamily="18" charset="0"/>
              </a:rPr>
              <a:t>Визуально распределение близко к нормальному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cs typeface="Times New Roman" panose="02020603050405020304" pitchFamily="18" charset="0"/>
              </a:rPr>
              <a:t>АКФ имеет </a:t>
            </a:r>
            <a:r>
              <a:rPr lang="ru-RU" dirty="0" smtClean="0">
                <a:cs typeface="Times New Roman" panose="02020603050405020304" pitchFamily="18" charset="0"/>
              </a:rPr>
              <a:t>нулевое  отличное от нуля</a:t>
            </a:r>
          </a:p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Выберите примеры правильной остаточной части ВР</a:t>
            </a:r>
          </a:p>
          <a:p>
            <a:pPr marL="914400" lvl="1" indent="-457200">
              <a:buFont typeface="+mj-lt"/>
              <a:buAutoNum type="arabicPeriod"/>
            </a:pPr>
            <a:endParaRPr lang="ru-RU" sz="2000" dirty="0" smtClean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ARIMA Model - Complete Guide to Time Series Forecasting in Python | ML+">
            <a:extLst>
              <a:ext uri="{FF2B5EF4-FFF2-40B4-BE49-F238E27FC236}">
                <a16:creationId xmlns:a16="http://schemas.microsoft.com/office/drawing/2014/main" id="{EEC8461E-3A7D-99B3-0F68-4406186B6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85" y="4285130"/>
            <a:ext cx="2819994" cy="207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ime Series Forecasting with ARIMA Models In Python [Part 2] – Towards AI">
            <a:extLst>
              <a:ext uri="{FF2B5EF4-FFF2-40B4-BE49-F238E27FC236}">
                <a16:creationId xmlns:a16="http://schemas.microsoft.com/office/drawing/2014/main" id="{8BEAE50D-E30D-7FCF-88F6-FA508A68D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169" y="4204593"/>
            <a:ext cx="2141972" cy="197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Python Auto ARIMA model not working correctly - Stack Overflow">
            <a:extLst>
              <a:ext uri="{FF2B5EF4-FFF2-40B4-BE49-F238E27FC236}">
                <a16:creationId xmlns:a16="http://schemas.microsoft.com/office/drawing/2014/main" id="{D9AC97C7-0BB1-2B70-EAA8-73572DBB9A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1" t="7466" r="6189" b="5545"/>
          <a:stretch/>
        </p:blipFill>
        <p:spPr bwMode="auto">
          <a:xfrm>
            <a:off x="8020913" y="4285129"/>
            <a:ext cx="2342287" cy="160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Guide to Time Series Forecasting with ARIMA in Python 3 | DigitalOcean">
            <a:extLst>
              <a:ext uri="{FF2B5EF4-FFF2-40B4-BE49-F238E27FC236}">
                <a16:creationId xmlns:a16="http://schemas.microsoft.com/office/drawing/2014/main" id="{5798EABF-518D-8A7B-E94E-5071C7FCD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65" y="4285130"/>
            <a:ext cx="2536709" cy="196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308847" y="60063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1(х)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772994" y="59313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2(х)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75259" y="59313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8986231" y="57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0590739" y="576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25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Анализ невязок (остатков)</a:t>
            </a:r>
            <a:r>
              <a:rPr lang="en-US" b="1" dirty="0"/>
              <a:t>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776" y="1255058"/>
            <a:ext cx="10789024" cy="5374341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Существует несколько </a:t>
            </a:r>
            <a:r>
              <a:rPr lang="ru-RU" sz="2200" b="1" dirty="0"/>
              <a:t>методов остаточного анализа</a:t>
            </a:r>
            <a:r>
              <a:rPr lang="ru-RU" sz="2200" dirty="0"/>
              <a:t> </a:t>
            </a:r>
            <a:r>
              <a:rPr lang="ru-RU" sz="2200" dirty="0" smtClean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На основе визуальной оценки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Визуальный анализ остатков </a:t>
            </a:r>
            <a:r>
              <a:rPr lang="ru-RU" sz="2200" dirty="0"/>
              <a:t>(во временной или частотной области и ACF остатков, так называемая частичная ACF (PACF), наименее точный метод).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гистограммы </a:t>
            </a:r>
            <a:r>
              <a:rPr lang="ru-RU" sz="2200" dirty="0"/>
              <a:t>(и его приближение</a:t>
            </a:r>
            <a:r>
              <a:rPr lang="ru-RU" sz="2200" dirty="0" smtClean="0"/>
              <a:t>)</a:t>
            </a:r>
            <a:r>
              <a:rPr lang="en-US" sz="2200" dirty="0" smtClean="0"/>
              <a:t>, </a:t>
            </a:r>
            <a:endParaRPr lang="ru-RU" sz="22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График </a:t>
            </a:r>
            <a:r>
              <a:rPr lang="ru-RU" sz="2200" b="1" dirty="0"/>
              <a:t>Q-Q </a:t>
            </a:r>
            <a:r>
              <a:rPr lang="ru-RU" sz="2200" dirty="0"/>
              <a:t>(график вероятностей, графическое сравнение распределения вероятностей</a:t>
            </a:r>
            <a:r>
              <a:rPr lang="ru-RU" sz="2200" dirty="0" smtClean="0"/>
              <a:t>).</a:t>
            </a:r>
          </a:p>
          <a:p>
            <a:pPr marL="268288" lvl="1">
              <a:lnSpc>
                <a:spcPct val="100000"/>
              </a:lnSpc>
              <a:spcBef>
                <a:spcPts val="600"/>
              </a:spcBef>
              <a:tabLst>
                <a:tab pos="268288" algn="l"/>
              </a:tabLst>
            </a:pPr>
            <a:r>
              <a:rPr lang="ru-RU" sz="2200" dirty="0"/>
              <a:t>На основе </a:t>
            </a:r>
            <a:r>
              <a:rPr lang="ru-RU" sz="2200" dirty="0" smtClean="0"/>
              <a:t>Тесты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Непараметрическая </a:t>
            </a:r>
            <a:r>
              <a:rPr lang="ru-RU" sz="2200" b="1" dirty="0"/>
              <a:t>проверка статистических гипотез </a:t>
            </a:r>
            <a:r>
              <a:rPr lang="ru-RU" sz="2200" dirty="0"/>
              <a:t>(наиболее популярными являются критерий Хи-квадрат, F-критерий, t-критерий, ADF-критерий, критерий Юнга – Бокса</a:t>
            </a:r>
            <a:r>
              <a:rPr lang="ru-RU" sz="2200" dirty="0" smtClean="0"/>
              <a:t>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Сводный статистический анализ </a:t>
            </a:r>
            <a:r>
              <a:rPr lang="ru-RU" sz="2200" dirty="0"/>
              <a:t>(среднее значение, стандартное значение, поведение, разброс значений).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 smtClean="0"/>
              <a:t>Измерение </a:t>
            </a:r>
            <a:r>
              <a:rPr lang="ru-RU" sz="2200" b="1" dirty="0"/>
              <a:t>расстояния между распределениями </a:t>
            </a:r>
            <a:r>
              <a:rPr lang="ru-RU" sz="2200" dirty="0"/>
              <a:t>(параметрическая проверка статистических гипотез). </a:t>
            </a:r>
          </a:p>
        </p:txBody>
      </p:sp>
    </p:spTree>
    <p:extLst>
      <p:ext uri="{BB962C8B-B14F-4D97-AF65-F5344CB8AC3E}">
        <p14:creationId xmlns:p14="http://schemas.microsoft.com/office/powerpoint/2010/main" val="56978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Методы на </a:t>
            </a:r>
            <a:r>
              <a:rPr lang="ru-RU" dirty="0"/>
              <a:t>основе визуальной </a:t>
            </a:r>
            <a:r>
              <a:rPr lang="ru-RU" dirty="0" smtClean="0"/>
              <a:t>оценки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/>
              <a:t>АКФ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222050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3141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Гистограмма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Здесь показана гистограмма и ее нормализованное приближение. Мы можем видеть некоторую погрешность среднего значения и наличие асимметрии (статистический момент 3-го порядка, некоторая асимметрия распределения).</a:t>
            </a:r>
          </a:p>
          <a:p>
            <a:r>
              <a:rPr lang="ru-RU" sz="2000" i="1" dirty="0"/>
              <a:t>Небольшая асимметрия</a:t>
            </a:r>
            <a:r>
              <a:rPr lang="ru-RU" sz="2000" dirty="0"/>
              <a:t>  позволяет предположить, что требуется некоторое улучшение модели.</a:t>
            </a:r>
          </a:p>
          <a:p>
            <a:r>
              <a:rPr lang="ru-RU" sz="2000" i="1" dirty="0"/>
              <a:t>Большая асимметрия</a:t>
            </a:r>
            <a:r>
              <a:rPr lang="ru-RU" sz="2000" dirty="0"/>
              <a:t>  позволяет предположить, что необходимо проверить другую модель или что перед прогнозом (или разложением) необходима некоторая предварительная обработка (логарифм, квадратный корень из данных).</a:t>
            </a: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73E0B2CF-6E5B-4C0D-80B3-950B557EB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816" y="3856290"/>
            <a:ext cx="72771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2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46224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sz="2000" dirty="0"/>
              <a:t>График Q-Q или график квантилей - это метод графического сравнения двух распределений.</a:t>
            </a:r>
          </a:p>
          <a:p>
            <a:r>
              <a:rPr lang="ru-RU" sz="2000" dirty="0"/>
              <a:t>Этот метод можно использовать для визуальной оценки того, насколько похожим или отличным может быть распределение. </a:t>
            </a:r>
          </a:p>
          <a:p>
            <a:r>
              <a:rPr lang="ru-RU" sz="2000" u="sng" dirty="0"/>
              <a:t>В остаточном анализе полученные значения распределения упорядочиваются и сравниваются с идеализированным распределением Гаусса. </a:t>
            </a:r>
          </a:p>
          <a:p>
            <a:r>
              <a:rPr lang="ru-RU" sz="2000" dirty="0"/>
              <a:t>Сравнение отображается как диаграмма рассеяния (теоретическая по оси x и наблюдаемая по оси y), где соответствие между двумя распределениями показано диагональной линией от нижнего левого угла до верхнего правого угла графика (с угол 45 градусов 𝑦 = 𝑥).</a:t>
            </a:r>
          </a:p>
          <a:p>
            <a:r>
              <a:rPr lang="ru-RU" sz="2000" dirty="0"/>
              <a:t> График Q-Q может помочь быстро показать отклонения от этого ожидания.</a:t>
            </a:r>
          </a:p>
        </p:txBody>
      </p:sp>
      <p:pic>
        <p:nvPicPr>
          <p:cNvPr id="18434" name="Picture 2" descr="image.png">
            <a:extLst>
              <a:ext uri="{FF2B5EF4-FFF2-40B4-BE49-F238E27FC236}">
                <a16:creationId xmlns:a16="http://schemas.microsoft.com/office/drawing/2014/main" id="{03477BD5-BC06-4399-9AB6-491E59258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576" y="4186720"/>
            <a:ext cx="32385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08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65125"/>
            <a:ext cx="11536456" cy="911225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на основе визуальной оценки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en-US" altLang="en-US" dirty="0" smtClean="0"/>
              <a:t>Q-Q </a:t>
            </a:r>
            <a:r>
              <a:rPr lang="ru-RU" altLang="en-US" dirty="0"/>
              <a:t>график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25333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9458" name="Picture 2" descr="image.png">
            <a:extLst>
              <a:ext uri="{FF2B5EF4-FFF2-40B4-BE49-F238E27FC236}">
                <a16:creationId xmlns:a16="http://schemas.microsoft.com/office/drawing/2014/main" id="{704DEF0B-6378-4183-AF25-947553EC6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377951"/>
            <a:ext cx="4191000" cy="480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mage.png">
            <a:extLst>
              <a:ext uri="{FF2B5EF4-FFF2-40B4-BE49-F238E27FC236}">
                <a16:creationId xmlns:a16="http://schemas.microsoft.com/office/drawing/2014/main" id="{F379DE72-FD54-43DA-9E77-A032D7596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61"/>
          <a:stretch/>
        </p:blipFill>
        <p:spPr bwMode="auto">
          <a:xfrm>
            <a:off x="8172450" y="1435169"/>
            <a:ext cx="3384046" cy="286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123D101A-0C41-4918-90D4-57904B409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425"/>
          <a:stretch/>
        </p:blipFill>
        <p:spPr bwMode="auto">
          <a:xfrm>
            <a:off x="4638675" y="1253331"/>
            <a:ext cx="3533775" cy="32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93" y="365125"/>
            <a:ext cx="10832507" cy="9112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Методы на основе статистических тестов. </a:t>
            </a:r>
            <a:r>
              <a:rPr lang="ru-RU" altLang="en-US" dirty="0" smtClean="0"/>
              <a:t>Непараметрические </a:t>
            </a:r>
            <a:r>
              <a:rPr lang="ru-RU" altLang="en-US" dirty="0"/>
              <a:t>методы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70183-3CAB-4906-AF11-E3A7AA743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59" y="1419784"/>
            <a:ext cx="11458574" cy="4739889"/>
          </a:xfrm>
        </p:spPr>
        <p:txBody>
          <a:bodyPr>
            <a:noAutofit/>
          </a:bodyPr>
          <a:lstStyle/>
          <a:p>
            <a:r>
              <a:rPr lang="ru-RU" sz="2000" dirty="0"/>
              <a:t>Линии на рисунке показывают уровни, ниже которых (или между + </a:t>
            </a:r>
            <a:r>
              <a:rPr lang="ru-RU" sz="2000" dirty="0" err="1"/>
              <a:t>level</a:t>
            </a:r>
            <a:r>
              <a:rPr lang="ru-RU" sz="2000" dirty="0"/>
              <a:t> и -</a:t>
            </a:r>
            <a:r>
              <a:rPr lang="ru-RU" sz="2000" dirty="0" err="1"/>
              <a:t>level</a:t>
            </a:r>
            <a:r>
              <a:rPr lang="ru-RU" sz="2000" dirty="0"/>
              <a:t>) с достоверностью 95% для непрерывных и 99% для штриховых линий образцы принадлежат белому шуму.</a:t>
            </a:r>
          </a:p>
          <a:p>
            <a:r>
              <a:rPr lang="ru-RU" sz="2000" dirty="0"/>
              <a:t>Значения этих линий получены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 - Бокса - теста, проверяющего, принадлежат ли m лаг ряда АКФ белому </a:t>
            </a:r>
            <a:r>
              <a:rPr lang="ru-RU" sz="2000" dirty="0" err="1"/>
              <a:t>гауссовскому</a:t>
            </a:r>
            <a:r>
              <a:rPr lang="ru-RU" sz="2000" dirty="0"/>
              <a:t> шуму с заданным уровнем достоверности. </a:t>
            </a:r>
          </a:p>
          <a:p>
            <a:r>
              <a:rPr lang="ru-RU" sz="2000" dirty="0"/>
              <a:t>Расчетное значение, вычисленное с помощью теста </a:t>
            </a:r>
            <a:r>
              <a:rPr lang="ru-RU" sz="2000" dirty="0" err="1"/>
              <a:t>Льюнга</a:t>
            </a:r>
            <a:r>
              <a:rPr lang="ru-RU" sz="2000" dirty="0"/>
              <a:t>-Бокса, является так называемым p-значением (статистической значимостью) по тесту </a:t>
            </a:r>
            <a:r>
              <a:rPr lang="ru-RU" sz="2000" dirty="0" err="1"/>
              <a:t>Льюнга</a:t>
            </a:r>
            <a:r>
              <a:rPr lang="ru-RU" sz="2000" dirty="0"/>
              <a:t>-Бокса.</a:t>
            </a:r>
          </a:p>
        </p:txBody>
      </p:sp>
      <p:pic>
        <p:nvPicPr>
          <p:cNvPr id="21506" name="Picture 2" descr="image.png">
            <a:extLst>
              <a:ext uri="{FF2B5EF4-FFF2-40B4-BE49-F238E27FC236}">
                <a16:creationId xmlns:a16="http://schemas.microsoft.com/office/drawing/2014/main" id="{BD34C626-9B45-4906-9527-88B5670D3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0825" y="3385155"/>
            <a:ext cx="4570665" cy="342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706452" y="3621827"/>
            <a:ext cx="60361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Обратите внимание, что может случиться, что доверительный интервал 95% соответствует нормальному распределению, а 99% не соответствует, тогда нужны дополнительные меры анализа, но иногда это значит, что точки с такой ситуацией – это выбросы.  </a:t>
            </a:r>
          </a:p>
        </p:txBody>
      </p:sp>
    </p:spTree>
    <p:extLst>
      <p:ext uri="{BB962C8B-B14F-4D97-AF65-F5344CB8AC3E}">
        <p14:creationId xmlns:p14="http://schemas.microsoft.com/office/powerpoint/2010/main" val="116860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5EDBE-7C7A-47C1-B934-1D067079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7510"/>
          </a:xfrm>
        </p:spPr>
        <p:txBody>
          <a:bodyPr>
            <a:normAutofit/>
          </a:bodyPr>
          <a:lstStyle/>
          <a:p>
            <a:r>
              <a:rPr lang="ru-RU" dirty="0" smtClean="0"/>
              <a:t>Сводный </a:t>
            </a:r>
            <a:r>
              <a:rPr lang="ru-RU" dirty="0" err="1" smtClean="0"/>
              <a:t>статичесический</a:t>
            </a:r>
            <a:r>
              <a:rPr lang="ru-RU" dirty="0" smtClean="0"/>
              <a:t> анализ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5C2328-73B7-4B3C-A4A2-CBFB214A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76" y="1151271"/>
            <a:ext cx="10789024" cy="74420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Пример остатков прогноза временных рядов.</a:t>
            </a:r>
          </a:p>
          <a:p>
            <a:r>
              <a:rPr lang="ru-RU" dirty="0"/>
              <a:t>Здесь можно проверить наличие тренда, циклической или сезонной составляющей.</a:t>
            </a:r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3876DC67-8C75-49EF-A171-20298B10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08497"/>
            <a:ext cx="6433193" cy="2328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7516A3B-3DE8-4F4E-ACD2-5494D34F5BCE}"/>
              </a:ext>
            </a:extLst>
          </p:cNvPr>
          <p:cNvSpPr/>
          <p:nvPr/>
        </p:nvSpPr>
        <p:spPr>
          <a:xfrm>
            <a:off x="8693437" y="2026315"/>
            <a:ext cx="28508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Вот пример</a:t>
            </a:r>
          </a:p>
          <a:p>
            <a:r>
              <a:rPr lang="ru-RU" dirty="0"/>
              <a:t>сводная статистика</a:t>
            </a:r>
          </a:p>
          <a:p>
            <a:r>
              <a:rPr lang="ru-RU" dirty="0"/>
              <a:t>для показанного графика</a:t>
            </a:r>
          </a:p>
          <a:p>
            <a:pPr latinLnBrk="1">
              <a:spcAft>
                <a:spcPts val="1000"/>
              </a:spcAft>
            </a:pP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count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125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mean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0.064000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std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9.187776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min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28.000000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25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6.000000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1.000000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75</a:t>
            </a:r>
            <a:r>
              <a:rPr lang="en-US" dirty="0">
                <a:solidFill>
                  <a:srgbClr val="666666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%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5.000000</a:t>
            </a: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max     </a:t>
            </a:r>
            <a:r>
              <a:rPr lang="en-US" dirty="0">
                <a:solidFill>
                  <a:srgbClr val="40A070"/>
                </a:solidFill>
                <a:latin typeface="Consolas" panose="020B0609020204030204" pitchFamily="49" charset="0"/>
                <a:ea typeface="Cambria" panose="02040503050406030204" pitchFamily="18" charset="0"/>
                <a:cs typeface="Times New Roman" panose="02020603050405020304" pitchFamily="18" charset="0"/>
              </a:rPr>
              <a:t>30.000000</a:t>
            </a:r>
            <a:endParaRPr lang="en-US" dirty="0">
              <a:latin typeface="Consolas" panose="020B0609020204030204" pitchFamily="49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7D975-9020-4020-BCE4-5D933094985B}"/>
              </a:ext>
            </a:extLst>
          </p:cNvPr>
          <p:cNvSpPr/>
          <p:nvPr/>
        </p:nvSpPr>
        <p:spPr>
          <a:xfrm>
            <a:off x="76913" y="4351888"/>
            <a:ext cx="814456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Возможны следующие выводы.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Среднее значение ошибки близко к нулю</a:t>
            </a:r>
            <a:r>
              <a:rPr lang="ru-RU" dirty="0"/>
              <a:t> , но, возможно, недостаточно близко (на самом деле мы не можем сказать, связано ли это с малым размером выборки, смещением ряда или наличием ценного компонента).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Несимметричные минимальные и максимальные значения</a:t>
            </a:r>
            <a:r>
              <a:rPr lang="ru-RU" dirty="0"/>
              <a:t>  также подтверждают некоторое ненормальное поведение.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Стандартное значение почти в 3 раза меньше минимального,</a:t>
            </a:r>
            <a:r>
              <a:rPr lang="ru-RU" dirty="0"/>
              <a:t>  это нормально.</a:t>
            </a:r>
          </a:p>
        </p:txBody>
      </p:sp>
    </p:spTree>
    <p:extLst>
      <p:ext uri="{BB962C8B-B14F-4D97-AF65-F5344CB8AC3E}">
        <p14:creationId xmlns:p14="http://schemas.microsoft.com/office/powerpoint/2010/main" val="18997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573</Words>
  <Application>Microsoft Office PowerPoint</Application>
  <PresentationFormat>Широкоэкранный</PresentationFormat>
  <Paragraphs>114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Cambria</vt:lpstr>
      <vt:lpstr>Cambria Math</vt:lpstr>
      <vt:lpstr>Consolas</vt:lpstr>
      <vt:lpstr>Times New Roman</vt:lpstr>
      <vt:lpstr>Тема Office</vt:lpstr>
      <vt:lpstr>Презентация PowerPoint</vt:lpstr>
      <vt:lpstr>Анализ невязок (остатков).</vt:lpstr>
      <vt:lpstr>Анализ невязок (остатков).</vt:lpstr>
      <vt:lpstr>Методы на основе визуальной оценки. АКФ</vt:lpstr>
      <vt:lpstr>Методы на основе визуальной оценки. Гистограмма</vt:lpstr>
      <vt:lpstr>Методы на основе визуальной оценки. Q-Q график</vt:lpstr>
      <vt:lpstr>Методы на основе визуальной оценки. Q-Q график</vt:lpstr>
      <vt:lpstr>Методы на основе статистических тестов. Непараметрические методы</vt:lpstr>
      <vt:lpstr>Сводный статичесический анализ</vt:lpstr>
      <vt:lpstr>Методы визуальной оценки.  Частичная автокорреляция (PACF)</vt:lpstr>
      <vt:lpstr>Частичная автокорреляция (PACF)</vt:lpstr>
      <vt:lpstr>Остаточный анализ. Стационарность остатков. Графический метод</vt:lpstr>
      <vt:lpstr>Остаточный анализ. Стационарность остатков. Графический метод</vt:lpstr>
      <vt:lpstr>Выберите qq plot нормального распределения</vt:lpstr>
      <vt:lpstr>Выберите ннормальное распределение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  <vt:lpstr>Выберите случай правильной остаточной части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88</cp:revision>
  <dcterms:created xsi:type="dcterms:W3CDTF">2021-10-31T10:57:36Z</dcterms:created>
  <dcterms:modified xsi:type="dcterms:W3CDTF">2023-10-19T11:59:52Z</dcterms:modified>
</cp:coreProperties>
</file>