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0" r:id="rId3"/>
    <p:sldId id="351" r:id="rId4"/>
    <p:sldId id="340" r:id="rId5"/>
    <p:sldId id="358" r:id="rId6"/>
    <p:sldId id="311" r:id="rId7"/>
    <p:sldId id="312" r:id="rId8"/>
    <p:sldId id="313" r:id="rId9"/>
    <p:sldId id="352" r:id="rId10"/>
    <p:sldId id="363" r:id="rId11"/>
    <p:sldId id="364" r:id="rId12"/>
    <p:sldId id="365" r:id="rId13"/>
    <p:sldId id="366" r:id="rId14"/>
    <p:sldId id="353" r:id="rId15"/>
    <p:sldId id="362" r:id="rId16"/>
    <p:sldId id="354" r:id="rId17"/>
    <p:sldId id="355" r:id="rId18"/>
    <p:sldId id="356" r:id="rId19"/>
    <p:sldId id="357" r:id="rId20"/>
    <p:sldId id="361" r:id="rId21"/>
    <p:sldId id="359" r:id="rId22"/>
    <p:sldId id="3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6127" autoAdjust="0"/>
  </p:normalViewPr>
  <p:slideViewPr>
    <p:cSldViewPr snapToGrid="0">
      <p:cViewPr varScale="1">
        <p:scale>
          <a:sx n="106" d="100"/>
          <a:sy n="106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0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6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/>
              <a:t>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/>
              <a:t>Стационарность, </a:t>
            </a:r>
            <a:br>
              <a:rPr lang="ru-RU" b="1" dirty="0"/>
            </a:br>
            <a:r>
              <a:rPr lang="ru-RU" b="1" dirty="0"/>
              <a:t>Частичная автокорреляция (</a:t>
            </a:r>
            <a:r>
              <a:rPr lang="en-US" b="1" dirty="0"/>
              <a:t>PACF</a:t>
            </a:r>
            <a:r>
              <a:rPr lang="ru-RU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где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частичная ковариация</a:t>
                </a:r>
                <a:r>
                  <a:rPr lang="en-US" sz="2000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Например, если мы регрессируем переменную Y по переменным 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5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/>
              <a:t>Стационарность, </a:t>
            </a:r>
            <a:br>
              <a:rPr lang="ru-RU" b="1" dirty="0"/>
            </a:br>
            <a:r>
              <a:rPr lang="ru-RU" b="1" dirty="0"/>
              <a:t>Частичная автокорреляция (</a:t>
            </a:r>
            <a:r>
              <a:rPr lang="en-US" b="1" dirty="0"/>
              <a:t>PACF</a:t>
            </a:r>
            <a:r>
              <a:rPr lang="ru-RU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2" y="3344445"/>
            <a:ext cx="5476502" cy="27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53" y="3344445"/>
            <a:ext cx="5804695" cy="27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0366" y="297511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5993984" y="2975113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2721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/>
          </a:bodyPr>
          <a:lstStyle/>
          <a:p>
            <a:r>
              <a:rPr lang="ru-RU" b="1" dirty="0"/>
              <a:t>Пример нестационарного ВР</a:t>
            </a:r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1" y="1276350"/>
            <a:ext cx="11149949" cy="59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/>
          </a:bodyPr>
          <a:lstStyle/>
          <a:p>
            <a:r>
              <a:rPr lang="ru-RU" b="1" dirty="0"/>
              <a:t>Пример где работать еще можно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701625"/>
            <a:ext cx="109346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000" dirty="0"/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4" y="1159098"/>
            <a:ext cx="10615209" cy="56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01220" y="361233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695388" y="36392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ряда </a:t>
            </a:r>
            <a:r>
              <a:rPr lang="en-US" dirty="0"/>
              <a:t>ARMA(1,2)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8" y="1593135"/>
            <a:ext cx="5640421" cy="51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0" y="1439694"/>
            <a:ext cx="5301322" cy="517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лагов на значимость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Тестовая </a:t>
            </a:r>
            <a:r>
              <a:rPr lang="en-US" dirty="0"/>
              <a:t>Q-</a:t>
            </a:r>
            <a:r>
              <a:rPr lang="ru-RU" dirty="0"/>
              <a:t>статистика </a:t>
            </a:r>
            <a:r>
              <a:rPr lang="ru-RU" dirty="0" err="1"/>
              <a:t>Льюинга</a:t>
            </a:r>
            <a:r>
              <a:rPr lang="ru-RU" dirty="0"/>
              <a:t>-Бокса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Рассмотрим выборочные коэффициенты автоковариации и автокорреляции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Выборочные частные коэффициенты автокорреляции (PACF)</a:t>
            </a:r>
          </a:p>
          <a:p>
            <a:endParaRPr lang="ru-RU" sz="2000" dirty="0"/>
          </a:p>
          <a:p>
            <a:r>
              <a:rPr lang="ru-RU" sz="2000" dirty="0"/>
              <a:t>Далее необходимо проверить их значимость. Для этого тестируем гипотезу при фиксированном лаге: </a:t>
            </a:r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87" y="2249725"/>
            <a:ext cx="2924175" cy="704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26" y="2287825"/>
            <a:ext cx="1790700" cy="666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862" y="3416775"/>
            <a:ext cx="3619500" cy="409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876" y="4203819"/>
            <a:ext cx="2876550" cy="361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426" y="4250947"/>
            <a:ext cx="1857375" cy="381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801" y="4212847"/>
            <a:ext cx="2466975" cy="419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999" y="4630619"/>
            <a:ext cx="401955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/>
                  <a:t>Критическое значение имеет хи-квадрат распределения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поэтому для проверки гипотезы применяем следующее статистическое правило: 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  <a:blipFill>
                <a:blip r:embed="rId10"/>
                <a:stretch>
                  <a:fillRect l="-800" t="-3846" b="-7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0549" y="5783277"/>
            <a:ext cx="3362325" cy="7048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082874" y="5778981"/>
            <a:ext cx="3753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Замечание. Применение Q-статистик оправдано только для больших выборок. Это асимптотический тест!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5874" y="6656507"/>
            <a:ext cx="6276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Дообучение</a:t>
            </a:r>
            <a:r>
              <a:rPr lang="ru-RU" b="1" dirty="0"/>
              <a:t> </a:t>
            </a:r>
            <a:r>
              <a:rPr lang="en-US" b="1" dirty="0"/>
              <a:t>ARMA </a:t>
            </a:r>
            <a:r>
              <a:rPr lang="ru-RU" b="1" dirty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/>
                  <a:t>После изначального выбора </a:t>
                </a:r>
                <a:r>
                  <a:rPr lang="en-US" sz="2200" dirty="0"/>
                  <a:t>ARAM </a:t>
                </a:r>
                <a:r>
                  <a:rPr lang="ru-RU" sz="2200" dirty="0"/>
                  <a:t>коэффициентов следует </a:t>
                </a:r>
                <a:r>
                  <a:rPr lang="ru-RU" sz="2200" dirty="0" err="1"/>
                  <a:t>дообучить</a:t>
                </a:r>
                <a:r>
                  <a:rPr lang="ru-RU" sz="2200" dirty="0"/>
                  <a:t> модель</a:t>
                </a:r>
                <a:r>
                  <a:rPr lang="en-US" sz="2200" dirty="0"/>
                  <a:t> </a:t>
                </a:r>
                <a:r>
                  <a:rPr lang="ru-RU" sz="2200" dirty="0"/>
                  <a:t>(т.е. взять несколько моделей и сравнить их).</a:t>
                </a:r>
              </a:p>
              <a:p>
                <a:r>
                  <a:rPr lang="ru-RU" sz="2200" dirty="0"/>
                  <a:t>Как правило при этом используют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Информационный критерий </a:t>
                </a:r>
                <a:r>
                  <a:rPr lang="ru-RU" sz="2200" dirty="0" err="1"/>
                  <a:t>Акайке</a:t>
                </a:r>
                <a:endParaRPr lang="en-US" sz="2200" dirty="0"/>
              </a:p>
              <a:p>
                <a:r>
                  <a:rPr lang="ru-RU" sz="2200" dirty="0"/>
                  <a:t>где</a:t>
                </a:r>
                <a:r>
                  <a:rPr lang="en-US" sz="22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 </a:t>
                </a:r>
                <a:r>
                  <a:rPr lang="ru-RU" sz="2200" dirty="0"/>
                  <a:t>оценка правдоподобия модели</a:t>
                </a:r>
                <a:r>
                  <a:rPr lang="en-US" sz="2200" dirty="0"/>
                  <a:t>; </a:t>
                </a:r>
                <a:endParaRPr lang="ru-RU" sz="2200" dirty="0"/>
              </a:p>
              <a:p>
                <a:pPr lvl="1"/>
                <a:r>
                  <a:rPr lang="ru-RU" sz="2200" dirty="0"/>
                  <a:t>На самом деле формула справедлива только если остаток – белый шум</a:t>
                </a:r>
                <a:r>
                  <a:rPr lang="en-US" sz="2200" dirty="0"/>
                  <a:t>, </a:t>
                </a:r>
                <a:endParaRPr lang="ru-RU" sz="2200" dirty="0"/>
              </a:p>
              <a:p>
                <a:pPr lvl="1"/>
                <a:r>
                  <a:rPr lang="ru-RU" sz="2200" i="1" dirty="0"/>
                  <a:t>Для других случаев </a:t>
                </a:r>
                <a:r>
                  <a:rPr lang="ru-RU" sz="2200" i="1" dirty="0" err="1"/>
                  <a:t>формуы</a:t>
                </a:r>
                <a:r>
                  <a:rPr lang="ru-RU" sz="2200" i="1" dirty="0"/>
                  <a:t> будут иметь другой вид!</a:t>
                </a:r>
              </a:p>
              <a:p>
                <a:pPr lvl="2"/>
                <a:r>
                  <a:rPr lang="ru-RU" sz="2200" i="1" dirty="0"/>
                  <a:t>Общий вид: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200" i="1" dirty="0"/>
                  <a:t>, </a:t>
                </a:r>
                <a:r>
                  <a:rPr lang="ru-RU" sz="2200" i="1" dirty="0"/>
                  <a:t>где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200" b="0" i="0" dirty="0"/>
                  <a:t>логогфим функции правдоподобия.</a:t>
                </a:r>
                <a:endParaRPr lang="ru-RU" sz="22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/>
                  <a:t>– корень суммы квадратов ошибки,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/>
                  <a:t>. </a:t>
                </a:r>
                <a:endParaRPr lang="ru-RU" sz="2200" dirty="0"/>
              </a:p>
              <a:p>
                <a:r>
                  <a:rPr lang="en-US" sz="2200" dirty="0"/>
                  <a:t>k </a:t>
                </a:r>
                <a:r>
                  <a:rPr lang="ru-RU" sz="2200" dirty="0"/>
                  <a:t>число параметров, например для </a:t>
                </a:r>
                <a:r>
                  <a:rPr lang="en-US" sz="2200" dirty="0"/>
                  <a:t> ARMA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</a:t>
                </a:r>
                <a:br>
                  <a:rPr lang="en-US" sz="2200" dirty="0"/>
                </a:br>
                <a:r>
                  <a:rPr lang="ru-RU" sz="2200" dirty="0"/>
                  <a:t>или с константой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/>
                  <a:t>; </a:t>
                </a:r>
              </a:p>
              <a:p>
                <a:pPr lvl="1"/>
                <a:r>
                  <a:rPr lang="ru-RU" sz="2200" dirty="0"/>
                  <a:t>Могут быть и другие выражения для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200" dirty="0"/>
                  <a:t> в зависимости о числа параметров в модели.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580" t="-1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Дообучение</a:t>
            </a:r>
            <a:r>
              <a:rPr lang="ru-RU" b="1" dirty="0"/>
              <a:t> </a:t>
            </a:r>
            <a:r>
              <a:rPr lang="en-US" b="1" dirty="0"/>
              <a:t>ARMA </a:t>
            </a:r>
            <a:r>
              <a:rPr lang="ru-RU" b="1" dirty="0"/>
              <a:t>коэффициентов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952564"/>
          </a:xfrm>
        </p:spPr>
        <p:txBody>
          <a:bodyPr>
            <a:normAutofit/>
          </a:bodyPr>
          <a:lstStyle/>
          <a:p>
            <a:r>
              <a:rPr lang="ru-RU" dirty="0"/>
              <a:t>Критерии используются для выбора модели (сравнения между статистическими моделями).</a:t>
            </a:r>
          </a:p>
          <a:p>
            <a:pPr lvl="1"/>
            <a:r>
              <a:rPr lang="ru-RU" dirty="0"/>
              <a:t>Чем ниже значение критериев – тем лучше.</a:t>
            </a:r>
            <a:endParaRPr lang="en-US" dirty="0"/>
          </a:p>
          <a:p>
            <a:r>
              <a:rPr lang="ru-RU" dirty="0"/>
              <a:t>Критерий позволяет задать мини-</a:t>
            </a:r>
            <a:r>
              <a:rPr lang="ru-RU" dirty="0" err="1"/>
              <a:t>максную</a:t>
            </a:r>
            <a:r>
              <a:rPr lang="ru-RU" dirty="0"/>
              <a:t> задачу поиска параметров моделей: минимум ошибки при максимально-допустимом числе параметров модели.</a:t>
            </a:r>
          </a:p>
          <a:p>
            <a:pPr lvl="1"/>
            <a:r>
              <a:rPr lang="ru-RU" dirty="0"/>
              <a:t>Известно, что чем меньше общее число параметров модели, тем ниже вероятность переобучения модели.</a:t>
            </a:r>
          </a:p>
          <a:p>
            <a:pPr lvl="2"/>
            <a:r>
              <a:rPr lang="ru-RU" dirty="0"/>
              <a:t>Нужен компромисс между точностью и сложностью моделей.</a:t>
            </a:r>
          </a:p>
          <a:p>
            <a:pPr lvl="2"/>
            <a:r>
              <a:rPr lang="ru-RU" dirty="0"/>
              <a:t>С другой стороны чем больше параметров в модели тем больше эффектов в модели могут быть объяснены.</a:t>
            </a:r>
          </a:p>
          <a:p>
            <a:pPr lvl="1"/>
            <a:r>
              <a:rPr lang="ru-RU" dirty="0"/>
              <a:t>Модель штрафуется за слишком большое число параметров.</a:t>
            </a:r>
          </a:p>
          <a:p>
            <a:pPr lvl="1"/>
            <a:r>
              <a:rPr lang="ru-RU" dirty="0"/>
              <a:t>Абсолютные значение критерия не имеет смысла.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Дообучение</a:t>
            </a:r>
            <a:r>
              <a:rPr lang="ru-RU" b="1" dirty="0"/>
              <a:t> </a:t>
            </a:r>
            <a:r>
              <a:rPr lang="en-US" b="1" dirty="0"/>
              <a:t>ARMA </a:t>
            </a:r>
            <a:r>
              <a:rPr lang="ru-RU" b="1" dirty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ru-RU" sz="2800" dirty="0"/>
                  <a:t>Разные критерии штрафуют по разному.</a:t>
                </a:r>
                <a:endParaRPr lang="en-US" sz="2800" dirty="0"/>
              </a:p>
              <a:p>
                <a:r>
                  <a:rPr lang="ru-RU" dirty="0"/>
                  <a:t>Есть несколько популярных критериев: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Информационный критерий </a:t>
                </a:r>
                <a:r>
                  <a:rPr lang="ru-RU" dirty="0" err="1"/>
                  <a:t>Акайке</a:t>
                </a:r>
                <a:endParaRPr lang="ru-RU" dirty="0"/>
              </a:p>
              <a:p>
                <a:pPr lvl="1"/>
                <a:r>
                  <a:rPr lang="ru-RU" dirty="0"/>
                  <a:t>Для </a:t>
                </a:r>
                <a:r>
                  <a:rPr lang="en-US" dirty="0"/>
                  <a:t>ARMA </a:t>
                </a:r>
                <a:r>
                  <a:rPr lang="ru-RU" dirty="0"/>
                  <a:t>процесса может несколько завышать число параметров.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Байесовский Информационный критерий</a:t>
                </a:r>
              </a:p>
              <a:p>
                <a:pPr lvl="1"/>
                <a:r>
                  <a:rPr lang="ru-RU" dirty="0"/>
                  <a:t>Штрафует сильнее, чем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r>
                  <a:rPr lang="ru-RU" dirty="0"/>
                  <a:t> (оценка снизу), но работает для больших выборок.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модифицированный Информационный критерий </a:t>
                </a:r>
                <a:r>
                  <a:rPr lang="ru-RU" dirty="0" err="1"/>
                  <a:t>Акайке</a:t>
                </a:r>
                <a:endParaRPr lang="ru-RU" dirty="0"/>
              </a:p>
              <a:p>
                <a:pPr lvl="1"/>
                <a:r>
                  <a:rPr lang="ru-RU" dirty="0"/>
                  <a:t>Рекомендуется при небольших выборках.</a:t>
                </a:r>
              </a:p>
              <a:p>
                <a:r>
                  <a:rPr lang="ru-RU" sz="2000" dirty="0"/>
                  <a:t>Большая выборка или нет определяется по </a:t>
                </a:r>
                <a:r>
                  <a:rPr lang="ru-RU" sz="2000" dirty="0" err="1"/>
                  <a:t>теор</a:t>
                </a:r>
                <a:r>
                  <a:rPr lang="ru-RU" sz="2000" dirty="0"/>
                  <a:t>. Котельникова.</a:t>
                </a:r>
              </a:p>
              <a:p>
                <a:pPr lvl="1"/>
                <a:r>
                  <a:rPr lang="ru-RU" sz="1800" dirty="0"/>
                  <a:t>Можно искусственно сделать выборку большой, но от этого она больше информации содержать не будет. </a:t>
                </a:r>
              </a:p>
              <a:p>
                <a:pPr lvl="1"/>
                <a:r>
                  <a:rPr lang="ru-RU" sz="1800" dirty="0"/>
                  <a:t>Можно </a:t>
                </a:r>
                <a:r>
                  <a:rPr lang="ru-RU" sz="1800" dirty="0" err="1"/>
                  <a:t>децимировать</a:t>
                </a:r>
                <a:r>
                  <a:rPr lang="ru-RU" sz="1800" dirty="0"/>
                  <a:t> выборку, но только если </a:t>
                </a:r>
                <a:r>
                  <a:rPr lang="ru-RU" sz="1800" dirty="0" err="1"/>
                  <a:t>теор</a:t>
                </a:r>
                <a:r>
                  <a:rPr lang="ru-RU" sz="1800" dirty="0"/>
                  <a:t>. Котельникова позволяет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 t="-1763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ARMA </a:t>
            </a:r>
            <a:r>
              <a:rPr lang="ru-RU" dirty="0"/>
              <a:t>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634" y="1284051"/>
            <a:ext cx="11200582" cy="51966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Модель работает для слабо-стационарного ряда (без тренда)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Чем менее стационарен ряд, тем меньше горизонт точного прогнозирования.</a:t>
            </a:r>
          </a:p>
          <a:p>
            <a:pPr lvl="1"/>
            <a:r>
              <a:rPr lang="ru-RU" u="sng" dirty="0"/>
              <a:t> тем ниже обобщающая 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Выбор тренировочной и </a:t>
            </a:r>
            <a:r>
              <a:rPr lang="ru-RU" sz="2400" u="sng" dirty="0" err="1"/>
              <a:t>валидационной</a:t>
            </a:r>
            <a:r>
              <a:rPr lang="ru-RU" sz="2400" u="sng" dirty="0"/>
              <a:t> выборки.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Выбор изначальных параметров модели по АКФ и ЧАКФ.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Варьирование параметров моделей с целью минимизации </a:t>
            </a:r>
            <a:r>
              <a:rPr lang="en-US" sz="2400" u="sng" dirty="0"/>
              <a:t>BIC </a:t>
            </a:r>
            <a:r>
              <a:rPr lang="ru-RU" sz="2400" u="sng" dirty="0"/>
              <a:t>или</a:t>
            </a:r>
            <a:r>
              <a:rPr lang="en-US" sz="2400" u="sng" dirty="0"/>
              <a:t> </a:t>
            </a:r>
            <a:r>
              <a:rPr lang="en-US" sz="2400" u="sng" dirty="0" err="1"/>
              <a:t>AICc</a:t>
            </a:r>
            <a:r>
              <a:rPr lang="en-US" sz="2400" u="sng" dirty="0"/>
              <a:t> </a:t>
            </a:r>
            <a:r>
              <a:rPr lang="ru-RU" sz="2400" u="sng" dirty="0"/>
              <a:t>критериев.</a:t>
            </a:r>
            <a:endParaRPr lang="en-US" sz="2400" u="sng" dirty="0"/>
          </a:p>
          <a:p>
            <a:pPr marL="514350" indent="-514350">
              <a:buFont typeface="+mj-lt"/>
              <a:buAutoNum type="arabicPeriod"/>
            </a:pPr>
            <a:r>
              <a:rPr lang="ru-RU" sz="2400" u="sng" dirty="0"/>
              <a:t>Проверка остатков для модели </a:t>
            </a:r>
            <a:r>
              <a:rPr lang="en-US" sz="2400" u="sng" dirty="0"/>
              <a:t>(</a:t>
            </a:r>
            <a:r>
              <a:rPr lang="ru-RU" sz="2400" u="sng" dirty="0"/>
              <a:t>на предмет стационарного БГШ</a:t>
            </a:r>
            <a:r>
              <a:rPr lang="en-US" sz="2400" u="sng" dirty="0"/>
              <a:t>)</a:t>
            </a:r>
            <a:r>
              <a:rPr lang="ru-RU" sz="2400" u="sng" dirty="0"/>
              <a:t>.</a:t>
            </a:r>
            <a:endParaRPr lang="en-US" sz="2400" u="sng" dirty="0"/>
          </a:p>
          <a:p>
            <a:pPr marL="514350" indent="-514350">
              <a:buFont typeface="+mj-lt"/>
              <a:buAutoNum type="arabicPeriod"/>
            </a:pPr>
            <a:r>
              <a:rPr lang="ru-RU" sz="2400" u="sng" dirty="0" err="1"/>
              <a:t>Валидация</a:t>
            </a:r>
            <a:r>
              <a:rPr lang="ru-RU" sz="2400" u="sng" dirty="0"/>
              <a:t>, проверка точности по известным метрикам</a:t>
            </a:r>
            <a:r>
              <a:rPr lang="ru-RU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65125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600" dirty="0"/>
                  <a:t>Рассмотрим уравнение взвешенного </a:t>
                </a:r>
                <a:r>
                  <a:rPr lang="en-US" sz="2600" dirty="0" err="1"/>
                  <a:t>скользящего</a:t>
                </a:r>
                <a:r>
                  <a:rPr lang="en-US" sz="2600" dirty="0"/>
                  <a:t> </a:t>
                </a:r>
                <a:r>
                  <a:rPr lang="ru-RU" sz="2600" dirty="0"/>
                  <a:t>сглаживания</a:t>
                </a:r>
                <a:r>
                  <a:rPr lang="en-US" sz="2600" dirty="0"/>
                  <a:t> (</a:t>
                </a:r>
                <a:r>
                  <a:rPr lang="en-US" sz="2600" b="1" dirty="0" err="1"/>
                  <a:t>Авторегрессия</a:t>
                </a:r>
                <a:r>
                  <a:rPr lang="en-US" sz="2600" b="1" dirty="0"/>
                  <a:t>, АR</a:t>
                </a:r>
                <a:r>
                  <a:rPr lang="en-US" sz="2600" dirty="0"/>
                  <a:t>)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Также переменная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может быть </a:t>
                </a:r>
                <a:r>
                  <a:rPr lang="en-US" sz="2600" dirty="0" err="1"/>
                  <a:t>также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представлен</a:t>
                </a:r>
                <a:r>
                  <a:rPr lang="ru-RU" sz="2600" dirty="0"/>
                  <a:t>а</a:t>
                </a:r>
                <a:r>
                  <a:rPr lang="en-US" sz="2600" dirty="0"/>
                  <a:t> как набор процессов, подобных </a:t>
                </a:r>
                <a:r>
                  <a:rPr lang="en-US" sz="2600" dirty="0" err="1"/>
                  <a:t>случайному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блужданию</a:t>
                </a:r>
                <a:r>
                  <a:rPr lang="ru-RU" sz="2600" dirty="0"/>
                  <a:t> при помощи </a:t>
                </a:r>
                <a:r>
                  <a:rPr lang="en-US" sz="2600" dirty="0"/>
                  <a:t> </a:t>
                </a:r>
                <a:r>
                  <a:rPr lang="ru-RU" sz="2600" b="1" dirty="0"/>
                  <a:t>с</a:t>
                </a:r>
                <a:r>
                  <a:rPr lang="en-US" sz="2600" b="1" dirty="0" err="1"/>
                  <a:t>кользящ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средн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, ​​MA</a:t>
                </a:r>
                <a:r>
                  <a:rPr lang="en-US" sz="2600" dirty="0"/>
                  <a:t> </a:t>
                </a:r>
                <a:r>
                  <a:rPr lang="ru-RU" sz="2600" dirty="0"/>
                  <a:t>как</a:t>
                </a:r>
                <a:endParaRPr lang="en-US" sz="26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  <a:blipFill>
                <a:blip r:embed="rId2"/>
                <a:stretch>
                  <a:fillRect l="-734" t="-9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997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39" y="1222122"/>
            <a:ext cx="5105400" cy="530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4" y="1149688"/>
            <a:ext cx="5248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281"/>
            <a:ext cx="10515600" cy="54343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830" y="6309992"/>
            <a:ext cx="10515600" cy="499118"/>
          </a:xfrm>
        </p:spPr>
        <p:txBody>
          <a:bodyPr>
            <a:normAutofit/>
          </a:bodyPr>
          <a:lstStyle/>
          <a:p>
            <a:r>
              <a:rPr lang="en-US" sz="700" dirty="0"/>
              <a:t>https://mse.msu.ru/wp-content/uploads/2021/03/%D0%92%D0%B2%D0%B5%D0%B4%D0%B5%D0%BD%D0%B8%D0%B5-%D0%B2-%D0%B0%D0%BD%D0%B0%D0%BB%D0%B8%D0%B7-%D0%B2%D1%80%D0%B5%D0%BC%D0%B5%D0%BD%D0%BD%D1%8B%D1%85-%D1%80%D1%8F%D0%B4%D0%BE%D0%B2-1.pdf</a:t>
            </a:r>
            <a:endParaRPr lang="ru-RU" sz="7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4" y="747713"/>
            <a:ext cx="5143500" cy="5429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30" y="747713"/>
            <a:ext cx="502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644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41" y="1372394"/>
            <a:ext cx="5505450" cy="5305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8187"/>
            <a:ext cx="5486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</a:t>
            </a:r>
            <a:r>
              <a:rPr lang="ru-RU" dirty="0" err="1"/>
              <a:t>Вольда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/>
                  <a:t>Недетерминированный стационарный в широком смысле процесс может быть представлен как стохастический процесс </a:t>
                </a:r>
                <a:r>
                  <a:rPr lang="ru-RU" sz="2200" i="1" dirty="0"/>
                  <a:t>МА</a:t>
                </a:r>
                <a:r>
                  <a:rPr lang="ru-RU" sz="2200" dirty="0"/>
                  <a:t>(q), в предельном случае бесконечного порядка.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почти стационарный = стационарный + простой тренд, а в предельном случае q будет бесконечным</a:t>
                </a:r>
              </a:p>
              <a:p>
                <a:r>
                  <a:rPr lang="ru-RU" sz="2200" dirty="0"/>
                  <a:t>с – постоянная (дрейф, глобальный тренд).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200" dirty="0"/>
                  <a:t> – стационарный ряд.</a:t>
                </a:r>
              </a:p>
              <a:p>
                <a:r>
                  <a:rPr lang="ru-RU" sz="2200" dirty="0"/>
                  <a:t>Как 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2200" dirty="0"/>
                  <a:t>белый шум.</a:t>
                </a:r>
              </a:p>
              <a:p>
                <a:r>
                  <a:rPr lang="ru-RU" sz="2200" dirty="0"/>
                  <a:t>Как следствие, пусть </a:t>
                </a:r>
                <a:r>
                  <a:rPr lang="en-US" sz="2200" dirty="0"/>
                  <a:t>q – </a:t>
                </a:r>
                <a:r>
                  <a:rPr lang="ru-RU" sz="2200" dirty="0"/>
                  <a:t>конечно, тогда каким будет остаток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sz="2200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  <a:blipFill>
                <a:blip r:embed="rId2"/>
                <a:stretch>
                  <a:fillRect l="-602" t="-1821" b="-17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Попытаемся объединить процесс </a:t>
                </a:r>
                <a:r>
                  <a:rPr lang="en-US" sz="2400" dirty="0"/>
                  <a:t>MA, </a:t>
                </a:r>
                <a:r>
                  <a:rPr lang="ru-RU" sz="2400" dirty="0"/>
                  <a:t>но ограниченного порядка и </a:t>
                </a:r>
                <a:r>
                  <a:rPr lang="en-US" sz="2400" dirty="0"/>
                  <a:t>AR </a:t>
                </a:r>
                <a:r>
                  <a:rPr lang="ru-RU" sz="2400" dirty="0"/>
                  <a:t>ограниченного порядка.   Получаем процесс </a:t>
                </a:r>
                <a:r>
                  <a:rPr lang="ru-RU" sz="2400" dirty="0" err="1"/>
                  <a:t>Авторегресии</a:t>
                </a:r>
                <a:r>
                  <a:rPr lang="ru-RU" sz="2400" dirty="0"/>
                  <a:t>-Скользящего среднего </a:t>
                </a:r>
                <a:r>
                  <a:rPr lang="en-US" sz="2400" dirty="0"/>
                  <a:t>(ARCC, </a:t>
                </a:r>
                <a:r>
                  <a:rPr lang="en-US" sz="2400" b="1" dirty="0"/>
                  <a:t>ARMA</a:t>
                </a:r>
                <a:r>
                  <a:rPr lang="en-US" sz="2400" dirty="0"/>
                  <a:t>):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- весовые коэффициенты модели.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В некоторой интерпретации можно сказать, что, что из модели следует, что </a:t>
                </a:r>
                <a:r>
                  <a:rPr lang="en-US" b="1" dirty="0"/>
                  <a:t>​​MA</a:t>
                </a:r>
                <a:r>
                  <a:rPr lang="en-US" dirty="0"/>
                  <a:t> </a:t>
                </a:r>
                <a:r>
                  <a:rPr lang="ru-RU" dirty="0"/>
                  <a:t>это остаток, не объясненный авторегрессией</a:t>
                </a:r>
                <a:br>
                  <a:rPr lang="ru-RU" dirty="0"/>
                </a:br>
                <a:r>
                  <a:rPr lang="ru-RU" dirty="0"/>
                  <a:t> (или наоборот):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768" t="-106" r="-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6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 marL="534988" lvl="3" indent="-360363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 smtClean="0"/>
                  <a:t>Иногда также можно описать </a:t>
                </a:r>
                <a:r>
                  <a:rPr lang="en-US" sz="2400" dirty="0"/>
                  <a:t>ARMA </a:t>
                </a:r>
                <a:r>
                  <a:rPr lang="ru-RU" sz="2400" dirty="0"/>
                  <a:t>как </a:t>
                </a:r>
              </a:p>
              <a:p>
                <a:pPr marL="137160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+с</m:t>
                      </m:r>
                    </m:oMath>
                  </m:oMathPara>
                </a14:m>
                <a:endParaRPr lang="en-US" sz="20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Тогда можно ввести модель реальных данных</a:t>
                </a:r>
              </a:p>
              <a:p>
                <a:pPr marL="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</a:rPr>
                        <m:t>+с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/>
                  <a:t>Проинтерпретировать модель можно следующим образом: </a:t>
                </a:r>
                <a:br>
                  <a:rPr lang="ru-RU" dirty="0"/>
                </a:br>
                <a:r>
                  <a:rPr lang="ru-RU" dirty="0"/>
                  <a:t>текущее значение ВР зависит от </a:t>
                </a:r>
                <a:r>
                  <a:rPr lang="ru-RU" dirty="0" smtClean="0"/>
                  <a:t>суперпозиции прошлых </a:t>
                </a:r>
                <a:r>
                  <a:rPr lang="ru-RU" dirty="0"/>
                  <a:t>значений </a:t>
                </a:r>
                <a:r>
                  <a:rPr lang="ru-RU" dirty="0"/>
                  <a:t>до заданного </a:t>
                </a:r>
                <a:r>
                  <a:rPr lang="ru-RU" dirty="0"/>
                  <a:t>лага </a:t>
                </a:r>
                <a:r>
                  <a:rPr lang="ru-RU" i="1" dirty="0"/>
                  <a:t>p</a:t>
                </a:r>
                <a:r>
                  <a:rPr lang="ru-RU" dirty="0"/>
                  <a:t> и от текущего и прошлых внешних «возмущений» (флуктуаций) до лага </a:t>
                </a:r>
                <a:r>
                  <a:rPr lang="ru-RU" dirty="0" smtClean="0"/>
                  <a:t>заданного </a:t>
                </a:r>
                <a:r>
                  <a:rPr lang="ru-RU" i="1" dirty="0" smtClean="0"/>
                  <a:t>q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987" t="-106" r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en-US" sz="3600" b="1" dirty="0"/>
              <a:t>ARMA</a:t>
            </a:r>
            <a:r>
              <a:rPr lang="ru-RU" sz="3600" b="1" dirty="0"/>
              <a:t>  как фильтр!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Строгий в</a:t>
                </a:r>
                <a:r>
                  <a:rPr lang="en-US" sz="2200" dirty="0" err="1"/>
                  <a:t>ывод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уравнения</a:t>
                </a:r>
                <a:r>
                  <a:rPr lang="en-US" sz="2200" dirty="0"/>
                  <a:t> ARMA на основе гармонического </a:t>
                </a:r>
                <a:r>
                  <a:rPr lang="en-US" sz="2200" dirty="0" err="1"/>
                  <a:t>анализа</a:t>
                </a:r>
                <a:r>
                  <a:rPr lang="en-US" sz="2200" dirty="0"/>
                  <a:t> (</a:t>
                </a:r>
                <a:r>
                  <a:rPr lang="ru-RU" sz="2200" b="0" i="0" dirty="0">
                    <a:latin typeface="+mj-lt"/>
                  </a:rPr>
                  <a:t>или </a:t>
                </a:r>
                <a:r>
                  <a:rPr lang="en-US" sz="2200" i="0" dirty="0">
                    <a:latin typeface="+mj-lt"/>
                  </a:rPr>
                  <a:t>z</a:t>
                </a:r>
                <a:r>
                  <a:rPr lang="en-US" sz="2200" dirty="0"/>
                  <a:t>-</a:t>
                </a:r>
                <a:r>
                  <a:rPr lang="ru-RU" sz="2200" dirty="0"/>
                  <a:t>преобразований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доказ</a:t>
                </a:r>
                <a:r>
                  <a:rPr lang="ru-RU" sz="2200" dirty="0" err="1"/>
                  <a:t>ывает</a:t>
                </a:r>
                <a:r>
                  <a:rPr lang="en-US" sz="2200" dirty="0"/>
                  <a:t>, что каждый рациональный (физически реальный) </a:t>
                </a:r>
                <a:r>
                  <a:rPr lang="en-US" sz="2200" dirty="0" err="1"/>
                  <a:t>спектр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временн</a:t>
                </a:r>
                <a:r>
                  <a:rPr lang="ru-RU" sz="2200" dirty="0"/>
                  <a:t>ого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ряд</a:t>
                </a:r>
                <a:r>
                  <a:rPr lang="ru-RU" sz="2200" dirty="0"/>
                  <a:t>а</a:t>
                </a:r>
                <a:r>
                  <a:rPr lang="en-US" sz="2200" dirty="0"/>
                  <a:t> (или любая система, зависящая </a:t>
                </a:r>
                <a:r>
                  <a:rPr lang="en-US" sz="2200" dirty="0" err="1"/>
                  <a:t>от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времени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мож</a:t>
                </a:r>
                <a:r>
                  <a:rPr lang="ru-RU" sz="2200" dirty="0" err="1"/>
                  <a:t>ет</a:t>
                </a:r>
                <a:r>
                  <a:rPr lang="ru-RU" sz="2200" dirty="0"/>
                  <a:t> быть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представ</a:t>
                </a:r>
                <a:r>
                  <a:rPr lang="ru-RU" sz="2200" dirty="0"/>
                  <a:t>лена</a:t>
                </a:r>
                <a:r>
                  <a:rPr lang="en-US" sz="2200" dirty="0"/>
                  <a:t> как </a:t>
                </a:r>
              </a:p>
              <a:p>
                <a:pPr marL="0" indent="0" algn="l" rtl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/|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где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AR и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МА.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/>
                  <a:t>Основным следствием этого является то, что процесс ARMA можно рассматривать </a:t>
                </a:r>
                <a:r>
                  <a:rPr lang="en-US" sz="2200" dirty="0" err="1"/>
                  <a:t>как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фильтраци</a:t>
                </a:r>
                <a:r>
                  <a:rPr lang="ru-RU" sz="2200" dirty="0"/>
                  <a:t>ю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фильтром с бесконечной импульсной характеристикой. 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При этом </a:t>
                </a:r>
                <a:r>
                  <a:rPr lang="en-US" sz="2200" dirty="0"/>
                  <a:t>MA по отдельности можно рассматривать как </a:t>
                </a:r>
                <a:r>
                  <a:rPr lang="en-US" sz="2200" dirty="0" err="1"/>
                  <a:t>фильтрацию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шума</a:t>
                </a:r>
                <a:r>
                  <a:rPr lang="ru-RU" sz="2200" dirty="0"/>
                  <a:t> в процессе,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/>
                  <a:t>AR </a:t>
                </a:r>
                <a:r>
                  <a:rPr lang="ru-RU" sz="2200" dirty="0"/>
                  <a:t>часть можно рассматривать как </a:t>
                </a:r>
                <a:r>
                  <a:rPr lang="ru-RU" sz="2200" dirty="0" err="1"/>
                  <a:t>фильтрацю</a:t>
                </a:r>
                <a:r>
                  <a:rPr lang="ru-RU" sz="2200" dirty="0"/>
                  <a:t> с конечной импульсной </a:t>
                </a:r>
                <a:r>
                  <a:rPr lang="ru-RU" sz="2200" dirty="0" err="1"/>
                  <a:t>характеритстикой</a:t>
                </a:r>
                <a:r>
                  <a:rPr lang="en-US" sz="2200" dirty="0"/>
                  <a:t>.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  <a:blipFill>
                <a:blip r:embed="rId2"/>
                <a:stretch>
                  <a:fillRect l="-651" t="-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/>
                  <a:t>В некоторых случаях </a:t>
                </a:r>
                <a:r>
                  <a:rPr lang="en-US" sz="2400" dirty="0" err="1"/>
                  <a:t>мы</a:t>
                </a:r>
                <a:r>
                  <a:rPr lang="en-US" sz="2400" dirty="0"/>
                  <a:t> можем аппроксимировать ARMA </a:t>
                </a:r>
                <a:r>
                  <a:rPr lang="en-US" sz="2400" dirty="0" err="1"/>
                  <a:t>его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перво</a:t>
                </a:r>
                <a:r>
                  <a:rPr lang="ru-RU" sz="2400" dirty="0"/>
                  <a:t>й</a:t>
                </a:r>
                <a:r>
                  <a:rPr lang="en-US" sz="2400" dirty="0"/>
                  <a:t> </a:t>
                </a:r>
                <a:r>
                  <a:rPr lang="ru-RU" sz="2400" dirty="0"/>
                  <a:t>суммой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ую</a:t>
                </a:r>
                <a:r>
                  <a:rPr lang="en-US" sz="2400" dirty="0"/>
                  <a:t> теперь мы будем </a:t>
                </a:r>
                <a:r>
                  <a:rPr lang="en-US" sz="2400" dirty="0" err="1"/>
                  <a:t>называть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Авторегресси</a:t>
                </a:r>
                <a:r>
                  <a:rPr lang="ru-RU" sz="2400" dirty="0" err="1"/>
                  <a:t>онная</a:t>
                </a:r>
                <a:r>
                  <a:rPr lang="en-US" sz="2400" dirty="0"/>
                  <a:t> модель (AR)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втор</a:t>
                </a:r>
                <a:r>
                  <a:rPr lang="ru-RU" sz="2400" dirty="0"/>
                  <a:t>ой</a:t>
                </a:r>
                <a:r>
                  <a:rPr lang="en-US" sz="2400" dirty="0"/>
                  <a:t> </a:t>
                </a:r>
                <a:r>
                  <a:rPr lang="ru-RU" sz="2400" dirty="0"/>
                  <a:t>суммой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ую</a:t>
                </a:r>
                <a:r>
                  <a:rPr lang="en-US" sz="2400" dirty="0"/>
                  <a:t> теперь мы будем называть моделью скользящей средней (MA)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ru-RU" sz="2400" dirty="0"/>
                  <a:t>В первом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</a:t>
                </a:r>
              </a:p>
              <a:p>
                <a:pPr lvl="1"/>
                <a:r>
                  <a:rPr lang="ru-RU" sz="2800" dirty="0"/>
                  <a:t>можно 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имеет</a:t>
                </a:r>
                <a:r>
                  <a:rPr lang="en-US" sz="2800" dirty="0"/>
                  <a:t>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или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Во втором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719138" lvl="2"/>
                <a:r>
                  <a:rPr lang="ru-RU" sz="2800" dirty="0"/>
                  <a:t>можно 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имеет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или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ru-RU" sz="2800" dirty="0"/>
              </a:p>
              <a:p>
                <a:pPr marL="719138" lvl="2"/>
                <a:r>
                  <a:rPr lang="ru-RU" dirty="0" err="1"/>
                  <a:t>Лема</a:t>
                </a:r>
                <a:r>
                  <a:rPr lang="ru-RU" dirty="0"/>
                  <a:t> </a:t>
                </a:r>
                <a:r>
                  <a:rPr lang="ru-RU" dirty="0" err="1"/>
                  <a:t>Уитсона</a:t>
                </a:r>
                <a:r>
                  <a:rPr lang="ru-RU" dirty="0"/>
                  <a:t>: число </a:t>
                </a:r>
                <a:r>
                  <a:rPr lang="en-US" dirty="0"/>
                  <a:t>AR </a:t>
                </a:r>
                <a:r>
                  <a:rPr lang="ru-RU" dirty="0"/>
                  <a:t>параметров </a:t>
                </a:r>
                <a:r>
                  <a:rPr lang="ru-RU" dirty="0" err="1"/>
                  <a:t>сязано</a:t>
                </a:r>
                <a:r>
                  <a:rPr lang="ru-RU" dirty="0"/>
                  <a:t> с числом </a:t>
                </a:r>
                <a:r>
                  <a:rPr lang="ru-RU" dirty="0" err="1"/>
                  <a:t>лин.независ</a:t>
                </a:r>
                <a:r>
                  <a:rPr lang="ru-RU" dirty="0"/>
                  <a:t>. </a:t>
                </a:r>
                <a:r>
                  <a:rPr lang="ru-RU" dirty="0" err="1"/>
                  <a:t>Соста</a:t>
                </a:r>
                <a:r>
                  <a:rPr lang="ru-RU" dirty="0"/>
                  <a:t>. ВР как </a:t>
                </a:r>
                <a:r>
                  <a:rPr lang="en-US" dirty="0"/>
                  <a:t>2n+1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791" t="-10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Задача ARMA-</a:t>
                </a:r>
                <a:r>
                  <a:rPr lang="en-US" dirty="0" err="1"/>
                  <a:t>аппроксимации</a:t>
                </a:r>
                <a:r>
                  <a:rPr lang="ru-RU" dirty="0"/>
                  <a:t> (построения АРСС модели)</a:t>
                </a:r>
                <a:r>
                  <a:rPr lang="en-US" dirty="0"/>
                  <a:t> - </a:t>
                </a:r>
                <a:r>
                  <a:rPr lang="en-US" dirty="0" err="1"/>
                  <a:t>найти</a:t>
                </a:r>
                <a:r>
                  <a:rPr lang="en-US" dirty="0"/>
                  <a:t> </a:t>
                </a:r>
                <a:r>
                  <a:rPr lang="en-US" dirty="0" err="1"/>
                  <a:t>весовые</a:t>
                </a:r>
                <a:r>
                  <a:rPr lang="en-US" dirty="0"/>
                  <a:t>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и </a:t>
                </a:r>
                <a:r>
                  <a:rPr lang="ru-RU" dirty="0"/>
                  <a:t>оценить их</a:t>
                </a:r>
                <a:r>
                  <a:rPr lang="en-US" dirty="0"/>
                  <a:t> </a:t>
                </a:r>
                <a:r>
                  <a:rPr lang="en-US" dirty="0" err="1" smtClean="0"/>
                  <a:t>порядки</a:t>
                </a: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p,q</a:t>
                </a:r>
                <a:r>
                  <a:rPr lang="en-US" dirty="0" smtClean="0"/>
                  <a:t>), </a:t>
                </a:r>
                <a:r>
                  <a:rPr lang="en-US" dirty="0"/>
                  <a:t>приближающие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лучше всего к исходному процессу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Как правило, эту задачу можно решить регрессионными методами.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Для этого необходимо выбрать часть ряда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аппроксимации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ru-RU" dirty="0" err="1"/>
                  <a:t>тренеровочную</a:t>
                </a:r>
                <a:r>
                  <a:rPr lang="ru-RU" dirty="0"/>
                  <a:t> выборку)</a:t>
                </a:r>
                <a:r>
                  <a:rPr lang="en-US" dirty="0"/>
                  <a:t> и </a:t>
                </a:r>
                <a:r>
                  <a:rPr lang="en-US" dirty="0" err="1"/>
                  <a:t>проверить</a:t>
                </a:r>
                <a:r>
                  <a:rPr lang="en-US" dirty="0"/>
                  <a:t> </a:t>
                </a:r>
                <a:r>
                  <a:rPr lang="en-US" dirty="0" err="1"/>
                  <a:t>результат</a:t>
                </a:r>
                <a:r>
                  <a:rPr lang="ru-RU" dirty="0"/>
                  <a:t> (тестовая выборка)</a:t>
                </a:r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Если мы знаем коэффициенты ARMA, мы можем предсказать будущие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с использованием уравнения ARMA.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977" t="-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ime Series Analysi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4" y="4586287"/>
            <a:ext cx="3533775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6"/>
            <a:ext cx="11364446" cy="5853952"/>
          </a:xfrm>
        </p:spPr>
        <p:txBody>
          <a:bodyPr>
            <a:normAutofit/>
          </a:bodyPr>
          <a:lstStyle/>
          <a:p>
            <a:pPr algn="l" rtl="0"/>
            <a:r>
              <a:rPr lang="ru-RU" sz="2400" dirty="0"/>
              <a:t>Есть ряд эмпирических правил для выбора порядка </a:t>
            </a:r>
            <a:r>
              <a:rPr lang="en-US" sz="2400" dirty="0"/>
              <a:t>ARMA </a:t>
            </a:r>
            <a:r>
              <a:rPr lang="ru-RU" sz="2400" dirty="0"/>
              <a:t>моделей</a:t>
            </a:r>
          </a:p>
          <a:p>
            <a:pPr algn="l" rtl="0"/>
            <a:r>
              <a:rPr lang="ru-RU" sz="2400" dirty="0"/>
              <a:t>Такой анализ выполняется на основе вида графиков автокорреляции и частичной автокорреляции. </a:t>
            </a:r>
            <a:endParaRPr lang="en-US" sz="2400" dirty="0"/>
          </a:p>
          <a:p>
            <a:pPr algn="l" rtl="0"/>
            <a:endParaRPr lang="en-US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679285-94BC-45E3-AB5C-3D14E13D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09384"/>
              </p:ext>
            </p:extLst>
          </p:nvPr>
        </p:nvGraphicFramePr>
        <p:xfrm>
          <a:off x="503407" y="2139807"/>
          <a:ext cx="11185186" cy="3770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2385">
                  <a:extLst>
                    <a:ext uri="{9D8B030D-6E8A-4147-A177-3AD203B41FA5}">
                      <a16:colId xmlns:a16="http://schemas.microsoft.com/office/drawing/2014/main" val="3810330014"/>
                    </a:ext>
                  </a:extLst>
                </a:gridCol>
                <a:gridCol w="3441596">
                  <a:extLst>
                    <a:ext uri="{9D8B030D-6E8A-4147-A177-3AD203B41FA5}">
                      <a16:colId xmlns:a16="http://schemas.microsoft.com/office/drawing/2014/main" val="928333261"/>
                    </a:ext>
                  </a:extLst>
                </a:gridCol>
                <a:gridCol w="414142">
                  <a:extLst>
                    <a:ext uri="{9D8B030D-6E8A-4147-A177-3AD203B41FA5}">
                      <a16:colId xmlns:a16="http://schemas.microsoft.com/office/drawing/2014/main" val="3199557286"/>
                    </a:ext>
                  </a:extLst>
                </a:gridCol>
                <a:gridCol w="4107063">
                  <a:extLst>
                    <a:ext uri="{9D8B030D-6E8A-4147-A177-3AD203B41FA5}">
                      <a16:colId xmlns:a16="http://schemas.microsoft.com/office/drawing/2014/main" val="2644834403"/>
                    </a:ext>
                  </a:extLst>
                </a:gridCol>
              </a:tblGrid>
              <a:tr h="205164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8686"/>
                  </a:ext>
                </a:extLst>
              </a:tr>
              <a:tr h="46982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err="1">
                          <a:effectLst/>
                        </a:rPr>
                        <a:t>Выбор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ru-RU" sz="2800" u="none" strike="noStrike" dirty="0" err="1">
                          <a:effectLst/>
                        </a:rPr>
                        <a:t>пордяка</a:t>
                      </a:r>
                      <a:r>
                        <a:rPr lang="en-US" sz="2800" u="none" strike="noStrike" dirty="0">
                          <a:effectLst/>
                        </a:rPr>
                        <a:t> ARMA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8648"/>
                  </a:ext>
                </a:extLst>
              </a:tr>
              <a:tr h="30569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ACF</a:t>
                      </a:r>
                      <a:r>
                        <a:rPr lang="ru-RU" sz="2000" u="none" strike="noStrike" dirty="0">
                          <a:effectLst/>
                        </a:rPr>
                        <a:t> (АКФ)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PACF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Заключение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86974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p </a:t>
                      </a:r>
                      <a:r>
                        <a:rPr lang="ru-RU" sz="2000" b="1" u="none" strike="noStrike" dirty="0">
                          <a:effectLst/>
                        </a:rPr>
                        <a:t>лагов</a:t>
                      </a:r>
                      <a:r>
                        <a:rPr lang="en-US" sz="2000" b="1" u="none" strike="noStrike" dirty="0">
                          <a:effectLst/>
                        </a:rPr>
                        <a:t>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AR (p) </a:t>
                      </a:r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842672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q </a:t>
                      </a:r>
                      <a:r>
                        <a:rPr lang="ru-RU" sz="2000" b="1" u="none" strike="noStrike" dirty="0">
                          <a:effectLst/>
                        </a:rPr>
                        <a:t>лагов</a:t>
                      </a:r>
                      <a:r>
                        <a:rPr lang="en-US" sz="2000" b="1" u="none" strike="noStrike" dirty="0">
                          <a:effectLst/>
                        </a:rPr>
                        <a:t>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r>
                        <a:rPr lang="en-US" sz="2000" b="1" u="none" strike="noStrike" dirty="0">
                          <a:effectLst/>
                        </a:rPr>
                        <a:t> MA (q)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765168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 err="1">
                          <a:effectLst/>
                        </a:rPr>
                        <a:t>Значения</a:t>
                      </a:r>
                      <a:r>
                        <a:rPr lang="en-US" sz="2000" i="1" u="none" strike="noStrike" dirty="0">
                          <a:effectLst/>
                        </a:rPr>
                        <a:t>, </a:t>
                      </a:r>
                      <a:r>
                        <a:rPr lang="en-US" sz="2000" i="1" u="none" strike="noStrike" dirty="0" err="1">
                          <a:effectLst/>
                        </a:rPr>
                        <a:t>близкие</a:t>
                      </a:r>
                      <a:r>
                        <a:rPr lang="en-US" sz="2000" i="1" u="none" strike="noStrike" dirty="0">
                          <a:effectLst/>
                        </a:rPr>
                        <a:t> к 1, </a:t>
                      </a:r>
                      <a:r>
                        <a:rPr lang="ru-RU" sz="2000" i="1" u="none" strike="noStrike" dirty="0">
                          <a:effectLst/>
                        </a:rPr>
                        <a:t>нет</a:t>
                      </a:r>
                      <a:r>
                        <a:rPr lang="en-US" sz="2000" i="1" u="none" strike="noStrike" dirty="0">
                          <a:effectLst/>
                        </a:rPr>
                        <a:t> </a:t>
                      </a:r>
                      <a:r>
                        <a:rPr lang="ru-RU" sz="2000" i="1" u="none" strike="noStrike" dirty="0">
                          <a:effectLst/>
                        </a:rPr>
                        <a:t>сходимости или долгая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>
                          <a:effectLst/>
                        </a:rPr>
                        <a:t>Значения, близкие к 1, </a:t>
                      </a:r>
                      <a:r>
                        <a:rPr lang="ru-RU" sz="2000" i="1" u="none" strike="noStrike" dirty="0">
                          <a:effectLst/>
                        </a:rPr>
                        <a:t>нет</a:t>
                      </a:r>
                      <a:r>
                        <a:rPr lang="en-US" sz="2000" i="1" u="none" strike="noStrike" dirty="0">
                          <a:effectLst/>
                        </a:rPr>
                        <a:t> </a:t>
                      </a:r>
                      <a:r>
                        <a:rPr lang="ru-RU" sz="2000" i="1" u="none" strike="noStrike" dirty="0">
                          <a:effectLst/>
                        </a:rPr>
                        <a:t>сходимости или долгая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>
                          <a:effectLst/>
                        </a:rPr>
                        <a:t>Симптомы </a:t>
                      </a:r>
                      <a:r>
                        <a:rPr lang="en-US" sz="2000" b="1" i="1" u="none" strike="noStrike" dirty="0">
                          <a:effectLst/>
                        </a:rPr>
                        <a:t>нестационарного ряда</a:t>
                      </a:r>
                      <a:r>
                        <a:rPr lang="en-US" sz="2000" i="1" u="none" strike="noStrike" dirty="0">
                          <a:effectLst/>
                        </a:rPr>
                        <a:t>. </a:t>
                      </a:r>
                      <a:r>
                        <a:rPr lang="ru-RU" sz="2000" i="1" u="none" strike="noStrike" dirty="0">
                          <a:effectLst/>
                        </a:rPr>
                        <a:t>Нужно</a:t>
                      </a:r>
                      <a:r>
                        <a:rPr lang="ru-RU" sz="2000" i="1" u="none" strike="noStrike" baseline="0" dirty="0">
                          <a:effectLst/>
                        </a:rPr>
                        <a:t> свести ряд к стационарному!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503096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Случайн</a:t>
                      </a:r>
                      <a:r>
                        <a:rPr lang="ru-RU" sz="2000" u="none" strike="noStrike" dirty="0" err="1">
                          <a:effectLst/>
                        </a:rPr>
                        <a:t>ый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ru-RU" sz="2000" u="none" strike="noStrike" dirty="0">
                          <a:effectLst/>
                        </a:rPr>
                        <a:t>ряд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63209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46529" y="6055919"/>
            <a:ext cx="11932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Модели записываются в виде </a:t>
            </a:r>
            <a:r>
              <a:rPr lang="en-US" sz="2200" dirty="0"/>
              <a:t>ARMA(</a:t>
            </a:r>
            <a:r>
              <a:rPr lang="en-US" sz="2200" dirty="0" err="1"/>
              <a:t>p,q</a:t>
            </a:r>
            <a:r>
              <a:rPr lang="en-US" sz="2200" dirty="0"/>
              <a:t>)</a:t>
            </a:r>
            <a:r>
              <a:rPr lang="ru-RU" sz="2200" dirty="0"/>
              <a:t> – что значит модель </a:t>
            </a:r>
            <a:r>
              <a:rPr lang="en-US" sz="2200" dirty="0"/>
              <a:t>p-</a:t>
            </a:r>
            <a:r>
              <a:rPr lang="ru-RU" sz="2200" dirty="0"/>
              <a:t>порядка по </a:t>
            </a:r>
            <a:r>
              <a:rPr lang="en-US" sz="2200" dirty="0"/>
              <a:t>AR </a:t>
            </a:r>
            <a:r>
              <a:rPr lang="ru-RU" sz="2200" dirty="0"/>
              <a:t>и </a:t>
            </a:r>
            <a:r>
              <a:rPr lang="en-US" sz="2200" dirty="0"/>
              <a:t>q-</a:t>
            </a:r>
            <a:r>
              <a:rPr lang="ru-RU" sz="2200" dirty="0"/>
              <a:t>порядка по </a:t>
            </a:r>
            <a:r>
              <a:rPr lang="en-US" sz="2200" dirty="0"/>
              <a:t>MA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752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711</Words>
  <Application>Microsoft Office PowerPoint</Application>
  <PresentationFormat>Широкоэкранный</PresentationFormat>
  <Paragraphs>141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Georgia</vt:lpstr>
      <vt:lpstr>Тема Office</vt:lpstr>
      <vt:lpstr>Модели авторегрессии  скользящего среднего </vt:lpstr>
      <vt:lpstr>Модели авторегресси - скользящего среднего (ARMA)</vt:lpstr>
      <vt:lpstr>Теорема Вольда</vt:lpstr>
      <vt:lpstr>Модели авторегресси - скользящего среднего (ARMA)</vt:lpstr>
      <vt:lpstr>Модели авторегресси - скользящего среднего (ARMA)</vt:lpstr>
      <vt:lpstr>ARMA  как фильтр!</vt:lpstr>
      <vt:lpstr>Модели авторегресси - скользящего среднего (ARMA)</vt:lpstr>
      <vt:lpstr>Модели авторегресси - скользящего среднего (ARMA)</vt:lpstr>
      <vt:lpstr>Выбор порядка ARMA</vt:lpstr>
      <vt:lpstr>Анализ невязок (остатков). Стационарность,  Частичная автокорреляция (PACF)</vt:lpstr>
      <vt:lpstr>Анализ невязок (остатков). Стационарность,  Частичная автокорреляция (PACF)</vt:lpstr>
      <vt:lpstr>Пример нестационарного ВР</vt:lpstr>
      <vt:lpstr>Пример где работать еще можно</vt:lpstr>
      <vt:lpstr>Пример ряда ARMA(1,2)</vt:lpstr>
      <vt:lpstr>Тестирование лагов на значимость Тестовая Q-статистика Льюинга-Бокса</vt:lpstr>
      <vt:lpstr>Дообучение ARMA коэффициентов</vt:lpstr>
      <vt:lpstr>Дообучение ARMA коэффициентов</vt:lpstr>
      <vt:lpstr>Дообучение ARMA коэффициентов</vt:lpstr>
      <vt:lpstr>Алгоритм ARMA модели</vt:lpstr>
      <vt:lpstr>Пример</vt:lpstr>
      <vt:lpstr>Примеры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142</cp:revision>
  <dcterms:created xsi:type="dcterms:W3CDTF">2021-10-31T10:57:36Z</dcterms:created>
  <dcterms:modified xsi:type="dcterms:W3CDTF">2024-02-28T14:40:34Z</dcterms:modified>
</cp:coreProperties>
</file>