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 autoAdjust="0"/>
    <p:restoredTop sz="90986" autoAdjust="0"/>
  </p:normalViewPr>
  <p:slideViewPr>
    <p:cSldViewPr snapToGrid="0">
      <p:cViewPr varScale="1">
        <p:scale>
          <a:sx n="100" d="100"/>
          <a:sy n="100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080" y="2371415"/>
            <a:ext cx="10932920" cy="3760934"/>
          </a:xfrm>
        </p:spPr>
        <p:txBody>
          <a:bodyPr>
            <a:normAutofit fontScale="90000"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интегрированной 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br>
              <a:rPr lang="ru-RU" sz="8800" b="1" dirty="0"/>
            </a:br>
            <a:r>
              <a:rPr lang="en-US" sz="8800" b="1" dirty="0"/>
              <a:t>ARIMA </a:t>
            </a:r>
          </a:p>
        </p:txBody>
      </p:sp>
    </p:spTree>
    <p:extLst>
      <p:ext uri="{BB962C8B-B14F-4D97-AF65-F5344CB8AC3E}">
        <p14:creationId xmlns:p14="http://schemas.microsoft.com/office/powerpoint/2010/main" val="4277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ru-RU" dirty="0"/>
              <a:t>О производных и тренде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215" y="1184662"/>
            <a:ext cx="11226553" cy="567333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sz="2200" dirty="0"/>
              <a:t>Обычная численная производная </a:t>
            </a:r>
            <a:r>
              <a:rPr lang="ru-RU" dirty="0"/>
              <a:t>убирает</a:t>
            </a:r>
            <a:r>
              <a:rPr lang="ru-RU" sz="2200" dirty="0" smtClean="0"/>
              <a:t> </a:t>
            </a:r>
            <a:r>
              <a:rPr lang="ru-RU" sz="2200" dirty="0"/>
              <a:t>тренд во временном ряду.</a:t>
            </a:r>
          </a:p>
          <a:p>
            <a:pPr>
              <a:spcBef>
                <a:spcPts val="300"/>
              </a:spcBef>
            </a:pPr>
            <a:r>
              <a:rPr lang="en-US" sz="2100" dirty="0" err="1"/>
              <a:t>Модель</a:t>
            </a:r>
            <a:r>
              <a:rPr lang="en-US" sz="2100" dirty="0"/>
              <a:t> с </a:t>
            </a:r>
            <a:r>
              <a:rPr lang="en-US" sz="2100" dirty="0" err="1"/>
              <a:t>одним</a:t>
            </a:r>
            <a:r>
              <a:rPr lang="en-US" sz="2100" dirty="0"/>
              <a:t> </a:t>
            </a:r>
            <a:r>
              <a:rPr lang="en-US" sz="2100" dirty="0" err="1"/>
              <a:t>порядком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постоянный</a:t>
            </a:r>
            <a:r>
              <a:rPr lang="en-US" sz="2100" dirty="0"/>
              <a:t> </a:t>
            </a:r>
            <a:r>
              <a:rPr lang="en-US" sz="2100" dirty="0" err="1"/>
              <a:t>средний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случайное</a:t>
            </a:r>
            <a:r>
              <a:rPr lang="en-US" sz="2100" dirty="0"/>
              <a:t> </a:t>
            </a:r>
            <a:r>
              <a:rPr lang="en-US" sz="2100" dirty="0" err="1"/>
              <a:t>блуждание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</a:t>
            </a:r>
            <a:r>
              <a:rPr lang="en-US" sz="2100" dirty="0" err="1"/>
              <a:t>простого</a:t>
            </a:r>
            <a:r>
              <a:rPr lang="en-US" sz="2100" dirty="0"/>
              <a:t> </a:t>
            </a:r>
            <a:r>
              <a:rPr lang="en-US" sz="2100" dirty="0" err="1"/>
              <a:t>скользящего</a:t>
            </a:r>
            <a:r>
              <a:rPr lang="en-US" sz="2100" dirty="0"/>
              <a:t> </a:t>
            </a:r>
            <a:r>
              <a:rPr lang="en-US" sz="2100" dirty="0" err="1"/>
              <a:t>среднего</a:t>
            </a:r>
            <a:r>
              <a:rPr lang="en-US" sz="2100" dirty="0"/>
              <a:t>). </a:t>
            </a:r>
          </a:p>
          <a:p>
            <a:pPr>
              <a:spcBef>
                <a:spcPts val="300"/>
              </a:spcBef>
            </a:pPr>
            <a:r>
              <a:rPr lang="en-US" sz="2100" dirty="0" err="1"/>
              <a:t>Модель</a:t>
            </a:r>
            <a:r>
              <a:rPr lang="en-US" sz="2100" dirty="0"/>
              <a:t> с </a:t>
            </a:r>
            <a:r>
              <a:rPr lang="en-US" sz="2100" dirty="0" err="1"/>
              <a:t>двумя</a:t>
            </a:r>
            <a:r>
              <a:rPr lang="en-US" sz="2100" dirty="0"/>
              <a:t> </a:t>
            </a:r>
            <a:r>
              <a:rPr lang="en-US" sz="2100" dirty="0" err="1"/>
              <a:t>порядками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изменяющийся</a:t>
            </a:r>
            <a:r>
              <a:rPr lang="en-US" sz="2100" dirty="0"/>
              <a:t> </a:t>
            </a:r>
            <a:r>
              <a:rPr lang="en-US" sz="2100" dirty="0" err="1"/>
              <a:t>во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EMA).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/>
              <a:t>Первое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вам</a:t>
            </a:r>
            <a:r>
              <a:rPr lang="en-US" sz="2100" dirty="0"/>
              <a:t> </a:t>
            </a:r>
            <a:r>
              <a:rPr lang="en-US" sz="2100" dirty="0" err="1"/>
              <a:t>нужно</a:t>
            </a:r>
            <a:r>
              <a:rPr lang="en-US" sz="2100" dirty="0"/>
              <a:t>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при</a:t>
            </a:r>
            <a:r>
              <a:rPr lang="en-US" sz="2100" dirty="0"/>
              <a:t> </a:t>
            </a:r>
            <a:r>
              <a:rPr lang="en-US" sz="2100" dirty="0" err="1"/>
              <a:t>работе</a:t>
            </a:r>
            <a:r>
              <a:rPr lang="en-US" sz="2100" dirty="0"/>
              <a:t> с ARIMA - </a:t>
            </a:r>
            <a:r>
              <a:rPr lang="en-US" sz="2100" dirty="0" err="1"/>
              <a:t>это</a:t>
            </a:r>
            <a:r>
              <a:rPr lang="en-US" sz="2100" dirty="0"/>
              <a:t> </a:t>
            </a:r>
            <a:r>
              <a:rPr lang="en-US" sz="2100" dirty="0" err="1"/>
              <a:t>определить</a:t>
            </a:r>
            <a:r>
              <a:rPr lang="en-US" sz="2100" dirty="0"/>
              <a:t> </a:t>
            </a:r>
            <a:r>
              <a:rPr lang="en-US" sz="2100" dirty="0" err="1"/>
              <a:t>деривацию</a:t>
            </a:r>
            <a:r>
              <a:rPr lang="en-US" sz="2100" dirty="0"/>
              <a:t> (</a:t>
            </a:r>
            <a:r>
              <a:rPr lang="en-US" sz="2100" dirty="0" err="1"/>
              <a:t>исключить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и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данные</a:t>
            </a:r>
            <a:r>
              <a:rPr lang="en-US" sz="2100" dirty="0"/>
              <a:t> </a:t>
            </a:r>
            <a:r>
              <a:rPr lang="en-US" sz="2100" dirty="0" err="1"/>
              <a:t>более</a:t>
            </a:r>
            <a:r>
              <a:rPr lang="en-US" sz="2100" dirty="0"/>
              <a:t> </a:t>
            </a:r>
            <a:r>
              <a:rPr lang="en-US" sz="2100" dirty="0" err="1"/>
              <a:t>стационарными</a:t>
            </a:r>
            <a:r>
              <a:rPr lang="en-US" sz="2100" dirty="0"/>
              <a:t>).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/>
              <a:t>Как</a:t>
            </a:r>
            <a:r>
              <a:rPr lang="en-US" sz="2100" dirty="0"/>
              <a:t> </a:t>
            </a:r>
            <a:r>
              <a:rPr lang="en-US" sz="2100" dirty="0" err="1"/>
              <a:t>правило</a:t>
            </a:r>
            <a:r>
              <a:rPr lang="en-US" sz="2100" dirty="0"/>
              <a:t>, </a:t>
            </a:r>
            <a:r>
              <a:rPr lang="en-US" sz="2100" dirty="0" err="1"/>
              <a:t>применяется</a:t>
            </a:r>
            <a:r>
              <a:rPr lang="en-US" sz="2100" dirty="0"/>
              <a:t> </a:t>
            </a:r>
            <a:r>
              <a:rPr lang="en-US" sz="2100" dirty="0" err="1"/>
              <a:t>производная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1-3 </a:t>
            </a:r>
            <a:r>
              <a:rPr lang="en-US" sz="2100" dirty="0" err="1"/>
              <a:t>порядка</a:t>
            </a:r>
            <a:r>
              <a:rPr lang="en-US" sz="2100" dirty="0"/>
              <a:t>, </a:t>
            </a:r>
            <a:r>
              <a:rPr lang="en-US" sz="2100" dirty="0" err="1"/>
              <a:t>реже</a:t>
            </a:r>
            <a:r>
              <a:rPr lang="en-US" sz="2100" dirty="0"/>
              <a:t> - </a:t>
            </a:r>
            <a:r>
              <a:rPr lang="en-US" sz="2100" dirty="0" err="1"/>
              <a:t>больше</a:t>
            </a:r>
            <a:r>
              <a:rPr lang="en-US" sz="2100" dirty="0"/>
              <a:t>. </a:t>
            </a:r>
            <a:endParaRPr lang="ru-RU" sz="21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100" dirty="0"/>
              <a:t>На самом деле </a:t>
            </a:r>
            <a:r>
              <a:rPr lang="ru-RU" sz="2100" dirty="0" err="1"/>
              <a:t>недодифференцированность</a:t>
            </a:r>
            <a:r>
              <a:rPr lang="ru-RU" sz="2100" dirty="0"/>
              <a:t> может быть не так страшна – она приводит к необходимости добавления </a:t>
            </a:r>
            <a:r>
              <a:rPr lang="en-US" sz="2100" dirty="0"/>
              <a:t>AR </a:t>
            </a:r>
            <a:r>
              <a:rPr lang="ru-RU" sz="2100" dirty="0"/>
              <a:t>составляющих.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100" dirty="0" err="1"/>
              <a:t>Передифференцируемость</a:t>
            </a:r>
            <a:r>
              <a:rPr lang="ru-RU" sz="2100" dirty="0"/>
              <a:t> приводит к необходимости добавления </a:t>
            </a:r>
            <a:r>
              <a:rPr lang="en-US" sz="2100" dirty="0"/>
              <a:t>MA </a:t>
            </a:r>
            <a:r>
              <a:rPr lang="ru-RU" sz="2100" dirty="0"/>
              <a:t>составляющих.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ru-RU" sz="2100" dirty="0"/>
              <a:t>Также может привести к появлению ложных составляющих во ВР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ru-RU" sz="2200" dirty="0"/>
              <a:t>То есть порядок дифференцирования тоже варьируется.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1624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Стационарность 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697821" cy="5853952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Для</a:t>
            </a:r>
            <a:r>
              <a:rPr lang="en-US" dirty="0"/>
              <a:t> проверки стационарности можно использовать множество статистических и визуальных методов, среди которых: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Статистика</a:t>
            </a:r>
            <a:r>
              <a:rPr lang="en-US" b="1" dirty="0"/>
              <a:t> </a:t>
            </a:r>
            <a:r>
              <a:rPr lang="ru-RU" b="1" dirty="0"/>
              <a:t>скользящего окна (</a:t>
            </a:r>
            <a:r>
              <a:rPr lang="en-US" b="1" dirty="0"/>
              <a:t>Rolling Statistics</a:t>
            </a:r>
            <a:r>
              <a:rPr lang="ru-RU" b="1" dirty="0"/>
              <a:t>)</a:t>
            </a:r>
            <a:r>
              <a:rPr lang="en-US" dirty="0"/>
              <a:t>: Постройте скользящее среднее и скользящее стандартное отклонение. Временные ряды являются стационарными, если они остаются постоянными во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посмотрите</a:t>
            </a:r>
            <a:r>
              <a:rPr lang="en-US" dirty="0"/>
              <a:t>, являются ли линии прямыми и параллельными оси x). Этот метод соответствует слабому определению стационарного.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ACF анализ </a:t>
            </a:r>
            <a:r>
              <a:rPr lang="en-US" dirty="0"/>
              <a:t>- для нестационарного процесса вы увидите </a:t>
            </a:r>
            <a:r>
              <a:rPr lang="en-US" dirty="0" err="1"/>
              <a:t>медленное</a:t>
            </a:r>
            <a:r>
              <a:rPr lang="en-US" dirty="0"/>
              <a:t> </a:t>
            </a:r>
            <a:r>
              <a:rPr lang="en-US" dirty="0" err="1"/>
              <a:t>убывание</a:t>
            </a:r>
            <a:r>
              <a:rPr lang="ru-RU" dirty="0"/>
              <a:t> </a:t>
            </a:r>
            <a:r>
              <a:rPr lang="ru-RU" dirty="0" err="1"/>
              <a:t>коэфициентоа</a:t>
            </a:r>
            <a:r>
              <a:rPr lang="ru-RU" dirty="0"/>
              <a:t> АКФ.</a:t>
            </a:r>
            <a:r>
              <a:rPr lang="en-US" dirty="0"/>
              <a:t>  Для стационарной последовательной автокорреляционной функции (АКФ) график довольно быстро затухает до нуля или </a:t>
            </a:r>
            <a:r>
              <a:rPr lang="en-US" dirty="0" err="1"/>
              <a:t>ниже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b="1" dirty="0" err="1" smtClean="0"/>
              <a:t>Расширенный</a:t>
            </a:r>
            <a:r>
              <a:rPr lang="en-US" b="1" dirty="0" smtClean="0"/>
              <a:t> </a:t>
            </a:r>
            <a:r>
              <a:rPr lang="en-US" b="1" dirty="0" err="1" smtClean="0"/>
              <a:t>тест</a:t>
            </a:r>
            <a:r>
              <a:rPr lang="en-US" b="1" dirty="0" smtClean="0"/>
              <a:t> </a:t>
            </a:r>
            <a:r>
              <a:rPr lang="en-US" b="1" dirty="0" err="1" smtClean="0"/>
              <a:t>Дики-Фуллера</a:t>
            </a:r>
            <a:r>
              <a:rPr lang="ru-RU" b="1" dirty="0" smtClean="0"/>
              <a:t> (</a:t>
            </a:r>
            <a:r>
              <a:rPr lang="en-US" b="1" dirty="0" smtClean="0"/>
              <a:t>Augmented Dickey-Fuller Test,</a:t>
            </a:r>
            <a:r>
              <a:rPr lang="ru-RU" b="1" dirty="0" smtClean="0"/>
              <a:t> </a:t>
            </a:r>
            <a:r>
              <a:rPr lang="en-US" b="1" dirty="0" smtClean="0"/>
              <a:t>ADF</a:t>
            </a:r>
            <a:r>
              <a:rPr lang="ru-RU" b="1" dirty="0" smtClean="0"/>
              <a:t>)</a:t>
            </a:r>
            <a:r>
              <a:rPr lang="en-US" dirty="0" smtClean="0"/>
              <a:t>: </a:t>
            </a:r>
            <a:r>
              <a:rPr lang="en-US" dirty="0" err="1" smtClean="0"/>
              <a:t>Временной</a:t>
            </a:r>
            <a:r>
              <a:rPr lang="en-US" dirty="0" smtClean="0"/>
              <a:t> </a:t>
            </a:r>
            <a:r>
              <a:rPr lang="en-US" dirty="0" err="1" smtClean="0"/>
              <a:t>ряд</a:t>
            </a:r>
            <a:r>
              <a:rPr lang="en-US" dirty="0" smtClean="0"/>
              <a:t> </a:t>
            </a:r>
            <a:r>
              <a:rPr lang="en-US" dirty="0" err="1" smtClean="0"/>
              <a:t>считается</a:t>
            </a:r>
            <a:r>
              <a:rPr lang="en-US" dirty="0" smtClean="0"/>
              <a:t> </a:t>
            </a:r>
            <a:r>
              <a:rPr lang="en-US" dirty="0" err="1" smtClean="0"/>
              <a:t>стационарным</a:t>
            </a:r>
            <a:r>
              <a:rPr lang="en-US" dirty="0" smtClean="0"/>
              <a:t> </a:t>
            </a:r>
            <a:r>
              <a:rPr lang="en-US" dirty="0" err="1" smtClean="0"/>
              <a:t>по</a:t>
            </a:r>
            <a:r>
              <a:rPr lang="en-US" dirty="0" smtClean="0"/>
              <a:t> </a:t>
            </a:r>
            <a:r>
              <a:rPr lang="en-US" dirty="0" err="1" smtClean="0"/>
              <a:t>определенному</a:t>
            </a:r>
            <a:r>
              <a:rPr lang="en-US" dirty="0" smtClean="0"/>
              <a:t> </a:t>
            </a:r>
            <a:r>
              <a:rPr lang="en-US" dirty="0" err="1" smtClean="0"/>
              <a:t>критерию</a:t>
            </a:r>
            <a:r>
              <a:rPr lang="en-US" dirty="0" smtClean="0"/>
              <a:t>, </a:t>
            </a:r>
            <a:r>
              <a:rPr lang="ru-RU" dirty="0" smtClean="0"/>
              <a:t>связанному с единичной окружностью на </a:t>
            </a:r>
            <a:r>
              <a:rPr lang="en-US" dirty="0" smtClean="0"/>
              <a:t>z </a:t>
            </a:r>
            <a:r>
              <a:rPr lang="ru-RU" dirty="0" smtClean="0"/>
              <a:t>плоскости. При расчете критерия</a:t>
            </a:r>
            <a:r>
              <a:rPr lang="en-US" dirty="0" smtClean="0"/>
              <a:t> </a:t>
            </a: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 smtClean="0"/>
              <a:t>вычисляется</a:t>
            </a:r>
            <a:r>
              <a:rPr lang="en-US" dirty="0" smtClean="0"/>
              <a:t> p-</a:t>
            </a:r>
            <a:r>
              <a:rPr lang="en-US" dirty="0" err="1" smtClean="0"/>
              <a:t>значение</a:t>
            </a:r>
            <a:r>
              <a:rPr lang="ru-RU" dirty="0" smtClean="0"/>
              <a:t> (статистическая значимость)</a:t>
            </a:r>
            <a:r>
              <a:rPr lang="en-US" dirty="0" smtClean="0"/>
              <a:t>. </a:t>
            </a:r>
            <a:r>
              <a:rPr lang="en-US" dirty="0" err="1" smtClean="0"/>
              <a:t>Если</a:t>
            </a:r>
            <a:r>
              <a:rPr lang="en-US" dirty="0" smtClean="0"/>
              <a:t> </a:t>
            </a:r>
            <a:r>
              <a:rPr lang="en-US" dirty="0" err="1" smtClean="0"/>
              <a:t>значение</a:t>
            </a:r>
            <a:r>
              <a:rPr lang="en-US" dirty="0" smtClean="0"/>
              <a:t> p </a:t>
            </a:r>
            <a:r>
              <a:rPr lang="en-US" dirty="0" err="1" smtClean="0"/>
              <a:t>низкое</a:t>
            </a:r>
            <a:r>
              <a:rPr lang="en-US" dirty="0" smtClean="0"/>
              <a:t> (</a:t>
            </a:r>
            <a:r>
              <a:rPr lang="en-US" dirty="0" err="1" smtClean="0"/>
              <a:t>согласно</a:t>
            </a:r>
            <a:r>
              <a:rPr lang="en-US" dirty="0" smtClean="0"/>
              <a:t> </a:t>
            </a:r>
            <a:r>
              <a:rPr lang="en-US" dirty="0" err="1" smtClean="0"/>
              <a:t>нулевой</a:t>
            </a:r>
            <a:r>
              <a:rPr lang="en-US" dirty="0" smtClean="0"/>
              <a:t> </a:t>
            </a:r>
            <a:r>
              <a:rPr lang="en-US" dirty="0" err="1" smtClean="0"/>
              <a:t>гипотезе</a:t>
            </a:r>
            <a:r>
              <a:rPr lang="en-US" dirty="0" smtClean="0"/>
              <a:t>) и </a:t>
            </a:r>
            <a:r>
              <a:rPr lang="en-US" dirty="0" err="1" smtClean="0"/>
              <a:t>критические</a:t>
            </a:r>
            <a:r>
              <a:rPr lang="en-US" dirty="0" smtClean="0"/>
              <a:t> </a:t>
            </a:r>
            <a:r>
              <a:rPr lang="en-US" dirty="0" err="1" smtClean="0"/>
              <a:t>значения</a:t>
            </a:r>
            <a:r>
              <a:rPr lang="en-US" dirty="0" smtClean="0"/>
              <a:t> </a:t>
            </a:r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доверительных</a:t>
            </a:r>
            <a:r>
              <a:rPr lang="en-US" dirty="0" smtClean="0"/>
              <a:t> </a:t>
            </a:r>
            <a:r>
              <a:rPr lang="en-US" dirty="0" err="1" smtClean="0"/>
              <a:t>интервалах</a:t>
            </a:r>
            <a:r>
              <a:rPr lang="en-US" dirty="0" smtClean="0"/>
              <a:t> 1%, 5%, 10% </a:t>
            </a:r>
            <a:r>
              <a:rPr lang="ru-RU" dirty="0" smtClean="0"/>
              <a:t>выше порога</a:t>
            </a:r>
            <a:r>
              <a:rPr lang="en-US" dirty="0" smtClean="0"/>
              <a:t> к </a:t>
            </a:r>
            <a:r>
              <a:rPr lang="en-US" dirty="0" err="1" smtClean="0"/>
              <a:t>статистик</a:t>
            </a:r>
            <a:r>
              <a:rPr lang="ru-RU" dirty="0" smtClean="0"/>
              <a:t>и</a:t>
            </a:r>
            <a:r>
              <a:rPr lang="en-US" dirty="0" smtClean="0"/>
              <a:t> ADF</a:t>
            </a:r>
            <a:r>
              <a:rPr lang="ru-RU" dirty="0" smtClean="0"/>
              <a:t>, то ряд стационарен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 smtClean="0"/>
              <a:t>Тест</a:t>
            </a:r>
            <a:r>
              <a:rPr lang="en-US" b="1" dirty="0" smtClean="0"/>
              <a:t> </a:t>
            </a:r>
            <a:r>
              <a:rPr lang="en-US" b="1" dirty="0" err="1" smtClean="0"/>
              <a:t>Квятковского</a:t>
            </a:r>
            <a:r>
              <a:rPr lang="en-US" b="1" dirty="0" smtClean="0"/>
              <a:t> – </a:t>
            </a:r>
            <a:r>
              <a:rPr lang="en-US" b="1" dirty="0" err="1" smtClean="0"/>
              <a:t>Филлипса</a:t>
            </a:r>
            <a:r>
              <a:rPr lang="en-US" b="1" dirty="0" smtClean="0"/>
              <a:t> – </a:t>
            </a:r>
            <a:r>
              <a:rPr lang="en-US" b="1" dirty="0" err="1" smtClean="0"/>
              <a:t>Шмидта</a:t>
            </a:r>
            <a:r>
              <a:rPr lang="en-US" b="1" dirty="0" smtClean="0"/>
              <a:t> – </a:t>
            </a:r>
            <a:r>
              <a:rPr lang="en-US" b="1" dirty="0" err="1" smtClean="0"/>
              <a:t>Шина</a:t>
            </a:r>
            <a:r>
              <a:rPr lang="en-US" b="1" dirty="0" smtClean="0"/>
              <a:t> (KPSS)</a:t>
            </a:r>
            <a:r>
              <a:rPr lang="en-US" dirty="0" smtClean="0"/>
              <a:t> </a:t>
            </a:r>
            <a:r>
              <a:rPr lang="en-US" dirty="0" err="1" smtClean="0"/>
              <a:t>который</a:t>
            </a:r>
            <a:r>
              <a:rPr lang="en-US" dirty="0" smtClean="0"/>
              <a:t> </a:t>
            </a: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 smtClean="0"/>
              <a:t>является</a:t>
            </a:r>
            <a:r>
              <a:rPr lang="en-US" dirty="0" smtClean="0"/>
              <a:t> </a:t>
            </a:r>
            <a:r>
              <a:rPr lang="en-US" dirty="0" err="1" smtClean="0"/>
              <a:t>тестом</a:t>
            </a:r>
            <a:r>
              <a:rPr lang="en-US" dirty="0" smtClean="0"/>
              <a:t> </a:t>
            </a:r>
            <a:r>
              <a:rPr lang="ru-RU" dirty="0" smtClean="0"/>
              <a:t>единичной окружности </a:t>
            </a:r>
            <a:r>
              <a:rPr lang="en-US" dirty="0" smtClean="0"/>
              <a:t>z </a:t>
            </a:r>
            <a:r>
              <a:rPr lang="ru-RU" dirty="0" smtClean="0"/>
              <a:t>плоскости</a:t>
            </a:r>
            <a:r>
              <a:rPr lang="en-US" dirty="0" smtClean="0"/>
              <a:t>, </a:t>
            </a:r>
            <a:r>
              <a:rPr lang="en-US" dirty="0" err="1" smtClean="0"/>
              <a:t>но</a:t>
            </a:r>
            <a:r>
              <a:rPr lang="en-US" dirty="0" smtClean="0"/>
              <a:t> </a:t>
            </a:r>
            <a:r>
              <a:rPr lang="en-US" dirty="0" err="1" smtClean="0"/>
              <a:t>отличается</a:t>
            </a:r>
            <a:r>
              <a:rPr lang="en-US" dirty="0" smtClean="0"/>
              <a:t> </a:t>
            </a:r>
            <a:r>
              <a:rPr lang="en-US" dirty="0" err="1" smtClean="0"/>
              <a:t>от</a:t>
            </a:r>
            <a:r>
              <a:rPr lang="en-US" dirty="0" smtClean="0"/>
              <a:t> ADF в </a:t>
            </a:r>
            <a:r>
              <a:rPr lang="en-US" dirty="0" err="1" smtClean="0"/>
              <a:t>случае</a:t>
            </a:r>
            <a:r>
              <a:rPr lang="en-US" dirty="0" smtClean="0"/>
              <a:t> </a:t>
            </a:r>
            <a:r>
              <a:rPr lang="ru-RU" dirty="0" smtClean="0"/>
              <a:t>как случайного, так и </a:t>
            </a:r>
            <a:r>
              <a:rPr lang="en-US" dirty="0" err="1" smtClean="0"/>
              <a:t>детерминированного</a:t>
            </a:r>
            <a:r>
              <a:rPr lang="en-US" dirty="0" smtClean="0"/>
              <a:t> </a:t>
            </a:r>
            <a:r>
              <a:rPr lang="en-US" dirty="0" err="1" smtClean="0"/>
              <a:t>тренда</a:t>
            </a:r>
            <a:r>
              <a:rPr lang="en-US" dirty="0" smtClean="0"/>
              <a:t> с </a:t>
            </a:r>
            <a:r>
              <a:rPr lang="en-US" dirty="0" err="1" smtClean="0"/>
              <a:t>точками</a:t>
            </a:r>
            <a:r>
              <a:rPr lang="en-US" dirty="0" smtClean="0"/>
              <a:t> </a:t>
            </a:r>
            <a:r>
              <a:rPr lang="en-US" dirty="0" err="1" smtClean="0"/>
              <a:t>перегиба</a:t>
            </a:r>
            <a:r>
              <a:rPr lang="en-US" dirty="0" smtClean="0"/>
              <a:t>.</a:t>
            </a:r>
            <a:r>
              <a:rPr lang="ru-RU" dirty="0" smtClean="0"/>
              <a:t> Нулевая гипотеза тут говорит </a:t>
            </a:r>
            <a:r>
              <a:rPr lang="ru-RU" smtClean="0"/>
              <a:t>о стационарности.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График автокорреля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604125" cy="39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5711424"/>
            <a:ext cx="530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https://pythonpip.ru/examples/model-arima-v-python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07" y="2241331"/>
            <a:ext cx="2914650" cy="22276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472238" y="3443288"/>
            <a:ext cx="10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Residual analysis of ARIMA(0, 1, 2)(1, 0, 1) 30 Model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577850"/>
            <a:ext cx="9321800" cy="59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4" y="1138334"/>
            <a:ext cx="9807255" cy="47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8"/>
            <a:ext cx="11232776" cy="5168266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/>
              <a:t>Основным недостатком процесса ARMA в ранее описанной форме является </a:t>
            </a:r>
            <a:r>
              <a:rPr lang="en-US" sz="2400" dirty="0" err="1"/>
              <a:t>внутреннее</a:t>
            </a:r>
            <a:r>
              <a:rPr lang="en-US" sz="2400" dirty="0"/>
              <a:t> </a:t>
            </a:r>
            <a:r>
              <a:rPr lang="en-US" sz="2400" dirty="0" err="1"/>
              <a:t>требование</a:t>
            </a:r>
            <a:r>
              <a:rPr lang="en-US" sz="2400" dirty="0"/>
              <a:t> </a:t>
            </a:r>
            <a:r>
              <a:rPr lang="ru-RU" sz="2400" dirty="0"/>
              <a:t>стационарности</a:t>
            </a:r>
            <a:r>
              <a:rPr lang="en-US" sz="2400" dirty="0"/>
              <a:t>, которое лежит в процедуре поиска коэффициентов. 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Действительно, если нам требуется получить наилучшее приближение (наименьшую ошибку) для одной части ряда - ряд должен быть </a:t>
            </a:r>
            <a:r>
              <a:rPr lang="en-US" sz="2400" dirty="0" err="1"/>
              <a:t>аналогичным</a:t>
            </a:r>
            <a:r>
              <a:rPr lang="en-US" sz="2400" dirty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(или иметь аналогичное поведение) для своих будущих частей, чтобы гарантировать ту же </a:t>
            </a:r>
            <a:r>
              <a:rPr lang="en-US" sz="2400" dirty="0" err="1"/>
              <a:t>ошибку</a:t>
            </a:r>
            <a:r>
              <a:rPr lang="en-US" sz="2400" dirty="0"/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2400" dirty="0"/>
              <a:t>Чем менее стационарный ряд – тем больше ошибка и тем больше она растет при увеличении горизонта прогнозирования.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6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ru-RU" sz="2400" dirty="0"/>
                  <a:t>П</a:t>
                </a:r>
                <a:r>
                  <a:rPr lang="en-US" sz="2400" dirty="0" err="1"/>
                  <a:t>ри</a:t>
                </a:r>
                <a:r>
                  <a:rPr lang="en-US" sz="2400" dirty="0"/>
                  <a:t> анализе временных рядов для уменьшения (или устранения) </a:t>
                </a:r>
                <a:r>
                  <a:rPr lang="en-US" sz="2400" dirty="0" err="1"/>
                  <a:t>требования</a:t>
                </a:r>
                <a:r>
                  <a:rPr lang="en-US" sz="2400" dirty="0"/>
                  <a:t> </a:t>
                </a:r>
                <a:r>
                  <a:rPr lang="ru-RU" sz="2400" dirty="0"/>
                  <a:t>повторяемости</a:t>
                </a:r>
                <a:r>
                  <a:rPr lang="en-US" sz="2400" dirty="0"/>
                  <a:t> в первую очередь мы должны </a:t>
                </a:r>
                <a:r>
                  <a:rPr lang="en-US" sz="2400" dirty="0" err="1"/>
                  <a:t>достичь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стационарности</a:t>
                </a:r>
                <a:r>
                  <a:rPr lang="en-US" sz="2400" dirty="0"/>
                  <a:t>. </a:t>
                </a:r>
              </a:p>
              <a:p>
                <a:pPr algn="l" rtl="0">
                  <a:lnSpc>
                    <a:spcPct val="100000"/>
                  </a:lnSpc>
                </a:pPr>
                <a:r>
                  <a:rPr lang="ru-RU" sz="2400" dirty="0"/>
                  <a:t>Можно </a:t>
                </a:r>
                <a:r>
                  <a:rPr lang="en-US" sz="2400" dirty="0" err="1"/>
                  <a:t>свести</a:t>
                </a:r>
                <a:r>
                  <a:rPr lang="en-US" sz="2400" dirty="0"/>
                  <a:t> задачу к стационарной, попробовав некоторые обратимые преобразования. </a:t>
                </a:r>
                <a:endParaRPr lang="ru-RU" sz="2400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Методы приведения ряда к стационарному: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обычная производная  – 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дробная производная – сложный, цикличный 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сезонная производная  – высокое влияние сезонности.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Преобразования Бокса-Кокса – устранения волатильности (</a:t>
                </a:r>
                <a:r>
                  <a:rPr lang="ru-RU" dirty="0" err="1"/>
                  <a:t>гетероскедастичности</a:t>
                </a:r>
                <a:r>
                  <a:rPr lang="ru-RU" dirty="0"/>
                  <a:t>, в частности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Приведение к виду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устранения волатильности (</a:t>
                </a:r>
                <a:r>
                  <a:rPr lang="ru-RU" dirty="0" err="1"/>
                  <a:t>гетероскедастичности</a:t>
                </a:r>
                <a:r>
                  <a:rPr lang="ru-RU" dirty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Декомпозиция модели (напр. использование разных подходов для разных частей).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И др.</a:t>
                </a:r>
              </a:p>
              <a:p>
                <a:pPr lvl="2"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  <a:blipFill>
                <a:blip r:embed="rId2"/>
                <a:stretch>
                  <a:fillRect l="-760" t="-946" b="-1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7"/>
            <a:ext cx="11232776" cy="515893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 err="1"/>
              <a:t>Как</a:t>
            </a:r>
            <a:r>
              <a:rPr lang="en-US" sz="2400" dirty="0"/>
              <a:t> правило, </a:t>
            </a:r>
            <a:r>
              <a:rPr lang="ru-RU" sz="2400" dirty="0"/>
              <a:t>устранить </a:t>
            </a:r>
            <a:r>
              <a:rPr lang="ru-RU" sz="2400" dirty="0" err="1"/>
              <a:t>нестационарность</a:t>
            </a:r>
            <a:r>
              <a:rPr lang="ru-RU" sz="2400" dirty="0"/>
              <a:t> тренда можно</a:t>
            </a:r>
            <a:r>
              <a:rPr lang="en-US" sz="2400" dirty="0"/>
              <a:t>, взяв численную производную.</a:t>
            </a:r>
          </a:p>
          <a:p>
            <a:pPr algn="l" rtl="0">
              <a:lnSpc>
                <a:spcPct val="100000"/>
              </a:lnSpc>
            </a:pPr>
            <a:r>
              <a:rPr lang="ru-RU" sz="2400" b="1" dirty="0"/>
              <a:t>Такая</a:t>
            </a:r>
            <a:r>
              <a:rPr lang="en-US" sz="2400" b="1" dirty="0"/>
              <a:t> модель называется интегрированной авторегрессионной скользящей средней (ARIMA).</a:t>
            </a:r>
            <a:endParaRPr lang="ru-RU" sz="2400" b="1" dirty="0"/>
          </a:p>
          <a:p>
            <a:pPr lvl="1">
              <a:lnSpc>
                <a:spcPct val="100000"/>
              </a:lnSpc>
            </a:pPr>
            <a:r>
              <a:rPr lang="ru-RU" dirty="0"/>
              <a:t>В ряде случаев по мимо обычной производной берут т.н. сезонную производную – такая модель называется </a:t>
            </a:r>
            <a:r>
              <a:rPr lang="en-US" dirty="0"/>
              <a:t>SARIMA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В некоторых специфических случаях вместо обычной производной берут так называемую дробную производную, тогда модель будет называться </a:t>
            </a:r>
            <a:r>
              <a:rPr lang="en-US" dirty="0"/>
              <a:t>ARIFMA </a:t>
            </a:r>
            <a:r>
              <a:rPr lang="ru-RU" dirty="0"/>
              <a:t>или </a:t>
            </a:r>
            <a:r>
              <a:rPr lang="en-US" dirty="0"/>
              <a:t>FARIMA</a:t>
            </a:r>
          </a:p>
        </p:txBody>
      </p:sp>
    </p:spTree>
    <p:extLst>
      <p:ext uri="{BB962C8B-B14F-4D97-AF65-F5344CB8AC3E}">
        <p14:creationId xmlns:p14="http://schemas.microsoft.com/office/powerpoint/2010/main" val="25226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Производная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Обозначим производную как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численная</a:t>
                </a:r>
                <a:r>
                  <a:rPr lang="en-US" sz="2400" dirty="0"/>
                  <a:t> производная может быть вычислена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В случае рассмотрения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вместо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мы делаем предположение, </a:t>
                </a:r>
                <a:r>
                  <a:rPr lang="en-US" sz="2400" dirty="0" err="1"/>
                  <a:t>что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производная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имеет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поведение</a:t>
                </a:r>
                <a:r>
                  <a:rPr lang="ru-RU" sz="2400" dirty="0"/>
                  <a:t> (как правило разности значений рядов более стационарны, чем сами ряды)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Лаговая форма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Определим оператор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как отображение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преобразует</a:t>
                </a:r>
                <a:r>
                  <a:rPr lang="ru-RU" sz="2400" dirty="0"/>
                  <a:t> одни</a:t>
                </a:r>
                <a:r>
                  <a:rPr lang="en-US" sz="2400" dirty="0"/>
                  <a:t> последовательности в </a:t>
                </a:r>
                <a:r>
                  <a:rPr lang="ru-RU" sz="2400" dirty="0"/>
                  <a:t>другие </a:t>
                </a:r>
                <a:r>
                  <a:rPr lang="en-US" sz="2400" dirty="0" err="1"/>
                  <a:t>последовательности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Отображение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называется </a:t>
                </a:r>
                <a:r>
                  <a:rPr lang="en-US" sz="2400" b="1" dirty="0"/>
                  <a:t>оператор запаздывания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ru-RU" sz="2400" b="1" dirty="0"/>
                  <a:t>лаговый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оператор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Таким</a:t>
                </a:r>
                <a:r>
                  <a:rPr lang="en-US" sz="2400" dirty="0"/>
                  <a:t> же образом мы </a:t>
                </a:r>
                <a:r>
                  <a:rPr lang="en-US" sz="2400" dirty="0" err="1"/>
                  <a:t>можем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определить</a:t>
                </a:r>
                <a:r>
                  <a:rPr lang="ru-RU" sz="2400" dirty="0"/>
                  <a:t> более длительные запаздывания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Также</a:t>
                </a:r>
                <a:endParaRPr lang="ru-RU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/>
                  <a:t>Используя </a:t>
                </a:r>
                <a:r>
                  <a:rPr lang="ru-RU" sz="1600" dirty="0"/>
                  <a:t>введенные</a:t>
                </a:r>
                <a:r>
                  <a:rPr lang="en-US" sz="1600" dirty="0"/>
                  <a:t> обозначения, </a:t>
                </a:r>
                <a:r>
                  <a:rPr lang="en-US" dirty="0"/>
                  <a:t>ARMA (</a:t>
                </a:r>
                <a:r>
                  <a:rPr lang="en-US" dirty="0" err="1"/>
                  <a:t>р,q</a:t>
                </a:r>
                <a:r>
                  <a:rPr lang="en-US" dirty="0"/>
                  <a:t>) модель </a:t>
                </a:r>
                <a:r>
                  <a:rPr lang="en-US" dirty="0" err="1"/>
                  <a:t>может</a:t>
                </a:r>
                <a:r>
                  <a:rPr lang="en-US" dirty="0"/>
                  <a:t> </a:t>
                </a:r>
                <a:r>
                  <a:rPr lang="en-US" dirty="0" err="1"/>
                  <a:t>быть</a:t>
                </a:r>
                <a:r>
                  <a:rPr lang="en-US" dirty="0"/>
                  <a:t> </a:t>
                </a:r>
                <a:r>
                  <a:rPr lang="en-US" dirty="0" err="1"/>
                  <a:t>дан</a:t>
                </a:r>
                <a:r>
                  <a:rPr lang="ru-RU" dirty="0"/>
                  <a:t>а</a:t>
                </a:r>
                <a:r>
                  <a:rPr lang="en-US" dirty="0"/>
                  <a:t> в </a:t>
                </a:r>
                <a:r>
                  <a:rPr lang="en-US" dirty="0" err="1"/>
                  <a:t>виде</a:t>
                </a:r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en-US" dirty="0" err="1"/>
                  <a:t>лаг</a:t>
                </a:r>
                <a:r>
                  <a:rPr lang="ru-RU" dirty="0" err="1"/>
                  <a:t>овым</a:t>
                </a:r>
                <a:r>
                  <a:rPr lang="ru-RU" dirty="0"/>
                  <a:t> оператором</a:t>
                </a:r>
                <a:r>
                  <a:rPr lang="en-US" dirty="0"/>
                  <a:t>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В </a:t>
                </a:r>
                <a:r>
                  <a:rPr lang="en-US" sz="2300" dirty="0" err="1"/>
                  <a:t>форме</a:t>
                </a:r>
                <a:r>
                  <a:rPr lang="en-US" sz="2300" dirty="0"/>
                  <a:t> </a:t>
                </a:r>
                <a:r>
                  <a:rPr lang="ru-RU" sz="2300" dirty="0"/>
                  <a:t>лагового оператора</a:t>
                </a:r>
                <a:r>
                  <a:rPr lang="en-US" sz="2300" dirty="0"/>
                  <a:t> мы можем определить числовую производную как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300" dirty="0"/>
                  <a:t>Например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  <a:blipFill>
                <a:blip r:embed="rId2"/>
                <a:stretch>
                  <a:fillRect l="-1043" t="-106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300" dirty="0"/>
                  <a:t>Используя определение производной, мы </a:t>
                </a:r>
                <a:r>
                  <a:rPr lang="en-US" sz="2300" dirty="0" err="1"/>
                  <a:t>можем</a:t>
                </a:r>
                <a:r>
                  <a:rPr lang="en-US" sz="2300" dirty="0"/>
                  <a:t> </a:t>
                </a:r>
                <a:r>
                  <a:rPr lang="ru-RU" sz="2300" dirty="0"/>
                  <a:t>задать </a:t>
                </a:r>
                <a:r>
                  <a:rPr lang="en-US" sz="2300" dirty="0"/>
                  <a:t>ARIMA (</a:t>
                </a:r>
                <a:r>
                  <a:rPr lang="en-US" sz="2300" dirty="0" err="1"/>
                  <a:t>p,d,q</a:t>
                </a:r>
                <a:r>
                  <a:rPr lang="en-US" sz="2300" dirty="0"/>
                  <a:t>) модель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300" dirty="0"/>
                  <a:t> </a:t>
                </a:r>
                <a:r>
                  <a:rPr lang="ru-RU" sz="2300" dirty="0"/>
                  <a:t>Отметим, что </a:t>
                </a: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имеет линейный </a:t>
                </a:r>
                <a:r>
                  <a:rPr lang="en-US" sz="2300" dirty="0" err="1"/>
                  <a:t>тренд</a:t>
                </a:r>
                <a:r>
                  <a:rPr lang="en-US" sz="2300" dirty="0"/>
                  <a:t>;</a:t>
                </a:r>
                <a:r>
                  <a:rPr lang="ru-RU" sz="2300" dirty="0"/>
                  <a:t/>
                </a:r>
                <a:br>
                  <a:rPr lang="ru-RU" sz="2300" dirty="0"/>
                </a:br>
                <a:r>
                  <a:rPr lang="en-US" sz="2300" dirty="0"/>
                  <a:t> если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300" dirty="0"/>
                  <a:t>, квадратичный тренд и т. д. </a:t>
                </a:r>
                <a:r>
                  <a:rPr lang="ru-RU" sz="2300" dirty="0"/>
                  <a:t/>
                </a:r>
                <a:br>
                  <a:rPr lang="ru-RU" sz="2300" dirty="0"/>
                </a:b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300" dirty="0"/>
                  <a:t> не имеет тренда.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  <a:blipFill>
                <a:blip r:embed="rId3"/>
                <a:stretch>
                  <a:fillRect l="-793" t="-209" b="-3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sz="2600" dirty="0"/>
                  <a:t> В некоторых случаях вы можете встретить </a:t>
                </a:r>
                <a:r>
                  <a:rPr lang="en-US" sz="2600" dirty="0" err="1"/>
                  <a:t>следующие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формы</a:t>
                </a:r>
                <a:r>
                  <a:rPr lang="ru-RU" sz="2600" dirty="0"/>
                  <a:t> записи</a:t>
                </a:r>
                <a:r>
                  <a:rPr lang="en-US" sz="2600" dirty="0"/>
                  <a:t> ARIMA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(2.2):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(3):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(4):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2600" dirty="0"/>
              </a:p>
              <a:p>
                <a:pPr algn="l" rtl="0"/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некоторая дополнительная детерминированная константа или медленное изменение почти детерминированного тренда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- детерминированный линейный тренд;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:r>
                  <a:rPr lang="en-US" dirty="0"/>
                  <a:t>а также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ru-RU" dirty="0"/>
                  <a:t>О</a:t>
                </a:r>
                <a:r>
                  <a:rPr lang="en-US" dirty="0" err="1"/>
                  <a:t>братите</a:t>
                </a:r>
                <a:r>
                  <a:rPr lang="en-US" dirty="0"/>
                  <a:t> внимание,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постоянна - ее можно исключить вычитанием среднего значения.</a:t>
                </a:r>
              </a:p>
              <a:p>
                <a:pPr algn="l" rtl="0"/>
                <a:endParaRPr lang="en-US" sz="2600" dirty="0"/>
              </a:p>
              <a:p>
                <a:pPr algn="l" rtl="0"/>
                <a:endParaRPr lang="en-US" sz="26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  <a:blipFill>
                <a:blip r:embed="rId2"/>
                <a:stretch>
                  <a:fillRect l="-158" t="-1146" r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Модель </a:t>
            </a:r>
            <a:r>
              <a:rPr lang="en-US" b="1" dirty="0"/>
              <a:t>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ARIMA (0,1,0) случайное блуждание - простейшая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ARIMA (0,1,1) простое экспоненциальное </a:t>
                </a:r>
                <a:r>
                  <a:rPr lang="en-US" sz="2400" dirty="0" err="1"/>
                  <a:t>сглаживание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Модель без порядков дифференцирования предполагает, что исходный ряд является </a:t>
                </a:r>
                <a:r>
                  <a:rPr lang="en-US" sz="2400" dirty="0" err="1"/>
                  <a:t>стационарным</a:t>
                </a:r>
                <a:r>
                  <a:rPr lang="en-US" sz="2400" dirty="0"/>
                  <a:t> (</a:t>
                </a:r>
                <a:r>
                  <a:rPr lang="ru-RU" sz="2400" dirty="0"/>
                  <a:t>в смысле тренда</a:t>
                </a:r>
                <a:r>
                  <a:rPr lang="en-US" sz="2400" dirty="0"/>
                  <a:t>). 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  <a:blipFill>
                <a:blip r:embed="rId2"/>
                <a:stretch>
                  <a:fillRect l="-673" t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image.png">
            <a:extLst>
              <a:ext uri="{FF2B5EF4-FFF2-40B4-BE49-F238E27FC236}">
                <a16:creationId xmlns:a16="http://schemas.microsoft.com/office/drawing/2014/main" id="{23E3BF3A-A10F-465B-9A1E-FBCCB409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4"/>
          <a:stretch/>
        </p:blipFill>
        <p:spPr bwMode="auto">
          <a:xfrm>
            <a:off x="5178651" y="4462079"/>
            <a:ext cx="6329542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9EF17-BDC7-402B-9DB4-2A39AAD62287}"/>
              </a:ext>
            </a:extLst>
          </p:cNvPr>
          <p:cNvSpPr/>
          <p:nvPr/>
        </p:nvSpPr>
        <p:spPr>
          <a:xfrm>
            <a:off x="596188" y="4843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Вот таблица соответствия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между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ETS и некоторыми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моделями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SARIMA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686</Words>
  <Application>Microsoft Office PowerPoint</Application>
  <PresentationFormat>Широкоэкранный</PresentationFormat>
  <Paragraphs>81</Paragraphs>
  <Slides>14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Georgia</vt:lpstr>
      <vt:lpstr>Тема Office</vt:lpstr>
      <vt:lpstr>Модели интегрированной авторегрессии  скользящего среднего ARIMA 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Производная</vt:lpstr>
      <vt:lpstr>Лаговая форма ARIMA</vt:lpstr>
      <vt:lpstr>Лаговая форма ARIMA</vt:lpstr>
      <vt:lpstr>Лаговая форма ARIMA</vt:lpstr>
      <vt:lpstr>Модель ARIMA</vt:lpstr>
      <vt:lpstr>О производных и тренде</vt:lpstr>
      <vt:lpstr>Стационарность ARIMA</vt:lpstr>
      <vt:lpstr>пример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120</cp:revision>
  <dcterms:created xsi:type="dcterms:W3CDTF">2021-10-31T10:57:36Z</dcterms:created>
  <dcterms:modified xsi:type="dcterms:W3CDTF">2024-02-28T13:33:21Z</dcterms:modified>
</cp:coreProperties>
</file>