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96" r:id="rId3"/>
    <p:sldId id="297" r:id="rId4"/>
    <p:sldId id="283" r:id="rId5"/>
    <p:sldId id="284" r:id="rId6"/>
    <p:sldId id="285" r:id="rId7"/>
    <p:sldId id="27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6" r:id="rId17"/>
    <p:sldId id="272" r:id="rId18"/>
    <p:sldId id="273" r:id="rId19"/>
    <p:sldId id="274" r:id="rId20"/>
    <p:sldId id="277" r:id="rId21"/>
    <p:sldId id="279" r:id="rId22"/>
    <p:sldId id="278" r:id="rId23"/>
    <p:sldId id="280" r:id="rId24"/>
    <p:sldId id="295" r:id="rId25"/>
    <p:sldId id="292" r:id="rId26"/>
    <p:sldId id="293" r:id="rId27"/>
    <p:sldId id="294" r:id="rId28"/>
    <p:sldId id="275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2381" autoAdjust="0"/>
  </p:normalViewPr>
  <p:slideViewPr>
    <p:cSldViewPr snapToGrid="0">
      <p:cViewPr varScale="1">
        <p:scale>
          <a:sx n="110" d="100"/>
          <a:sy n="110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246F-5962-E14A-AAF2-985CCFDAC345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4F326-5F8D-6A4F-9B75-A3402553D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6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https://mpei.ru/diss/Lists/FilesDissertations/170-%D0%94%D0%B8%D1%81%D1%81%D0%B5%D1%80%D1%82%D0%B0%D1%86%D0%B8%D1%8F.pdf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326-5F8D-6A4F-9B75-A3402553DF5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23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nesrakonk.ru/heteroskedasti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to-forecast-time-series-with-multiple-seasonalities-23c77152347e" TargetMode="External"/><Relationship Id="rId2" Type="http://schemas.openxmlformats.org/officeDocument/2006/relationships/hyperlink" Target="https://robjhyndman.com/papers/ComplexSeasonalit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300" y="-331934"/>
            <a:ext cx="10932920" cy="3760934"/>
          </a:xfrm>
        </p:spPr>
        <p:txBody>
          <a:bodyPr>
            <a:normAutofit/>
          </a:bodyPr>
          <a:lstStyle/>
          <a:p>
            <a:r>
              <a:rPr lang="ru-RU" sz="8800" b="1" dirty="0" smtClean="0"/>
              <a:t>Комбинированные методы предсказания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6431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BATS </a:t>
            </a:r>
            <a:r>
              <a:rPr lang="en-US" b="1" dirty="0"/>
              <a:t>B</a:t>
            </a:r>
            <a:r>
              <a:rPr lang="en-US" dirty="0"/>
              <a:t>ox-Cox transformation, </a:t>
            </a:r>
            <a:r>
              <a:rPr lang="en-US" b="1" dirty="0"/>
              <a:t>A</a:t>
            </a:r>
            <a:r>
              <a:rPr lang="en-US" dirty="0"/>
              <a:t>RMA errors, </a:t>
            </a:r>
            <a:r>
              <a:rPr lang="en-US" b="1" dirty="0"/>
              <a:t>T</a:t>
            </a:r>
            <a:r>
              <a:rPr lang="en-US" dirty="0"/>
              <a:t>rend, and </a:t>
            </a:r>
            <a:r>
              <a:rPr lang="en-US" b="1" dirty="0"/>
              <a:t>S</a:t>
            </a:r>
            <a:r>
              <a:rPr lang="en-US" dirty="0"/>
              <a:t>easonal components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74306" y="1751888"/>
                <a:ext cx="11478208" cy="4891508"/>
              </a:xfrm>
            </p:spPr>
            <p:txBody>
              <a:bodyPr/>
              <a:lstStyle/>
              <a:p>
                <a:r>
                  <a:rPr lang="ru-RU" dirty="0" smtClean="0"/>
                  <a:t>Запишем более сложный случай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ru-RU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ru-RU" dirty="0" smtClean="0"/>
                  <a:t>Основные проблемы этой постановки: случайные составляющие могут быть </a:t>
                </a:r>
                <a:r>
                  <a:rPr lang="ru-RU" dirty="0" err="1" smtClean="0"/>
                  <a:t>Гетероскедастическими</a:t>
                </a:r>
                <a:r>
                  <a:rPr lang="ru-RU" dirty="0" smtClean="0"/>
                  <a:t> и могут быть коррелированными.</a:t>
                </a:r>
              </a:p>
              <a:p>
                <a:r>
                  <a:rPr lang="ru-RU" dirty="0" smtClean="0"/>
                  <a:t>С первой проблемой можно побороться при помощи преобразования Бокса-Кокса.</a:t>
                </a:r>
              </a:p>
              <a:p>
                <a:endParaRPr lang="ru-RU" dirty="0" smtClean="0"/>
              </a:p>
              <a:p>
                <a:endParaRPr lang="ru-RU" dirty="0">
                  <a:hlinkClick r:id="rId2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306" y="1751888"/>
                <a:ext cx="11478208" cy="4891508"/>
              </a:xfrm>
              <a:blipFill>
                <a:blip r:embed="rId3"/>
                <a:stretch>
                  <a:fillRect l="-956" t="-19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637" y="5110520"/>
            <a:ext cx="3266514" cy="166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4306" y="1387086"/>
            <a:ext cx="11478208" cy="5256310"/>
          </a:xfrm>
        </p:spPr>
        <p:txBody>
          <a:bodyPr/>
          <a:lstStyle/>
          <a:p>
            <a:r>
              <a:rPr lang="ru-RU" dirty="0" smtClean="0"/>
              <a:t>Со второй проблемой </a:t>
            </a:r>
            <a:r>
              <a:rPr lang="en-US" dirty="0" smtClean="0"/>
              <a:t>d </a:t>
            </a:r>
            <a:r>
              <a:rPr lang="ru-RU" dirty="0" smtClean="0"/>
              <a:t>(временная зависимость) можно побороться при помощи разложения ошибки в </a:t>
            </a:r>
            <a:r>
              <a:rPr lang="en-US" dirty="0" smtClean="0"/>
              <a:t>ARMA </a:t>
            </a:r>
            <a:r>
              <a:rPr lang="ru-RU" dirty="0" smtClean="0"/>
              <a:t>модель.</a:t>
            </a:r>
          </a:p>
          <a:p>
            <a:r>
              <a:rPr lang="ru-RU" dirty="0" smtClean="0"/>
              <a:t>Тогда общая постановка задачи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06" y="2909742"/>
            <a:ext cx="3810000" cy="838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95" y="3403065"/>
            <a:ext cx="3543300" cy="27336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474416" y="2758486"/>
            <a:ext cx="73474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где m1,...,</a:t>
            </a:r>
            <a:r>
              <a:rPr lang="ru-RU" dirty="0" err="1"/>
              <a:t>mT</a:t>
            </a:r>
            <a:r>
              <a:rPr lang="ru-RU" dirty="0"/>
              <a:t> обозначают сезонные периоды</a:t>
            </a:r>
            <a:r>
              <a:rPr lang="ru-RU" dirty="0" smtClean="0"/>
              <a:t>,</a:t>
            </a:r>
            <a:endParaRPr lang="en-US" dirty="0" smtClean="0"/>
          </a:p>
          <a:p>
            <a:r>
              <a:rPr lang="ru-RU" dirty="0" err="1" smtClean="0"/>
              <a:t>lt</a:t>
            </a:r>
            <a:r>
              <a:rPr lang="ru-RU" dirty="0" smtClean="0"/>
              <a:t> </a:t>
            </a:r>
            <a:r>
              <a:rPr lang="ru-RU" dirty="0"/>
              <a:t>— локальный уровень в период </a:t>
            </a:r>
            <a:r>
              <a:rPr lang="ru-RU" dirty="0" smtClean="0"/>
              <a:t>t,</a:t>
            </a:r>
            <a:endParaRPr lang="en-US" dirty="0" smtClean="0"/>
          </a:p>
          <a:p>
            <a:r>
              <a:rPr lang="ru-RU" dirty="0" smtClean="0"/>
              <a:t>b </a:t>
            </a:r>
            <a:r>
              <a:rPr lang="ru-RU" dirty="0"/>
              <a:t>– долгосрочный тренд</a:t>
            </a:r>
            <a:r>
              <a:rPr lang="ru-RU" dirty="0" smtClean="0"/>
              <a:t>,</a:t>
            </a:r>
            <a:endParaRPr lang="en-US" dirty="0" smtClean="0"/>
          </a:p>
          <a:p>
            <a:r>
              <a:rPr lang="ru-RU" dirty="0" err="1" smtClean="0"/>
              <a:t>bt</a:t>
            </a:r>
            <a:r>
              <a:rPr lang="ru-RU" dirty="0" smtClean="0"/>
              <a:t> </a:t>
            </a:r>
            <a:r>
              <a:rPr lang="ru-RU" dirty="0"/>
              <a:t>— краткосрочный тренд в период t</a:t>
            </a:r>
            <a:r>
              <a:rPr lang="ru-RU" dirty="0" smtClean="0"/>
              <a:t>,</a:t>
            </a:r>
            <a:endParaRPr lang="en-US" dirty="0" smtClean="0"/>
          </a:p>
          <a:p>
            <a:r>
              <a:rPr lang="ru-RU" dirty="0" smtClean="0"/>
              <a:t>s(i)t </a:t>
            </a:r>
            <a:r>
              <a:rPr lang="ru-RU" dirty="0"/>
              <a:t>представляет i-й сезонный компонент в момент времени t</a:t>
            </a:r>
            <a:r>
              <a:rPr lang="ru-RU" dirty="0" smtClean="0"/>
              <a:t>,</a:t>
            </a:r>
            <a:endParaRPr lang="en-US" dirty="0" smtClean="0"/>
          </a:p>
          <a:p>
            <a:r>
              <a:rPr lang="ru-RU" dirty="0" err="1" smtClean="0"/>
              <a:t>dt</a:t>
            </a:r>
            <a:r>
              <a:rPr lang="ru-RU" dirty="0" smtClean="0"/>
              <a:t> </a:t>
            </a:r>
            <a:r>
              <a:rPr lang="ru-RU" dirty="0"/>
              <a:t>обозначает процесс ARMA(</a:t>
            </a:r>
            <a:r>
              <a:rPr lang="ru-RU" dirty="0" err="1"/>
              <a:t>p,q</a:t>
            </a:r>
            <a:r>
              <a:rPr lang="ru-RU" dirty="0"/>
              <a:t>), а </a:t>
            </a:r>
            <a:r>
              <a:rPr lang="ru-RU" dirty="0" err="1"/>
              <a:t>εt</a:t>
            </a:r>
            <a:r>
              <a:rPr lang="ru-RU" dirty="0"/>
              <a:t> — </a:t>
            </a:r>
            <a:r>
              <a:rPr lang="ru-RU" dirty="0" err="1"/>
              <a:t>гауссовский</a:t>
            </a:r>
            <a:r>
              <a:rPr lang="ru-RU" dirty="0"/>
              <a:t> процесс белого шума с нулевым средним и постоянной дисперсией σ2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Параметры </a:t>
            </a:r>
            <a:r>
              <a:rPr lang="ru-RU" dirty="0"/>
              <a:t>сглаживания задаются α, β и </a:t>
            </a:r>
            <a:r>
              <a:rPr lang="ru-RU" dirty="0" err="1"/>
              <a:t>γi</a:t>
            </a:r>
            <a:r>
              <a:rPr lang="ru-RU" dirty="0"/>
              <a:t> для i = 1,...,T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Примем </a:t>
            </a:r>
            <a:r>
              <a:rPr lang="ru-RU" dirty="0"/>
              <a:t>затухающий тренд с параметром затухания φ, но дополним его долгосрочным трендом b. Это изменение гарантирует, что предсказания будущих значений краткосрочного тренда </a:t>
            </a:r>
            <a:r>
              <a:rPr lang="ru-RU" dirty="0" err="1"/>
              <a:t>bt</a:t>
            </a:r>
            <a:r>
              <a:rPr lang="ru-RU" dirty="0"/>
              <a:t> сходятся к долгосрочному тренду b вместо нуля.</a:t>
            </a:r>
          </a:p>
        </p:txBody>
      </p:sp>
    </p:spTree>
    <p:extLst>
      <p:ext uri="{BB962C8B-B14F-4D97-AF65-F5344CB8AC3E}">
        <p14:creationId xmlns:p14="http://schemas.microsoft.com/office/powerpoint/2010/main" val="300834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3637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BATS = (преобразование Бокса-Кокса, ошибки ARMA, тренд и сезонные компоненты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ru-RU" dirty="0" smtClean="0"/>
              <a:t>модель </a:t>
            </a:r>
            <a:r>
              <a:rPr lang="ru-RU" dirty="0"/>
              <a:t>дополняется аргументами (</a:t>
            </a:r>
            <a:r>
              <a:rPr lang="ru-RU" dirty="0" err="1"/>
              <a:t>ω,φ</a:t>
            </a:r>
            <a:r>
              <a:rPr lang="ru-RU" dirty="0"/>
              <a:t>, p,q,m1,m2,...,</a:t>
            </a:r>
            <a:r>
              <a:rPr lang="ru-RU" dirty="0" err="1"/>
              <a:t>mT</a:t>
            </a:r>
            <a:r>
              <a:rPr lang="ru-RU" dirty="0"/>
              <a:t> ) для указания параметра Бокса-Кокса, параметра демпфирования, параметров ARMA (p и q) и сезонных периодов (m1, ..., </a:t>
            </a:r>
            <a:r>
              <a:rPr lang="ru-RU" dirty="0" err="1"/>
              <a:t>мТ</a:t>
            </a:r>
            <a:r>
              <a:rPr lang="ru-RU" dirty="0" smtClean="0"/>
              <a:t>).</a:t>
            </a:r>
            <a:endParaRPr lang="en-US" dirty="0" smtClean="0"/>
          </a:p>
          <a:p>
            <a:pPr lvl="1"/>
            <a:r>
              <a:rPr lang="ru-RU" dirty="0" smtClean="0"/>
              <a:t>Например</a:t>
            </a:r>
            <a:r>
              <a:rPr lang="ru-RU" dirty="0"/>
              <a:t>, BATS(1,1,0,0,m1) представляет собой базовую модель для хорошо известного аддитивного </a:t>
            </a:r>
            <a:r>
              <a:rPr lang="ru-RU" dirty="0" err="1"/>
              <a:t>односезонного</a:t>
            </a:r>
            <a:r>
              <a:rPr lang="ru-RU" dirty="0"/>
              <a:t> метода </a:t>
            </a:r>
            <a:r>
              <a:rPr lang="ru-RU" dirty="0" err="1"/>
              <a:t>Холта-Уинтерса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ru-RU" dirty="0" smtClean="0"/>
              <a:t>Двойная </a:t>
            </a:r>
            <a:r>
              <a:rPr lang="ru-RU" dirty="0"/>
              <a:t>сезонная аддитивная сезонная модель </a:t>
            </a:r>
            <a:r>
              <a:rPr lang="ru-RU" dirty="0" err="1"/>
              <a:t>Холта-Уинтерса</a:t>
            </a:r>
            <a:r>
              <a:rPr lang="ru-RU" dirty="0"/>
              <a:t> задается как BATS(1,1,0,0,m1,m2</a:t>
            </a:r>
            <a:r>
              <a:rPr lang="ru-RU" dirty="0" smtClean="0"/>
              <a:t>),</a:t>
            </a:r>
            <a:endParaRPr lang="en-US" dirty="0" smtClean="0"/>
          </a:p>
          <a:p>
            <a:pPr lvl="1"/>
            <a:r>
              <a:rPr lang="ru-RU" dirty="0" smtClean="0"/>
              <a:t>Аддитивная </a:t>
            </a:r>
            <a:r>
              <a:rPr lang="ru-RU" dirty="0"/>
              <a:t>тройная сезонная модель </a:t>
            </a:r>
            <a:r>
              <a:rPr lang="ru-RU" dirty="0" err="1"/>
              <a:t>Холта-Уинтерса</a:t>
            </a:r>
            <a:r>
              <a:rPr lang="ru-RU" dirty="0"/>
              <a:t> с поправкой AR(1) задается как BATS(1,1,1,0,m1,m2,m3).</a:t>
            </a:r>
          </a:p>
        </p:txBody>
      </p:sp>
    </p:spTree>
    <p:extLst>
      <p:ext uri="{BB962C8B-B14F-4D97-AF65-F5344CB8AC3E}">
        <p14:creationId xmlns:p14="http://schemas.microsoft.com/office/powerpoint/2010/main" val="242695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Тригонометрический </a:t>
            </a:r>
            <a:r>
              <a:rPr lang="en-US" dirty="0" smtClean="0"/>
              <a:t>BATS = TBATS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0208"/>
            <a:ext cx="10515600" cy="4351338"/>
          </a:xfrm>
        </p:spPr>
        <p:txBody>
          <a:bodyPr/>
          <a:lstStyle/>
          <a:p>
            <a:r>
              <a:rPr lang="ru-RU" dirty="0" smtClean="0"/>
              <a:t>Модель </a:t>
            </a:r>
            <a:r>
              <a:rPr lang="en-US" dirty="0" smtClean="0"/>
              <a:t>BATS</a:t>
            </a:r>
            <a:r>
              <a:rPr lang="ru-RU" dirty="0" smtClean="0"/>
              <a:t> </a:t>
            </a:r>
            <a:r>
              <a:rPr lang="ru-RU" dirty="0"/>
              <a:t>не может учитывать нецелочисленную сезонность и может иметь очень большое количество состояний</a:t>
            </a:r>
            <a:r>
              <a:rPr lang="ru-RU" dirty="0" smtClean="0"/>
              <a:t>;</a:t>
            </a:r>
            <a:endParaRPr lang="en-US" dirty="0" smtClean="0"/>
          </a:p>
          <a:p>
            <a:pPr lvl="1"/>
            <a:r>
              <a:rPr lang="ru-RU" dirty="0" smtClean="0"/>
              <a:t>Начальная </a:t>
            </a:r>
            <a:r>
              <a:rPr lang="ru-RU" dirty="0"/>
              <a:t>сезонная составляющая содержит </a:t>
            </a:r>
            <a:r>
              <a:rPr lang="ru-RU" dirty="0" err="1"/>
              <a:t>mT</a:t>
            </a:r>
            <a:r>
              <a:rPr lang="ru-RU" dirty="0"/>
              <a:t> ненулевые состояния. </a:t>
            </a:r>
            <a:endParaRPr lang="ru-RU" dirty="0" smtClean="0"/>
          </a:p>
          <a:p>
            <a:pPr lvl="1"/>
            <a:r>
              <a:rPr lang="ru-RU" dirty="0" smtClean="0"/>
              <a:t>Это </a:t>
            </a:r>
            <a:r>
              <a:rPr lang="ru-RU" dirty="0"/>
              <a:t>становится </a:t>
            </a:r>
            <a:r>
              <a:rPr lang="ru-RU" dirty="0" smtClean="0"/>
              <a:t>проблемой значений </a:t>
            </a:r>
            <a:r>
              <a:rPr lang="ru-RU" dirty="0"/>
              <a:t>для сезонных моделей с высокими периодами</a:t>
            </a:r>
            <a:r>
              <a:rPr lang="ru-RU" dirty="0" smtClean="0"/>
              <a:t>.</a:t>
            </a:r>
          </a:p>
          <a:p>
            <a:pPr marL="228600" lvl="1"/>
            <a:r>
              <a:rPr lang="ru-RU" dirty="0" smtClean="0"/>
              <a:t>Для решения проблемы разложим сезонность в ряд Фурье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338" y="3990320"/>
            <a:ext cx="50292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 smtClean="0"/>
          </a:p>
          <a:p>
            <a:r>
              <a:rPr lang="ru-RU" dirty="0" smtClean="0"/>
              <a:t>где </a:t>
            </a:r>
            <a:r>
              <a:rPr lang="ru-RU" dirty="0"/>
              <a:t>γ(i)1 и γ(i)2 — параметры сглаживания, λ(i)j = 2π j/</a:t>
            </a:r>
            <a:r>
              <a:rPr lang="ru-RU" dirty="0" err="1"/>
              <a:t>mi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Стохастический </a:t>
            </a:r>
            <a:r>
              <a:rPr lang="ru-RU" dirty="0"/>
              <a:t>уровень i-й сезонной компоненты опишем s(i)</a:t>
            </a:r>
            <a:r>
              <a:rPr lang="ru-RU" dirty="0" err="1"/>
              <a:t>j,t</a:t>
            </a:r>
            <a:r>
              <a:rPr lang="ru-RU" dirty="0"/>
              <a:t>, </a:t>
            </a:r>
            <a:endParaRPr lang="ru-RU" dirty="0" smtClean="0"/>
          </a:p>
          <a:p>
            <a:r>
              <a:rPr lang="ru-RU" dirty="0" smtClean="0"/>
              <a:t>а </a:t>
            </a:r>
            <a:r>
              <a:rPr lang="ru-RU" dirty="0"/>
              <a:t>стохастический рост уровня i-й сезонной компоненты, необходимый для описания изменения сезонной компоненты во времени, s∗(i</a:t>
            </a:r>
            <a:r>
              <a:rPr lang="ru-RU" dirty="0" smtClean="0"/>
              <a:t>)</a:t>
            </a:r>
            <a:r>
              <a:rPr lang="ru-RU" dirty="0"/>
              <a:t> </a:t>
            </a:r>
            <a:r>
              <a:rPr lang="ru-RU" dirty="0" err="1"/>
              <a:t>j,t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Число </a:t>
            </a:r>
            <a:r>
              <a:rPr lang="ru-RU" dirty="0"/>
              <a:t>гармоник, необходимое для i-й сезонной составляющей, обозначается </a:t>
            </a:r>
            <a:r>
              <a:rPr lang="ru-RU" dirty="0" err="1"/>
              <a:t>ki</a:t>
            </a:r>
            <a:r>
              <a:rPr lang="ru-RU" dirty="0"/>
              <a:t>. </a:t>
            </a:r>
            <a:endParaRPr lang="ru-RU" dirty="0" smtClean="0"/>
          </a:p>
          <a:p>
            <a:pPr lvl="1"/>
            <a:r>
              <a:rPr lang="ru-RU" dirty="0" smtClean="0"/>
              <a:t>Подход </a:t>
            </a:r>
            <a:r>
              <a:rPr lang="ru-RU" dirty="0"/>
              <a:t>эквивалентен индексным сезонным подходам, когда </a:t>
            </a:r>
            <a:r>
              <a:rPr lang="ru-RU" dirty="0" err="1"/>
              <a:t>ki</a:t>
            </a:r>
            <a:r>
              <a:rPr lang="ru-RU" dirty="0"/>
              <a:t> = </a:t>
            </a:r>
            <a:r>
              <a:rPr lang="ru-RU" dirty="0" err="1"/>
              <a:t>mi</a:t>
            </a:r>
            <a:r>
              <a:rPr lang="ru-RU" dirty="0"/>
              <a:t>/2 для </a:t>
            </a:r>
            <a:r>
              <a:rPr lang="ru-RU" dirty="0" smtClean="0"/>
              <a:t>четных значений </a:t>
            </a:r>
            <a:r>
              <a:rPr lang="ru-RU" dirty="0" err="1"/>
              <a:t>mi</a:t>
            </a:r>
            <a:r>
              <a:rPr lang="ru-RU" dirty="0"/>
              <a:t>, и когда </a:t>
            </a:r>
            <a:r>
              <a:rPr lang="ru-RU" dirty="0" err="1"/>
              <a:t>ki</a:t>
            </a:r>
            <a:r>
              <a:rPr lang="ru-RU" dirty="0"/>
              <a:t> = (</a:t>
            </a:r>
            <a:r>
              <a:rPr lang="ru-RU" dirty="0" err="1"/>
              <a:t>mi</a:t>
            </a:r>
            <a:r>
              <a:rPr lang="ru-RU" dirty="0"/>
              <a:t> − 1)/2 для нечетных значений </a:t>
            </a:r>
            <a:r>
              <a:rPr lang="ru-RU" dirty="0" err="1"/>
              <a:t>mi</a:t>
            </a:r>
            <a:r>
              <a:rPr lang="ru-RU" dirty="0"/>
              <a:t> . </a:t>
            </a:r>
            <a:endParaRPr lang="ru-RU" dirty="0" smtClean="0"/>
          </a:p>
          <a:p>
            <a:pPr lvl="1"/>
            <a:r>
              <a:rPr lang="ru-RU" dirty="0" smtClean="0"/>
              <a:t>Ожидается</a:t>
            </a:r>
            <a:r>
              <a:rPr lang="ru-RU" dirty="0"/>
              <a:t>, что для большинства сезонных составляющих потребуется меньшее количество гармоник, что уменьшит количество оцениваемых параметров. </a:t>
            </a:r>
            <a:endParaRPr lang="ru-RU" dirty="0" smtClean="0"/>
          </a:p>
          <a:p>
            <a:pPr lvl="1"/>
            <a:r>
              <a:rPr lang="ru-RU" dirty="0" smtClean="0"/>
              <a:t>Детерминированное </a:t>
            </a:r>
            <a:r>
              <a:rPr lang="ru-RU" dirty="0"/>
              <a:t>представление сезонных составляющих можно получить, установив параметры сглаживания равными нулю.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98" y="127614"/>
            <a:ext cx="50292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 smtClean="0"/>
              <a:t>TBATS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7788" y="1690688"/>
            <a:ext cx="10626012" cy="4952707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Модель </a:t>
            </a:r>
            <a:r>
              <a:rPr lang="en-US" dirty="0" smtClean="0"/>
              <a:t>TBATS(</a:t>
            </a:r>
            <a:r>
              <a:rPr lang="el-GR" dirty="0"/>
              <a:t>ω,φ, </a:t>
            </a:r>
            <a:r>
              <a:rPr lang="en-US" dirty="0" err="1"/>
              <a:t>p,q</a:t>
            </a:r>
            <a:r>
              <a:rPr lang="en-US" dirty="0"/>
              <a:t>,{m1, k1},{m2, k2},...,{</a:t>
            </a:r>
            <a:r>
              <a:rPr lang="en-US" dirty="0" err="1"/>
              <a:t>mT</a:t>
            </a:r>
            <a:r>
              <a:rPr lang="en-US" dirty="0"/>
              <a:t> , </a:t>
            </a:r>
            <a:r>
              <a:rPr lang="en-US" dirty="0" err="1"/>
              <a:t>kT</a:t>
            </a:r>
            <a:r>
              <a:rPr lang="en-US" dirty="0"/>
              <a:t> </a:t>
            </a:r>
            <a:r>
              <a:rPr lang="en-US" dirty="0" smtClean="0"/>
              <a:t>})</a:t>
            </a:r>
            <a:endParaRPr lang="ru-RU" dirty="0" smtClean="0"/>
          </a:p>
          <a:p>
            <a:r>
              <a:rPr lang="ru-RU" dirty="0"/>
              <a:t>Модель TBATS требует оценки 2(k1 +k2 +···+</a:t>
            </a:r>
            <a:r>
              <a:rPr lang="ru-RU" dirty="0" err="1"/>
              <a:t>kT</a:t>
            </a:r>
            <a:r>
              <a:rPr lang="ru-RU" dirty="0"/>
              <a:t> ) начальных сезонных значений, число которых, вероятно, будет намного меньше, чем количество параметров сезонного начального числа в моделях BATS. </a:t>
            </a:r>
            <a:endParaRPr lang="ru-RU" dirty="0" smtClean="0"/>
          </a:p>
          <a:p>
            <a:r>
              <a:rPr lang="ru-RU" dirty="0" smtClean="0"/>
              <a:t>Поскольку </a:t>
            </a:r>
            <a:r>
              <a:rPr lang="en-US" dirty="0" smtClean="0"/>
              <a:t>TBATS</a:t>
            </a:r>
            <a:r>
              <a:rPr lang="ru-RU" dirty="0" smtClean="0"/>
              <a:t> основан </a:t>
            </a:r>
            <a:r>
              <a:rPr lang="ru-RU" dirty="0"/>
              <a:t>на тригонометрических функциях, его можно использовать для моделирования нецелочисленных сезонных частот. </a:t>
            </a:r>
            <a:endParaRPr lang="ru-RU" dirty="0" smtClean="0"/>
          </a:p>
          <a:p>
            <a:r>
              <a:rPr lang="ru-RU" dirty="0"/>
              <a:t>Некоторые из ключевых преимуществ моделирующей среды TBATS</a:t>
            </a:r>
            <a:r>
              <a:rPr lang="ru-RU" dirty="0" smtClean="0"/>
              <a:t>:</a:t>
            </a:r>
          </a:p>
          <a:p>
            <a:r>
              <a:rPr lang="ru-RU" dirty="0" smtClean="0"/>
              <a:t>(</a:t>
            </a:r>
            <a:r>
              <a:rPr lang="ru-RU" dirty="0"/>
              <a:t>i) </a:t>
            </a:r>
            <a:r>
              <a:rPr lang="ru-RU" dirty="0" smtClean="0"/>
              <a:t>допускает </a:t>
            </a:r>
            <a:r>
              <a:rPr lang="ru-RU" dirty="0"/>
              <a:t>большее пространство эффективных параметров с возможностью более качественных прогнозов</a:t>
            </a:r>
            <a:r>
              <a:rPr lang="ru-RU" dirty="0" smtClean="0"/>
              <a:t>;</a:t>
            </a:r>
          </a:p>
          <a:p>
            <a:r>
              <a:rPr lang="ru-RU" dirty="0" smtClean="0"/>
              <a:t>(</a:t>
            </a:r>
            <a:r>
              <a:rPr lang="ru-RU" dirty="0" err="1"/>
              <a:t>ii</a:t>
            </a:r>
            <a:r>
              <a:rPr lang="ru-RU" dirty="0"/>
              <a:t>) </a:t>
            </a:r>
            <a:r>
              <a:rPr lang="ru-RU" dirty="0" smtClean="0"/>
              <a:t>позволяет </a:t>
            </a:r>
            <a:r>
              <a:rPr lang="ru-RU" dirty="0"/>
              <a:t>размещать вложенные и невложенные множественные сезонные компоненты</a:t>
            </a:r>
            <a:r>
              <a:rPr lang="ru-RU" dirty="0" smtClean="0"/>
              <a:t>;</a:t>
            </a:r>
          </a:p>
          <a:p>
            <a:r>
              <a:rPr lang="ru-RU" dirty="0" smtClean="0"/>
              <a:t>(</a:t>
            </a:r>
            <a:r>
              <a:rPr lang="ru-RU" dirty="0" err="1"/>
              <a:t>iii</a:t>
            </a:r>
            <a:r>
              <a:rPr lang="ru-RU" dirty="0"/>
              <a:t>) </a:t>
            </a:r>
            <a:r>
              <a:rPr lang="ru-RU" dirty="0" smtClean="0"/>
              <a:t>обрабатывает </a:t>
            </a:r>
            <a:r>
              <a:rPr lang="ru-RU" dirty="0"/>
              <a:t>типичные нелинейные функции, которые часто наблюдаются в рядах в реальном времени</a:t>
            </a:r>
            <a:r>
              <a:rPr lang="ru-RU" dirty="0" smtClean="0"/>
              <a:t>;</a:t>
            </a:r>
          </a:p>
          <a:p>
            <a:r>
              <a:rPr lang="ru-RU" dirty="0" smtClean="0"/>
              <a:t>(</a:t>
            </a:r>
            <a:r>
              <a:rPr lang="ru-RU" dirty="0" err="1"/>
              <a:t>iv</a:t>
            </a:r>
            <a:r>
              <a:rPr lang="ru-RU" dirty="0"/>
              <a:t>) </a:t>
            </a:r>
            <a:r>
              <a:rPr lang="ru-RU" dirty="0" smtClean="0"/>
              <a:t>позволяет </a:t>
            </a:r>
            <a:r>
              <a:rPr lang="ru-RU" dirty="0"/>
              <a:t>учитывать любую автокорреляцию в остатках</a:t>
            </a:r>
            <a:r>
              <a:rPr lang="ru-RU" dirty="0" smtClean="0"/>
              <a:t>;</a:t>
            </a:r>
          </a:p>
          <a:p>
            <a:r>
              <a:rPr lang="ru-RU" dirty="0" smtClean="0"/>
              <a:t>(</a:t>
            </a:r>
            <a:r>
              <a:rPr lang="ru-RU" dirty="0"/>
              <a:t>v) </a:t>
            </a:r>
            <a:r>
              <a:rPr lang="ru-RU" dirty="0" smtClean="0"/>
              <a:t>включает </a:t>
            </a:r>
            <a:r>
              <a:rPr lang="ru-RU" dirty="0"/>
              <a:t>гораздо более простую, но эффективную процедуру оценки</a:t>
            </a:r>
          </a:p>
        </p:txBody>
      </p:sp>
    </p:spTree>
    <p:extLst>
      <p:ext uri="{BB962C8B-B14F-4D97-AF65-F5344CB8AC3E}">
        <p14:creationId xmlns:p14="http://schemas.microsoft.com/office/powerpoint/2010/main" val="23420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https://www.kaggleusercontent.com/kf/1414291/eyJhbGciOiJkaXIiLCJlbmMiOiJBMTI4Q0JDLUhTMjU2In0..3-pRb3q6gRv82xTpa0eWug.Mua06XFewvuzX313QT-2PWCikHDYplMJ3837xfw5WdDlrdwjdHH7ySG5w5o49bpVSHQ8eVbjmVhAVQBd7PhNkuu951yAYYaeqCgw_EhUpA2T3Ya7OISe40d9JnYPmhe5iNrrlwflmeNEOlyec1FXVaOzxbsu0npX2L67pGr1kcOs_4kjuvsi48YCZnEJU25TpKSMC0WVY9vuxlhxuG-Q1vEq5V3YIN7WcTERHgNNyQ6D9jiioM3c0Jz-8GqJZkAYbG4fhhWFBIcBLDZMGwJKzlv5VJLCzlp-0JKmq4sMVC0mHRJLPpNkhG1K2II8VAVRItxId01ZMMMI7uNxX0x8b8TYCoAMXyC5QPEhBawSD9_Ef4EnXWYMnzXivsSHCGvsMnbABzujzjrJi-kKy9eAY-VSMU1tS8uaA84wXvZOXyV_XmEKO8KHVTwzw_TteUwGWbz2P34zZbUhVtg8cp_wEtJ0w7Pjuup3-0Nnu0_HY2HGcYBPuozvzTnU4HnEKCqJW5odXWuKbQHUGNWhIfqYGuX__VqA8Xh38i2UKeu8ExxyBukuwlE7yAMyXP7-I_BxHR321I9JO_PfZZfAsc4muwja3NRJwR9sczXvbjUv1kFAioKjds2hLkRzTL5L-4qQvmFeDHRprqFzN79Y-l99RpEKTN_bwMcF4jIsqehUvwI.Gg4QjWYQ7rKCdbmWevmqlQ/__results___files/__results___18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7" y="232228"/>
            <a:ext cx="6120266" cy="612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157255" y="6321425"/>
            <a:ext cx="6099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https://www.kaggle.com/code/kailex/arima-with-fourier-terms</a:t>
            </a:r>
          </a:p>
        </p:txBody>
      </p:sp>
    </p:spTree>
    <p:extLst>
      <p:ext uri="{BB962C8B-B14F-4D97-AF65-F5344CB8AC3E}">
        <p14:creationId xmlns:p14="http://schemas.microsoft.com/office/powerpoint/2010/main" val="26780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760934"/>
          </a:xfrm>
        </p:spPr>
        <p:txBody>
          <a:bodyPr>
            <a:normAutofit/>
          </a:bodyPr>
          <a:lstStyle/>
          <a:p>
            <a:r>
              <a:rPr lang="ru-RU" sz="8800" b="1" dirty="0" smtClean="0"/>
              <a:t>Модель </a:t>
            </a:r>
            <a:r>
              <a:rPr lang="en-US" sz="8800" b="1" dirty="0" smtClean="0"/>
              <a:t>GARCH</a:t>
            </a:r>
            <a:endParaRPr lang="en-US" sz="8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mtClean="0"/>
              <a:t>https://www.hse.ru/data/2014/06/09/1324317113/%D0%94%D0%B8%D0%BF%D0%BB%D0%BE%D0%BC.pdf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987143" y="61382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https://machinelearningmastery.com/develop-arch-and-garch-models-for-time-series-forecasting-in-python/</a:t>
            </a:r>
          </a:p>
        </p:txBody>
      </p:sp>
    </p:spTree>
    <p:extLst>
      <p:ext uri="{BB962C8B-B14F-4D97-AF65-F5344CB8AC3E}">
        <p14:creationId xmlns:p14="http://schemas.microsoft.com/office/powerpoint/2010/main" val="360839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7240" y="96202"/>
            <a:ext cx="10515600" cy="1325563"/>
          </a:xfrm>
        </p:spPr>
        <p:txBody>
          <a:bodyPr/>
          <a:lstStyle/>
          <a:p>
            <a:r>
              <a:rPr lang="ru-RU" dirty="0" smtClean="0"/>
              <a:t>Проблемы </a:t>
            </a:r>
            <a:r>
              <a:rPr lang="en-US" dirty="0" smtClean="0"/>
              <a:t>SARIMA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7220" y="114744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/>
              <a:t>Модели авторегрессии могут быть разработаны для данных одномерных временных </a:t>
            </a:r>
            <a:r>
              <a:rPr lang="ru-RU" dirty="0" smtClean="0"/>
              <a:t>рядов, </a:t>
            </a:r>
            <a:r>
              <a:rPr lang="ru-RU" dirty="0"/>
              <a:t>которые являются стационарными (AR), имеют тренд (ARIMA) и имеют сезонный компонент (SARIMA</a:t>
            </a:r>
            <a:r>
              <a:rPr lang="ru-RU" dirty="0" smtClean="0"/>
              <a:t>). Предполагается, что в итоговом временном ряде (после дифференцирования) ряд </a:t>
            </a:r>
            <a:r>
              <a:rPr lang="ru-RU" dirty="0"/>
              <a:t>будет </a:t>
            </a:r>
            <a:r>
              <a:rPr lang="ru-RU" dirty="0" smtClean="0"/>
              <a:t>иметь гомоскедастичность (один уровень дисперсии)</a:t>
            </a:r>
            <a:endParaRPr lang="en-US" dirty="0" smtClean="0"/>
          </a:p>
          <a:p>
            <a:r>
              <a:rPr lang="ru-RU" dirty="0" smtClean="0"/>
              <a:t>Если ряд имеет изменение </a:t>
            </a:r>
            <a:r>
              <a:rPr lang="ru-RU" dirty="0"/>
              <a:t>дисперсии во </a:t>
            </a:r>
            <a:r>
              <a:rPr lang="ru-RU" dirty="0" smtClean="0"/>
              <a:t>времени их надо или компенсировать или включить в модель. Временной </a:t>
            </a:r>
            <a:r>
              <a:rPr lang="ru-RU" dirty="0"/>
              <a:t>ряд с небольшими изменениями дисперсии иногда можно скорректировать с помощью степенного преобразования, например, с помощью </a:t>
            </a:r>
            <a:r>
              <a:rPr lang="ru-RU" dirty="0" smtClean="0"/>
              <a:t>преобразования </a:t>
            </a:r>
            <a:r>
              <a:rPr lang="ru-RU" dirty="0"/>
              <a:t>Бокса-Кокса</a:t>
            </a:r>
            <a:r>
              <a:rPr lang="ru-RU" dirty="0" smtClean="0"/>
              <a:t>.</a:t>
            </a:r>
          </a:p>
          <a:p>
            <a:r>
              <a:rPr lang="ru-RU" dirty="0"/>
              <a:t>Пример </a:t>
            </a:r>
            <a:r>
              <a:rPr lang="ru-RU" dirty="0" err="1" smtClean="0"/>
              <a:t>гетероскедастичности</a:t>
            </a:r>
            <a:r>
              <a:rPr lang="ru-RU" dirty="0" smtClean="0"/>
              <a:t>: в </a:t>
            </a:r>
            <a:r>
              <a:rPr lang="ru-RU" dirty="0"/>
              <a:t>контексте временного ряда в финансовой сфере это можно назвать возрастающей и убывающей волатильностью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Во </a:t>
            </a:r>
            <a:r>
              <a:rPr lang="ru-RU" dirty="0"/>
              <a:t>временных рядах, где дисперсия систематически увеличивается, например, в виде возрастающей тенденции, это свойство ряда называется </a:t>
            </a:r>
            <a:r>
              <a:rPr lang="ru-RU" dirty="0" err="1"/>
              <a:t>гетероскедастичностью</a:t>
            </a:r>
            <a:r>
              <a:rPr lang="ru-RU" dirty="0"/>
              <a:t>. 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870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ru-RU" dirty="0" err="1" smtClean="0"/>
              <a:t>гетероскедастичности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 descr="Волатильность - что это такое простыми словами? — Тюляги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722" y="1446480"/>
            <a:ext cx="7547539" cy="528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2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80098" cy="66031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098" y="0"/>
            <a:ext cx="5234399" cy="654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/>
          <a:lstStyle/>
          <a:p>
            <a:r>
              <a:rPr lang="ru-RU" dirty="0"/>
              <a:t>ARCH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292225"/>
            <a:ext cx="11058525" cy="5137150"/>
          </a:xfrm>
        </p:spPr>
        <p:txBody>
          <a:bodyPr>
            <a:normAutofit/>
          </a:bodyPr>
          <a:lstStyle/>
          <a:p>
            <a:r>
              <a:rPr lang="ru-RU" dirty="0" err="1"/>
              <a:t>Авторегрессионная</a:t>
            </a:r>
            <a:r>
              <a:rPr lang="ru-RU" dirty="0"/>
              <a:t> условная </a:t>
            </a:r>
            <a:r>
              <a:rPr lang="ru-RU" dirty="0" err="1"/>
              <a:t>гетероскедастичность</a:t>
            </a:r>
            <a:r>
              <a:rPr lang="ru-RU" dirty="0"/>
              <a:t>, или ARCH, — это метод, который явно моделирует изменение дисперсии с течением времени во временном ряду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По сути ARCH(p</a:t>
            </a:r>
            <a:r>
              <a:rPr lang="ru-RU" dirty="0"/>
              <a:t>) — это просто модель </a:t>
            </a:r>
            <a:r>
              <a:rPr lang="en-US" dirty="0" smtClean="0"/>
              <a:t>MA</a:t>
            </a:r>
            <a:r>
              <a:rPr lang="ru-RU" dirty="0" smtClean="0"/>
              <a:t>(p</a:t>
            </a:r>
            <a:r>
              <a:rPr lang="ru-RU" dirty="0"/>
              <a:t>), применяемая к дисперсии временного ряда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Рассмотрим временной ряд в виде</a:t>
            </a:r>
            <a:r>
              <a:rPr lang="en-US" dirty="0" smtClean="0"/>
              <a:t> AR </a:t>
            </a:r>
            <a:r>
              <a:rPr lang="ru-RU" dirty="0" err="1" smtClean="0"/>
              <a:t>модельи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Пусть остаток имеет временные зависимости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err="1"/>
              <a:t>гетероскедастичность</a:t>
            </a:r>
            <a:r>
              <a:rPr lang="ru-RU" dirty="0" smtClean="0"/>
              <a:t>, тогда опишем его </a:t>
            </a:r>
            <a:r>
              <a:rPr lang="en-US" dirty="0" smtClean="0"/>
              <a:t>AR </a:t>
            </a:r>
            <a:r>
              <a:rPr lang="ru-RU" dirty="0" smtClean="0"/>
              <a:t>моделью:					</a:t>
            </a:r>
          </a:p>
          <a:p>
            <a:r>
              <a:rPr lang="ru-RU" dirty="0" smtClean="0"/>
              <a:t>где </a:t>
            </a:r>
            <a:r>
              <a:rPr lang="en-US" dirty="0" smtClean="0"/>
              <a:t>q </a:t>
            </a:r>
            <a:r>
              <a:rPr lang="ru-RU" dirty="0" smtClean="0"/>
              <a:t>порядок модель.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4129087"/>
            <a:ext cx="7553325" cy="8477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12" y="5419725"/>
            <a:ext cx="30003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/>
          <a:lstStyle/>
          <a:p>
            <a:r>
              <a:rPr lang="ru-RU" dirty="0"/>
              <a:t>ARCH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292225"/>
            <a:ext cx="11058525" cy="5137150"/>
          </a:xfrm>
        </p:spPr>
        <p:txBody>
          <a:bodyPr>
            <a:normAutofit/>
          </a:bodyPr>
          <a:lstStyle/>
          <a:p>
            <a:r>
              <a:rPr lang="ru-RU" dirty="0" smtClean="0"/>
              <a:t>Другими словами мы можем вести процесс вида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812" y="1743075"/>
            <a:ext cx="6143625" cy="15049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19" y="1995828"/>
            <a:ext cx="5119330" cy="44420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297" y="3318216"/>
            <a:ext cx="5483115" cy="262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3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>
            <a:normAutofit/>
          </a:bodyPr>
          <a:lstStyle/>
          <a:p>
            <a:r>
              <a:rPr lang="en-US" dirty="0" smtClean="0"/>
              <a:t>GARCH</a:t>
            </a:r>
            <a:r>
              <a:rPr lang="ru-RU" dirty="0" smtClean="0"/>
              <a:t> – обобщенный </a:t>
            </a:r>
            <a:r>
              <a:rPr lang="en-US" dirty="0" smtClean="0"/>
              <a:t>GARCH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23950"/>
            <a:ext cx="10515600" cy="5053013"/>
          </a:xfrm>
        </p:spPr>
        <p:txBody>
          <a:bodyPr/>
          <a:lstStyle/>
          <a:p>
            <a:r>
              <a:rPr lang="ru-RU" dirty="0" smtClean="0"/>
              <a:t>В некоторых случаях</a:t>
            </a:r>
            <a:r>
              <a:rPr lang="en-US" dirty="0" smtClean="0"/>
              <a:t> </a:t>
            </a:r>
            <a:r>
              <a:rPr lang="ru-RU" dirty="0" smtClean="0"/>
              <a:t>кажется полезным дополнить модель </a:t>
            </a:r>
            <a:r>
              <a:rPr lang="en-US" dirty="0" smtClean="0"/>
              <a:t>ARCH </a:t>
            </a:r>
            <a:r>
              <a:rPr lang="ru-RU" dirty="0" smtClean="0"/>
              <a:t>авто регрессионными терминами. Это позволяет описать  модель как комбинацию своих временных зависимостей и случайного блуждания 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2861773"/>
            <a:ext cx="8334375" cy="20574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54280" y="5298571"/>
            <a:ext cx="8018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</a:t>
            </a:r>
            <a:r>
              <a:rPr lang="en-US" dirty="0"/>
              <a:t>: The number of lag variances to include in the GARCH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</a:t>
            </a:r>
            <a:r>
              <a:rPr lang="en-US" dirty="0"/>
              <a:t>: The number of lag residual errors to include in the GARCH model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where a GARCH(0, q) is equivalent to an ARCH(q) model.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629275" y="61769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Some of the techniques adopted in the finance sector — </a:t>
            </a:r>
            <a:r>
              <a:rPr lang="en-US" b="1" dirty="0"/>
              <a:t>ARCH</a:t>
            </a:r>
            <a:r>
              <a:rPr lang="en-US" dirty="0"/>
              <a:t>, ARCH-M, </a:t>
            </a:r>
            <a:r>
              <a:rPr lang="en-US" b="1" dirty="0"/>
              <a:t>GARCH</a:t>
            </a:r>
            <a:r>
              <a:rPr lang="en-US" dirty="0"/>
              <a:t>, GARCH-M, TGARCH, and EGARCH.</a:t>
            </a:r>
          </a:p>
        </p:txBody>
      </p:sp>
    </p:spTree>
    <p:extLst>
      <p:ext uri="{BB962C8B-B14F-4D97-AF65-F5344CB8AC3E}">
        <p14:creationId xmlns:p14="http://schemas.microsoft.com/office/powerpoint/2010/main" val="278946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36" y="1270199"/>
            <a:ext cx="5838636" cy="49067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272" y="2748556"/>
            <a:ext cx="5724525" cy="28575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434805" y="59346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https://medium.com/@ranjithkumar.rocking/time-series-model-s-arch-and-garch-2781a982b448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626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AR-NET – </a:t>
            </a:r>
            <a:r>
              <a:rPr lang="ru-RU" dirty="0" smtClean="0"/>
              <a:t>регуляризация </a:t>
            </a:r>
            <a:r>
              <a:rPr lang="ru-RU" dirty="0" err="1" smtClean="0"/>
              <a:t>авторегрессионных</a:t>
            </a:r>
            <a:r>
              <a:rPr lang="ru-RU" dirty="0" smtClean="0"/>
              <a:t> моделей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20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</a:t>
            </a:r>
            <a:r>
              <a:rPr lang="ru-RU" dirty="0" smtClean="0"/>
              <a:t>-</a:t>
            </a:r>
            <a:r>
              <a:rPr lang="en-US" dirty="0" smtClean="0"/>
              <a:t>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416050"/>
            <a:ext cx="11182350" cy="5175250"/>
          </a:xfrm>
        </p:spPr>
        <p:txBody>
          <a:bodyPr/>
          <a:lstStyle/>
          <a:p>
            <a:r>
              <a:rPr lang="ru-RU" dirty="0" smtClean="0"/>
              <a:t>Попытка имитации авторегрессии в виде нейронной сети.</a:t>
            </a:r>
          </a:p>
          <a:p>
            <a:r>
              <a:rPr lang="ru-RU" dirty="0" smtClean="0"/>
              <a:t>Параметры первого слоя эквивалентны </a:t>
            </a:r>
            <a:r>
              <a:rPr lang="en-US" dirty="0" smtClean="0"/>
              <a:t>AR-</a:t>
            </a:r>
            <a:r>
              <a:rPr lang="ru-RU" dirty="0" smtClean="0"/>
              <a:t> коэффициентам.</a:t>
            </a:r>
          </a:p>
          <a:p>
            <a:r>
              <a:rPr lang="ru-RU" dirty="0" smtClean="0"/>
              <a:t>Второй слой может быть опционально добавлен для достижения точности предсказания при сохранении интерпретируемости.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3743191"/>
            <a:ext cx="7386637" cy="236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8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</a:t>
            </a:r>
            <a:r>
              <a:rPr lang="ru-RU" dirty="0" smtClean="0"/>
              <a:t>-</a:t>
            </a:r>
            <a:r>
              <a:rPr lang="en-US" dirty="0" smtClean="0"/>
              <a:t>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416050"/>
            <a:ext cx="11182350" cy="5175250"/>
          </a:xfrm>
        </p:spPr>
        <p:txBody>
          <a:bodyPr/>
          <a:lstStyle/>
          <a:p>
            <a:r>
              <a:rPr lang="ru-RU" dirty="0" smtClean="0"/>
              <a:t>Классический </a:t>
            </a:r>
            <a:r>
              <a:rPr lang="en-US" dirty="0" smtClean="0"/>
              <a:t>AR: </a:t>
            </a:r>
            <a:r>
              <a:rPr lang="ru-RU" dirty="0" smtClean="0"/>
              <a:t>функция потерь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Предложен разряженный </a:t>
            </a:r>
            <a:r>
              <a:rPr lang="en-US" dirty="0" smtClean="0"/>
              <a:t>AR (</a:t>
            </a:r>
            <a:r>
              <a:rPr lang="en-US" dirty="0"/>
              <a:t>Sparse </a:t>
            </a:r>
            <a:r>
              <a:rPr lang="en-US" dirty="0" smtClean="0"/>
              <a:t>AR-Net).  </a:t>
            </a:r>
          </a:p>
          <a:p>
            <a:r>
              <a:rPr lang="ru-RU" dirty="0" smtClean="0"/>
              <a:t>Достоинство: возможность повышения устойчивости к неверному выбору </a:t>
            </a:r>
            <a:r>
              <a:rPr lang="ru-RU" dirty="0"/>
              <a:t>порядка модели. </a:t>
            </a:r>
            <a:endParaRPr lang="ru-RU" dirty="0" smtClean="0"/>
          </a:p>
          <a:p>
            <a:pPr lvl="1"/>
            <a:r>
              <a:rPr lang="ru-RU" dirty="0" smtClean="0"/>
              <a:t>Это </a:t>
            </a:r>
            <a:r>
              <a:rPr lang="ru-RU" dirty="0"/>
              <a:t>также устранит предположение, что AR-коэффициенты должны состоять из последовательных задержек.</a:t>
            </a:r>
          </a:p>
          <a:p>
            <a:r>
              <a:rPr lang="ru-RU" dirty="0" smtClean="0"/>
              <a:t> Для этого добавляется регуляризация к </a:t>
            </a:r>
            <a:r>
              <a:rPr lang="en-US" dirty="0" smtClean="0"/>
              <a:t>AR </a:t>
            </a:r>
            <a:r>
              <a:rPr lang="ru-RU" dirty="0" smtClean="0"/>
              <a:t>модели: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5" y="1252538"/>
            <a:ext cx="3752850" cy="8763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5100637"/>
            <a:ext cx="3228975" cy="9620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025" y="5162550"/>
            <a:ext cx="72199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0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</a:t>
            </a:r>
            <a:r>
              <a:rPr lang="ru-RU" dirty="0"/>
              <a:t>-</a:t>
            </a:r>
            <a:r>
              <a:rPr lang="en-US" dirty="0" smtClean="0"/>
              <a:t>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89325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Параметр разрежённости </a:t>
            </a:r>
            <a:r>
              <a:rPr lang="en-US" dirty="0" smtClean="0"/>
              <a:t>s </a:t>
            </a:r>
            <a:r>
              <a:rPr lang="ru-RU" dirty="0" smtClean="0"/>
              <a:t>для </a:t>
            </a:r>
            <a:r>
              <a:rPr lang="ru-RU" dirty="0"/>
              <a:t>AR-коэффициентов </a:t>
            </a:r>
            <a:endParaRPr lang="ru-RU" dirty="0" smtClean="0"/>
          </a:p>
          <a:p>
            <a:r>
              <a:rPr lang="ru-RU" dirty="0" err="1"/>
              <a:t>cλ</a:t>
            </a:r>
            <a:r>
              <a:rPr lang="ru-RU" dirty="0" smtClean="0"/>
              <a:t> </a:t>
            </a:r>
            <a:r>
              <a:rPr lang="ru-RU" dirty="0"/>
              <a:t>сила регуляризации </a:t>
            </a:r>
            <a:r>
              <a:rPr lang="ru-RU" dirty="0" smtClean="0"/>
              <a:t>может </a:t>
            </a:r>
            <a:r>
              <a:rPr lang="ru-RU" dirty="0"/>
              <a:t>быть установлена вручную или </a:t>
            </a:r>
            <a:r>
              <a:rPr lang="ru-RU" dirty="0" err="1" smtClean="0"/>
              <a:t>ско</a:t>
            </a:r>
            <a:r>
              <a:rPr lang="ru-RU" dirty="0" smtClean="0"/>
              <a:t> шума.</a:t>
            </a:r>
          </a:p>
          <a:p>
            <a:r>
              <a:rPr lang="ru-RU" dirty="0" smtClean="0"/>
              <a:t>R(θ) – функция регуляризации, она может быть в общем случае любой. В т.ч. </a:t>
            </a:r>
          </a:p>
          <a:p>
            <a:pPr lvl="1"/>
            <a:r>
              <a:rPr lang="ru-RU" dirty="0" smtClean="0"/>
              <a:t>L1-регуляризацию </a:t>
            </a:r>
            <a:r>
              <a:rPr lang="ru-RU" dirty="0"/>
              <a:t>(«Лассо»). </a:t>
            </a:r>
            <a:endParaRPr lang="ru-RU" dirty="0" smtClean="0"/>
          </a:p>
          <a:p>
            <a:pPr lvl="1"/>
            <a:r>
              <a:rPr lang="en-US" dirty="0" smtClean="0"/>
              <a:t>L2 – </a:t>
            </a:r>
            <a:r>
              <a:rPr lang="ru-RU" dirty="0" smtClean="0"/>
              <a:t>Тихонов.</a:t>
            </a:r>
          </a:p>
          <a:p>
            <a:pPr lvl="1"/>
            <a:r>
              <a:rPr lang="ru-RU" dirty="0" smtClean="0"/>
              <a:t>Специальная – пусть </a:t>
            </a:r>
            <a:r>
              <a:rPr lang="ru-RU" dirty="0"/>
              <a:t>мы хотим побудить оптимизатора устанавливать малые веса равными нулю, сохраняя при этом остальные веса </a:t>
            </a:r>
            <a:r>
              <a:rPr lang="ru-RU" dirty="0" smtClean="0"/>
              <a:t>нетронутыми.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33333"/>
          <a:stretch/>
        </p:blipFill>
        <p:spPr>
          <a:xfrm>
            <a:off x="4505325" y="773390"/>
            <a:ext cx="7219950" cy="952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4968080"/>
            <a:ext cx="4191000" cy="8286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471773" y="5265221"/>
            <a:ext cx="3267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c1 ≈ 3 and c2 ≈ 3 work ideally.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687" y="5867158"/>
            <a:ext cx="2657475" cy="78105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252198" y="5909228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</a:rPr>
              <a:t>или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900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Prophet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4351338"/>
          </a:xfrm>
        </p:spPr>
        <p:txBody>
          <a:bodyPr/>
          <a:lstStyle/>
          <a:p>
            <a:r>
              <a:rPr lang="ru-RU" dirty="0" smtClean="0"/>
              <a:t>Представим модель предсказания </a:t>
            </a:r>
            <a:r>
              <a:rPr lang="en-US" dirty="0" smtClean="0"/>
              <a:t>prophet </a:t>
            </a:r>
            <a:r>
              <a:rPr lang="ru-RU" dirty="0" smtClean="0"/>
              <a:t>как </a:t>
            </a:r>
          </a:p>
          <a:p>
            <a:endParaRPr lang="ru-RU" dirty="0" smtClean="0"/>
          </a:p>
          <a:p>
            <a:r>
              <a:rPr lang="en-US" dirty="0"/>
              <a:t>T (t) = Trend at time </a:t>
            </a:r>
            <a:r>
              <a:rPr lang="en-US" dirty="0" smtClean="0"/>
              <a:t>t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линейный или логистический тренд с точками перегиба)</a:t>
            </a:r>
          </a:p>
          <a:p>
            <a:r>
              <a:rPr lang="en-US" dirty="0" smtClean="0"/>
              <a:t>S(t</a:t>
            </a:r>
            <a:r>
              <a:rPr lang="en-US" dirty="0"/>
              <a:t>) = Seasonal effects at time </a:t>
            </a:r>
            <a:r>
              <a:rPr lang="en-US" dirty="0" smtClean="0"/>
              <a:t>t</a:t>
            </a:r>
            <a:r>
              <a:rPr lang="ru-RU" dirty="0" smtClean="0"/>
              <a:t> – Фурье Ряд.</a:t>
            </a:r>
          </a:p>
          <a:p>
            <a:r>
              <a:rPr lang="en-US" dirty="0" smtClean="0"/>
              <a:t>E(t</a:t>
            </a:r>
            <a:r>
              <a:rPr lang="en-US" dirty="0"/>
              <a:t>) = Event and holiday effects at time </a:t>
            </a:r>
            <a:r>
              <a:rPr lang="en-US" dirty="0" smtClean="0"/>
              <a:t>t – </a:t>
            </a:r>
            <a:r>
              <a:rPr lang="ru-RU" dirty="0" smtClean="0"/>
              <a:t>прочие регулярные эффекты.</a:t>
            </a:r>
          </a:p>
          <a:p>
            <a:r>
              <a:rPr lang="ru-RU" dirty="0" smtClean="0"/>
              <a:t>Пусть не все в модели предсказано, остаток информативен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1971675"/>
            <a:ext cx="30480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Prophet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199" y="1535112"/>
            <a:ext cx="10515600" cy="505618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Основная концепция </a:t>
            </a:r>
            <a:r>
              <a:rPr lang="ru-RU" dirty="0"/>
              <a:t>модели </a:t>
            </a:r>
            <a:r>
              <a:rPr lang="ru-RU" dirty="0" err="1"/>
              <a:t>NeuralProphet</a:t>
            </a:r>
            <a:r>
              <a:rPr lang="ru-RU" dirty="0"/>
              <a:t> </a:t>
            </a:r>
            <a:r>
              <a:rPr lang="ru-RU" dirty="0" smtClean="0"/>
              <a:t>- Модель </a:t>
            </a:r>
            <a:r>
              <a:rPr lang="ru-RU" dirty="0"/>
              <a:t>состоит из модулей, каждый из которых вносит дополнительный компонент в прогноз. </a:t>
            </a:r>
            <a:endParaRPr lang="ru-RU" dirty="0" smtClean="0"/>
          </a:p>
          <a:p>
            <a:r>
              <a:rPr lang="ru-RU" dirty="0" smtClean="0"/>
              <a:t>Большинство </a:t>
            </a:r>
            <a:r>
              <a:rPr lang="ru-RU" dirty="0"/>
              <a:t>компонентов также можно настроить для масштабирования по </a:t>
            </a:r>
            <a:r>
              <a:rPr lang="ru-RU" dirty="0" smtClean="0"/>
              <a:t>тренду и </a:t>
            </a:r>
            <a:r>
              <a:rPr lang="ru-RU" dirty="0"/>
              <a:t>для мультипликативного эффекта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Все </a:t>
            </a:r>
            <a:r>
              <a:rPr lang="ru-RU" dirty="0"/>
              <a:t>модули должны выдавать h выходных данных, где h определяет количество шагов, которые нужно прогнозировать в будущем одновременно</a:t>
            </a:r>
            <a:r>
              <a:rPr lang="ru-RU" dirty="0" smtClean="0"/>
              <a:t>.</a:t>
            </a:r>
          </a:p>
          <a:p>
            <a:r>
              <a:rPr lang="ru-RU" dirty="0" smtClean="0"/>
              <a:t>шаги добавляются </a:t>
            </a:r>
            <a:r>
              <a:rPr lang="ru-RU" dirty="0"/>
              <a:t>как предсказанные значения ˆ</a:t>
            </a:r>
            <a:r>
              <a:rPr lang="ru-RU" dirty="0" err="1"/>
              <a:t>yt</a:t>
            </a:r>
            <a:r>
              <a:rPr lang="ru-RU" dirty="0"/>
              <a:t>, ..., ˆyt+h-1 для </a:t>
            </a:r>
            <a:r>
              <a:rPr lang="ru-RU" dirty="0" err="1" smtClean="0"/>
              <a:t>соотвествующих</a:t>
            </a:r>
            <a:r>
              <a:rPr lang="ru-RU" dirty="0" smtClean="0"/>
              <a:t> </a:t>
            </a:r>
            <a:r>
              <a:rPr lang="ru-RU" dirty="0" err="1" smtClean="0"/>
              <a:t>будующих</a:t>
            </a:r>
            <a:r>
              <a:rPr lang="ru-RU" dirty="0" smtClean="0"/>
              <a:t> </a:t>
            </a:r>
            <a:r>
              <a:rPr lang="ru-RU" dirty="0"/>
              <a:t>значений временного ряда </a:t>
            </a:r>
            <a:r>
              <a:rPr lang="ru-RU" dirty="0" err="1"/>
              <a:t>yt</a:t>
            </a:r>
            <a:r>
              <a:rPr lang="ru-RU" dirty="0"/>
              <a:t>, ..., yt+h-1. </a:t>
            </a:r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ru-RU" dirty="0"/>
              <a:t>модель зависит только от времени, может быть получено произвольное количество прогнозов. </a:t>
            </a:r>
            <a:endParaRPr lang="ru-RU" dirty="0" smtClean="0"/>
          </a:p>
          <a:p>
            <a:pPr lvl="1"/>
            <a:r>
              <a:rPr lang="ru-RU" dirty="0" smtClean="0"/>
              <a:t>В </a:t>
            </a:r>
            <a:r>
              <a:rPr lang="ru-RU" dirty="0"/>
              <a:t>следующих описаниях этот особый случай будет математически эквивалентен прогнозу на один шаг вперед с h = 1.</a:t>
            </a:r>
          </a:p>
        </p:txBody>
      </p:sp>
    </p:spTree>
    <p:extLst>
      <p:ext uri="{BB962C8B-B14F-4D97-AF65-F5344CB8AC3E}">
        <p14:creationId xmlns:p14="http://schemas.microsoft.com/office/powerpoint/2010/main" val="31005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" y="365125"/>
            <a:ext cx="5131585" cy="6417440"/>
          </a:xfrm>
          <a:prstGeom prst="rect">
            <a:avLst/>
          </a:prstGeom>
        </p:spPr>
      </p:pic>
      <p:sp>
        <p:nvSpPr>
          <p:cNvPr id="5" name="AutoShape 2" descr="blob:https://web.telegram.org/7f33079c-75a2-40f4-87f4-f4902e07f75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284" y="160338"/>
            <a:ext cx="4701245" cy="587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7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US" dirty="0"/>
              <a:t>Neural Prophet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76524"/>
            <a:ext cx="10515600" cy="3224213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Где</a:t>
            </a:r>
            <a:r>
              <a:rPr lang="en-US" sz="2400" dirty="0" smtClean="0"/>
              <a:t>,</a:t>
            </a:r>
            <a:endParaRPr lang="ru-RU" sz="2400" dirty="0" smtClean="0"/>
          </a:p>
          <a:p>
            <a:pPr lvl="1"/>
            <a:r>
              <a:rPr lang="en-US" dirty="0" smtClean="0"/>
              <a:t>T (t) = </a:t>
            </a:r>
            <a:r>
              <a:rPr lang="ru-RU" dirty="0" smtClean="0"/>
              <a:t>Тренд</a:t>
            </a:r>
          </a:p>
          <a:p>
            <a:pPr lvl="1"/>
            <a:r>
              <a:rPr lang="en-US" dirty="0" smtClean="0"/>
              <a:t>S(t) = </a:t>
            </a:r>
            <a:r>
              <a:rPr lang="ru-RU" dirty="0" smtClean="0"/>
              <a:t>Сезонность</a:t>
            </a:r>
          </a:p>
          <a:p>
            <a:pPr lvl="1"/>
            <a:r>
              <a:rPr lang="en-US" dirty="0" smtClean="0"/>
              <a:t>E(t) = </a:t>
            </a:r>
            <a:r>
              <a:rPr lang="ru-RU" dirty="0" smtClean="0"/>
              <a:t>Регулярные события</a:t>
            </a:r>
          </a:p>
          <a:p>
            <a:pPr lvl="1"/>
            <a:r>
              <a:rPr lang="en-US" dirty="0" smtClean="0"/>
              <a:t>F (t) = </a:t>
            </a:r>
            <a:r>
              <a:rPr lang="ru-RU" dirty="0" smtClean="0"/>
              <a:t>Внешние экзогенные факторы</a:t>
            </a:r>
          </a:p>
          <a:p>
            <a:pPr lvl="1"/>
            <a:r>
              <a:rPr lang="en-US" dirty="0" smtClean="0"/>
              <a:t>A(t) = AR-NET</a:t>
            </a:r>
            <a:r>
              <a:rPr lang="ru-RU" dirty="0" smtClean="0"/>
              <a:t> </a:t>
            </a:r>
            <a:r>
              <a:rPr lang="en-US" dirty="0" smtClean="0"/>
              <a:t>(AR, Sparse-AR, Deep-AR – </a:t>
            </a:r>
            <a:r>
              <a:rPr lang="ru-RU" dirty="0" smtClean="0"/>
              <a:t>то есть с </a:t>
            </a:r>
            <a:r>
              <a:rPr lang="en-US" dirty="0" err="1" smtClean="0"/>
              <a:t>ReLU</a:t>
            </a:r>
            <a:r>
              <a:rPr lang="en-US" dirty="0" smtClean="0"/>
              <a:t>).</a:t>
            </a:r>
            <a:endParaRPr lang="ru-RU" dirty="0" smtClean="0"/>
          </a:p>
          <a:p>
            <a:pPr lvl="1"/>
            <a:r>
              <a:rPr lang="en-US" dirty="0" smtClean="0"/>
              <a:t>L(t) = </a:t>
            </a:r>
            <a:r>
              <a:rPr lang="ru-RU" dirty="0" smtClean="0"/>
              <a:t>Регрессионные эффекты лаговых версий ряда как экзогенные факторы</a:t>
            </a:r>
            <a:r>
              <a:rPr lang="en-US" sz="2000" dirty="0"/>
              <a:t/>
            </a:r>
            <a:br>
              <a:rPr lang="en-US" sz="2000" dirty="0"/>
            </a:br>
            <a:endParaRPr lang="ru-RU" sz="2000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1" y="1843087"/>
            <a:ext cx="6920542" cy="70008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8200" y="1340791"/>
            <a:ext cx="7867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</a:rPr>
              <a:t>Общая модель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96157" y="5668367"/>
            <a:ext cx="114395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Все модули компонентов модели могут быть индивидуально сконфигурированы и объединены для </a:t>
            </a:r>
            <a:r>
              <a:rPr lang="ru-RU" dirty="0" smtClean="0"/>
              <a:t>составления модель</a:t>
            </a:r>
            <a:r>
              <a:rPr lang="ru-RU" dirty="0"/>
              <a:t>. Если все модули выключены, в качестве трендовой команды устанавливается только параметр статического </a:t>
            </a:r>
            <a:r>
              <a:rPr lang="ru-RU" dirty="0" smtClean="0"/>
              <a:t>смещения компонент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324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Регрессия + моделированная </a:t>
            </a:r>
            <a:r>
              <a:rPr lang="ru-RU" dirty="0"/>
              <a:t>ошибка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7905" y="1415427"/>
            <a:ext cx="10515600" cy="4351338"/>
          </a:xfrm>
        </p:spPr>
        <p:txBody>
          <a:bodyPr/>
          <a:lstStyle/>
          <a:p>
            <a:r>
              <a:rPr lang="ru-RU" dirty="0" smtClean="0"/>
              <a:t>В некотором смысле составляющие, выделенные и исключенные при помощи независимых методов могут быть использованы как экзогенные регрессоры для основного метода </a:t>
            </a:r>
            <a:endParaRPr lang="ru-RU" dirty="0"/>
          </a:p>
        </p:txBody>
      </p:sp>
      <p:pic>
        <p:nvPicPr>
          <p:cNvPr id="1026" name="Picture 2" descr="ARIMAX and SARIMAX mod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327" y="2685352"/>
            <a:ext cx="5414473" cy="315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97905" y="6023897"/>
            <a:ext cx="8591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https://timeseriesreasoning.com/contents/regression-with-arima-errors-model/</a:t>
            </a:r>
          </a:p>
        </p:txBody>
      </p:sp>
    </p:spTree>
    <p:extLst>
      <p:ext uri="{BB962C8B-B14F-4D97-AF65-F5344CB8AC3E}">
        <p14:creationId xmlns:p14="http://schemas.microsoft.com/office/powerpoint/2010/main" val="27063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737"/>
          </a:xfrm>
        </p:spPr>
        <p:txBody>
          <a:bodyPr/>
          <a:lstStyle/>
          <a:p>
            <a:r>
              <a:rPr lang="ru-RU" dirty="0"/>
              <a:t>Регрессия + моделированная ошибка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2030" y="1333264"/>
            <a:ext cx="10515600" cy="2828538"/>
          </a:xfrm>
        </p:spPr>
        <p:txBody>
          <a:bodyPr>
            <a:normAutofit/>
          </a:bodyPr>
          <a:lstStyle/>
          <a:p>
            <a:r>
              <a:rPr lang="ru-RU" dirty="0" smtClean="0"/>
              <a:t>По существу тренд модели может быть описан регрессионной моделью, тогда как весь временной ряд навряд ли.</a:t>
            </a:r>
          </a:p>
          <a:p>
            <a:r>
              <a:rPr lang="ru-RU" dirty="0" smtClean="0"/>
              <a:t>При этом компенсация тренда часто приводит к  большим проблемам в выборе параметров модели.</a:t>
            </a:r>
          </a:p>
          <a:p>
            <a:r>
              <a:rPr lang="ru-RU" dirty="0" smtClean="0"/>
              <a:t>Таким образом можно попробовать аппроксимировать тренд, отдельно от сезонности.</a:t>
            </a:r>
            <a:endParaRPr lang="ru-RU" dirty="0"/>
          </a:p>
        </p:txBody>
      </p:sp>
      <p:pic>
        <p:nvPicPr>
          <p:cNvPr id="2052" name="Picture 4" descr="SARIMAX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52" y="3677444"/>
            <a:ext cx="580072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linear regression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61" y="4613197"/>
            <a:ext cx="5503491" cy="171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2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www.kaggleusercontent.com/kf/1414291/eyJhbGciOiJkaXIiLCJlbmMiOiJBMTI4Q0JDLUhTMjU2In0..3-pRb3q6gRv82xTpa0eWug.Mua06XFewvuzX313QT-2PWCikHDYplMJ3837xfw5WdDlrdwjdHH7ySG5w5o49bpVSHQ8eVbjmVhAVQBd7PhNkuu951yAYYaeqCgw_EhUpA2T3Ya7OISe40d9JnYPmhe5iNrrlwflmeNEOlyec1FXVaOzxbsu0npX2L67pGr1kcOs_4kjuvsi48YCZnEJU25TpKSMC0WVY9vuxlhxuG-Q1vEq5V3YIN7WcTERHgNNyQ6D9jiioM3c0Jz-8GqJZkAYbG4fhhWFBIcBLDZMGwJKzlv5VJLCzlp-0JKmq4sMVC0mHRJLPpNkhG1K2II8VAVRItxId01ZMMMI7uNxX0x8b8TYCoAMXyC5QPEhBawSD9_Ef4EnXWYMnzXivsSHCGvsMnbABzujzjrJi-kKy9eAY-VSMU1tS8uaA84wXvZOXyV_XmEKO8KHVTwzw_TteUwGWbz2P34zZbUhVtg8cp_wEtJ0w7Pjuup3-0Nnu0_HY2HGcYBPuozvzTnU4HnEKCqJW5odXWuKbQHUGNWhIfqYGuX__VqA8Xh38i2UKeu8ExxyBukuwlE7yAMyXP7-I_BxHR321I9JO_PfZZfAsc4muwja3NRJwR9sczXvbjUv1kFAioKjds2hLkRzTL5L-4qQvmFeDHRprqFzN79Y-l99RpEKTN_bwMcF4jIsqehUvwI.Gg4QjWYQ7rKCdbmWevmqlQ/__results___files/__results___10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125"/>
            <a:ext cx="5821362" cy="582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157255" y="6321425"/>
            <a:ext cx="6099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https://www.kaggle.com/code/kailex/arima-with-fourier-terms</a:t>
            </a:r>
          </a:p>
        </p:txBody>
      </p:sp>
      <p:pic>
        <p:nvPicPr>
          <p:cNvPr id="3076" name="Picture 4" descr="https://www.kaggleusercontent.com/kf/1414291/eyJhbGciOiJkaXIiLCJlbmMiOiJBMTI4Q0JDLUhTMjU2In0..3-pRb3q6gRv82xTpa0eWug.Mua06XFewvuzX313QT-2PWCikHDYplMJ3837xfw5WdDlrdwjdHH7ySG5w5o49bpVSHQ8eVbjmVhAVQBd7PhNkuu951yAYYaeqCgw_EhUpA2T3Ya7OISe40d9JnYPmhe5iNrrlwflmeNEOlyec1FXVaOzxbsu0npX2L67pGr1kcOs_4kjuvsi48YCZnEJU25TpKSMC0WVY9vuxlhxuG-Q1vEq5V3YIN7WcTERHgNNyQ6D9jiioM3c0Jz-8GqJZkAYbG4fhhWFBIcBLDZMGwJKzlv5VJLCzlp-0JKmq4sMVC0mHRJLPpNkhG1K2II8VAVRItxId01ZMMMI7uNxX0x8b8TYCoAMXyC5QPEhBawSD9_Ef4EnXWYMnzXivsSHCGvsMnbABzujzjrJi-kKy9eAY-VSMU1tS8uaA84wXvZOXyV_XmEKO8KHVTwzw_TteUwGWbz2P34zZbUhVtg8cp_wEtJ0w7Pjuup3-0Nnu0_HY2HGcYBPuozvzTnU4HnEKCqJW5odXWuKbQHUGNWhIfqYGuX__VqA8Xh38i2UKeu8ExxyBukuwlE7yAMyXP7-I_BxHR321I9JO_PfZZfAsc4muwja3NRJwR9sczXvbjUv1kFAioKjds2hLkRzTL5L-4qQvmFeDHRprqFzN79Y-l99RpEKTN_bwMcF4jIsqehUvwI.Gg4QjWYQ7rKCdbmWevmqlQ/__results___files/__results___12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63" y="336550"/>
            <a:ext cx="5849937" cy="584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760934"/>
          </a:xfrm>
        </p:spPr>
        <p:txBody>
          <a:bodyPr>
            <a:normAutofit/>
          </a:bodyPr>
          <a:lstStyle/>
          <a:p>
            <a:r>
              <a:rPr lang="ru-RU" sz="8800" b="1" dirty="0" smtClean="0"/>
              <a:t>Модель </a:t>
            </a:r>
            <a:r>
              <a:rPr lang="en-US" sz="8800" b="1" dirty="0" smtClean="0"/>
              <a:t>TBATS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5585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BATS - </a:t>
            </a:r>
            <a:r>
              <a:rPr lang="en-US" b="1" dirty="0"/>
              <a:t>B</a:t>
            </a:r>
            <a:r>
              <a:rPr lang="en-US" dirty="0"/>
              <a:t>ox-Cox transformation, </a:t>
            </a:r>
            <a:r>
              <a:rPr lang="en-US" b="1" dirty="0"/>
              <a:t>A</a:t>
            </a:r>
            <a:r>
              <a:rPr lang="en-US" dirty="0"/>
              <a:t>RMA errors, </a:t>
            </a:r>
            <a:r>
              <a:rPr lang="en-US" b="1" dirty="0"/>
              <a:t>T</a:t>
            </a:r>
            <a:r>
              <a:rPr lang="en-US" dirty="0"/>
              <a:t>rend, and </a:t>
            </a:r>
            <a:r>
              <a:rPr lang="en-US" b="1" dirty="0"/>
              <a:t>S</a:t>
            </a:r>
            <a:r>
              <a:rPr lang="en-US" dirty="0"/>
              <a:t>easonal </a:t>
            </a:r>
            <a:r>
              <a:rPr lang="en-US" dirty="0" smtClean="0"/>
              <a:t>components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738103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>
                    <a:hlinkClick r:id="rId2"/>
                  </a:rPr>
                  <a:t>https://robjhyndman.com/papers/ComplexSeasonality.pdf</a:t>
                </a:r>
                <a:endParaRPr lang="ru-RU" sz="1800" dirty="0" smtClean="0"/>
              </a:p>
              <a:p>
                <a:r>
                  <a:rPr lang="en-US" sz="1800" dirty="0">
                    <a:hlinkClick r:id="rId3"/>
                  </a:rPr>
                  <a:t>https://</a:t>
                </a:r>
                <a:r>
                  <a:rPr lang="en-US" sz="1800" dirty="0" smtClean="0">
                    <a:hlinkClick r:id="rId3"/>
                  </a:rPr>
                  <a:t>towardsdatascience.com/how-to-forecast-time-series-with-multiple-seasonalities-23c77152347e</a:t>
                </a:r>
                <a:endParaRPr lang="ru-RU" sz="1800" dirty="0" smtClean="0"/>
              </a:p>
              <a:p>
                <a:r>
                  <a:rPr lang="ru-RU" dirty="0" smtClean="0"/>
                  <a:t>Запишем </a:t>
                </a:r>
                <a:r>
                  <a:rPr lang="en-US" dirty="0" smtClean="0"/>
                  <a:t>HW </a:t>
                </a:r>
                <a:r>
                  <a:rPr lang="ru-RU" dirty="0" smtClean="0"/>
                  <a:t>метод для двух компонент сезонности и 1 точки предсказания вперед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ru-RU" dirty="0" smtClean="0"/>
                  <a:t>Или модель данных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738103"/>
              </a:xfrm>
              <a:blipFill>
                <a:blip r:embed="rId4"/>
                <a:stretch>
                  <a:fillRect l="-1043" t="-11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291" y="3309062"/>
            <a:ext cx="4178268" cy="293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4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BATS - </a:t>
            </a:r>
            <a:r>
              <a:rPr lang="en-US" b="1" dirty="0"/>
              <a:t>B</a:t>
            </a:r>
            <a:r>
              <a:rPr lang="en-US" dirty="0"/>
              <a:t>ox-Cox transformation, </a:t>
            </a:r>
            <a:r>
              <a:rPr lang="en-US" b="1" dirty="0"/>
              <a:t>A</a:t>
            </a:r>
            <a:r>
              <a:rPr lang="en-US" dirty="0"/>
              <a:t>RMA errors, </a:t>
            </a:r>
            <a:r>
              <a:rPr lang="en-US" b="1" dirty="0"/>
              <a:t>T</a:t>
            </a:r>
            <a:r>
              <a:rPr lang="en-US" dirty="0"/>
              <a:t>rend, and </a:t>
            </a:r>
            <a:r>
              <a:rPr lang="en-US" b="1" dirty="0"/>
              <a:t>S</a:t>
            </a:r>
            <a:r>
              <a:rPr lang="en-US" dirty="0"/>
              <a:t>easonal </a:t>
            </a:r>
            <a:r>
              <a:rPr lang="en-US" dirty="0" smtClean="0"/>
              <a:t>components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738103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модель данных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738103"/>
              </a:xfrm>
              <a:blipFill>
                <a:blip r:embed="rId3"/>
                <a:stretch>
                  <a:fillRect l="-1043" t="-20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732" y="1872148"/>
            <a:ext cx="4178268" cy="29396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744893" y="2943804"/>
                <a:ext cx="7559352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где m1 и m2 – периоды сезонных циклов, </a:t>
                </a:r>
                <a:endParaRPr lang="en-US" dirty="0" smtClean="0"/>
              </a:p>
              <a:p>
                <a:r>
                  <a:rPr lang="ru-RU" dirty="0" err="1" smtClean="0"/>
                  <a:t>dt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представляет </a:t>
                </a:r>
                <a:r>
                  <a:rPr lang="ru-RU" dirty="0"/>
                  <a:t>собой случайную величину белого шума, представляющую ошибку предсказания (или возмущение). </a:t>
                </a:r>
                <a:endParaRPr lang="en-US" dirty="0" smtClean="0"/>
              </a:p>
              <a:p>
                <a:r>
                  <a:rPr lang="ru-RU" dirty="0" smtClean="0"/>
                  <a:t>Компоненты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представляют компоненты уровня и тренда ряда в момент времени </a:t>
                </a:r>
                <a:r>
                  <a:rPr lang="en-US" dirty="0" smtClean="0"/>
                  <a:t>n</a:t>
                </a:r>
                <a:r>
                  <a:rPr lang="ru-RU" dirty="0" smtClean="0"/>
                  <a:t> </a:t>
                </a:r>
                <a:r>
                  <a:rPr lang="ru-RU" dirty="0"/>
                  <a:t>соответственно,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представляет i-й сезонный компонент в момент времени </a:t>
                </a:r>
                <a:r>
                  <a:rPr lang="en-US" dirty="0" smtClean="0"/>
                  <a:t>n</a:t>
                </a:r>
                <a:r>
                  <a:rPr lang="ru-RU" dirty="0" smtClean="0"/>
                  <a:t>. </a:t>
                </a:r>
                <a:endParaRPr lang="en-US" dirty="0" smtClean="0"/>
              </a:p>
              <a:p>
                <a:r>
                  <a:rPr lang="ru-RU" dirty="0" smtClean="0"/>
                  <a:t>Коэффициенты </a:t>
                </a:r>
                <a:r>
                  <a:rPr lang="ru-RU" dirty="0"/>
                  <a:t>α,β, γ1 и γ2 являются так называемыми параметрами сглаживания, </a:t>
                </a:r>
                <a:endParaRPr lang="ru-RU" dirty="0" smtClean="0"/>
              </a:p>
              <a:p>
                <a:r>
                  <a:rPr lang="ru-RU" dirty="0" smtClean="0"/>
                  <a:t>Зададим параметры </a:t>
                </a:r>
                <a:r>
                  <a:rPr lang="ru-RU" dirty="0" err="1" smtClean="0"/>
                  <a:t>инициалиазции</a:t>
                </a:r>
                <a:r>
                  <a:rPr lang="ru-RU" dirty="0" smtClean="0"/>
                  <a:t>:</a:t>
                </a:r>
                <a:endParaRPr lang="en-US" dirty="0" smtClean="0"/>
              </a:p>
              <a:p>
                <a:r>
                  <a:rPr lang="ru-RU" dirty="0" smtClean="0"/>
                  <a:t>Значения </a:t>
                </a:r>
                <a:r>
                  <a:rPr lang="en-US" dirty="0" smtClean="0"/>
                  <a:t>l</a:t>
                </a:r>
                <a:r>
                  <a:rPr lang="ru-RU" dirty="0" smtClean="0"/>
                  <a:t>0</a:t>
                </a:r>
                <a:r>
                  <a:rPr lang="ru-RU" dirty="0"/>
                  <a:t>, b0, {s(1)1−m1,...,s(1)0} и {s(2)1− m2,...,</a:t>
                </a:r>
                <a:r>
                  <a:rPr lang="ru-RU" dirty="0" smtClean="0"/>
                  <a:t>s(2)0</a:t>
                </a:r>
                <a:r>
                  <a:rPr lang="en-US" dirty="0" smtClean="0"/>
                  <a:t>}</a:t>
                </a:r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93" y="2943804"/>
                <a:ext cx="7559352" cy="2862322"/>
              </a:xfrm>
              <a:prstGeom prst="rect">
                <a:avLst/>
              </a:prstGeom>
              <a:blipFill>
                <a:blip r:embed="rId5"/>
                <a:stretch>
                  <a:fillRect l="-645" t="-1279" b="-25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98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4003</TotalTime>
  <Words>1396</Words>
  <Application>Microsoft Office PowerPoint</Application>
  <PresentationFormat>Широкоэкранный</PresentationFormat>
  <Paragraphs>150</Paragraphs>
  <Slides>30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Тема Office</vt:lpstr>
      <vt:lpstr>Комбинированные методы предсказания</vt:lpstr>
      <vt:lpstr>Презентация PowerPoint</vt:lpstr>
      <vt:lpstr>Презентация PowerPoint</vt:lpstr>
      <vt:lpstr>Регрессия + моделированная ошибка</vt:lpstr>
      <vt:lpstr>Регрессия + моделированная ошибка</vt:lpstr>
      <vt:lpstr>Презентация PowerPoint</vt:lpstr>
      <vt:lpstr>Модель TBATS</vt:lpstr>
      <vt:lpstr>BATS - Box-Cox transformation, ARMA errors, Trend, and Seasonal components</vt:lpstr>
      <vt:lpstr>BATS - Box-Cox transformation, ARMA errors, Trend, and Seasonal components</vt:lpstr>
      <vt:lpstr>BATS Box-Cox transformation, ARMA errors, Trend, and Seasonal components</vt:lpstr>
      <vt:lpstr>BATS</vt:lpstr>
      <vt:lpstr>BATS</vt:lpstr>
      <vt:lpstr>Тригонометрический BATS = TBATS</vt:lpstr>
      <vt:lpstr>Презентация PowerPoint</vt:lpstr>
      <vt:lpstr>Модель TBATS</vt:lpstr>
      <vt:lpstr>Презентация PowerPoint</vt:lpstr>
      <vt:lpstr>Модель GARCH</vt:lpstr>
      <vt:lpstr>Проблемы SARIMA</vt:lpstr>
      <vt:lpstr>Пример гетероскедастичности</vt:lpstr>
      <vt:lpstr>ARCH</vt:lpstr>
      <vt:lpstr>ARCH</vt:lpstr>
      <vt:lpstr>GARCH – обобщенный GARCH</vt:lpstr>
      <vt:lpstr>GARCH</vt:lpstr>
      <vt:lpstr>Презентация PowerPoint</vt:lpstr>
      <vt:lpstr>AR-Net</vt:lpstr>
      <vt:lpstr>AR-Net</vt:lpstr>
      <vt:lpstr>AR-Net</vt:lpstr>
      <vt:lpstr>Neural Prophet</vt:lpstr>
      <vt:lpstr>Neural Prophet</vt:lpstr>
      <vt:lpstr>Neural Prophet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175</cp:revision>
  <dcterms:created xsi:type="dcterms:W3CDTF">2021-10-31T10:57:36Z</dcterms:created>
  <dcterms:modified xsi:type="dcterms:W3CDTF">2024-03-06T13:17:04Z</dcterms:modified>
</cp:coreProperties>
</file>