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315" r:id="rId4"/>
    <p:sldId id="305" r:id="rId5"/>
    <p:sldId id="343" r:id="rId6"/>
    <p:sldId id="313" r:id="rId7"/>
    <p:sldId id="307" r:id="rId8"/>
    <p:sldId id="314" r:id="rId9"/>
    <p:sldId id="304" r:id="rId10"/>
    <p:sldId id="317" r:id="rId11"/>
    <p:sldId id="264" r:id="rId12"/>
    <p:sldId id="271" r:id="rId13"/>
    <p:sldId id="344" r:id="rId14"/>
    <p:sldId id="273" r:id="rId15"/>
    <p:sldId id="274" r:id="rId16"/>
    <p:sldId id="266" r:id="rId17"/>
    <p:sldId id="26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266" autoAdjust="0"/>
    <p:restoredTop sz="96327"/>
  </p:normalViewPr>
  <p:slideViewPr>
    <p:cSldViewPr snapToGrid="0">
      <p:cViewPr>
        <p:scale>
          <a:sx n="125" d="100"/>
          <a:sy n="125" d="100"/>
        </p:scale>
        <p:origin x="510" y="-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CFB4BA-4847-4950-9046-35C5746961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C50F236-05DE-4EA6-B24B-C0FEBD729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412F55E-4C2C-4815-9251-414FB0B40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07044F1-1BCB-437D-94B7-748CD73BD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8FE5FCA-3381-4AA7-97BE-E08360D07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37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FE3F53-D493-48AC-971D-7454A8D78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4A05121-2968-48C3-BB49-AF0AC43AD1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8A79E25-1AB6-488D-AFD4-754FABB44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F133EB6-0DE0-4289-8048-2D6D72BA6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8889C22-9049-4BFC-8501-808125020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213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A0A8197-99AF-4047-BB35-1E28D8D181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2B8222B-3624-4C62-9AC8-0C9ACA8710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9B1FCEF-30E5-4242-9E96-510141165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83953CE-A629-44C1-8C47-D85C4C211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4200CE6-DA51-4537-A51E-3A38FB76B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401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2078B4-C8B8-4494-8D96-3C27E8336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B14A32-4487-4DEA-8E16-BCEFD6805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CAA63F3-81BF-4E33-9692-6778B8E19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DE3BEBD-8CC4-4081-9FDB-95EB8C3FA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28FB63A-262B-4B36-853D-8FD6AE113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614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C43E4F-3035-403A-BF75-75C94FBBF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03DCB50-56CC-4CB7-B0E9-C49EE413D0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48699E2-26D2-4F29-BECB-D95064481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8572401-E422-4507-AF7F-D7097CB4E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DC6EC42-24E3-47D8-9888-D943C9272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272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ED8482-B2D7-40A8-802B-023F79090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C7A474-D83F-4629-BFC3-2F4B70530F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BDD1A05-87B9-4B2D-8E14-4A30D386B2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BBC8B2B-8080-4609-A242-EA6E91AF7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7E48783-5AEF-42A6-9B25-9575CD409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E1D6438-4412-440C-9295-08502F801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23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3A02B6-9656-414C-BE0E-10520656D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20224BE-5E0C-4E18-BFEF-DD7D38630D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F82B3EE-40C5-4C9D-A53F-B840D95C58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CE08FC7-9C8F-40C5-A36C-57D977012B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DA3F2C0-DF9F-4B0C-8FF7-87FA6D0C98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670B12D-A9FE-4003-AD82-C945E4650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1D85015-23A3-46A2-835F-65D23A8CC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ECA17E4-0196-4A48-A9E8-2CDD64816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50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33BF47-6BDB-4118-A251-A1E8A5BAC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7ED7011-686E-45C2-8968-A0B2E5D91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4ACE154-94EF-4E83-9D3F-7EE193022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255E03A-D16A-4D69-90DC-E58F3F32E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708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74E9CB4-2963-43D8-8D7F-D3C9C5A63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54DA748-DD83-4645-AFEB-64F927049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D3C6B88-BC8D-458D-A522-282B466F8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170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876CF2-7597-4002-8ABA-F1D3B86D9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A3F4F31-CC84-417F-B967-C992A4599C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1EC5051-C614-4B70-A698-B21DE6B2C3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B9C3610-5D28-44EB-9587-C384AEC28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53EF8BB-8CBF-4362-9146-DEF1DEC21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11AA93E-098B-4DBE-A044-721E37D6D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563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CC3971-FAC8-4F52-B15E-7F9CCA65E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2583E30-D6F9-47C1-B0FD-3070A90D9C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133E1C3-FED5-47C3-8D75-D0E1CE87A2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7B8DF28-82CD-4556-9610-6627C6C1E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C754358-7942-4E40-AF93-18EF33D32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0356B49-2C0E-451A-8A9A-74FDF9A8C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681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55DBB2-2936-4C5B-A898-17ABF8192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7DD482A-BA7D-4219-92B7-5B66F76D4E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6365484-7FD2-4223-ACAC-F0B65AFF5E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43DC6-30E4-4569-999A-C703F926F2AF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E91DAA7-F8E0-4BCD-8D26-540FF2A6E1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4E25FF6-6DD2-4839-9908-5D121329B4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126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E3A209-E86B-43CF-A4CE-1917FCF9C1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3483" y="934356"/>
            <a:ext cx="10932920" cy="3760934"/>
          </a:xfrm>
        </p:spPr>
        <p:txBody>
          <a:bodyPr>
            <a:normAutofit/>
          </a:bodyPr>
          <a:lstStyle/>
          <a:p>
            <a:r>
              <a:rPr lang="ru-RU" sz="8000" dirty="0"/>
              <a:t>Модели временных рядов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264310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B0BEDB-9774-4E17-9A6B-DBCF6A1F5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955" y="197784"/>
            <a:ext cx="10515600" cy="1325563"/>
          </a:xfrm>
        </p:spPr>
        <p:txBody>
          <a:bodyPr>
            <a:normAutofit/>
          </a:bodyPr>
          <a:lstStyle/>
          <a:p>
            <a:r>
              <a:rPr lang="ru-RU" b="1" dirty="0"/>
              <a:t>Модели временных рядов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4CDB8E57-5CA8-497C-990E-C304F4FBE7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7994" y="1114425"/>
                <a:ext cx="10885806" cy="5545789"/>
              </a:xfrm>
            </p:spPr>
            <p:txBody>
              <a:bodyPr>
                <a:normAutofit/>
              </a:bodyPr>
              <a:lstStyle/>
              <a:p>
                <a:pPr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ru-RU" altLang="en-US" sz="2300" dirty="0"/>
                  <a:t>Часто цикличность 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3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3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fr-FR" sz="23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altLang="en-US" sz="2300" dirty="0"/>
                  <a:t> включаются в тренд, в этом случае модель может быть задана как</a:t>
                </a:r>
                <a:endParaRPr lang="ru-RU" altLang="en-US" sz="2300" i="1" dirty="0"/>
              </a:p>
              <a:p>
                <a:pPr marL="0" indent="0"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14:m>
                  <m:oMath xmlns:m="http://schemas.openxmlformats.org/officeDocument/2006/math">
                    <m:r>
                      <a:rPr lang="en-US" altLang="en-US" sz="2300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en-US" sz="23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3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en-US" sz="2300" i="1" dirty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US" altLang="en-US" sz="2300" i="1" dirty="0">
                        <a:latin typeface="Cambria Math" panose="02040503050406030204" pitchFamily="18" charset="0"/>
                      </a:rPr>
                      <m:t>𝑡𝑟𝑒𝑛𝑑</m:t>
                    </m:r>
                    <m:r>
                      <a:rPr lang="en-US" altLang="en-US" sz="23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3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en-US" sz="2300" i="1" dirty="0">
                        <a:latin typeface="Cambria Math" panose="02040503050406030204" pitchFamily="18" charset="0"/>
                      </a:rPr>
                      <m:t>) +</m:t>
                    </m:r>
                    <m:r>
                      <a:rPr lang="en-US" altLang="en-US" sz="2300" i="1" dirty="0">
                        <a:latin typeface="Cambria Math" panose="02040503050406030204" pitchFamily="18" charset="0"/>
                      </a:rPr>
                      <m:t>𝑠𝑒𝑎𝑠𝑜𝑛𝑎𝑙</m:t>
                    </m:r>
                    <m:r>
                      <a:rPr lang="en-US" altLang="en-US" sz="23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3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en-US" sz="2300" i="1" dirty="0">
                        <a:latin typeface="Cambria Math" panose="02040503050406030204" pitchFamily="18" charset="0"/>
                      </a:rPr>
                      <m:t>) + </m:t>
                    </m:r>
                    <m:r>
                      <a:rPr lang="en-US" altLang="en-US" sz="2300" i="1" dirty="0">
                        <a:latin typeface="Cambria Math" panose="02040503050406030204" pitchFamily="18" charset="0"/>
                      </a:rPr>
                      <m:t>𝑛𝑜𝑖𝑠𝑒</m:t>
                    </m:r>
                    <m:r>
                      <a:rPr lang="en-US" altLang="en-US" sz="23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300" i="1" dirty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en-US" sz="2300" i="1" dirty="0"/>
                  <a:t>). </a:t>
                </a:r>
              </a:p>
              <a:p>
                <a:pPr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ru-RU" altLang="en-US" sz="2000" dirty="0">
                  <a:latin typeface="Open Sans"/>
                </a:endParaRPr>
              </a:p>
              <a:p>
                <a:pPr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2000" dirty="0" err="1">
                    <a:latin typeface="Open Sans"/>
                  </a:rPr>
                  <a:t>Ино</a:t>
                </a:r>
                <a:r>
                  <a:rPr lang="ru-RU" altLang="en-US" sz="2000" dirty="0" err="1">
                    <a:latin typeface="Open Sans"/>
                  </a:rPr>
                  <a:t>гда</a:t>
                </a:r>
                <a:r>
                  <a:rPr lang="ru-RU" altLang="en-US" sz="2000" dirty="0">
                    <a:latin typeface="Open Sans"/>
                  </a:rPr>
                  <a:t> в модель включают редкие, но регулярные события по типу праздничных дней в модель</a:t>
                </a:r>
              </a:p>
              <a:p>
                <a:pPr marL="0" indent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000" i="1" dirty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sz="2000" i="1" dirty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en-US" sz="2000" i="1" dirty="0"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en-US" altLang="en-US" sz="2000" i="1" dirty="0">
                          <a:latin typeface="Cambria Math" panose="02040503050406030204" pitchFamily="18" charset="0"/>
                        </a:rPr>
                        <m:t>𝑡𝑟𝑒𝑛𝑑</m:t>
                      </m:r>
                      <m:r>
                        <a:rPr lang="en-US" alt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sz="2000" i="1" dirty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en-US" sz="2000" i="1" dirty="0">
                          <a:latin typeface="Cambria Math" panose="02040503050406030204" pitchFamily="18" charset="0"/>
                        </a:rPr>
                        <m:t>)+</m:t>
                      </m:r>
                      <m:nary>
                        <m:naryPr>
                          <m:chr m:val="∑"/>
                          <m:ctrlPr>
                            <a:rPr lang="en-US" altLang="en-US" sz="20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en-US" sz="2000" i="1" dirty="0" err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en-US" sz="2000" i="1" dirty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en-US" sz="2000" i="1" dirty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r>
                            <a:rPr lang="en-US" altLang="en-US" sz="2000" i="1" dirty="0">
                              <a:latin typeface="Cambria Math" panose="02040503050406030204" pitchFamily="18" charset="0"/>
                            </a:rPr>
                            <m:t>𝑠𝑒𝑎𝑠𝑜𝑛𝑎𝑙</m:t>
                          </m:r>
                          <m:r>
                            <a:rPr lang="en-US" altLang="en-US" sz="2000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en-US" sz="20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en-US" sz="2000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en-US" sz="2000" i="1" dirty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en-US" sz="20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en-US" sz="2000" i="1" dirty="0" err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en-US" sz="2000" i="1" dirty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en-US" sz="2000" i="1" dirty="0">
                              <a:latin typeface="Cambria Math" panose="02040503050406030204" pitchFamily="18" charset="0"/>
                            </a:rPr>
                            <m:t>𝐻</m:t>
                          </m:r>
                        </m:sup>
                        <m:e>
                          <m:r>
                            <a:rPr lang="en-US" altLang="en-US" sz="2000" i="1" dirty="0">
                              <a:latin typeface="Cambria Math" panose="02040503050406030204" pitchFamily="18" charset="0"/>
                            </a:rPr>
                            <m:t>h𝑜𝑙𝑖𝑑𝑎𝑦𝑠</m:t>
                          </m:r>
                          <m:r>
                            <a:rPr lang="en-US" altLang="en-US" sz="2000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en-US" sz="20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en-US" sz="2000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en-US" sz="2000" i="1" dirty="0"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en-US" altLang="en-US" sz="2000" i="1" dirty="0">
                          <a:latin typeface="Cambria Math" panose="02040503050406030204" pitchFamily="18" charset="0"/>
                        </a:rPr>
                        <m:t>𝑛𝑜𝑖𝑠𝑒</m:t>
                      </m:r>
                      <m:r>
                        <a:rPr lang="en-US" alt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sz="2000" i="1" dirty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en-US" sz="2000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en-US" sz="2000" dirty="0">
                  <a:latin typeface="Open Sans"/>
                </a:endParaRPr>
              </a:p>
              <a:p>
                <a:pPr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ru-RU" altLang="en-US" sz="2000" dirty="0">
                    <a:latin typeface="Open Sans"/>
                  </a:rPr>
                  <a:t>Также иногда следует включать в модель аномалии</a:t>
                </a:r>
                <a:r>
                  <a:rPr lang="en-US" altLang="en-US" sz="2000" dirty="0">
                    <a:latin typeface="Open Sans"/>
                  </a:rPr>
                  <a:t>,</a:t>
                </a:r>
              </a:p>
              <a:p>
                <a:pPr marL="0" lvl="0" indent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000" i="1" dirty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sz="2000" i="1" dirty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en-US" sz="2000" i="1" dirty="0"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en-US" altLang="en-US" sz="2000" i="1" dirty="0">
                          <a:latin typeface="Cambria Math" panose="02040503050406030204" pitchFamily="18" charset="0"/>
                        </a:rPr>
                        <m:t>𝑡𝑟𝑒𝑛𝑑</m:t>
                      </m:r>
                      <m:r>
                        <a:rPr lang="en-US" alt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sz="2000" i="1" dirty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en-US" sz="2000" i="1" dirty="0">
                          <a:latin typeface="Cambria Math" panose="02040503050406030204" pitchFamily="18" charset="0"/>
                        </a:rPr>
                        <m:t>)+</m:t>
                      </m:r>
                      <m:nary>
                        <m:naryPr>
                          <m:chr m:val="∑"/>
                          <m:ctrlPr>
                            <a:rPr lang="en-US" altLang="en-US" sz="20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en-US" sz="2000" i="1" dirty="0" err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en-US" sz="2000" i="1" dirty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en-US" sz="2000" i="1" dirty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r>
                            <a:rPr lang="en-US" altLang="en-US" sz="2000" i="1" dirty="0">
                              <a:latin typeface="Cambria Math" panose="02040503050406030204" pitchFamily="18" charset="0"/>
                            </a:rPr>
                            <m:t>𝑠𝑒𝑎𝑠𝑜𝑛𝑎𝑙</m:t>
                          </m:r>
                          <m:r>
                            <a:rPr lang="en-US" altLang="en-US" sz="2000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en-US" sz="20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en-US" sz="2000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en-US" sz="2000" i="1" dirty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en-US" sz="20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en-US" sz="2000" i="1" dirty="0" err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en-US" sz="2000" i="1" dirty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en-US" sz="2000" i="1" dirty="0">
                              <a:latin typeface="Cambria Math" panose="02040503050406030204" pitchFamily="18" charset="0"/>
                            </a:rPr>
                            <m:t>𝐻</m:t>
                          </m:r>
                        </m:sup>
                        <m:e>
                          <m:r>
                            <a:rPr lang="en-US" altLang="en-US" sz="2000" i="1" dirty="0">
                              <a:latin typeface="Cambria Math" panose="02040503050406030204" pitchFamily="18" charset="0"/>
                            </a:rPr>
                            <m:t>h𝑜𝑙𝑖𝑑𝑎𝑦𝑠</m:t>
                          </m:r>
                          <m:r>
                            <a:rPr lang="en-US" altLang="en-US" sz="2000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en-US" sz="20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en-US" sz="2000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en-US" sz="2000" i="1" dirty="0"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en-US" altLang="en-US" sz="2000" i="1" dirty="0">
                          <a:latin typeface="Cambria Math" panose="02040503050406030204" pitchFamily="18" charset="0"/>
                        </a:rPr>
                        <m:t>𝑛𝑜𝑖𝑠𝑒</m:t>
                      </m:r>
                      <m:r>
                        <a:rPr lang="en-US" alt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sz="2000" i="1" dirty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en-US" sz="2000" i="1" dirty="0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altLang="en-US" sz="2000" i="1" dirty="0">
                          <a:latin typeface="Cambria Math" panose="02040503050406030204" pitchFamily="18" charset="0"/>
                        </a:rPr>
                        <m:t>𝑎𝑛𝑜𝑚𝑎𝑙𝑦</m:t>
                      </m:r>
                      <m:r>
                        <a:rPr lang="en-US" alt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sz="2000" i="1" dirty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en-US" sz="2000" i="1" dirty="0">
                          <a:latin typeface="Cambria Math" panose="02040503050406030204" pitchFamily="18" charset="0"/>
                        </a:rPr>
                        <m:t>).</m:t>
                      </m:r>
                    </m:oMath>
                  </m:oMathPara>
                </a14:m>
                <a:endParaRPr lang="en-US" altLang="en-US" sz="2000" dirty="0">
                  <a:latin typeface="Arial" panose="020B0604020202020204" pitchFamily="34" charset="0"/>
                </a:endParaRPr>
              </a:p>
              <a:p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4CDB8E57-5CA8-497C-990E-C304F4FBE7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994" y="1114425"/>
                <a:ext cx="10885806" cy="5545789"/>
              </a:xfrm>
              <a:blipFill>
                <a:blip r:embed="rId2"/>
                <a:stretch>
                  <a:fillRect l="-672" t="-87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231">
            <a:extLst>
              <a:ext uri="{FF2B5EF4-FFF2-40B4-BE49-F238E27FC236}">
                <a16:creationId xmlns:a16="http://schemas.microsoft.com/office/drawing/2014/main" id="{57F50B8E-A23A-4154-9A0C-994DE115AC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7755" y="4477385"/>
            <a:ext cx="52070" cy="1079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6C52228-8C94-4CF2-AD63-BA9617333B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635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/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ECA1DAD-475E-4D0B-A20A-17535DDD41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7132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B0BEDB-9774-4E17-9A6B-DBCF6A1F5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97785"/>
            <a:ext cx="11025505" cy="983316"/>
          </a:xfrm>
        </p:spPr>
        <p:txBody>
          <a:bodyPr>
            <a:normAutofit/>
          </a:bodyPr>
          <a:lstStyle/>
          <a:p>
            <a:r>
              <a:rPr lang="ru-RU" b="1" dirty="0"/>
              <a:t>Модели временных рядов. Заметки</a:t>
            </a:r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4CDB8E57-5CA8-497C-990E-C304F4FBE7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7175" y="1057277"/>
                <a:ext cx="11534775" cy="5694268"/>
              </a:xfrm>
            </p:spPr>
            <p:txBody>
              <a:bodyPr>
                <a:noAutofit/>
              </a:bodyPr>
              <a:lstStyle/>
              <a:p>
                <a:pPr eaLnBrk="0" fontAlgn="base" hangingPunct="0">
                  <a:lnSpc>
                    <a:spcPct val="114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ru-RU" altLang="en-US" sz="2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Open Sans"/>
                  </a:rPr>
                  <a:t>В некоторых случаях также можно встретить мультипликативную модель временных рядов.</a:t>
                </a:r>
                <a:endParaRPr kumimoji="0" lang="ru-RU" altLang="en-US" sz="24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mbria Math" panose="02040503050406030204" pitchFamily="18" charset="0"/>
                </a:endParaRPr>
              </a:p>
              <a:p>
                <a:pPr marL="0" indent="0" eaLnBrk="0" fontAlgn="base" hangingPunct="0">
                  <a:lnSpc>
                    <a:spcPct val="114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kumimoji="0" lang="en-US" altLang="en-US" sz="2400" b="0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0" lang="en-US" altLang="en-US" sz="2400" b="0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0" lang="en-US" alt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kumimoji="0" lang="en-US" alt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𝑡𝑟𝑒𝑛𝑑</m:t>
                      </m:r>
                      <m:d>
                        <m:dPr>
                          <m:ctrlPr>
                            <a:rPr kumimoji="0" lang="en-US" altLang="en-US" sz="2400" b="0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0" lang="en-US" altLang="en-US" sz="2400" b="0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0" lang="en-US" alt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⋅ </m:t>
                      </m:r>
                      <m:r>
                        <a:rPr kumimoji="0" lang="en-US" alt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𝑠𝑒𝑎𝑠𝑜𝑛𝑎𝑙</m:t>
                      </m:r>
                      <m:d>
                        <m:dPr>
                          <m:ctrlPr>
                            <a:rPr kumimoji="0" lang="en-US" altLang="en-US" sz="2400" b="0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0" lang="en-US" altLang="en-US" sz="2400" b="0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0" lang="en-US" alt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⋅ </m:t>
                      </m:r>
                      <m:r>
                        <a:rPr kumimoji="0" lang="en-US" alt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𝑐𝑦𝑐𝑙𝑖𝑐</m:t>
                      </m:r>
                      <m:d>
                        <m:dPr>
                          <m:ctrlPr>
                            <a:rPr kumimoji="0" lang="en-US" altLang="en-US" sz="2400" b="0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0" lang="en-US" altLang="en-US" sz="2400" b="0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0" lang="en-US" alt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kumimoji="0" lang="en-US" alt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𝑛𝑜𝑖𝑠𝑒</m:t>
                      </m:r>
                      <m:r>
                        <a:rPr kumimoji="0" lang="en-US" alt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0" lang="en-US" alt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0" lang="en-US" alt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0" lang="en-US" alt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Open Sans"/>
                </a:endParaRPr>
              </a:p>
              <a:p>
                <a:pPr lvl="1" eaLnBrk="0" fontAlgn="base" hangingPunct="0">
                  <a:lnSpc>
                    <a:spcPct val="114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ru-RU" altLang="en-US" dirty="0">
                    <a:latin typeface="Open Sans"/>
                  </a:rPr>
                  <a:t>В противоположность </a:t>
                </a:r>
                <a:r>
                  <a:rPr lang="ru-RU" altLang="en-US" dirty="0" smtClean="0">
                    <a:latin typeface="Open Sans"/>
                  </a:rPr>
                  <a:t>мультипликативной, </a:t>
                </a:r>
                <a:r>
                  <a:rPr lang="ru-RU" altLang="en-US" dirty="0">
                    <a:latin typeface="Open Sans"/>
                  </a:rPr>
                  <a:t>приведенная выше модель может назваться аддитивной</a:t>
                </a:r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Open Sans"/>
                  </a:rPr>
                  <a:t>.</a:t>
                </a:r>
              </a:p>
              <a:p>
                <a:pPr eaLnBrk="0" fontAlgn="base" hangingPunct="0">
                  <a:lnSpc>
                    <a:spcPct val="114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ru-RU" altLang="en-US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Open Sans"/>
                  </a:rPr>
                  <a:t>В общем случае, любая модель временного рядя может быть представлена как комбинация нескольких мультипликативных моделей и аддитивных моделей, например</a:t>
                </a:r>
                <a:endParaRPr kumimoji="0" lang="ru-RU" altLang="en-US" sz="24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mbria Math" panose="02040503050406030204" pitchFamily="18" charset="0"/>
                </a:endParaRPr>
              </a:p>
              <a:p>
                <a:pPr marL="0" indent="0" eaLnBrk="0" fontAlgn="base" hangingPunct="0">
                  <a:lnSpc>
                    <a:spcPct val="114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kumimoji="0" lang="en-US" altLang="en-US" sz="2400" b="0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0" lang="en-US" altLang="en-US" sz="2400" b="0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0" lang="en-US" alt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kumimoji="0" lang="en-US" altLang="en-US" sz="2400" b="0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altLang="en-US" sz="2400" b="0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0" lang="en-US" altLang="en-US" sz="2400" b="0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0" lang="en-US" alt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 + </m:t>
                      </m:r>
                      <m:d>
                        <m:dPr>
                          <m:ctrlPr>
                            <a:rPr kumimoji="0" lang="en-US" altLang="en-US" sz="2400" b="0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0" lang="en-US" altLang="en-US" sz="2400" b="0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𝑡𝑟𝑒𝑛𝑑</m:t>
                          </m:r>
                          <m:d>
                            <m:dPr>
                              <m:ctrlPr>
                                <a:rPr kumimoji="0" lang="en-US" altLang="en-US" sz="2400" b="0" i="1" u="none" strike="noStrike" cap="none" normalizeH="0" baseline="0" dirty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0" lang="en-US" altLang="en-US" sz="2400" b="0" i="1" u="none" strike="noStrike" cap="none" normalizeH="0" baseline="0" dirty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kumimoji="0" lang="en-US" altLang="en-US" sz="2400" b="0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⋅ </m:t>
                          </m:r>
                          <m:r>
                            <a:rPr kumimoji="0" lang="en-US" altLang="en-US" sz="2400" b="0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𝑐𝑦𝑐𝑙𝑖𝑐</m:t>
                          </m:r>
                          <m:d>
                            <m:dPr>
                              <m:ctrlPr>
                                <a:rPr kumimoji="0" lang="en-US" altLang="en-US" sz="2400" b="0" i="1" u="none" strike="noStrike" cap="none" normalizeH="0" baseline="0" dirty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0" lang="en-US" altLang="en-US" sz="2400" b="0" i="1" u="none" strike="noStrike" cap="none" normalizeH="0" baseline="0" dirty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kumimoji="0" lang="en-US" altLang="en-US" sz="2400" b="0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+ </m:t>
                          </m:r>
                          <m:r>
                            <a:rPr kumimoji="0" lang="en-US" altLang="en-US" sz="2400" b="0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𝑠𝑒𝑎𝑠𝑜𝑛𝑎</m:t>
                          </m:r>
                          <m:sSub>
                            <m:sSubPr>
                              <m:ctrlPr>
                                <a:rPr kumimoji="0" lang="en-US" altLang="en-US" sz="2400" b="0" i="1" u="none" strike="noStrike" cap="none" normalizeH="0" baseline="0" dirty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altLang="en-US" sz="2400" b="0" i="1" u="none" strike="noStrike" cap="none" normalizeH="0" baseline="0" dirty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kumimoji="0" lang="en-US" altLang="en-US" sz="2400" b="0" i="1" u="none" strike="noStrike" cap="none" normalizeH="0" baseline="0" dirty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kumimoji="0" lang="en-US" altLang="en-US" sz="2400" b="0" i="1" u="none" strike="noStrike" cap="none" normalizeH="0" baseline="0" dirty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0" lang="en-US" altLang="en-US" sz="2400" b="0" i="1" u="none" strike="noStrike" cap="none" normalizeH="0" baseline="0" dirty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kumimoji="0" lang="en-US" alt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⋅ </m:t>
                      </m:r>
                      <m:r>
                        <a:rPr kumimoji="0" lang="en-US" alt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𝑠𝑒𝑎𝑠𝑜𝑛𝑎</m:t>
                      </m:r>
                      <m:sSub>
                        <m:sSubPr>
                          <m:ctrlPr>
                            <a:rPr kumimoji="0" lang="en-US" altLang="en-US" sz="2400" b="0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altLang="en-US" sz="2400" b="0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kumimoji="0" lang="en-US" altLang="en-US" sz="2400" b="0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0" lang="en-US" alt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0" lang="en-US" alt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0" lang="en-US" alt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) + </m:t>
                      </m:r>
                      <m:r>
                        <a:rPr kumimoji="0" lang="en-US" alt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𝑛𝑜𝑖𝑠𝑒</m:t>
                      </m:r>
                      <m:r>
                        <a:rPr kumimoji="0" lang="en-US" alt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0" lang="en-US" alt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0" lang="en-US" alt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).</m:t>
                      </m:r>
                    </m:oMath>
                  </m:oMathPara>
                </a14:m>
                <a:endParaRPr kumimoji="0" lang="en-US" alt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Open Sans"/>
                </a:endParaRPr>
              </a:p>
              <a:p>
                <a:pPr lvl="1" eaLnBrk="0" fontAlgn="base" hangingPunct="0">
                  <a:lnSpc>
                    <a:spcPct val="114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ru-RU" altLang="en-US" dirty="0" smtClean="0">
                    <a:latin typeface="Open Sans"/>
                  </a:rPr>
                  <a:t>В более общих и сложных случаях модель может иметь несколько составляющих тренда или других компоненты, находящихся в некоторых (необязательно линейных) отношениях одна к другой</a:t>
                </a:r>
                <a:r>
                  <a:rPr lang="ru-RU" altLang="en-US" sz="2000" dirty="0" smtClean="0">
                    <a:latin typeface="Open Sans"/>
                  </a:rPr>
                  <a:t>.</a:t>
                </a:r>
              </a:p>
              <a:p>
                <a:pPr lvl="2" eaLnBrk="0" fontAlgn="base" hangingPunct="0">
                  <a:lnSpc>
                    <a:spcPct val="114000"/>
                  </a:lnSpc>
                  <a:spcBef>
                    <a:spcPct val="0"/>
                  </a:spcBef>
                  <a:spcAft>
                    <a:spcPct val="0"/>
                  </a:spcAft>
                </a:pPr>
                <a14:m>
                  <m:oMath xmlns:m="http://schemas.openxmlformats.org/officeDocument/2006/math">
                    <m:r>
                      <a:rPr lang="en-US" altLang="en-US" sz="1600" i="1" dirty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altLang="en-US" sz="1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1600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en-US" sz="1600" i="1" dirty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altLang="en-US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6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en-US" sz="160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en-US" sz="1600" i="1" dirty="0">
                        <a:latin typeface="Cambria Math" panose="02040503050406030204" pitchFamily="18" charset="0"/>
                      </a:rPr>
                      <m:t> +</m:t>
                    </m:r>
                    <m:func>
                      <m:funcPr>
                        <m:ctrlPr>
                          <a:rPr lang="en-US" altLang="en-US" sz="1600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en-US" sz="1600" b="0" i="0" dirty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r>
                          <a:rPr lang="en-US" altLang="en-US" sz="1600" i="1" dirty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en-US" sz="1600" i="1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en-US" sz="1600" i="1" dirty="0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altLang="en-US" sz="16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sz="1600" i="1" dirty="0">
                                <a:latin typeface="Cambria Math" panose="02040503050406030204" pitchFamily="18" charset="0"/>
                              </a:rPr>
                              <m:t>𝑡𝑟𝑒𝑛𝑑</m:t>
                            </m:r>
                            <m:d>
                              <m:dPr>
                                <m:ctrlPr>
                                  <a:rPr lang="en-US" altLang="en-US" sz="16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en-US" sz="1600" i="1" dirty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altLang="en-US" sz="1600" i="1" dirty="0">
                                <a:latin typeface="Cambria Math" panose="02040503050406030204" pitchFamily="18" charset="0"/>
                              </a:rPr>
                              <m:t>⋅ </m:t>
                            </m:r>
                            <m:r>
                              <a:rPr lang="en-US" altLang="en-US" sz="1600" i="1" dirty="0">
                                <a:latin typeface="Cambria Math" panose="02040503050406030204" pitchFamily="18" charset="0"/>
                              </a:rPr>
                              <m:t>𝑐𝑦𝑐𝑙𝑖𝑐</m:t>
                            </m:r>
                            <m:d>
                              <m:dPr>
                                <m:ctrlPr>
                                  <a:rPr lang="en-US" altLang="en-US" sz="16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en-US" sz="1600" i="1" dirty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altLang="en-US" sz="1600" i="1" dirty="0">
                                <a:latin typeface="Cambria Math" panose="02040503050406030204" pitchFamily="18" charset="0"/>
                              </a:rPr>
                              <m:t>+ </m:t>
                            </m:r>
                            <m:r>
                              <a:rPr lang="en-US" altLang="en-US" sz="1600" i="1" dirty="0">
                                <a:latin typeface="Cambria Math" panose="02040503050406030204" pitchFamily="18" charset="0"/>
                              </a:rPr>
                              <m:t>𝑠𝑒𝑎𝑠𝑜𝑛𝑎</m:t>
                            </m:r>
                            <m:sSub>
                              <m:sSubPr>
                                <m:ctrlPr>
                                  <a:rPr lang="en-US" altLang="en-US" sz="16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sz="1600" i="1" dirty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altLang="en-US" sz="1600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en-US" sz="16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en-US" sz="1600" i="1" dirty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altLang="en-US" sz="1600" i="1" dirty="0">
                        <a:latin typeface="Cambria Math" panose="02040503050406030204" pitchFamily="18" charset="0"/>
                      </a:rPr>
                      <m:t>⋅ </m:t>
                    </m:r>
                    <m:r>
                      <a:rPr lang="en-US" altLang="en-US" sz="1600" i="1" dirty="0">
                        <a:latin typeface="Cambria Math" panose="02040503050406030204" pitchFamily="18" charset="0"/>
                      </a:rPr>
                      <m:t>𝑠𝑒𝑎𝑠𝑜𝑛𝑎</m:t>
                    </m:r>
                    <m:sSub>
                      <m:sSubPr>
                        <m:ctrlPr>
                          <a:rPr lang="en-US" altLang="en-US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600" i="1" dirty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en-US" sz="16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en-US" sz="16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16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en-US" sz="1600" i="1" dirty="0">
                        <a:latin typeface="Cambria Math" panose="02040503050406030204" pitchFamily="18" charset="0"/>
                      </a:rPr>
                      <m:t>) + </m:t>
                    </m:r>
                    <m:r>
                      <a:rPr lang="en-US" altLang="en-US" sz="1600" i="1" dirty="0">
                        <a:latin typeface="Cambria Math" panose="02040503050406030204" pitchFamily="18" charset="0"/>
                      </a:rPr>
                      <m:t>𝑛𝑜𝑖𝑠𝑒</m:t>
                    </m:r>
                    <m:r>
                      <a:rPr lang="en-US" altLang="en-US" sz="16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16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en-US" sz="1600" i="1" dirty="0">
                        <a:latin typeface="Cambria Math" panose="02040503050406030204" pitchFamily="18" charset="0"/>
                      </a:rPr>
                      <m:t>).</m:t>
                    </m:r>
                  </m:oMath>
                </a14:m>
                <a:endParaRPr lang="en-US" altLang="en-US" sz="1600" dirty="0" smtClean="0">
                  <a:latin typeface="Open Sans"/>
                </a:endParaRPr>
              </a:p>
              <a:p>
                <a:pPr lvl="2" eaLnBrk="0" fontAlgn="base" hangingPunct="0">
                  <a:lnSpc>
                    <a:spcPct val="114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ru-RU" altLang="en-US" sz="1600" dirty="0" smtClean="0">
                    <a:latin typeface="Open Sans"/>
                  </a:rPr>
                  <a:t>Иногда в активных системах специально создают ВР сложных форм, например в связи</a:t>
                </a:r>
                <a:endParaRPr lang="en-US" altLang="en-US" sz="1600" dirty="0">
                  <a:latin typeface="Open Sans"/>
                </a:endParaRPr>
              </a:p>
              <a:p>
                <a:pPr lvl="2" eaLnBrk="0" fontAlgn="base" hangingPunct="0">
                  <a:lnSpc>
                    <a:spcPct val="114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Open Sans"/>
                </a:endParaRPr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4CDB8E57-5CA8-497C-990E-C304F4FBE7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7175" y="1057277"/>
                <a:ext cx="11534775" cy="5694268"/>
              </a:xfrm>
              <a:blipFill>
                <a:blip r:embed="rId2"/>
                <a:stretch>
                  <a:fillRect l="-687" t="-428" r="-1480" b="-181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231">
            <a:extLst>
              <a:ext uri="{FF2B5EF4-FFF2-40B4-BE49-F238E27FC236}">
                <a16:creationId xmlns:a16="http://schemas.microsoft.com/office/drawing/2014/main" id="{57F50B8E-A23A-4154-9A0C-994DE115AC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7755" y="4477385"/>
            <a:ext cx="52070" cy="1079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6C52228-8C94-4CF2-AD63-BA9617333B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635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/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ECA1DAD-475E-4D0B-A20A-17535DDD41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17029800-8894-4689-9661-66448B17B8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3098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5CEB70-24DC-4675-A339-770D32F02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1225"/>
          </a:xfrm>
        </p:spPr>
        <p:txBody>
          <a:bodyPr/>
          <a:lstStyle/>
          <a:p>
            <a:r>
              <a:rPr lang="ru-RU" dirty="0">
                <a:solidFill>
                  <a:srgbClr val="333333"/>
                </a:solidFill>
                <a:latin typeface="Open Sans"/>
              </a:rPr>
              <a:t>Популярные виды тренда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0A407AE0-DFB9-4EEB-B9BD-5D9D13410C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69570" y="1127760"/>
                <a:ext cx="10687050" cy="5595769"/>
              </a:xfrm>
            </p:spPr>
            <p:txBody>
              <a:bodyPr>
                <a:normAutofit fontScale="92500" lnSpcReduction="20000"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ru-RU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Отсутствие тренда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.     </a:t>
                </a:r>
              </a:p>
              <a:p>
                <a:pPr>
                  <a:lnSpc>
                    <a:spcPct val="110000"/>
                  </a:lnSpc>
                </a:pPr>
                <a:r>
                  <a:rPr lang="ru-RU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Случайный тренд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(</a:t>
                </a:r>
                <a:r>
                  <a:rPr lang="ru-RU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или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ru-RU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стохастический тренд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ru-RU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например случайное блуждание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).       </a:t>
                </a:r>
              </a:p>
              <a:p>
                <a:pPr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ru-RU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Л</m:t>
                    </m:r>
                    <m:r>
                      <a:rPr lang="ru-RU" sz="2000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инейный тренд </m:t>
                    </m:r>
                    <m:r>
                      <a:rPr lang="en-US" sz="2000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2000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e>
                    </m:d>
                    <m:r>
                      <a:rPr lang="en-US" sz="2000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 </m:t>
                    </m:r>
                    <m:r>
                      <a:rPr lang="en-US" sz="2000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𝑎</m:t>
                    </m:r>
                    <m:r>
                      <a:rPr lang="en-US" sz="2000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⋅ </m:t>
                    </m:r>
                    <m:r>
                      <a:rPr lang="en-US" sz="2000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𝑡</m:t>
                    </m:r>
                    <m:r>
                      <a:rPr lang="en-US" sz="2000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+ </m:t>
                    </m:r>
                    <m:r>
                      <a:rPr lang="en-US" sz="2000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𝑏</m:t>
                    </m:r>
                    <m:r>
                      <a:rPr lang="en-US" sz="2000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    </m:t>
                    </m:r>
                  </m:oMath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ru-RU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Параболический тренд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  <m:d>
                      <m:dPr>
                        <m:ctrlPr>
                          <a:rPr lang="en-US" sz="200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e>
                    </m:d>
                    <m:r>
                      <a:rPr lang="en-US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𝑎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⋅ </m:t>
                    </m:r>
                    <m:sSup>
                      <m:sSupPr>
                        <m:ctrlPr>
                          <a:rPr lang="en-US" sz="200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e>
                      <m:sup>
                        <m:r>
                          <a:rPr lang="en-US" sz="200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  <m:r>
                      <a:rPr lang="en-US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+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𝑏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⋅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+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𝑐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    </m:t>
                    </m:r>
                  </m:oMath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ru-RU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Полиномиальный тренд</a:t>
                </a:r>
                <a14:m>
                  <m:oMath xmlns:m="http://schemas.openxmlformats.org/officeDocument/2006/math">
                    <m:r>
                      <a:rPr lang="ru-RU" sz="2000" b="0" i="0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  <m:d>
                      <m:dPr>
                        <m:ctrlPr>
                          <a:rPr lang="en-US" sz="200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e>
                    </m:d>
                    <m:r>
                      <a:rPr lang="en-US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𝑎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⋅ </m:t>
                    </m:r>
                    <m:sSup>
                      <m:sSupPr>
                        <m:ctrlPr>
                          <a:rPr lang="en-US" sz="2000" i="1" dirty="0" err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000" i="1" dirty="0" err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e>
                      <m:sup>
                        <m:r>
                          <a:rPr lang="en-US" sz="2000" i="1" dirty="0" err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𝑏</m:t>
                        </m:r>
                      </m:sup>
                    </m:sSup>
                    <m:r>
                      <a:rPr lang="en-US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𝑐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     </m:t>
                    </m:r>
                  </m:oMath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ru-RU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Гиперболический тренд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𝑡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 =</m:t>
                    </m:r>
                    <m:f>
                      <m:fPr>
                        <m:ctrlPr>
                          <a:rPr lang="en-US" sz="20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sz="20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</m:t>
                        </m:r>
                      </m:num>
                      <m:den>
                        <m:sSup>
                          <m:sSupPr>
                            <m:ctrlPr>
                              <a:rPr lang="en-US" sz="200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𝑏</m:t>
                            </m:r>
                          </m:sup>
                        </m:sSup>
                        <m:r>
                          <a:rPr lang="en-US" sz="200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𝑐</m:t>
                        </m:r>
                      </m:den>
                    </m:f>
                    <m:r>
                      <a:rPr lang="en-US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𝑑</m:t>
                    </m:r>
                  </m:oMath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ru-RU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Экспоненциальный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ru-RU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тренд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  <m:d>
                      <m:dPr>
                        <m:ctrlPr>
                          <a:rPr lang="en-US" sz="200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e>
                    </m:d>
                    <m:r>
                      <a:rPr lang="en-US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 </m:t>
                    </m:r>
                    <m:r>
                      <m:rPr>
                        <m:sty m:val="p"/>
                      </m:rPr>
                      <a:rPr lang="en-US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exp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{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𝑎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⋅ </m:t>
                    </m:r>
                    <m:r>
                      <a:rPr lang="en-US" sz="2000" i="1" dirty="0" err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𝑡</m:t>
                    </m:r>
                    <m:r>
                      <a:rPr lang="en-US" sz="2000" i="1" dirty="0" err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r>
                      <a:rPr lang="en-US" sz="2000" i="1" dirty="0" err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𝑏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}     </m:t>
                    </m:r>
                  </m:oMath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ru-RU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Насыщение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:r>
                  <a:rPr lang="ru-RU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логистический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) </a:t>
                </a:r>
                <a:r>
                  <a:rPr lang="ru-RU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тренд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𝑡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 =</m:t>
                    </m:r>
                    <m:f>
                      <m:fPr>
                        <m:ctrlPr>
                          <a:rPr lang="en-US" sz="20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sz="20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𝑐</m:t>
                        </m:r>
                      </m:num>
                      <m:den>
                        <m:r>
                          <a:rPr lang="en-US" sz="200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1+</m:t>
                        </m:r>
                        <m:r>
                          <m:rPr>
                            <m:sty m:val="p"/>
                          </m:rPr>
                          <a:rPr lang="en-US" sz="200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exp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⁡(−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𝑘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))</m:t>
                        </m:r>
                      </m:den>
                    </m:f>
                  </m:oMath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ru-RU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Логарифмический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ru-RU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тренд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𝑡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 = </m:t>
                    </m:r>
                    <m:sSub>
                      <m:sSubPr>
                        <m:ctrlPr>
                          <a:rPr lang="en-US" sz="2000" i="1" dirty="0" err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i="0" dirty="0" err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log</m:t>
                        </m:r>
                      </m:e>
                      <m:sub>
                        <m:r>
                          <a:rPr lang="en-US" sz="2000" i="1" dirty="0" err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𝑏</m:t>
                        </m:r>
                      </m:sub>
                    </m:sSub>
                    <m:r>
                      <a:rPr lang="en-US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{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𝑎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⋅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𝑡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}     </m:t>
                    </m:r>
                  </m:oMath>
                </a14:m>
                <a:endParaRPr lang="ru-RU" sz="20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ru-RU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Модель </a:t>
                </a:r>
                <a:r>
                  <a:rPr lang="ru-RU" sz="20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Гомперца</a:t>
                </a:r>
                <a:r>
                  <a:rPr lang="ru-RU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e>
                    </m:d>
                    <m:r>
                      <a:rPr lang="en-US" sz="20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 </m:t>
                    </m:r>
                    <m:r>
                      <m:rPr>
                        <m:sty m:val="p"/>
                      </m:rPr>
                      <a:rPr lang="en-US" sz="20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exp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−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𝑏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⋅</m:t>
                        </m:r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</m:t>
                            </m:r>
                          </m:sup>
                        </m:sSup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  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𝑐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∈(0,1) </m:t>
                    </m:r>
                  </m:oMath>
                </a14:m>
                <a:endParaRPr lang="en-US" sz="20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ru-RU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Модель огибающей </a:t>
                </a:r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(envelope) – </a:t>
                </a:r>
                <a:r>
                  <a:rPr lang="ru-RU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медленный циклический процесс</a:t>
                </a:r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ru-RU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Многие другие функции, способные оставаться монотонными достаточного долго</a:t>
                </a:r>
                <a:r>
                  <a:rPr lang="ru-RU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ru-RU" sz="1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Отметим, что модель сезонной составляющие также не однозначна, но ее мы чаще всего можем представить рядом Фурье в силу регулярной периодичности</a:t>
                </a:r>
                <a:endParaRPr lang="en-US" sz="19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0A407AE0-DFB9-4EEB-B9BD-5D9D13410C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9570" y="1127760"/>
                <a:ext cx="10687050" cy="5595769"/>
              </a:xfrm>
              <a:blipFill>
                <a:blip r:embed="rId2"/>
                <a:stretch>
                  <a:fillRect l="-456" t="-108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5.4.3. Логистическое уравнение тренда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6645" y="1629653"/>
            <a:ext cx="4335408" cy="1653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oving Average Envelopes: Learn How Clever Traders Use Them - Commodity.co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3694" y="3325588"/>
            <a:ext cx="2976281" cy="2003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0741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8157" y="45563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Примеры трендов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316980" y="1071934"/>
            <a:ext cx="5105400" cy="536575"/>
          </a:xfrm>
        </p:spPr>
        <p:txBody>
          <a:bodyPr/>
          <a:lstStyle/>
          <a:p>
            <a:r>
              <a:rPr lang="ru-RU" dirty="0" smtClean="0"/>
              <a:t>Тренд с точками перегиба</a:t>
            </a:r>
            <a:endParaRPr lang="ru-RU" dirty="0"/>
          </a:p>
        </p:txBody>
      </p:sp>
      <p:pic>
        <p:nvPicPr>
          <p:cNvPr id="4" name="Picture 4" descr="Виды и техники построения тренда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876"/>
          <a:stretch/>
        </p:blipFill>
        <p:spPr bwMode="auto">
          <a:xfrm>
            <a:off x="556895" y="4664656"/>
            <a:ext cx="5253355" cy="1982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image.png">
            <a:extLst>
              <a:ext uri="{FF2B5EF4-FFF2-40B4-BE49-F238E27FC236}">
                <a16:creationId xmlns:a16="http://schemas.microsoft.com/office/drawing/2014/main" id="{E3F812E1-36AE-4582-8E25-B0EF88859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565610"/>
            <a:ext cx="4280533" cy="240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Facebook Prophet and the Stock Market (Part 2) — Advancing Analytic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5757" y="1503800"/>
            <a:ext cx="4212845" cy="2423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Объект 2"/>
          <p:cNvSpPr txBox="1">
            <a:spLocks/>
          </p:cNvSpPr>
          <p:nvPr/>
        </p:nvSpPr>
        <p:spPr>
          <a:xfrm>
            <a:off x="1501140" y="1176643"/>
            <a:ext cx="10515600" cy="536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Случайный тренд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6838077" y="4042662"/>
            <a:ext cx="47367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Такой тренд при условии непрерывности перегибов можно описать и огибающей</a:t>
            </a:r>
            <a:endParaRPr lang="ru-RU" dirty="0"/>
          </a:p>
        </p:txBody>
      </p:sp>
      <p:pic>
        <p:nvPicPr>
          <p:cNvPr id="9" name="Picture 4" descr="Виды и техники построения тренда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425"/>
          <a:stretch/>
        </p:blipFill>
        <p:spPr bwMode="auto">
          <a:xfrm>
            <a:off x="6526530" y="4664656"/>
            <a:ext cx="4895850" cy="2193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0056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5CEB70-24DC-4675-A339-770D32F02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" y="241300"/>
            <a:ext cx="10515600" cy="911225"/>
          </a:xfrm>
        </p:spPr>
        <p:txBody>
          <a:bodyPr>
            <a:norm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Случайный тренд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0A407AE0-DFB9-4EEB-B9BD-5D9D13410C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61950" y="1143000"/>
                <a:ext cx="11087100" cy="5340350"/>
              </a:xfrm>
            </p:spPr>
            <p:txBody>
              <a:bodyPr>
                <a:normAutofit/>
              </a:bodyPr>
              <a:lstStyle/>
              <a:p>
                <a:r>
                  <a:rPr lang="ru-RU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Случайное поведение временного ряда можно описать как модель его случайного блуждания и дрейфа.</a:t>
                </a:r>
              </a:p>
              <a:p>
                <a:r>
                  <a:rPr lang="ru-RU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Процесс случайного блуждания, в частности для тренда, можно представить как случай, когда каждое значение временного ряда во время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𝑡</m:t>
                    </m:r>
                  </m:oMath>
                </a14:m>
                <a:r>
                  <a:rPr lang="ru-RU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является значением ряда во время </a:t>
                </a:r>
                <a14:m>
                  <m:oMath xmlns:m="http://schemas.openxmlformats.org/officeDocument/2006/math">
                    <m:r>
                      <a:rPr lang="ru-RU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𝑡</m:t>
                    </m:r>
                    <m:r>
                      <a:rPr lang="ru-RU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− 1</m:t>
                    </m:r>
                  </m:oMath>
                </a14:m>
                <a:r>
                  <a:rPr lang="ru-RU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, плюс некоторое случайное движение, отмеченное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ru-RU" sz="200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𝜀</m:t>
                        </m:r>
                      </m:e>
                      <m:sub>
                        <m:r>
                          <a:rPr lang="ru-RU" sz="200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sub>
                    </m:sSub>
                  </m:oMath>
                </a14:m>
                <a:endParaRPr lang="ru-RU" sz="2000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000" i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sub>
                      </m:sSub>
                      <m:r>
                        <a:rPr lang="en-US" sz="2000" i="1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=</m:t>
                      </m:r>
                      <m:sSub>
                        <m:sSubPr>
                          <m:ctrlPr>
                            <a:rPr lang="en-US" sz="2000" i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000" i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−1</m:t>
                          </m:r>
                        </m:sub>
                      </m:sSub>
                      <m:r>
                        <a:rPr lang="en-US" sz="2000" i="1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 dirty="0" err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000" i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𝜀</m:t>
                          </m:r>
                        </m:e>
                        <m:sub>
                          <m:r>
                            <a:rPr lang="en-US" sz="2000" i="1" dirty="0" err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sub>
                      </m:sSub>
                      <m:r>
                        <a:rPr lang="en-US" sz="2000" i="1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.</m:t>
                      </m:r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ru-RU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Если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  <m:sub>
                        <m:r>
                          <a:rPr lang="en-US" sz="200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ru-RU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также имеет постоянную составляющую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𝜇</m:t>
                    </m:r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ru-RU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то эта часть называется дрифт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000" i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sub>
                      </m:sSub>
                      <m:r>
                        <a:rPr lang="en-US" sz="2000" i="1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=</m:t>
                      </m:r>
                      <m:sSub>
                        <m:sSubPr>
                          <m:ctrlPr>
                            <a:rPr lang="en-US" sz="2000" i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000" i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−1</m:t>
                          </m:r>
                        </m:sub>
                      </m:sSub>
                      <m:r>
                        <a:rPr lang="en-US" sz="2000" i="1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 dirty="0" err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000" i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𝜀</m:t>
                          </m:r>
                        </m:e>
                        <m:sub>
                          <m:r>
                            <a:rPr lang="en-US" sz="2000" i="1" dirty="0" err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sub>
                      </m:sSub>
                      <m:r>
                        <a:rPr lang="en-US" sz="2000" b="0" i="1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𝜇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.</m:t>
                      </m:r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0A407AE0-DFB9-4EEB-B9BD-5D9D13410C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1950" y="1143000"/>
                <a:ext cx="11087100" cy="5340350"/>
              </a:xfrm>
              <a:blipFill>
                <a:blip r:embed="rId2"/>
                <a:stretch>
                  <a:fillRect l="-495" t="-114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410" name="Picture 2" descr="image.png">
            <a:extLst>
              <a:ext uri="{FF2B5EF4-FFF2-40B4-BE49-F238E27FC236}">
                <a16:creationId xmlns:a16="http://schemas.microsoft.com/office/drawing/2014/main" id="{EC6DCCF4-DE7E-4816-BF34-B333D705E6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4707" y="3405012"/>
            <a:ext cx="4179093" cy="3341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3">
                <a:extLst>
                  <a:ext uri="{FF2B5EF4-FFF2-40B4-BE49-F238E27FC236}">
                    <a16:creationId xmlns:a16="http://schemas.microsoft.com/office/drawing/2014/main" id="{C9A2CFD5-8376-4262-83DF-16A1B44B0BDF}"/>
                  </a:ext>
                </a:extLst>
              </p:cNvPr>
              <p:cNvSpPr/>
              <p:nvPr/>
            </p:nvSpPr>
            <p:spPr>
              <a:xfrm>
                <a:off x="1123949" y="3952012"/>
                <a:ext cx="5495926" cy="22479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2000" dirty="0"/>
                  <a:t>Можно записать более сложное выражение для случайного блуждания, учитывающее несколько предыдущих значений с разным коэффициентом:</a:t>
                </a:r>
                <a:endParaRPr lang="en-US" sz="2000" dirty="0"/>
              </a:p>
              <a:p>
                <a:r>
                  <a:rPr lang="en-US" sz="20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=</m:t>
                    </m:r>
                    <m:nary>
                      <m:naryPr>
                        <m:chr m:val="∑"/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i="1" dirty="0" err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000" i="1" dirty="0" err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 dirty="0" err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sz="2000" i="1" dirty="0" err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sz="20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ru-RU" sz="2000" dirty="0"/>
                  <a:t>где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i="1" dirty="0" err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i="1" dirty="0" err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000" dirty="0"/>
                  <a:t> это коэффициент предыдущих значений.</a:t>
                </a:r>
                <a:endParaRPr lang="en-US" sz="2000" dirty="0"/>
              </a:p>
            </p:txBody>
          </p:sp>
        </mc:Choice>
        <mc:Fallback xmlns="">
          <p:sp>
            <p:nvSpPr>
              <p:cNvPr id="4" name="Прямоугольник 3">
                <a:extLst>
                  <a:ext uri="{FF2B5EF4-FFF2-40B4-BE49-F238E27FC236}">
                    <a16:creationId xmlns:a16="http://schemas.microsoft.com/office/drawing/2014/main" id="{C9A2CFD5-8376-4262-83DF-16A1B44B0B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3949" y="3952012"/>
                <a:ext cx="5495926" cy="2247988"/>
              </a:xfrm>
              <a:prstGeom prst="rect">
                <a:avLst/>
              </a:prstGeom>
              <a:blipFill>
                <a:blip r:embed="rId4"/>
                <a:stretch>
                  <a:fillRect l="-998" t="-1355" b="-46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6836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5CEB70-24DC-4675-A339-770D32F02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1225"/>
          </a:xfrm>
        </p:spPr>
        <p:txBody>
          <a:bodyPr>
            <a:normAutofit/>
          </a:bodyPr>
          <a:lstStyle/>
          <a:p>
            <a:r>
              <a:rPr lang="en-US" dirty="0"/>
              <a:t>Example of random walk and drift of trend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A407AE0-DFB9-4EEB-B9BD-5D9D13410C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950" y="1152525"/>
            <a:ext cx="11087100" cy="5340350"/>
          </a:xfrm>
        </p:spPr>
        <p:txBody>
          <a:bodyPr>
            <a:normAutofit/>
          </a:bodyPr>
          <a:lstStyle/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410" name="Picture 2" descr="image.png">
            <a:extLst>
              <a:ext uri="{FF2B5EF4-FFF2-40B4-BE49-F238E27FC236}">
                <a16:creationId xmlns:a16="http://schemas.microsoft.com/office/drawing/2014/main" id="{EC6DCCF4-DE7E-4816-BF34-B333D705E6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8080" y="3306920"/>
            <a:ext cx="4179093" cy="3341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82" name="Picture 2" descr="image.png">
            <a:extLst>
              <a:ext uri="{FF2B5EF4-FFF2-40B4-BE49-F238E27FC236}">
                <a16:creationId xmlns:a16="http://schemas.microsoft.com/office/drawing/2014/main" id="{E3F812E1-36AE-4582-8E25-B0EF88859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" y="1162181"/>
            <a:ext cx="6410323" cy="3605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5832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image.png">
            <a:extLst>
              <a:ext uri="{FF2B5EF4-FFF2-40B4-BE49-F238E27FC236}">
                <a16:creationId xmlns:a16="http://schemas.microsoft.com/office/drawing/2014/main" id="{307F9151-F059-46F3-99E4-AC621989CD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7004" y="1825625"/>
            <a:ext cx="8602737" cy="4849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1DAFCDC-E614-4B57-AB8E-A22A81B80E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199" y="366187"/>
            <a:ext cx="10277475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en-US" sz="4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Примеры аддитивных и мультипликативных временных рядов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2521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1DAFCDC-E614-4B57-AB8E-A22A81B80E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46280" y="320020"/>
            <a:ext cx="1027747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kumimoji="0" lang="ru-RU" altLang="en-US" sz="4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Примеры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4338" name="Picture 2" descr="image.png">
            <a:extLst>
              <a:ext uri="{FF2B5EF4-FFF2-40B4-BE49-F238E27FC236}">
                <a16:creationId xmlns:a16="http://schemas.microsoft.com/office/drawing/2014/main" id="{FF68EEDA-1B95-4127-8219-70FF25BBDC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5018" y="1821907"/>
            <a:ext cx="6106982" cy="4362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image.png">
            <a:extLst>
              <a:ext uri="{FF2B5EF4-FFF2-40B4-BE49-F238E27FC236}">
                <a16:creationId xmlns:a16="http://schemas.microsoft.com/office/drawing/2014/main" id="{D86855BB-C93D-5FC7-D493-DA819356D3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965" y="1574662"/>
            <a:ext cx="6019800" cy="4508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>
            <a:extLst>
              <a:ext uri="{FF2B5EF4-FFF2-40B4-BE49-F238E27FC236}">
                <a16:creationId xmlns:a16="http://schemas.microsoft.com/office/drawing/2014/main" id="{7B95DAAC-6B4C-A384-1452-49268B573D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955" y="1039674"/>
            <a:ext cx="49747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ru-RU" altLang="en-US" sz="2800" dirty="0">
                <a:solidFill>
                  <a:srgbClr val="333333"/>
                </a:solidFill>
                <a:latin typeface="Open Sans"/>
              </a:rPr>
              <a:t>Аддитивный ряд</a:t>
            </a:r>
            <a:endParaRPr lang="en-US" altLang="en-US" sz="2800" dirty="0">
              <a:latin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6C265F05-6200-0E45-CDEB-39D76BDE2F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6546" y="1039674"/>
            <a:ext cx="550231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ru-RU" altLang="en-US" sz="2800" dirty="0">
                <a:solidFill>
                  <a:srgbClr val="333333"/>
                </a:solidFill>
                <a:latin typeface="Open Sans"/>
              </a:rPr>
              <a:t>Мультипликативный ряд</a:t>
            </a:r>
            <a:endParaRPr lang="en-US" altLang="en-US" sz="2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323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B0BEDB-9774-4E17-9A6B-DBCF6A1F5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955" y="19778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b="1" dirty="0"/>
              <a:t>Модели временных рядов</a:t>
            </a:r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4CDB8E57-5CA8-497C-990E-C304F4FBE7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7994" y="1219200"/>
                <a:ext cx="10885806" cy="5441014"/>
              </a:xfrm>
            </p:spPr>
            <p:txBody>
              <a:bodyPr>
                <a:normAutofit/>
              </a:bodyPr>
              <a:lstStyle/>
              <a:p>
                <a:r>
                  <a:rPr lang="ru-RU" sz="2400" b="1" dirty="0"/>
                  <a:t>Модель временного ряда</a:t>
                </a:r>
                <a:r>
                  <a:rPr lang="ru-RU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/>
                  <a:t> </a:t>
                </a:r>
                <a:r>
                  <a:rPr lang="ru-RU" sz="2400" dirty="0"/>
                  <a:t>- это специфическая (выбранная, формализованная) зависимость совместного распределения вероятностей значений модели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ru-RU" sz="2400" dirty="0"/>
                  <a:t> по временным шагам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sz="2400" dirty="0"/>
                  <a:t>. В модели временных рядов часто выделяют следующие части</a:t>
                </a:r>
                <a:r>
                  <a:rPr lang="ru-RU" sz="2400" dirty="0" smtClean="0"/>
                  <a:t>:</a:t>
                </a:r>
              </a:p>
              <a:p>
                <a:r>
                  <a:rPr lang="ru-RU" sz="2400" b="1" dirty="0" smtClean="0"/>
                  <a:t>Детерминированная часть:</a:t>
                </a:r>
                <a:endParaRPr lang="ru-RU" sz="2400" b="1" dirty="0"/>
              </a:p>
              <a:p>
                <a:pPr lvl="1"/>
                <a:r>
                  <a:rPr lang="ru-RU" sz="2000" b="1" dirty="0"/>
                  <a:t>тренд</a:t>
                </a:r>
                <a:r>
                  <a:rPr lang="ru-RU" sz="2000" dirty="0"/>
                  <a:t> - медленно меняющаяся часть зависимости временного ряда.</a:t>
                </a:r>
              </a:p>
              <a:p>
                <a:pPr lvl="1"/>
                <a:r>
                  <a:rPr lang="ru-RU" sz="2000" b="1" dirty="0"/>
                  <a:t>сезонность</a:t>
                </a:r>
                <a:r>
                  <a:rPr lang="ru-RU" sz="2000" dirty="0"/>
                  <a:t> - некоторые «относительно быстро меняющиеся» периодические составляющие, как правило тут речь идет о регулярном периоде.</a:t>
                </a:r>
              </a:p>
              <a:p>
                <a:pPr lvl="1"/>
                <a:r>
                  <a:rPr lang="ru-RU" sz="2000" b="1" dirty="0"/>
                  <a:t>цикличность</a:t>
                </a:r>
                <a:r>
                  <a:rPr lang="ru-RU" sz="2000" dirty="0"/>
                  <a:t> - это некоторые периодические компоненты с "относительно медленным изменением" с нерегулярным периодом и относительно высокой интенсивностью.</a:t>
                </a:r>
              </a:p>
              <a:p>
                <a:pPr lvl="0"/>
                <a:r>
                  <a:rPr lang="ru-RU" sz="2400" b="1" dirty="0" smtClean="0"/>
                  <a:t>Стохастическая часть. В идеале необъяснимая часть – не содержащая информации, которую мы можем объяснить моделью ВР</a:t>
                </a:r>
              </a:p>
              <a:p>
                <a:pPr lvl="1"/>
                <a:r>
                  <a:rPr lang="ru-RU" sz="2000" b="1" dirty="0" smtClean="0"/>
                  <a:t>шум</a:t>
                </a:r>
                <a:r>
                  <a:rPr lang="ru-RU" sz="2000" dirty="0" smtClean="0"/>
                  <a:t> </a:t>
                </a:r>
                <a:r>
                  <a:rPr lang="ru-RU" sz="2000" dirty="0"/>
                  <a:t>- это некоторое случайное (стохастическое) искажение выходных значений - нерегулярные или случайные колебания (вариации).</a:t>
                </a:r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4CDB8E57-5CA8-497C-990E-C304F4FBE7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994" y="1219200"/>
                <a:ext cx="10885806" cy="5441014"/>
              </a:xfrm>
              <a:blipFill>
                <a:blip r:embed="rId2"/>
                <a:stretch>
                  <a:fillRect l="-784" t="-156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231">
            <a:extLst>
              <a:ext uri="{FF2B5EF4-FFF2-40B4-BE49-F238E27FC236}">
                <a16:creationId xmlns:a16="http://schemas.microsoft.com/office/drawing/2014/main" id="{57F50B8E-A23A-4154-9A0C-994DE115AC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7755" y="4477385"/>
            <a:ext cx="52070" cy="1079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6C52228-8C94-4CF2-AD63-BA9617333B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635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/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ECA1DAD-475E-4D0B-A20A-17535DDD41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118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B0BEDB-9774-4E17-9A6B-DBCF6A1F5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955" y="19778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b="1" dirty="0"/>
              <a:t>Модели временных рядов</a:t>
            </a:r>
            <a:endParaRPr lang="en-US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DB8E57-5CA8-497C-990E-C304F4FBE7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994" y="1417834"/>
            <a:ext cx="10885806" cy="5242380"/>
          </a:xfrm>
        </p:spPr>
        <p:txBody>
          <a:bodyPr>
            <a:normAutofit/>
          </a:bodyPr>
          <a:lstStyle/>
          <a:p>
            <a:endParaRPr lang="ru-RU" sz="2400" dirty="0"/>
          </a:p>
        </p:txBody>
      </p:sp>
      <p:sp>
        <p:nvSpPr>
          <p:cNvPr id="5" name="Rectangle 231">
            <a:extLst>
              <a:ext uri="{FF2B5EF4-FFF2-40B4-BE49-F238E27FC236}">
                <a16:creationId xmlns:a16="http://schemas.microsoft.com/office/drawing/2014/main" id="{57F50B8E-A23A-4154-9A0C-994DE115AC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7755" y="4477385"/>
            <a:ext cx="52070" cy="1079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6C52228-8C94-4CF2-AD63-BA9617333B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635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/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ECA1DAD-475E-4D0B-A20A-17535DDD41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98" name="Picture 2" descr="Time Series Analysis and Mining with R | R-bloggers">
            <a:extLst>
              <a:ext uri="{FF2B5EF4-FFF2-40B4-BE49-F238E27FC236}">
                <a16:creationId xmlns:a16="http://schemas.microsoft.com/office/drawing/2014/main" id="{4AF71035-C944-9810-66DF-C6010041DD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994" y="1084914"/>
            <a:ext cx="5575300" cy="557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Forecasting &amp; Time Series Minggu 6. Learning Objectives Understand the  three categories of forecasting techniques available. Become aware of the  four. - ppt download">
            <a:extLst>
              <a:ext uri="{FF2B5EF4-FFF2-40B4-BE49-F238E27FC236}">
                <a16:creationId xmlns:a16="http://schemas.microsoft.com/office/drawing/2014/main" id="{BD49A6F3-B2F4-FEB1-3BFD-5493F5EDED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91"/>
          <a:stretch/>
        </p:blipFill>
        <p:spPr bwMode="auto">
          <a:xfrm>
            <a:off x="6043294" y="1955452"/>
            <a:ext cx="5185025" cy="3484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Скругленный прямоугольник 6"/>
          <p:cNvSpPr/>
          <p:nvPr/>
        </p:nvSpPr>
        <p:spPr>
          <a:xfrm>
            <a:off x="170329" y="2716306"/>
            <a:ext cx="5872965" cy="2178423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108098" y="4894729"/>
            <a:ext cx="5872965" cy="1761079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1521911" y="2711900"/>
            <a:ext cx="2791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Детерминированная часть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152781" y="5963436"/>
            <a:ext cx="5721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Необъясненная информация – мы хотим чтобы тут была чисто стохастическая часть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86248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B0BEDB-9774-4E17-9A6B-DBCF6A1F5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955" y="197784"/>
            <a:ext cx="10515600" cy="1325563"/>
          </a:xfrm>
        </p:spPr>
        <p:txBody>
          <a:bodyPr>
            <a:normAutofit/>
          </a:bodyPr>
          <a:lstStyle/>
          <a:p>
            <a:r>
              <a:rPr lang="ru-RU" b="1" dirty="0"/>
              <a:t>Модели временных рядов</a:t>
            </a:r>
            <a:endParaRPr lang="en-US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DB8E57-5CA8-497C-990E-C304F4FBE7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994" y="1114425"/>
            <a:ext cx="10885806" cy="55457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Следует сделать несколько заметок касательно моделей временного ряда:</a:t>
            </a:r>
          </a:p>
          <a:p>
            <a:pPr lvl="0"/>
            <a:r>
              <a:rPr lang="ru-RU" sz="2400" b="1" dirty="0"/>
              <a:t>При проведении тренд-сезонной декомпозиции компонент шум может рассматриваться как вся остаточная часть.</a:t>
            </a:r>
          </a:p>
          <a:p>
            <a:pPr lvl="0"/>
            <a:r>
              <a:rPr lang="ru-RU" sz="2400" dirty="0" smtClean="0"/>
              <a:t>Мы  можем поделить все компоненты на детерминированные и случайные.</a:t>
            </a:r>
          </a:p>
          <a:p>
            <a:pPr lvl="0"/>
            <a:r>
              <a:rPr lang="ru-RU" sz="2400" dirty="0" smtClean="0"/>
              <a:t>Часто все </a:t>
            </a:r>
            <a:r>
              <a:rPr lang="ru-RU" sz="2400" dirty="0"/>
              <a:t>компоненты y(t), кроме шумов </a:t>
            </a:r>
            <a:r>
              <a:rPr lang="ru-RU" sz="2400" dirty="0" smtClean="0"/>
              <a:t>рассматриваются ка детерминированный (заданные определенно) </a:t>
            </a:r>
            <a:r>
              <a:rPr lang="ru-RU" sz="2400" dirty="0"/>
              <a:t>характер.</a:t>
            </a:r>
          </a:p>
          <a:p>
            <a:pPr lvl="1"/>
            <a:r>
              <a:rPr lang="ru-RU" dirty="0"/>
              <a:t>Однако в некоторых случаях компоненты также могут рассматриваться как </a:t>
            </a:r>
            <a:r>
              <a:rPr lang="ru-RU" dirty="0" smtClean="0"/>
              <a:t>стохастические(случайные) (</a:t>
            </a:r>
            <a:r>
              <a:rPr lang="ru-RU" dirty="0"/>
              <a:t>только формально).</a:t>
            </a:r>
          </a:p>
        </p:txBody>
      </p:sp>
      <p:sp>
        <p:nvSpPr>
          <p:cNvPr id="5" name="Rectangle 231">
            <a:extLst>
              <a:ext uri="{FF2B5EF4-FFF2-40B4-BE49-F238E27FC236}">
                <a16:creationId xmlns:a16="http://schemas.microsoft.com/office/drawing/2014/main" id="{57F50B8E-A23A-4154-9A0C-994DE115AC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7755" y="4477385"/>
            <a:ext cx="52070" cy="1079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6C52228-8C94-4CF2-AD63-BA9617333B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635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/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ECA1DAD-475E-4D0B-A20A-17535DDD41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4262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B0BEDB-9774-4E17-9A6B-DBCF6A1F5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955" y="197784"/>
            <a:ext cx="10515600" cy="1325563"/>
          </a:xfrm>
        </p:spPr>
        <p:txBody>
          <a:bodyPr>
            <a:normAutofit/>
          </a:bodyPr>
          <a:lstStyle/>
          <a:p>
            <a:r>
              <a:rPr lang="ru-RU" b="1" dirty="0"/>
              <a:t>Модели временных рядов</a:t>
            </a:r>
            <a:endParaRPr lang="en-US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DB8E57-5CA8-497C-990E-C304F4FBE7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994" y="1114425"/>
            <a:ext cx="10885806" cy="5545789"/>
          </a:xfrm>
        </p:spPr>
        <p:txBody>
          <a:bodyPr>
            <a:normAutofit/>
          </a:bodyPr>
          <a:lstStyle/>
          <a:p>
            <a:pPr lvl="0" algn="just">
              <a:lnSpc>
                <a:spcPct val="150000"/>
              </a:lnSpc>
            </a:pPr>
            <a:r>
              <a:rPr lang="ru-RU" sz="2400" dirty="0"/>
              <a:t>Относительно модели ряда, предполагается, что временные ряды генерируются через регулярные интервалы времени (например, дневная температура), и поэтому называются регулярными временными рядами.</a:t>
            </a:r>
          </a:p>
          <a:p>
            <a:pPr lvl="1" algn="just">
              <a:lnSpc>
                <a:spcPct val="150000"/>
              </a:lnSpc>
            </a:pPr>
            <a:r>
              <a:rPr lang="ru-RU" sz="2000" dirty="0"/>
              <a:t> Однако данные временного ряда не обязательно должны поступать через определенные промежутки времени. </a:t>
            </a:r>
          </a:p>
          <a:p>
            <a:pPr lvl="1" algn="just">
              <a:lnSpc>
                <a:spcPct val="150000"/>
              </a:lnSpc>
            </a:pPr>
            <a:r>
              <a:rPr lang="ru-RU" sz="2000" dirty="0"/>
              <a:t>В таком случае это называется нерегулярным временным рядом. Пополнение счета или снятие средств в банкомате являются примерами нерегулярных временных рядов.</a:t>
            </a:r>
          </a:p>
        </p:txBody>
      </p:sp>
      <p:sp>
        <p:nvSpPr>
          <p:cNvPr id="5" name="Rectangle 231">
            <a:extLst>
              <a:ext uri="{FF2B5EF4-FFF2-40B4-BE49-F238E27FC236}">
                <a16:creationId xmlns:a16="http://schemas.microsoft.com/office/drawing/2014/main" id="{57F50B8E-A23A-4154-9A0C-994DE115AC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7755" y="4477385"/>
            <a:ext cx="52070" cy="1079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6C52228-8C94-4CF2-AD63-BA9617333B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635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/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ECA1DAD-475E-4D0B-A20A-17535DDD41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3586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B0BEDB-9774-4E17-9A6B-DBCF6A1F5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955" y="197784"/>
            <a:ext cx="10515600" cy="1325563"/>
          </a:xfrm>
        </p:spPr>
        <p:txBody>
          <a:bodyPr>
            <a:normAutofit/>
          </a:bodyPr>
          <a:lstStyle/>
          <a:p>
            <a:r>
              <a:rPr lang="ru-RU" b="1" dirty="0"/>
              <a:t>Модели тренда временных рядов</a:t>
            </a:r>
            <a:endParaRPr lang="en-US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DB8E57-5CA8-497C-990E-C304F4FBE7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994" y="1114425"/>
            <a:ext cx="10885806" cy="5545789"/>
          </a:xfrm>
        </p:spPr>
        <p:txBody>
          <a:bodyPr>
            <a:noAutofit/>
          </a:bodyPr>
          <a:lstStyle/>
          <a:p>
            <a:r>
              <a:rPr lang="ru-RU" sz="2000" dirty="0"/>
              <a:t>Основные части временных рядов - это тренд и сезонность. Когда у нас есть данные, первое, что нам нужно, это определить часть тренда.</a:t>
            </a:r>
          </a:p>
          <a:p>
            <a:pPr marL="0" indent="0">
              <a:buNone/>
            </a:pPr>
            <a:r>
              <a:rPr lang="ru-RU" sz="2400" b="1" dirty="0"/>
              <a:t>В отношении тренда важны следующие моменты.</a:t>
            </a:r>
            <a:endParaRPr lang="ru-RU" sz="2400" dirty="0"/>
          </a:p>
          <a:p>
            <a:pPr lvl="0"/>
            <a:r>
              <a:rPr lang="ru-RU" sz="2400" dirty="0"/>
              <a:t>Часто мы не знаем, как аппроксимировать тренд наилучшим образом, если это не линейный тренд.</a:t>
            </a:r>
          </a:p>
          <a:p>
            <a:pPr lvl="1"/>
            <a:r>
              <a:rPr lang="ru-RU" sz="2000" dirty="0"/>
              <a:t>Погрешность аппроксимации тренда имеет основное влияние на погрешность прогноза временного ряда или оценки его параметров.</a:t>
            </a:r>
          </a:p>
          <a:p>
            <a:pPr lvl="0"/>
            <a:r>
              <a:rPr lang="ru-RU" sz="2400" dirty="0"/>
              <a:t>Для большинства реальных временных рядов тренд - это функция не монотонного роста (или падения). </a:t>
            </a:r>
          </a:p>
          <a:p>
            <a:pPr lvl="1"/>
            <a:r>
              <a:rPr lang="ru-RU" sz="2000" dirty="0"/>
              <a:t>В этом случае можно сказать, что мы говорим </a:t>
            </a:r>
            <a:br>
              <a:rPr lang="ru-RU" sz="2000" dirty="0"/>
            </a:br>
            <a:r>
              <a:rPr lang="ru-RU" sz="2000" dirty="0"/>
              <a:t>и о тренде, и о цикличности вместе.</a:t>
            </a:r>
          </a:p>
          <a:p>
            <a:pPr lvl="1"/>
            <a:r>
              <a:rPr lang="ru-RU" sz="2000" dirty="0"/>
              <a:t>Во многих случаях циклическую часть ряда</a:t>
            </a:r>
            <a:br>
              <a:rPr lang="ru-RU" sz="2000" dirty="0"/>
            </a:br>
            <a:r>
              <a:rPr lang="ru-RU" sz="2000" dirty="0"/>
              <a:t> можно рассматривать как его сложный тренд,</a:t>
            </a:r>
            <a:br>
              <a:rPr lang="ru-RU" sz="2000" dirty="0"/>
            </a:br>
            <a:r>
              <a:rPr lang="ru-RU" sz="2000" dirty="0"/>
              <a:t> либо как его сезонность.</a:t>
            </a:r>
          </a:p>
          <a:p>
            <a:pPr lvl="1"/>
            <a:endParaRPr lang="ru-RU" sz="2000" dirty="0"/>
          </a:p>
        </p:txBody>
      </p:sp>
      <p:sp>
        <p:nvSpPr>
          <p:cNvPr id="5" name="Rectangle 231">
            <a:extLst>
              <a:ext uri="{FF2B5EF4-FFF2-40B4-BE49-F238E27FC236}">
                <a16:creationId xmlns:a16="http://schemas.microsoft.com/office/drawing/2014/main" id="{57F50B8E-A23A-4154-9A0C-994DE115AC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7755" y="4477385"/>
            <a:ext cx="52070" cy="1079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6C52228-8C94-4CF2-AD63-BA9617333B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635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/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ECA1DAD-475E-4D0B-A20A-17535DDD41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4" name="Picture 2" descr="Strategic inflection points in ventures - by pat ben">
            <a:extLst>
              <a:ext uri="{FF2B5EF4-FFF2-40B4-BE49-F238E27FC236}">
                <a16:creationId xmlns:a16="http://schemas.microsoft.com/office/drawing/2014/main" id="{097D9227-885F-7A30-1838-E1FE8F9789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2047" y="4168628"/>
            <a:ext cx="5204874" cy="2764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3077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B0BEDB-9774-4E17-9A6B-DBCF6A1F5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955" y="197784"/>
            <a:ext cx="10515600" cy="1325563"/>
          </a:xfrm>
        </p:spPr>
        <p:txBody>
          <a:bodyPr>
            <a:normAutofit/>
          </a:bodyPr>
          <a:lstStyle/>
          <a:p>
            <a:r>
              <a:rPr lang="ru-RU" b="1" dirty="0"/>
              <a:t>Модели тренда временных рядов</a:t>
            </a:r>
            <a:endParaRPr lang="en-US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DB8E57-5CA8-497C-990E-C304F4FBE7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994" y="1114425"/>
            <a:ext cx="10885806" cy="5545789"/>
          </a:xfrm>
        </p:spPr>
        <p:txBody>
          <a:bodyPr>
            <a:noAutofit/>
          </a:bodyPr>
          <a:lstStyle/>
          <a:p>
            <a:pPr lvl="0"/>
            <a:r>
              <a:rPr lang="ru-RU" sz="2400" dirty="0"/>
              <a:t>Тренд может иметь точки перегиба и/или участки насыщения. </a:t>
            </a:r>
          </a:p>
          <a:p>
            <a:pPr lvl="0"/>
            <a:r>
              <a:rPr lang="ru-RU" sz="2400" dirty="0"/>
              <a:t>Часто такие точки необходимо спрогнозировать с максимальной точностью.</a:t>
            </a:r>
          </a:p>
          <a:p>
            <a:pPr lvl="0"/>
            <a:r>
              <a:rPr lang="ru-RU" sz="2400" dirty="0"/>
              <a:t>Кусочно-монотонное поведение является естественным для многих реальных процессов, поэтому очень важно определить точку перегиба. </a:t>
            </a:r>
          </a:p>
          <a:p>
            <a:pPr lvl="0"/>
            <a:r>
              <a:rPr lang="ru-RU" sz="2400" dirty="0"/>
              <a:t>Если тренд имеет сложную форму, </a:t>
            </a:r>
            <a:br>
              <a:rPr lang="ru-RU" sz="2400" dirty="0"/>
            </a:br>
            <a:r>
              <a:rPr lang="ru-RU" sz="2400" dirty="0"/>
              <a:t>может быть трудно его выделить. </a:t>
            </a:r>
          </a:p>
          <a:p>
            <a:pPr lvl="0"/>
            <a:r>
              <a:rPr lang="ru-RU" sz="2400" dirty="0"/>
              <a:t>В некоторых случая можно неверно</a:t>
            </a:r>
            <a:br>
              <a:rPr lang="ru-RU" sz="2400" dirty="0"/>
            </a:br>
            <a:r>
              <a:rPr lang="ru-RU" sz="2400" dirty="0"/>
              <a:t> предположить об отсутствии тренда.</a:t>
            </a:r>
          </a:p>
        </p:txBody>
      </p:sp>
      <p:sp>
        <p:nvSpPr>
          <p:cNvPr id="5" name="Rectangle 231">
            <a:extLst>
              <a:ext uri="{FF2B5EF4-FFF2-40B4-BE49-F238E27FC236}">
                <a16:creationId xmlns:a16="http://schemas.microsoft.com/office/drawing/2014/main" id="{57F50B8E-A23A-4154-9A0C-994DE115AC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7755" y="4477385"/>
            <a:ext cx="52070" cy="1079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6C52228-8C94-4CF2-AD63-BA9617333B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635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/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ECA1DAD-475E-4D0B-A20A-17535DDD41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 descr="undefined">
            <a:extLst>
              <a:ext uri="{FF2B5EF4-FFF2-40B4-BE49-F238E27FC236}">
                <a16:creationId xmlns:a16="http://schemas.microsoft.com/office/drawing/2014/main" id="{BE376DED-214A-C576-360D-86DA321752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930" y="2708547"/>
            <a:ext cx="4953402" cy="4065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4119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B0BEDB-9774-4E17-9A6B-DBCF6A1F5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955" y="197784"/>
            <a:ext cx="10515600" cy="1325563"/>
          </a:xfrm>
        </p:spPr>
        <p:txBody>
          <a:bodyPr>
            <a:normAutofit/>
          </a:bodyPr>
          <a:lstStyle/>
          <a:p>
            <a:r>
              <a:rPr lang="ru-RU" b="1" dirty="0"/>
              <a:t>Модели тренда временных рядов</a:t>
            </a:r>
            <a:endParaRPr lang="en-US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DB8E57-5CA8-497C-990E-C304F4FBE7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994" y="1114425"/>
            <a:ext cx="10885806" cy="5545789"/>
          </a:xfrm>
        </p:spPr>
        <p:txBody>
          <a:bodyPr>
            <a:noAutofit/>
          </a:bodyPr>
          <a:lstStyle/>
          <a:p>
            <a:pPr lvl="0"/>
            <a:r>
              <a:rPr lang="ru-RU" sz="2400" dirty="0"/>
              <a:t>На детерминированный тренд могут влиять несколько случайных эффектов, таких как случайное блуждание и дрейф. </a:t>
            </a:r>
          </a:p>
          <a:p>
            <a:pPr lvl="0"/>
            <a:r>
              <a:rPr lang="ru-RU" sz="2400" dirty="0"/>
              <a:t>В это случае тренд будет иметь случайное поведение. </a:t>
            </a:r>
          </a:p>
          <a:p>
            <a:pPr lvl="0"/>
            <a:r>
              <a:rPr lang="ru-RU" sz="2400" dirty="0"/>
              <a:t>Фактически, эти эффекты можно рассматривать как шум, но в основном они влияют только на часть тренда.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6C52228-8C94-4CF2-AD63-BA9617333B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635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/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ECA1DAD-475E-4D0B-A20A-17535DDD41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2" name="Picture 2" descr="2.3 Time series patterns | Forecasting: Principles and Practice (2nd ed)">
            <a:extLst>
              <a:ext uri="{FF2B5EF4-FFF2-40B4-BE49-F238E27FC236}">
                <a16:creationId xmlns:a16="http://schemas.microsoft.com/office/drawing/2014/main" id="{0F2A85A7-019D-1C00-C9EB-40359FBD48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41" t="6084" b="51446"/>
          <a:stretch/>
        </p:blipFill>
        <p:spPr bwMode="auto">
          <a:xfrm>
            <a:off x="467994" y="3282272"/>
            <a:ext cx="5633247" cy="3005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Random Walk Line Plot">
            <a:extLst>
              <a:ext uri="{FF2B5EF4-FFF2-40B4-BE49-F238E27FC236}">
                <a16:creationId xmlns:a16="http://schemas.microsoft.com/office/drawing/2014/main" id="{B3D2E0DC-7D13-643F-BA9F-E981A3DE87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8106" y="3019266"/>
            <a:ext cx="4500245" cy="3375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4694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imageTS.png">
            <a:extLst>
              <a:ext uri="{FF2B5EF4-FFF2-40B4-BE49-F238E27FC236}">
                <a16:creationId xmlns:a16="http://schemas.microsoft.com/office/drawing/2014/main" id="{71552C2B-45EF-D123-F541-8D49CC7EBA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856818"/>
            <a:ext cx="5953800" cy="2698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B0BEDB-9774-4E17-9A6B-DBCF6A1F5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955" y="197784"/>
            <a:ext cx="10515600" cy="1325563"/>
          </a:xfrm>
        </p:spPr>
        <p:txBody>
          <a:bodyPr>
            <a:normAutofit/>
          </a:bodyPr>
          <a:lstStyle/>
          <a:p>
            <a:r>
              <a:rPr lang="ru-RU" b="1" dirty="0"/>
              <a:t>Модели временных рядов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4CDB8E57-5CA8-497C-990E-C304F4FBE7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7994" y="1114425"/>
                <a:ext cx="10885806" cy="5545789"/>
              </a:xfrm>
            </p:spPr>
            <p:txBody>
              <a:bodyPr>
                <a:normAutofit/>
              </a:bodyPr>
              <a:lstStyle/>
              <a:p>
                <a:pPr marL="0" lvl="0" indent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kumimoji="0" lang="ru-RU" altLang="en-US" sz="23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Простейшим случаем временного ряда является одномерная зависимость значения от времени, представленная в следующей форме</a:t>
                </a:r>
                <a:endParaRPr lang="ru-RU" sz="2300" i="1" dirty="0">
                  <a:solidFill>
                    <a:schemeClr val="tx1"/>
                  </a:solidFill>
                </a:endParaRPr>
              </a:p>
              <a:p>
                <a:pPr marL="0" lvl="0" indent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3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fr-FR" sz="23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23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23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 = </m:t>
                      </m:r>
                      <m:sSub>
                        <m:sSubPr>
                          <m:ctrlPr>
                            <a:rPr lang="fr-FR" sz="23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3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fr-FR" sz="23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fr-FR" sz="23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fr-FR" sz="23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𝑡𝑟𝑒𝑛𝑑</m:t>
                      </m:r>
                      <m:r>
                        <a:rPr lang="fr-FR" sz="23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23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23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)+ </m:t>
                      </m:r>
                      <m:r>
                        <a:rPr lang="fr-FR" sz="2300" i="1" dirty="0">
                          <a:latin typeface="Cambria Math" panose="02040503050406030204" pitchFamily="18" charset="0"/>
                        </a:rPr>
                        <m:t>𝑐𝑦𝑐𝑙𝑖𝑐</m:t>
                      </m:r>
                      <m:r>
                        <a:rPr lang="fr-FR" sz="23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2300" i="1" dirty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2300" i="1" dirty="0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fr-FR" sz="23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𝑠𝑒𝑎𝑠𝑜𝑛𝑎𝑙</m:t>
                      </m:r>
                      <m:r>
                        <a:rPr lang="fr-FR" sz="23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23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23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 + </m:t>
                      </m:r>
                      <m:r>
                        <a:rPr lang="fr-FR" sz="23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𝑛𝑜𝑖𝑠𝑒</m:t>
                      </m:r>
                      <m:r>
                        <a:rPr lang="fr-FR" sz="23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23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23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3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ru-RU" sz="2300" dirty="0">
                    <a:solidFill>
                      <a:schemeClr val="tx1"/>
                    </a:solidFill>
                  </a:rPr>
                  <a:t>где</a:t>
                </a:r>
                <a:r>
                  <a:rPr lang="en-US" sz="2300" dirty="0">
                    <a:solidFill>
                      <a:schemeClr val="tx1"/>
                    </a:solidFill>
                  </a:rPr>
                  <a:t>      </a:t>
                </a:r>
                <a14:m>
                  <m:oMath xmlns:m="http://schemas.openxmlformats.org/officeDocument/2006/math">
                    <m:r>
                      <a:rPr lang="en-US" sz="23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3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3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3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300" dirty="0">
                    <a:solidFill>
                      <a:schemeClr val="tx1"/>
                    </a:solidFill>
                  </a:rPr>
                  <a:t> </a:t>
                </a:r>
                <a:r>
                  <a:rPr lang="ru-RU" sz="2300" dirty="0">
                    <a:solidFill>
                      <a:schemeClr val="tx1"/>
                    </a:solidFill>
                  </a:rPr>
                  <a:t>это временной ряд</a:t>
                </a:r>
                <a:r>
                  <a:rPr lang="en-US" sz="2300" dirty="0">
                    <a:solidFill>
                      <a:schemeClr val="tx1"/>
                    </a:solidFill>
                  </a:rPr>
                  <a:t>, </a:t>
                </a:r>
              </a:p>
              <a:p>
                <a:pPr lvl="1"/>
                <a:r>
                  <a:rPr lang="ru-RU" sz="2000" dirty="0">
                    <a:solidFill>
                      <a:schemeClr val="tx1"/>
                    </a:solidFill>
                  </a:rPr>
                  <a:t>Как </a:t>
                </a:r>
                <a:r>
                  <a:rPr lang="ru-RU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правило</a:t>
                </a: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ru-RU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это временная метка;</a:t>
                </a:r>
                <a:endParaRPr lang="en-US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2"/>
                <a:r>
                  <a:rPr lang="ru-RU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Также может быть </a:t>
                </a:r>
                <a:r>
                  <a:rPr lang="ru-RU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дикскрет</a:t>
                </a:r>
                <a:r>
                  <a:rPr lang="ru-RU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(</a:t>
                </a:r>
                <a:r>
                  <a:rPr lang="ru-RU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номер выборки</a:t>
                </a:r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),  </a:t>
                </a:r>
              </a:p>
              <a:p>
                <a:pPr lvl="3"/>
                <a:r>
                  <a:rPr lang="ru-RU" sz="2000" i="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В</a:t>
                </a:r>
                <a:r>
                  <a:rPr lang="ru-RU" sz="2000" b="0" i="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этом случае можно пересчитать выборку во время как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 </m:t>
                    </m:r>
                    <m:sSub>
                      <m:sSubPr>
                        <m:ctrlPr>
                          <a:rPr lang="en-US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en-US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4"/>
                <a:r>
                  <a:rPr lang="ru-RU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где</a:t>
                </a: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ru-RU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период дискретизации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            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ru-RU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000" dirty="0">
                    <a:solidFill>
                      <a:schemeClr val="tx1"/>
                    </a:solidFill>
                  </a:rPr>
                  <a:t>это некоторый начальный уровень</a:t>
                </a:r>
                <a:r>
                  <a:rPr lang="en-US" sz="2000" dirty="0">
                    <a:solidFill>
                      <a:schemeClr val="tx1"/>
                    </a:solidFill>
                  </a:rPr>
                  <a:t> (</a:t>
                </a:r>
                <a:r>
                  <a:rPr lang="ru-RU" sz="2000" dirty="0">
                    <a:solidFill>
                      <a:schemeClr val="tx1"/>
                    </a:solidFill>
                  </a:rPr>
                  <a:t>смещение</a:t>
                </a:r>
                <a:r>
                  <a:rPr lang="en-US" sz="2000" dirty="0">
                    <a:solidFill>
                      <a:schemeClr val="tx1"/>
                    </a:solidFill>
                  </a:rPr>
                  <a:t>).  </a:t>
                </a:r>
                <a:r>
                  <a:rPr lang="en-US" sz="2300" dirty="0">
                    <a:solidFill>
                      <a:schemeClr val="tx1"/>
                    </a:solidFill>
                  </a:rPr>
                  <a:t>   </a:t>
                </a:r>
              </a:p>
              <a:p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4CDB8E57-5CA8-497C-990E-C304F4FBE7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994" y="1114425"/>
                <a:ext cx="10885806" cy="5545789"/>
              </a:xfrm>
              <a:blipFill>
                <a:blip r:embed="rId3"/>
                <a:stretch>
                  <a:fillRect l="-840" t="-87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231">
            <a:extLst>
              <a:ext uri="{FF2B5EF4-FFF2-40B4-BE49-F238E27FC236}">
                <a16:creationId xmlns:a16="http://schemas.microsoft.com/office/drawing/2014/main" id="{57F50B8E-A23A-4154-9A0C-994DE115AC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7755" y="4477385"/>
            <a:ext cx="52070" cy="1079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6C52228-8C94-4CF2-AD63-BA9617333B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635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/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ECA1DAD-475E-4D0B-A20A-17535DDD41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832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630</TotalTime>
  <Words>637</Words>
  <Application>Microsoft Office PowerPoint</Application>
  <PresentationFormat>Широкоэкранный</PresentationFormat>
  <Paragraphs>108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Open Sans</vt:lpstr>
      <vt:lpstr>Times New Roman</vt:lpstr>
      <vt:lpstr>Тема Office</vt:lpstr>
      <vt:lpstr>Модели временных рядов</vt:lpstr>
      <vt:lpstr>Модели временных рядов</vt:lpstr>
      <vt:lpstr>Модели временных рядов</vt:lpstr>
      <vt:lpstr>Модели временных рядов</vt:lpstr>
      <vt:lpstr>Модели временных рядов</vt:lpstr>
      <vt:lpstr>Модели тренда временных рядов</vt:lpstr>
      <vt:lpstr>Модели тренда временных рядов</vt:lpstr>
      <vt:lpstr>Модели тренда временных рядов</vt:lpstr>
      <vt:lpstr>Модели временных рядов</vt:lpstr>
      <vt:lpstr>Модели временных рядов</vt:lpstr>
      <vt:lpstr>Модели временных рядов. Заметки</vt:lpstr>
      <vt:lpstr>Популярные виды тренда</vt:lpstr>
      <vt:lpstr>Примеры трендов</vt:lpstr>
      <vt:lpstr>Случайный тренд</vt:lpstr>
      <vt:lpstr>Example of random walk and drift of trend</vt:lpstr>
      <vt:lpstr>Примеры аддитивных и мультипликативных временных рядов</vt:lpstr>
      <vt:lpstr>Примеры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Time Series Analysis</dc:title>
  <dc:creator>Ронкин Михаил Владимирович</dc:creator>
  <cp:lastModifiedBy>Ронкин Михаил Владимирович</cp:lastModifiedBy>
  <cp:revision>83</cp:revision>
  <dcterms:created xsi:type="dcterms:W3CDTF">2021-10-31T10:57:36Z</dcterms:created>
  <dcterms:modified xsi:type="dcterms:W3CDTF">2024-02-15T14:13:16Z</dcterms:modified>
</cp:coreProperties>
</file>