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46" r:id="rId4"/>
    <p:sldId id="347" r:id="rId5"/>
    <p:sldId id="348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01EE05C-F9E4-4BBB-A5C1-9C9F75E33B4A}">
          <p14:sldIdLst>
            <p14:sldId id="256"/>
            <p14:sldId id="350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>
        <p:scale>
          <a:sx n="66" d="100"/>
          <a:sy n="66" d="100"/>
        </p:scale>
        <p:origin x="27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b="1" dirty="0"/>
              <a:t>Простые методы предсказания временных рядов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" y="1152924"/>
            <a:ext cx="12000858" cy="26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/>
              <a:t>.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Методы </a:t>
            </a:r>
            <a:r>
              <a:rPr lang="ru-RU" sz="3200" b="1" dirty="0"/>
              <a:t>на основе специфичной модели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45211"/>
            <a:ext cx="11528276" cy="550349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Существует несколько типов решения задачи прогноза временных рядов.</a:t>
            </a:r>
          </a:p>
          <a:p>
            <a:pPr lvl="0"/>
            <a:r>
              <a:rPr lang="ru-RU" sz="2000" b="1" dirty="0"/>
              <a:t>Стохастические модели (или подход, основанный на моделях)</a:t>
            </a:r>
            <a:r>
              <a:rPr lang="ru-RU" sz="2000" dirty="0"/>
              <a:t> . Методы можно разделить на непараметрические и параметрические.</a:t>
            </a:r>
          </a:p>
          <a:p>
            <a:pPr lvl="0"/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/>
            <a:r>
              <a:rPr lang="ru-RU" sz="2000" dirty="0"/>
              <a:t>на основе аналитической модели поведения ряда,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низкая вероятность переобучения,</a:t>
            </a:r>
          </a:p>
          <a:p>
            <a:pPr lvl="1"/>
            <a:r>
              <a:rPr lang="ru-RU" sz="2000" dirty="0"/>
              <a:t>обеспечивают наилучшую точность для сравнительно простых данных (стационарных с гауссовыми шумами или некоторыми простыми шумами, такими как симметрично распределенные).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/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/>
            <a:r>
              <a:rPr lang="ru-RU" sz="2000" dirty="0"/>
              <a:t>Хорошо работает только в одномерном случае.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lvl="1"/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6268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 smtClean="0"/>
              <a:t>. </a:t>
            </a:r>
            <a:br>
              <a:rPr lang="ru-RU" sz="3200" b="1" dirty="0" smtClean="0"/>
            </a:br>
            <a:r>
              <a:rPr lang="ru-RU" sz="3200" b="1" dirty="0" smtClean="0"/>
              <a:t>Методы на основе специфичной модели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145415"/>
            <a:ext cx="11379366" cy="5009465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данных,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(особенно в случае данных с различным поведением и т. д.).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выводам в случае хорошо выбранной модели (из-за сверхвысокого разрешения с выводами для небольших наборов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2403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/>
              <a:t>Методы машинного обучения</a:t>
            </a:r>
            <a:r>
              <a:rPr lang="en-US" sz="3200" b="1" dirty="0"/>
              <a:t>. </a:t>
            </a:r>
            <a:r>
              <a:rPr lang="en-US" sz="3200" b="1" dirty="0" smtClean="0"/>
              <a:t>Data-Driven, </a:t>
            </a:r>
            <a:r>
              <a:rPr lang="ru-RU" sz="3200" b="1" dirty="0" smtClean="0"/>
              <a:t>М</a:t>
            </a:r>
            <a:r>
              <a:rPr lang="en-US" sz="3200" b="1" dirty="0" err="1" smtClean="0"/>
              <a:t>odel</a:t>
            </a:r>
            <a:r>
              <a:rPr lang="en-US" sz="3200" b="1" dirty="0" smtClean="0"/>
              <a:t> agnostic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Модели, управляемые данными (или подход машинного обучения)</a:t>
            </a:r>
            <a:endParaRPr lang="ru-RU" sz="2000" dirty="0"/>
          </a:p>
          <a:p>
            <a:pPr lvl="0"/>
            <a:r>
              <a:rPr lang="ru-RU" sz="2000" dirty="0"/>
              <a:t>Методы можно разделить на классическое машинное обучение и глубокую нейронную сеть.</a:t>
            </a:r>
          </a:p>
          <a:p>
            <a:pPr lvl="0"/>
            <a:r>
              <a:rPr lang="ru-RU" sz="2000" b="1" dirty="0"/>
              <a:t>Классические модели, управляемые данными (или подход машинного обучения)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Такие методы, как векторная регрессия (SVR), случайный лес регрессии, </a:t>
            </a:r>
            <a:r>
              <a:rPr lang="ru-RU" sz="2000" dirty="0" err="1"/>
              <a:t>XGBoost</a:t>
            </a:r>
            <a:r>
              <a:rPr lang="ru-RU" sz="2000" dirty="0"/>
              <a:t> и </a:t>
            </a:r>
            <a:r>
              <a:rPr lang="ru-RU" sz="2000" dirty="0" err="1"/>
              <a:t>тд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Позволяют работать с сильно нелинейными данными.</a:t>
            </a:r>
          </a:p>
          <a:p>
            <a:pPr lvl="1"/>
            <a:r>
              <a:rPr lang="ru-RU" sz="2000" dirty="0"/>
              <a:t>Нет необходимости в статистической гипотезе для модели.</a:t>
            </a:r>
          </a:p>
          <a:p>
            <a:pPr lvl="1"/>
            <a:r>
              <a:rPr lang="ru-RU" sz="2000" dirty="0"/>
              <a:t>Хорошо справляется с нестационарными отношениями между данными.</a:t>
            </a:r>
          </a:p>
          <a:p>
            <a:pPr lvl="1"/>
            <a:r>
              <a:rPr lang="ru-RU" sz="2000" dirty="0"/>
              <a:t>Легко тренировать.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Неявная зависимость выбранной модели и данных от результатов прогноза.</a:t>
            </a:r>
          </a:p>
          <a:p>
            <a:pPr lvl="1"/>
            <a:r>
              <a:rPr lang="ru-RU" sz="2000" dirty="0"/>
              <a:t>Точность сильно зависит от сходства между обученными данными и данными вывода.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данных.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513" y="5595042"/>
            <a:ext cx="11062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отличии от предыдущих подходов у нас тут нет допущений об условиях работы процесса порождающего ВР,</a:t>
            </a:r>
          </a:p>
          <a:p>
            <a:r>
              <a:rPr lang="ru-RU" dirty="0" smtClean="0"/>
              <a:t>Поэтому модель следующая из процесса заменяется на примеры входных и выходных данных. </a:t>
            </a:r>
          </a:p>
          <a:p>
            <a:r>
              <a:rPr lang="ru-RU" dirty="0" smtClean="0"/>
              <a:t>В предсказаниях вход и выход – это одни и те же данные, но смещенные др. </a:t>
            </a:r>
            <a:r>
              <a:rPr lang="ru-RU" dirty="0" err="1" smtClean="0"/>
              <a:t>отн</a:t>
            </a:r>
            <a:r>
              <a:rPr lang="ru-RU" dirty="0" smtClean="0"/>
              <a:t>. Др. </a:t>
            </a:r>
            <a:br>
              <a:rPr lang="ru-RU" dirty="0" smtClean="0"/>
            </a:br>
            <a:r>
              <a:rPr lang="ru-RU" dirty="0" smtClean="0"/>
              <a:t>(аналог градуировки работы прибора)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 smtClean="0"/>
              <a:t>. </a:t>
            </a:r>
            <a:r>
              <a:rPr lang="en-US" sz="3200" b="1" dirty="0" smtClean="0"/>
              <a:t>Model agnostic, automated FE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Нет необходимости в статистической гипотезе или конкретной форме модели.</a:t>
            </a:r>
          </a:p>
          <a:p>
            <a:pPr lvl="1"/>
            <a:r>
              <a:rPr lang="ru-RU" sz="20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lvl="1"/>
            <a:r>
              <a:rPr lang="ru-RU" sz="20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lvl="1"/>
            <a:r>
              <a:rPr lang="ru-RU" sz="2000" dirty="0"/>
              <a:t>Автоматически извлекает и обрабатывает сложные признаки и отношения между ними.</a:t>
            </a:r>
          </a:p>
          <a:p>
            <a:pPr lvl="1"/>
            <a:r>
              <a:rPr lang="ru-RU" sz="2000" dirty="0"/>
              <a:t>Требуется длительная настройка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Часто требуется ансамбль сетей для получения высокой точности.</a:t>
            </a:r>
          </a:p>
          <a:p>
            <a:pPr lvl="1"/>
            <a:r>
              <a:rPr lang="ru-RU" sz="2000" dirty="0"/>
              <a:t>Тяжело перетренировать.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0"/>
            <a:r>
              <a:rPr lang="ru-RU" sz="2000" dirty="0"/>
              <a:t>Выбор конкретных методов зависит от поставленной задачи.</a:t>
            </a:r>
          </a:p>
          <a:p>
            <a:pPr lvl="0"/>
            <a:r>
              <a:rPr lang="ru-RU" sz="2000" dirty="0"/>
              <a:t>Для простых и одномерных данных рекомендуется подход, основанный на модели.</a:t>
            </a:r>
          </a:p>
          <a:p>
            <a:pPr lvl="0"/>
            <a:r>
              <a:rPr lang="ru-RU" sz="20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6682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140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Простые методы предсказания временных рядов</vt:lpstr>
      <vt:lpstr>Презентация PowerPoint</vt:lpstr>
      <vt:lpstr>Прогноз временного ряда.  Методы на основе специфичной модели</vt:lpstr>
      <vt:lpstr>Прогноз временного ряда.  Методы на основе специфичной модели</vt:lpstr>
      <vt:lpstr>Методы машинного обучения. Data-Driven, Мodel agnostic</vt:lpstr>
      <vt:lpstr>Прогноз временного ряда. Model agnostic, automated 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99</cp:revision>
  <dcterms:created xsi:type="dcterms:W3CDTF">2021-10-31T10:57:36Z</dcterms:created>
  <dcterms:modified xsi:type="dcterms:W3CDTF">2024-02-28T14:40:04Z</dcterms:modified>
</cp:coreProperties>
</file>