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5" r:id="rId2"/>
    <p:sldId id="382" r:id="rId3"/>
    <p:sldId id="383" r:id="rId4"/>
    <p:sldId id="291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80" r:id="rId14"/>
    <p:sldId id="376" r:id="rId15"/>
    <p:sldId id="381" r:id="rId16"/>
    <p:sldId id="377" r:id="rId17"/>
    <p:sldId id="378" r:id="rId18"/>
    <p:sldId id="3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327"/>
  </p:normalViewPr>
  <p:slideViewPr>
    <p:cSldViewPr snapToGrid="0">
      <p:cViewPr varScale="1">
        <p:scale>
          <a:sx n="106" d="100"/>
          <a:sy n="106" d="100"/>
        </p:scale>
        <p:origin x="12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9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51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82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52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C0E9E-4E53-7CF3-E291-31D3CDA5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6670B9-02F6-DF56-984E-A25C90C9A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Скользящее среднее</a:t>
            </a:r>
          </a:p>
        </p:txBody>
      </p:sp>
    </p:spTree>
    <p:extLst>
      <p:ext uri="{BB962C8B-B14F-4D97-AF65-F5344CB8AC3E}">
        <p14:creationId xmlns:p14="http://schemas.microsoft.com/office/powerpoint/2010/main" val="16818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Тройное экспоненциальное сглаживание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Помимо показанного аддитивного тройного экспоненциального сглаживания (экспоненциальное сглаживание </a:t>
            </a:r>
            <a:r>
              <a:rPr lang="ru-RU" sz="2000" dirty="0" err="1"/>
              <a:t>Холта-Винтерса</a:t>
            </a:r>
            <a:r>
              <a:rPr lang="ru-RU" sz="2000" dirty="0"/>
              <a:t>) существует несколько моделей </a:t>
            </a:r>
            <a:r>
              <a:rPr lang="ru-RU" sz="2000" dirty="0" err="1"/>
              <a:t>Холта-Винтерса</a:t>
            </a:r>
            <a:r>
              <a:rPr lang="ru-RU" sz="2000" dirty="0"/>
              <a:t>, например, для случая мультипликативного ряда и для случая затухающего ряда.</a:t>
            </a:r>
            <a:endParaRPr lang="en-US" sz="2000" dirty="0"/>
          </a:p>
        </p:txBody>
      </p:sp>
      <p:pic>
        <p:nvPicPr>
          <p:cNvPr id="32770" name="Picture 2" descr="image.png">
            <a:extLst>
              <a:ext uri="{FF2B5EF4-FFF2-40B4-BE49-F238E27FC236}">
                <a16:creationId xmlns:a16="http://schemas.microsoft.com/office/drawing/2014/main" id="{8EE6C8F6-B79A-4B57-A34C-9650E6FD1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366963"/>
            <a:ext cx="57721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</a:t>
            </a:r>
            <a:r>
              <a:rPr lang="en-US" b="1" dirty="0"/>
              <a:t>. </a:t>
            </a:r>
            <a:r>
              <a:rPr lang="ru-RU" b="1" dirty="0"/>
              <a:t>Модель </a:t>
            </a:r>
            <a:r>
              <a:rPr lang="en-US" b="1" dirty="0"/>
              <a:t>Error-Trend-Seasonality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Помимо показанного аддитивного экспоненциального сглаживания </a:t>
            </a:r>
            <a:r>
              <a:rPr lang="ru-RU" sz="2000" dirty="0" err="1"/>
              <a:t>Холта-Винтерса</a:t>
            </a:r>
            <a:r>
              <a:rPr lang="ru-RU" sz="2000" dirty="0"/>
              <a:t>, существует несколько моделей </a:t>
            </a:r>
            <a:r>
              <a:rPr lang="ru-RU" sz="2000" dirty="0" err="1"/>
              <a:t>Холта-Винтерса</a:t>
            </a:r>
            <a:r>
              <a:rPr lang="ru-RU" sz="2000" dirty="0"/>
              <a:t>, например,</a:t>
            </a:r>
          </a:p>
          <a:p>
            <a:r>
              <a:rPr lang="ru-RU" sz="2000" dirty="0"/>
              <a:t> для случая мультипликативных серий и для случая затухающих рядов.</a:t>
            </a:r>
          </a:p>
          <a:p>
            <a:r>
              <a:rPr lang="ru-RU" sz="2000" dirty="0"/>
              <a:t>В обобщенном виде методы сглаживания могут быть объединены в так называемую модель ошибки-тенденции-сезонности (ETS).</a:t>
            </a:r>
          </a:p>
          <a:p>
            <a:r>
              <a:rPr lang="ru-RU" sz="2000" dirty="0"/>
              <a:t>Модель может быть описана как ETS (Ошибка, Тренд, Сезонность) s = ETS (X, X, X) s, где X может быть N-</a:t>
            </a:r>
            <a:r>
              <a:rPr lang="ru-RU" sz="2000" dirty="0" err="1"/>
              <a:t>None</a:t>
            </a:r>
            <a:r>
              <a:rPr lang="ru-RU" sz="2000" dirty="0"/>
              <a:t>, A-аддитивным, M-мультипликативным, </a:t>
            </a:r>
            <a:r>
              <a:rPr lang="ru-RU" sz="2000" dirty="0" err="1"/>
              <a:t>Ad</a:t>
            </a:r>
            <a:r>
              <a:rPr lang="ru-RU" sz="2000" dirty="0"/>
              <a:t>-аддитивным сбросом, s-сезонный период, если S не равно </a:t>
            </a:r>
            <a:r>
              <a:rPr lang="ru-RU" sz="2000" dirty="0" err="1"/>
              <a:t>None</a:t>
            </a:r>
            <a:r>
              <a:rPr lang="ru-RU" sz="2000" dirty="0"/>
              <a:t>.</a:t>
            </a:r>
          </a:p>
          <a:p>
            <a:r>
              <a:rPr lang="ru-RU" sz="2000" dirty="0"/>
              <a:t>С такими обозначениями:</a:t>
            </a:r>
          </a:p>
          <a:p>
            <a:r>
              <a:rPr lang="ru-RU" sz="2000" dirty="0"/>
              <a:t>Простое экспоненциальное сглаживание соответствует ETS (A, N, N).</a:t>
            </a:r>
          </a:p>
          <a:p>
            <a:r>
              <a:rPr lang="ru-RU" sz="2000" dirty="0"/>
              <a:t>Тройное экспоненциальное сглаживание соответствует ETS (A, A, A). где 𝜀_𝑡 - ошибка)</a:t>
            </a:r>
          </a:p>
        </p:txBody>
      </p:sp>
    </p:spTree>
    <p:extLst>
      <p:ext uri="{BB962C8B-B14F-4D97-AF65-F5344CB8AC3E}">
        <p14:creationId xmlns:p14="http://schemas.microsoft.com/office/powerpoint/2010/main" val="22963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</a:t>
            </a:r>
            <a:r>
              <a:rPr lang="en-US" b="1" dirty="0"/>
              <a:t>. </a:t>
            </a:r>
            <a:r>
              <a:rPr lang="ru-RU" b="1" dirty="0"/>
              <a:t>Модель </a:t>
            </a:r>
            <a:r>
              <a:rPr lang="en-US" b="1" dirty="0"/>
              <a:t>Error-Trend-Seasonality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Для модели аддитивной / мультипликативной ошибки в зависимости от наличия или отсутствия тренда и сезонности возможны следующие случаи.</a:t>
            </a:r>
            <a:endParaRPr lang="en-US" sz="2000" dirty="0"/>
          </a:p>
        </p:txBody>
      </p:sp>
      <p:pic>
        <p:nvPicPr>
          <p:cNvPr id="31746" name="Picture 2" descr="image.png">
            <a:extLst>
              <a:ext uri="{FF2B5EF4-FFF2-40B4-BE49-F238E27FC236}">
                <a16:creationId xmlns:a16="http://schemas.microsoft.com/office/drawing/2014/main" id="{E999FA23-97A6-4F16-9311-538B4CC7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6" y="1743074"/>
            <a:ext cx="93535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image.png">
            <a:extLst>
              <a:ext uri="{FF2B5EF4-FFF2-40B4-BE49-F238E27FC236}">
                <a16:creationId xmlns:a16="http://schemas.microsoft.com/office/drawing/2014/main" id="{2A1ED743-4884-4D1C-9E70-C20FA338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4033838"/>
            <a:ext cx="91916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</a:t>
            </a:r>
            <a:r>
              <a:rPr lang="en-US" b="1" dirty="0"/>
              <a:t>. </a:t>
            </a:r>
            <a:r>
              <a:rPr lang="ru-RU" b="1" dirty="0"/>
              <a:t>Модель </a:t>
            </a:r>
            <a:r>
              <a:rPr lang="en-US" b="1" dirty="0"/>
              <a:t>Error-Trend-Seasonality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Для модели аддитивной / мультипликативной ошибки в зависимости от наличия или отсутствия тренда и сезонности возможны следующие случаи.</a:t>
            </a:r>
            <a:endParaRPr lang="en-US" sz="2000" dirty="0"/>
          </a:p>
        </p:txBody>
      </p:sp>
      <p:pic>
        <p:nvPicPr>
          <p:cNvPr id="6146" name="Picture 2" descr="forecasting - How to use triple exponential smoothing to forecast in Excel  - Cross Validated">
            <a:extLst>
              <a:ext uri="{FF2B5EF4-FFF2-40B4-BE49-F238E27FC236}">
                <a16:creationId xmlns:a16="http://schemas.microsoft.com/office/drawing/2014/main" id="{BFB58380-85E0-DEB2-BA55-4D802D6E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7" y="1119304"/>
            <a:ext cx="5591985" cy="558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7293016-55ED-A04F-1D9C-45E308A0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1" y="957431"/>
            <a:ext cx="5591985" cy="185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26FC667-80F9-C8EE-F57A-BF603B2E1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93" y="2761770"/>
            <a:ext cx="6096000" cy="202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104F00A5-56E5-17C7-3DCC-4AC03114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54" y="4781864"/>
            <a:ext cx="5791200" cy="191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19E15-132D-296B-D978-4625F692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</a:t>
            </a:r>
            <a:r>
              <a:rPr lang="ru-RU" dirty="0" err="1"/>
              <a:t>дсказание</a:t>
            </a:r>
            <a:r>
              <a:rPr lang="ru-RU" dirty="0"/>
              <a:t> с разложением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0AB6B-8DF9-2F1F-8AD2-6A657D28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The electrical equipment orders (top) and its three additive components obtained from a robust STL decomposition with flexible trend-cycle and fixed seasonality.">
            <a:extLst>
              <a:ext uri="{FF2B5EF4-FFF2-40B4-BE49-F238E27FC236}">
                <a16:creationId xmlns:a16="http://schemas.microsoft.com/office/drawing/2014/main" id="{FB7B604E-A7CB-E152-1797-4B8C2B3E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0339"/>
            <a:ext cx="5704523" cy="512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Multiple STL for the call volume data.">
            <a:extLst>
              <a:ext uri="{FF2B5EF4-FFF2-40B4-BE49-F238E27FC236}">
                <a16:creationId xmlns:a16="http://schemas.microsoft.com/office/drawing/2014/main" id="{F506EB90-4A3E-28A7-4C14-6908A97D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74" y="1872466"/>
            <a:ext cx="4866403" cy="462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3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8F5A7-1CA1-66E0-90BC-FE29751F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17220-C684-EDD5-AE1F-887BBED3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предсказать какой метод </a:t>
            </a:r>
            <a:r>
              <a:rPr lang="ru-RU" dirty="0" err="1"/>
              <a:t>скольз</a:t>
            </a:r>
            <a:r>
              <a:rPr lang="ru-RU" dirty="0"/>
              <a:t> – </a:t>
            </a:r>
            <a:r>
              <a:rPr lang="ru-RU" dirty="0" err="1"/>
              <a:t>сглаж</a:t>
            </a:r>
            <a:r>
              <a:rPr lang="ru-RU" dirty="0"/>
              <a:t> подойдет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83E8A-E8F1-5220-060D-E40E053E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Указать какой из методов сглаживания подходит для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BDDC0-D7E5-F7D5-7C0C-2A6D054A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Modeling of inflation cases in South Sulawesi Province using single  exponential smoothing and double exponential smoothing methods |  SpringerLink">
            <a:extLst>
              <a:ext uri="{FF2B5EF4-FFF2-40B4-BE49-F238E27FC236}">
                <a16:creationId xmlns:a16="http://schemas.microsoft.com/office/drawing/2014/main" id="{EC9D3F08-98E2-0998-0739-3FF4ED03E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3" r="14328" b="22094"/>
          <a:stretch/>
        </p:blipFill>
        <p:spPr bwMode="auto">
          <a:xfrm>
            <a:off x="838200" y="1690688"/>
            <a:ext cx="8169537" cy="197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gle Exponential Smoothing (SES)">
            <a:extLst>
              <a:ext uri="{FF2B5EF4-FFF2-40B4-BE49-F238E27FC236}">
                <a16:creationId xmlns:a16="http://schemas.microsoft.com/office/drawing/2014/main" id="{9B85FFB8-0EAB-24F9-6CE9-90C17A16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12285"/>
            <a:ext cx="38481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 Series Forecast: Exponential Smoothing">
            <a:extLst>
              <a:ext uri="{FF2B5EF4-FFF2-40B4-BE49-F238E27FC236}">
                <a16:creationId xmlns:a16="http://schemas.microsoft.com/office/drawing/2014/main" id="{07BEF913-7E59-D330-CBA9-87F90BB47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5" b="34541"/>
          <a:stretch/>
        </p:blipFill>
        <p:spPr bwMode="auto">
          <a:xfrm>
            <a:off x="5024271" y="4415769"/>
            <a:ext cx="4962861" cy="95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83E8A-E8F1-5220-060D-E40E053E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Указать какой из методов сглаживания подходит для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BDDC0-D7E5-F7D5-7C0C-2A6D054A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Time Series Analysis - Smoothing Methods - Michael Fuchs Python">
            <a:extLst>
              <a:ext uri="{FF2B5EF4-FFF2-40B4-BE49-F238E27FC236}">
                <a16:creationId xmlns:a16="http://schemas.microsoft.com/office/drawing/2014/main" id="{5C6F6736-92CD-0810-7DD5-76C7B706A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2"/>
          <a:stretch/>
        </p:blipFill>
        <p:spPr bwMode="auto">
          <a:xfrm>
            <a:off x="196610" y="1825625"/>
            <a:ext cx="4185338" cy="381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UBLE EXPONENTIAL SMOOTHING (DES)">
            <a:extLst>
              <a:ext uri="{FF2B5EF4-FFF2-40B4-BE49-F238E27FC236}">
                <a16:creationId xmlns:a16="http://schemas.microsoft.com/office/drawing/2014/main" id="{A6D40FCB-0B90-0627-D48A-6885E75BD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9" b="20761"/>
          <a:stretch/>
        </p:blipFill>
        <p:spPr bwMode="auto">
          <a:xfrm>
            <a:off x="4449839" y="1825625"/>
            <a:ext cx="4077435" cy="27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7.2 Trend methods | Forecasting: Principles and Practice (2nd ed)">
            <a:extLst>
              <a:ext uri="{FF2B5EF4-FFF2-40B4-BE49-F238E27FC236}">
                <a16:creationId xmlns:a16="http://schemas.microsoft.com/office/drawing/2014/main" id="{C6743D70-59B0-41FE-8001-3836A3A95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7" r="26892"/>
          <a:stretch/>
        </p:blipFill>
        <p:spPr bwMode="auto">
          <a:xfrm>
            <a:off x="8105260" y="2966645"/>
            <a:ext cx="3771181" cy="339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9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83E8A-E8F1-5220-060D-E40E053E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Указать какой из методов сглаживания подходит для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BDDC0-D7E5-F7D5-7C0C-2A6D054A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Python Code on Holt-Winters Forecasting | by Etqad Khan | Analytics Vidhya  | Medium">
            <a:extLst>
              <a:ext uri="{FF2B5EF4-FFF2-40B4-BE49-F238E27FC236}">
                <a16:creationId xmlns:a16="http://schemas.microsoft.com/office/drawing/2014/main" id="{D5C4C1CE-A0C0-B2FC-0EBA-0B85AFB43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5" b="5324"/>
          <a:stretch/>
        </p:blipFill>
        <p:spPr bwMode="auto">
          <a:xfrm>
            <a:off x="156655" y="1825625"/>
            <a:ext cx="4522921" cy="29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ponential Smoothing for Time Series Forecasting - Statistics By Jim">
            <a:extLst>
              <a:ext uri="{FF2B5EF4-FFF2-40B4-BE49-F238E27FC236}">
                <a16:creationId xmlns:a16="http://schemas.microsoft.com/office/drawing/2014/main" id="{FBE02AF4-7B9F-57B7-4565-FC5E2C4C3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" t="14356" r="22451" b="7371"/>
          <a:stretch/>
        </p:blipFill>
        <p:spPr bwMode="auto">
          <a:xfrm>
            <a:off x="7401260" y="1710298"/>
            <a:ext cx="4111593" cy="29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xponential smoothing - ppt download">
            <a:extLst>
              <a:ext uri="{FF2B5EF4-FFF2-40B4-BE49-F238E27FC236}">
                <a16:creationId xmlns:a16="http://schemas.microsoft.com/office/drawing/2014/main" id="{4FDC9F5B-58D4-303B-0721-7A19C235B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5"/>
          <a:stretch/>
        </p:blipFill>
        <p:spPr bwMode="auto">
          <a:xfrm>
            <a:off x="4377240" y="3944057"/>
            <a:ext cx="4601809" cy="290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Наивное предсказание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2400" dirty="0"/>
                  <a:t>Наивное предсказание – это некоторая база, точностью меньше которого любой другой алгоритм не должен обладать.</a:t>
                </a:r>
                <a:endParaRPr lang="en-US" sz="2400" dirty="0"/>
              </a:p>
              <a:p>
                <a:r>
                  <a:rPr lang="ru-RU" sz="2400" dirty="0"/>
                  <a:t>Простое наивное предсказание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Где </a:t>
                </a:r>
                <a:r>
                  <a:rPr lang="ru-RU" sz="2400" dirty="0" err="1"/>
                  <a:t>h</a:t>
                </a:r>
                <a:r>
                  <a:rPr lang="ru-RU" sz="2400" dirty="0"/>
                  <a:t> -</a:t>
                </a:r>
                <a:r>
                  <a:rPr lang="en-US" sz="2400" dirty="0"/>
                  <a:t> </a:t>
                </a:r>
                <a:r>
                  <a:rPr lang="ru-RU" sz="2400" dirty="0"/>
                  <a:t>горизонт предсказания (число шагов)</a:t>
                </a:r>
              </a:p>
              <a:p>
                <a:r>
                  <a:rPr lang="ru-RU" sz="2400" dirty="0"/>
                  <a:t>Сезонное наивное предсказание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+1)).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/>
                  <a:t>Где </a:t>
                </a:r>
                <a:r>
                  <a:rPr lang="en-US" sz="2400" dirty="0"/>
                  <a:t>m</a:t>
                </a:r>
                <a:r>
                  <a:rPr lang="ru-RU" sz="2400" dirty="0"/>
                  <a:t> -</a:t>
                </a:r>
                <a:r>
                  <a:rPr lang="en-US" sz="2400" dirty="0"/>
                  <a:t> </a:t>
                </a:r>
                <a:r>
                  <a:rPr lang="ru-RU" sz="2400" dirty="0"/>
                  <a:t>период сезонности</a:t>
                </a:r>
                <a:r>
                  <a:rPr lang="en-US" sz="2400" dirty="0"/>
                  <a:t>,  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−1)/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ru-RU" sz="2400" dirty="0"/>
              </a:p>
              <a:p>
                <a:r>
                  <a:rPr lang="ru-RU" sz="2400" dirty="0"/>
                  <a:t>Среднее наивное предсказание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Среднее сезонное предсказание,</a:t>
                </a:r>
              </a:p>
              <a:p>
                <a:r>
                  <a:rPr lang="ru-RU" sz="2400" dirty="0"/>
                  <a:t>Предсказание с дрейфом</a:t>
                </a:r>
                <a:endParaRPr lang="en-US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893" t="-2143" b="-16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93" y="5578474"/>
            <a:ext cx="5276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Forecasts of Australian quarterly beer produc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1" y="3508140"/>
            <a:ext cx="64008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ecasts based on 200 days of the Google daily closing stock pri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68" y="1071419"/>
            <a:ext cx="5936598" cy="29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2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Сглаживание. Скользящее среднее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sz="2200" dirty="0"/>
                  <a:t>Для снижения шума существует множество методов. Простейшая группа приемов основана на идее сглаживания.</a:t>
                </a:r>
              </a:p>
              <a:p>
                <a:r>
                  <a:rPr lang="ru-RU" sz="2200" dirty="0"/>
                  <a:t>Первое, что часто используют при сглаживании, - это простое скользящее среднее (MA). MA можно определить как</a:t>
                </a:r>
                <a:endParaRPr lang="ru-RU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ru-RU" sz="2200" dirty="0"/>
                  <a:t>Или в обратном направлении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ru-RU" sz="2200" dirty="0"/>
                  <a:t>где</a:t>
                </a:r>
                <a:r>
                  <a:rPr lang="en-US" sz="2200" dirty="0"/>
                  <a:t> m </a:t>
                </a:r>
                <a:r>
                  <a:rPr lang="ru-RU" sz="2200" dirty="0"/>
                  <a:t>порядок сглаживания</a:t>
                </a:r>
                <a:r>
                  <a:rPr lang="en-US" sz="2200" dirty="0"/>
                  <a:t>.  </a:t>
                </a:r>
                <a:endParaRPr lang="ru-RU" sz="2200" dirty="0"/>
              </a:p>
              <a:p>
                <a:r>
                  <a:rPr lang="ru-RU" sz="2200" dirty="0"/>
                  <a:t>Или симметрично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ru-RU" sz="2200" dirty="0"/>
                  <a:t>Скользящее среднее работает из-за предположения, что компоненты временного ряда изменяются со скоростью гораздо медленней, чем m выборок (что обычно верно для тренда).</a:t>
                </a:r>
              </a:p>
              <a:p>
                <a:r>
                  <a:rPr lang="ru-RU" sz="2200" dirty="0"/>
                  <a:t>В этом случае из-за независимости скользящее среднее уменьшает шумы </a:t>
                </a:r>
                <a:r>
                  <a:rPr lang="en-US" sz="2200" dirty="0"/>
                  <a:t>WGN</a:t>
                </a:r>
                <a:r>
                  <a:rPr lang="ru-RU" sz="2200" dirty="0"/>
                  <a:t> в 𝑚 раз (𝑠𝑡𝑑 в √𝑚 раз).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268" t="-1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4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Взвешенное скользящее среднее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Если по каким-либо причинам мы не хотим брать единообразно все выборки при усреднении, мы можем взять так называемое взвешенное скользящее среднее (WMA) как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т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акой набор весов, что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ru-RU" sz="2000" dirty="0"/>
                  <a:t>Примечание. Слишком большой порядок среднего может привести к ошибке в прогнозе тренда или циклической части</a:t>
                </a:r>
                <a:r>
                  <a:rPr lang="ru-RU" dirty="0"/>
                  <a:t>.</a:t>
                </a:r>
              </a:p>
              <a:p>
                <a:r>
                  <a:rPr lang="en-US" sz="20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483" t="-1145" r="-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0" name="Picture 2" descr="image.png">
            <a:extLst>
              <a:ext uri="{FF2B5EF4-FFF2-40B4-BE49-F238E27FC236}">
                <a16:creationId xmlns:a16="http://schemas.microsoft.com/office/drawing/2014/main" id="{B08D9BE4-0AA0-40F7-BC11-A1CB15F2E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64"/>
          <a:stretch/>
        </p:blipFill>
        <p:spPr bwMode="auto">
          <a:xfrm>
            <a:off x="504826" y="3765095"/>
            <a:ext cx="5819775" cy="242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.png">
            <a:extLst>
              <a:ext uri="{FF2B5EF4-FFF2-40B4-BE49-F238E27FC236}">
                <a16:creationId xmlns:a16="http://schemas.microsoft.com/office/drawing/2014/main" id="{84DEB80A-93DF-4E1E-AA37-9E29FD3AF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64"/>
          <a:stretch/>
        </p:blipFill>
        <p:spPr bwMode="auto">
          <a:xfrm>
            <a:off x="6096000" y="3832225"/>
            <a:ext cx="5819775" cy="242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6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Экспоненциальное сглаживание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Можно вывести </a:t>
                </a:r>
                <a:r>
                  <a:rPr lang="ru-RU" sz="2000" dirty="0" err="1"/>
                  <a:t>зи</a:t>
                </a:r>
                <a:r>
                  <a:rPr lang="ru-RU" sz="2000" dirty="0"/>
                  <a:t> взвешенного среднего </a:t>
                </a:r>
                <a:r>
                  <a:rPr lang="en-US" sz="2000" dirty="0"/>
                  <a:t>https://otexts.com/fpp2/ses.html</a:t>
                </a:r>
              </a:p>
              <a:p>
                <a:r>
                  <a:rPr lang="ru-RU" sz="2000" dirty="0"/>
                  <a:t>Следующая идея, чтобы уменьшить проблему </a:t>
                </a:r>
                <a:r>
                  <a:rPr lang="ru-RU" sz="2000" dirty="0" err="1"/>
                  <a:t>ma</a:t>
                </a:r>
                <a:r>
                  <a:rPr lang="ru-RU" sz="2000" dirty="0"/>
                  <a:t>, заключается в использовании экспоненциального сглаживания. </a:t>
                </a:r>
                <a:r>
                  <a:rPr lang="ru-RU" sz="2000" dirty="0" err="1"/>
                  <a:t>Одноэкспоненциальное</a:t>
                </a:r>
                <a:r>
                  <a:rPr lang="ru-RU" sz="2000" dirty="0"/>
                  <a:t> сглаживание, SES (или </a:t>
                </a:r>
                <a:r>
                  <a:rPr lang="ru-RU" sz="2000" dirty="0" err="1"/>
                  <a:t>Single</a:t>
                </a:r>
                <a:r>
                  <a:rPr lang="ru-RU" sz="2000" dirty="0"/>
                  <a:t> </a:t>
                </a:r>
                <a:r>
                  <a:rPr lang="ru-RU" sz="2000" dirty="0" err="1"/>
                  <a:t>Exponential</a:t>
                </a:r>
                <a:r>
                  <a:rPr lang="ru-RU" sz="2000" dirty="0"/>
                  <a:t> </a:t>
                </a:r>
                <a:r>
                  <a:rPr lang="ru-RU" sz="2000" dirty="0" err="1"/>
                  <a:t>Moving</a:t>
                </a:r>
                <a:r>
                  <a:rPr lang="ru-RU" sz="2000" dirty="0"/>
                  <a:t> </a:t>
                </a:r>
                <a:r>
                  <a:rPr lang="ru-RU" sz="2000" dirty="0" err="1"/>
                  <a:t>Average</a:t>
                </a:r>
                <a:r>
                  <a:rPr lang="ru-RU" sz="2000" dirty="0"/>
                  <a:t>, SEMA)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это параметр сглаживания</a:t>
                </a:r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is forecast </a:t>
                </a:r>
                <a:r>
                  <a:rPr lang="ru-RU" sz="2000" dirty="0"/>
                  <a:t>– предсказанное значение. </a:t>
                </a:r>
              </a:p>
              <a:p>
                <a:r>
                  <a:rPr lang="ru-RU" sz="2000" dirty="0"/>
                  <a:t>Обратите внимание, что SEMA хорошо работает для данных с нулевым уровнем, однако для сложных рядов лучше выбрать другие методы.</a:t>
                </a:r>
              </a:p>
              <a:p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483" t="-1145" r="-9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 descr="image.png">
            <a:extLst>
              <a:ext uri="{FF2B5EF4-FFF2-40B4-BE49-F238E27FC236}">
                <a16:creationId xmlns:a16="http://schemas.microsoft.com/office/drawing/2014/main" id="{C9C3A7CA-ABAE-4A48-93DC-A97D24BF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91" y="4035780"/>
            <a:ext cx="5509058" cy="282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3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</a:t>
            </a:r>
            <a:br>
              <a:rPr lang="ru-RU" b="1" dirty="0"/>
            </a:br>
            <a:r>
              <a:rPr lang="ru-RU" b="1" dirty="0"/>
              <a:t>Двойное экспоненциальное сглаживание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387736"/>
                <a:ext cx="11363325" cy="51051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 </a:t>
                </a:r>
                <a:r>
                  <a:rPr lang="ru-RU" sz="2000" dirty="0"/>
                  <a:t>Двойное экспоненциальное сглаживание, DES (или двойное экспоненциальное скользящее среднее, DEMA, модель </a:t>
                </a:r>
                <a:r>
                  <a:rPr lang="ru-RU" sz="2000" dirty="0" err="1"/>
                  <a:t>Холта</a:t>
                </a:r>
                <a:r>
                  <a:rPr lang="ru-RU" sz="2000" dirty="0"/>
                  <a:t>)</a:t>
                </a:r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;→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𝑡𝑟𝑒𝑛𝑑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;→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𝑙𝑒𝑣𝑒𝑙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);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)+(1−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  <a:p>
                <a:r>
                  <a:rPr lang="ru-RU" sz="1800" dirty="0"/>
                  <a:t>где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это дополнительный параметр сглаживания</a:t>
                </a:r>
                <a:r>
                  <a:rPr lang="en-US" sz="1800" dirty="0"/>
                  <a:t>.</a:t>
                </a:r>
                <a:endParaRPr lang="ru-RU" sz="1800" dirty="0"/>
              </a:p>
              <a:p>
                <a:r>
                  <a:rPr lang="ru-RU" sz="1800" dirty="0"/>
                  <a:t>Есть еще Функция </a:t>
                </a:r>
                <a:r>
                  <a:rPr lang="ru-RU" sz="1800" dirty="0" err="1"/>
                  <a:t>Холта</a:t>
                </a:r>
                <a:r>
                  <a:rPr lang="ru-RU" sz="1800" dirty="0"/>
                  <a:t> с затуханием.</a:t>
                </a: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387736"/>
                <a:ext cx="11363325" cy="5105138"/>
              </a:xfrm>
              <a:blipFill>
                <a:blip r:embed="rId2"/>
                <a:stretch>
                  <a:fillRect l="-322" t="-13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698" name="Picture 2" descr="image.png">
            <a:extLst>
              <a:ext uri="{FF2B5EF4-FFF2-40B4-BE49-F238E27FC236}">
                <a16:creationId xmlns:a16="http://schemas.microsoft.com/office/drawing/2014/main" id="{5E01BEA3-B247-4402-9AF5-2CE64C85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573" y="4091709"/>
            <a:ext cx="4865631" cy="249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Тройное экспоненциальное сглаживание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800" dirty="0"/>
                  <a:t> </a:t>
                </a:r>
                <a:r>
                  <a:rPr lang="ru-RU" dirty="0"/>
                  <a:t>Тройное экспоненциальное сглаживание (или тройное экспоненциальное скользящее среднее, TEMA, экспоненциальное сглаживание </a:t>
                </a:r>
                <a:r>
                  <a:rPr lang="ru-RU" dirty="0" err="1"/>
                  <a:t>Холта-Винтерса</a:t>
                </a:r>
                <a:r>
                  <a:rPr lang="ru-RU" dirty="0"/>
                  <a:t>, HW):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𝑡𝑟𝑒𝑛𝑑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)/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𝑠𝑒𝑎𝑠𝑜𝑛𝑎𝑙𝑖𝑡𝑦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);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+1+(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𝑚𝑜𝑑𝐿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Где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𝛾 - параметр тройного сглаживания;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 𝐿 - оценка продолжительности сезона (в выборках);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𝑚 - где m может быть любым целым числом, что означает, что мы можем прогнозировать любое количество точек в будущем.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1800" dirty="0"/>
                  <a:t>Есть также затухающий </a:t>
                </a:r>
                <a:r>
                  <a:rPr lang="en-US" sz="1800" dirty="0"/>
                  <a:t>HW, HW </a:t>
                </a:r>
                <a:r>
                  <a:rPr lang="ru-RU" sz="1800" dirty="0"/>
                  <a:t>для мультипликативных рядов и т.д.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  <a:blipFill>
                <a:blip r:embed="rId2"/>
                <a:stretch>
                  <a:fillRect l="-161" t="-2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2" name="Picture 2" descr="image.png">
            <a:extLst>
              <a:ext uri="{FF2B5EF4-FFF2-40B4-BE49-F238E27FC236}">
                <a16:creationId xmlns:a16="http://schemas.microsoft.com/office/drawing/2014/main" id="{02A694C1-DCCF-4974-B57F-8BFBFBCC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23" y="1731946"/>
            <a:ext cx="6959214" cy="347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6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Тройное экспоненциальное сглаживание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 </a:t>
            </a:r>
            <a:r>
              <a:rPr lang="ru-RU" sz="1800" dirty="0"/>
              <a:t>Индекс 𝑛 − 𝐿 + 1 + (𝑚 − 1) 𝑚𝑜𝑑𝐿 в уравнении прогноза для TEMA - это смещение сезонных компонентов от последнего полного сезона из данных наблюдений (т.е. если мы прогнозируем 3-ю точку в 45 сезоне в </a:t>
            </a:r>
            <a:r>
              <a:rPr lang="ru-RU" sz="1800" dirty="0" err="1"/>
              <a:t>В</a:t>
            </a:r>
            <a:r>
              <a:rPr lang="ru-RU" sz="1800" dirty="0"/>
              <a:t> будущем мы не можем использовать сезонные компоненты 44-го сезона в будущем, поскольку этот сезон также является прогнозируемым - мы можем использовать только точки из наблюдаемых данных).</a:t>
            </a:r>
            <a:endParaRPr lang="en-US" sz="1800" dirty="0"/>
          </a:p>
        </p:txBody>
      </p:sp>
      <p:pic>
        <p:nvPicPr>
          <p:cNvPr id="30722" name="Picture 2" descr="image.png">
            <a:extLst>
              <a:ext uri="{FF2B5EF4-FFF2-40B4-BE49-F238E27FC236}">
                <a16:creationId xmlns:a16="http://schemas.microsoft.com/office/drawing/2014/main" id="{02A694C1-DCCF-4974-B57F-8BFBFBCC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4" y="2836068"/>
            <a:ext cx="6486525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3821F73-3262-438E-A7B8-E2433472A2DA}"/>
                  </a:ext>
                </a:extLst>
              </p:cNvPr>
              <p:cNvSpPr/>
              <p:nvPr/>
            </p:nvSpPr>
            <p:spPr>
              <a:xfrm>
                <a:off x="504826" y="3157953"/>
                <a:ext cx="6096000" cy="25994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Для ТЕМА можно добавить дополнительные уравнения для оценки значений отклонения.</a:t>
                </a:r>
                <a:endParaRPr lang="ru-RU" i="1" dirty="0"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∣+(1−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где 𝑑 - ожидаемое отклонение.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3821F73-3262-438E-A7B8-E2433472A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6" y="3157953"/>
                <a:ext cx="6096000" cy="2599494"/>
              </a:xfrm>
              <a:prstGeom prst="rect">
                <a:avLst/>
              </a:prstGeom>
              <a:blipFill>
                <a:blip r:embed="rId3"/>
                <a:stretch>
                  <a:fillRect l="-900" t="-1408"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498</Words>
  <Application>Microsoft Office PowerPoint</Application>
  <PresentationFormat>Широкоэкранный</PresentationFormat>
  <Paragraphs>83</Paragraphs>
  <Slides>18</Slides>
  <Notes>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Times New Roman</vt:lpstr>
      <vt:lpstr>Тема Office</vt:lpstr>
      <vt:lpstr>Презентация PowerPoint</vt:lpstr>
      <vt:lpstr>Наивное предсказание </vt:lpstr>
      <vt:lpstr>Примеры</vt:lpstr>
      <vt:lpstr>Сглаживание. Скользящее среднее</vt:lpstr>
      <vt:lpstr>Сглаживание. Взвешенное скользящее среднее</vt:lpstr>
      <vt:lpstr>Сглаживание. Экспоненциальное сглаживание</vt:lpstr>
      <vt:lpstr>Сглаживание.  Двойное экспоненциальное сглаживание</vt:lpstr>
      <vt:lpstr>Сглаживание. Тройное экспоненциальное сглаживание</vt:lpstr>
      <vt:lpstr>Сглаживание. Тройное экспоненциальное сглаживание</vt:lpstr>
      <vt:lpstr>Сглаживание. Тройное экспоненциальное сглаживание</vt:lpstr>
      <vt:lpstr>Сглаживание. Модель Error-Trend-Seasonality</vt:lpstr>
      <vt:lpstr>Сглаживание. Модель Error-Trend-Seasonality</vt:lpstr>
      <vt:lpstr>Сглаживание. Модель Error-Trend-Seasonality</vt:lpstr>
      <vt:lpstr>Предсказание с разложением</vt:lpstr>
      <vt:lpstr>Презентация PowerPoint</vt:lpstr>
      <vt:lpstr>Указать какой из методов сглаживания подходит для проблемы</vt:lpstr>
      <vt:lpstr>Указать какой из методов сглаживания подходит для проблемы</vt:lpstr>
      <vt:lpstr>Указать какой из методов сглаживания подходит для проблемы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87</cp:revision>
  <dcterms:created xsi:type="dcterms:W3CDTF">2021-10-31T10:57:36Z</dcterms:created>
  <dcterms:modified xsi:type="dcterms:W3CDTF">2024-02-21T13:32:57Z</dcterms:modified>
</cp:coreProperties>
</file>