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4" r:id="rId2"/>
    <p:sldId id="305" r:id="rId3"/>
    <p:sldId id="306" r:id="rId4"/>
    <p:sldId id="307" r:id="rId5"/>
    <p:sldId id="375" r:id="rId6"/>
    <p:sldId id="310" r:id="rId7"/>
    <p:sldId id="311" r:id="rId8"/>
    <p:sldId id="312" r:id="rId9"/>
    <p:sldId id="313" r:id="rId10"/>
    <p:sldId id="378" r:id="rId11"/>
    <p:sldId id="379" r:id="rId12"/>
    <p:sldId id="380" r:id="rId13"/>
    <p:sldId id="381" r:id="rId14"/>
    <p:sldId id="384" r:id="rId15"/>
    <p:sldId id="382" r:id="rId16"/>
    <p:sldId id="385" r:id="rId17"/>
    <p:sldId id="314" r:id="rId18"/>
    <p:sldId id="315" r:id="rId19"/>
    <p:sldId id="316" r:id="rId20"/>
    <p:sldId id="320" r:id="rId21"/>
    <p:sldId id="321" r:id="rId22"/>
    <p:sldId id="322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 varScale="1">
        <p:scale>
          <a:sx n="106" d="100"/>
          <a:sy n="106" d="100"/>
        </p:scale>
        <p:origin x="12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50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5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classical-decomposition.html" TargetMode="External"/><Relationship Id="rId2" Type="http://schemas.openxmlformats.org/officeDocument/2006/relationships/hyperlink" Target="https://medium.com/analytics-vidhya/time-series-forecasting-using-tbats-model-ce8c429442a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ardner.fyi/blog/STL-Part-II/" TargetMode="External"/><Relationship Id="rId4" Type="http://schemas.openxmlformats.org/officeDocument/2006/relationships/hyperlink" Target="https://www.openforecast.org/adam/classical-seasonal-decompositio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2400" dirty="0" smtClean="0"/>
                  <a:t>Самый простой метод регрессии - линейная регрессия. </a:t>
                </a:r>
                <a:br>
                  <a:rPr lang="ru-RU" sz="2400" dirty="0" smtClean="0"/>
                </a:br>
                <a:r>
                  <a:rPr lang="ru-RU" sz="2400" dirty="0" smtClean="0"/>
                  <a:t>Этот </a:t>
                </a:r>
                <a:r>
                  <a:rPr lang="ru-RU" sz="2400" dirty="0"/>
                  <a:t>метод основан на предположении,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что </a:t>
                </a:r>
                <a:r>
                  <a:rPr lang="ru-RU" sz="2400" dirty="0"/>
                  <a:t>тренд имеет следующую модель: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ru-RU" sz="2400" dirty="0"/>
                  <a:t>где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э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то оценка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коэффициент наклона и смещение</a:t>
                </a:r>
                <a:r>
                  <a:rPr lang="en-US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переменная шума (случайного фактора) для выборки </a:t>
                </a:r>
                <a:r>
                  <a:rPr lang="en-US" dirty="0"/>
                  <a:t>n. </a:t>
                </a:r>
              </a:p>
              <a:p>
                <a:r>
                  <a:rPr lang="ru-RU" sz="2400" dirty="0"/>
                  <a:t>Эта модель справедлива для любых линейных временных рядов, например, для линейного тренда. Используя эту модель, можно найти предыдущие и будущие значения </a:t>
                </a:r>
                <a:r>
                  <a:rPr lang="ru-RU" sz="2400" dirty="0" err="1" smtClean="0"/>
                  <a:t>даннах</a:t>
                </a:r>
                <a:r>
                  <a:rPr lang="ru-RU" sz="2400" dirty="0" smtClean="0"/>
                  <a:t>.</a:t>
                </a:r>
                <a:r>
                  <a:rPr lang="ru-RU" sz="2400" dirty="0"/>
                  <a:t> Таким образом, наша задача здесь - найти коэффициенты, которые наилучшим образом аппроксимируют ряды по некоторым критериям.</a:t>
                </a:r>
              </a:p>
              <a:p>
                <a:r>
                  <a:rPr lang="ru-RU" sz="2400" dirty="0"/>
                  <a:t>Последнее означает, что мы должны ввести некоторую метрику для оценки отношения точности при выборе параметров нашей модели. Интуитивно мы можем предположить, что в качестве такой метрики можно выбрать минимум среднего по расстояниям между каждой выборкой и </a:t>
                </a:r>
                <a:r>
                  <a:rPr lang="ru-RU" sz="2400" dirty="0" err="1"/>
                  <a:t>аппроксимационной</a:t>
                </a:r>
                <a:r>
                  <a:rPr lang="ru-RU" sz="2400" dirty="0"/>
                  <a:t> кривой.</a:t>
                </a:r>
              </a:p>
              <a:p>
                <a:pPr lvl="1"/>
                <a:r>
                  <a:rPr lang="ru-RU" sz="2000" dirty="0"/>
                  <a:t>Эта метрика упоминалась выше как.</a:t>
                </a:r>
              </a:p>
              <a:p>
                <a:r>
                  <a:rPr lang="ru-RU" sz="2400" dirty="0"/>
                  <a:t>Ряд аппроксимации в указанной выше форме посредством RSS-минимизации называется </a:t>
                </a:r>
                <a:r>
                  <a:rPr lang="ru-RU" sz="2400" b="1" dirty="0"/>
                  <a:t>методом наименьших квадратов (МНК, LSM)</a:t>
                </a:r>
                <a:r>
                  <a:rPr lang="ru-RU" sz="2400" dirty="0"/>
                  <a:t> 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590" t="-2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Линейная регрессия: примеры и вычисление функции потер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841" y="604837"/>
            <a:ext cx="3979333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Регрессионное Разложение временного ряда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4732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ru-RU" dirty="0" smtClean="0"/>
              <a:t>Классический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160" y="1219200"/>
            <a:ext cx="11323320" cy="490728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временной с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тренд,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сезонность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и </a:t>
            </a:r>
            <a:r>
              <a:rPr lang="el-GR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шумы.</a:t>
            </a:r>
            <a:endParaRPr lang="ru-RU" altLang="ru-RU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вычисление тренда методом скользящего среднего 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m — четное число, вычислите компонент трендового цикла </a:t>
            </a:r>
            <a:r>
              <a:rPr lang="ru-RU" altLang="ru-RU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</a:t>
            </a: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2×m-MA</a:t>
            </a: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 – нечетное число, вычислите компонент трендового цикла </a:t>
            </a:r>
            <a:r>
              <a:rPr lang="ru-RU" altLang="ru-RU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m-MA</a:t>
            </a: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ru-RU" altLang="ru-RU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Вычисление функционала вида  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yt−Tt</a:t>
            </a:r>
            <a:endParaRPr lang="ru-RU" altLang="ru-RU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сезонной составляющей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сезона </a:t>
            </a:r>
            <a:r>
              <a:rPr lang="en-US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усредните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без тренда для этого сезона. Например, для месячных данных сезонный компонент для марта представляет собой среднее значение всех мартовских значений в данных без тренда. Эти значения сезонных компонентов затем корректируются, чтобы их сумма равнялась нулю. Сезонный компонент получается путем объединения этих месячных значений, а затем воспроизведения последовательности для каждого года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остатка 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остатка как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800" dirty="0">
              <a:latin typeface="Arial" panose="020B0604020202020204" pitchFamily="34" charset="0"/>
            </a:endParaRPr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medium.com/analytics-vidhya/time-series-forecasting-using-tbats-model-ce8c429442a9</a:t>
            </a:r>
            <a:endParaRPr lang="ru-RU" sz="1000" dirty="0" smtClean="0"/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otexts.com/fpp2/classical-decomposition.html</a:t>
            </a:r>
            <a:endParaRPr lang="ru-RU" sz="1000" dirty="0" smtClean="0"/>
          </a:p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smtClean="0">
                <a:hlinkClick r:id="rId4"/>
              </a:rPr>
              <a:t>www.openforecast.org/adam/classical-seasonal-decomposition.html</a:t>
            </a:r>
            <a:endParaRPr lang="ru-RU" sz="1000" dirty="0" smtClean="0"/>
          </a:p>
          <a:p>
            <a:r>
              <a:rPr lang="en-US" sz="1000" dirty="0">
                <a:hlinkClick r:id="rId5"/>
              </a:rPr>
              <a:t>http://www.gardner.fyi/blog/STL-Part-II</a:t>
            </a:r>
            <a:r>
              <a:rPr lang="en-US" sz="1000" dirty="0" smtClean="0">
                <a:hlinkClick r:id="rId5"/>
              </a:rPr>
              <a:t>/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547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/>
          <a:lstStyle/>
          <a:p>
            <a:r>
              <a:rPr lang="ru-RU" dirty="0" smtClean="0"/>
              <a:t>STL</a:t>
            </a:r>
            <a:r>
              <a:rPr lang="en-US" dirty="0" smtClean="0"/>
              <a:t> </a:t>
            </a:r>
            <a:r>
              <a:rPr lang="ru-RU" dirty="0" smtClean="0"/>
              <a:t>разложение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6840"/>
            <a:ext cx="10515600" cy="52739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STL </a:t>
            </a:r>
            <a:r>
              <a:rPr lang="ru-RU" dirty="0"/>
              <a:t>— </a:t>
            </a:r>
            <a:r>
              <a:rPr lang="ru-RU" dirty="0" smtClean="0"/>
              <a:t>метод сезонной </a:t>
            </a:r>
            <a:r>
              <a:rPr lang="ru-RU" dirty="0"/>
              <a:t>и трендовой декомпозиции </a:t>
            </a:r>
            <a:r>
              <a:rPr lang="ru-RU" dirty="0" smtClean="0"/>
              <a:t>с помощью оценки </a:t>
            </a:r>
            <a:r>
              <a:rPr lang="ru-RU" dirty="0"/>
              <a:t>нелинейных </a:t>
            </a:r>
            <a:r>
              <a:rPr lang="ru-RU" dirty="0" smtClean="0"/>
              <a:t>взаимосвязей (</a:t>
            </a:r>
            <a:r>
              <a:rPr lang="en-US" dirty="0" smtClean="0"/>
              <a:t>Loess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Метод заключается в использовании двух циклов.</a:t>
            </a:r>
          </a:p>
          <a:p>
            <a:r>
              <a:rPr lang="ru-RU" dirty="0" smtClean="0"/>
              <a:t>В </a:t>
            </a:r>
            <a:r>
              <a:rPr lang="ru-RU" dirty="0"/>
              <a:t>ходе внутреннего </a:t>
            </a:r>
            <a:r>
              <a:rPr lang="ru-RU" dirty="0" smtClean="0"/>
              <a:t>цикла 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начала </a:t>
            </a:r>
            <a:r>
              <a:rPr lang="ru-RU" dirty="0"/>
              <a:t>вычисляется сезонный компонент и затем удаляется для вычисления компонента тренда. </a:t>
            </a:r>
          </a:p>
          <a:p>
            <a:pPr lvl="1"/>
            <a:r>
              <a:rPr lang="ru-RU" dirty="0" smtClean="0"/>
              <a:t>Сглаживание </a:t>
            </a:r>
            <a:r>
              <a:rPr lang="ru-RU" dirty="0"/>
              <a:t>сезонного компонента выполняется для каждой </a:t>
            </a:r>
            <a:r>
              <a:rPr lang="ru-RU" dirty="0" err="1"/>
              <a:t>подсерии</a:t>
            </a:r>
            <a:r>
              <a:rPr lang="ru-RU" dirty="0"/>
              <a:t> (неделя, месяц, квартал или год) отдельно. </a:t>
            </a:r>
            <a:endParaRPr lang="ru-RU" dirty="0" smtClean="0"/>
          </a:p>
          <a:p>
            <a:pPr lvl="2"/>
            <a:r>
              <a:rPr lang="ru-RU" dirty="0"/>
              <a:t>сглаживание выполняется сначала для всех данных, собранных в январе для всех лет, затем в феврале для всех лет и так далее,</a:t>
            </a:r>
            <a:endParaRPr lang="ru-RU" dirty="0" smtClean="0"/>
          </a:p>
          <a:p>
            <a:pPr lvl="2"/>
            <a:r>
              <a:rPr lang="ru-RU" dirty="0" smtClean="0"/>
              <a:t>Сглаживание </a:t>
            </a:r>
            <a:r>
              <a:rPr lang="ru-RU" dirty="0"/>
              <a:t>сезонного компонента выполняется для каждой </a:t>
            </a:r>
            <a:r>
              <a:rPr lang="ru-RU" dirty="0" err="1"/>
              <a:t>подсерии</a:t>
            </a:r>
            <a:r>
              <a:rPr lang="ru-RU" dirty="0"/>
              <a:t> (неделя, месяц, квартал или год) отдельно. </a:t>
            </a:r>
            <a:endParaRPr lang="ru-RU" dirty="0" smtClean="0"/>
          </a:p>
          <a:p>
            <a:pPr lvl="1"/>
            <a:r>
              <a:rPr lang="ru-RU" dirty="0"/>
              <a:t>Значения для сезонного компонента вычитаются из необработанных данных, таким образом во временных рядах выделяется сезонная вариация. Затем с помощью применения LOESS создается сглаженная линия тренда для остальных значений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Внешний </a:t>
            </a:r>
            <a:r>
              <a:rPr lang="ru-RU" dirty="0"/>
              <a:t>цикл минимизирует влияние выбросов.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2529"/>
                </a:solidFill>
                <a:latin typeface="system-ui"/>
              </a:rPr>
              <a:t>Ло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кальная регрессия </a:t>
            </a:r>
            <a:r>
              <a:rPr lang="en-US" dirty="0" smtClean="0">
                <a:solidFill>
                  <a:srgbClr val="212529"/>
                </a:solidFill>
                <a:latin typeface="system-ui"/>
              </a:rPr>
              <a:t>LOESS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79" y="1295400"/>
            <a:ext cx="10515600" cy="509643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Л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ёсс 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- это 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метод локальной непараметрической регрессии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, который использует 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регрессию 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для подбора гладкой кривой через точки в последовательности, которая в нашем случае является данными временного ряда. </a:t>
            </a:r>
            <a:endParaRPr lang="en-US" dirty="0" smtClean="0">
              <a:solidFill>
                <a:srgbClr val="212529"/>
              </a:solidFill>
              <a:latin typeface="system-ui"/>
            </a:endParaRPr>
          </a:p>
          <a:p>
            <a:r>
              <a:rPr lang="ru-RU" dirty="0"/>
              <a:t>Также бывает взвешенный </a:t>
            </a:r>
            <a:r>
              <a:rPr lang="en-US" dirty="0"/>
              <a:t>LOWESS</a:t>
            </a:r>
            <a:endParaRPr lang="ru-RU" dirty="0"/>
          </a:p>
          <a:p>
            <a:r>
              <a:rPr lang="ru-RU" dirty="0" smtClean="0">
                <a:solidFill>
                  <a:srgbClr val="212529"/>
                </a:solidFill>
                <a:latin typeface="system-ui"/>
              </a:rPr>
              <a:t>Весовой коэффициент может быть вычислен как</a:t>
            </a:r>
          </a:p>
          <a:p>
            <a:endParaRPr lang="ru-RU" dirty="0" smtClean="0">
              <a:solidFill>
                <a:srgbClr val="212529"/>
              </a:solidFill>
              <a:latin typeface="system-ui"/>
            </a:endParaRPr>
          </a:p>
          <a:p>
            <a:endParaRPr lang="en-US" dirty="0" smtClean="0">
              <a:solidFill>
                <a:srgbClr val="212529"/>
              </a:solidFill>
              <a:latin typeface="system-ui"/>
            </a:endParaRPr>
          </a:p>
          <a:p>
            <a:endParaRPr lang="en-US" dirty="0" smtClean="0"/>
          </a:p>
          <a:p>
            <a:r>
              <a:rPr lang="ru-RU" dirty="0" smtClean="0"/>
              <a:t>где </a:t>
            </a:r>
            <a:r>
              <a:rPr lang="en-US" b="1" i="1" dirty="0"/>
              <a:t>d(x, x</a:t>
            </a:r>
            <a:r>
              <a:rPr lang="en-US" b="1" i="1" dirty="0" smtClean="0"/>
              <a:t>’)</a:t>
            </a:r>
            <a:r>
              <a:rPr lang="ru-RU" b="1" i="1" dirty="0" smtClean="0"/>
              <a:t> – это расстояние от точки </a:t>
            </a:r>
            <a:r>
              <a:rPr lang="en-US" b="1" i="1" dirty="0" smtClean="0"/>
              <a:t>x </a:t>
            </a:r>
            <a:r>
              <a:rPr lang="ru-RU" b="1" i="1" dirty="0" smtClean="0"/>
              <a:t>до каждо</a:t>
            </a:r>
            <a:r>
              <a:rPr lang="ru-RU" b="1" i="1" dirty="0"/>
              <a:t>й</a:t>
            </a:r>
            <a:r>
              <a:rPr lang="ru-RU" b="1" i="1" dirty="0" smtClean="0"/>
              <a:t> </a:t>
            </a:r>
            <a:r>
              <a:rPr lang="en-US" b="1" i="1" dirty="0" smtClean="0"/>
              <a:t>x’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Могут быть и другие методы декомпозиции временного ряда </a:t>
            </a:r>
            <a:r>
              <a:rPr lang="en-US" dirty="0"/>
              <a:t>https://otexts.com/fpp2/decomposition.html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6" name="AutoShape 4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80" y="3149338"/>
            <a:ext cx="5261433" cy="1027112"/>
          </a:xfrm>
          <a:prstGeom prst="rect">
            <a:avLst/>
          </a:prstGeom>
        </p:spPr>
      </p:pic>
      <p:pic>
        <p:nvPicPr>
          <p:cNvPr id="1034" name="Picture 10" descr="Lowess Smooth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9" y="2205496"/>
            <a:ext cx="3065966" cy="306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212529"/>
                </a:solidFill>
                <a:latin typeface="system-ui"/>
              </a:rPr>
              <a:t>Пример </a:t>
            </a:r>
            <a:r>
              <a:rPr lang="en-US" dirty="0" smtClean="0">
                <a:solidFill>
                  <a:srgbClr val="212529"/>
                </a:solidFill>
                <a:latin typeface="system-ui"/>
              </a:rPr>
              <a:t>STL</a:t>
            </a:r>
            <a:endParaRPr lang="ru-RU" dirty="0"/>
          </a:p>
        </p:txBody>
      </p:sp>
      <p:sp>
        <p:nvSpPr>
          <p:cNvPr id="6" name="AutoShape 4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s://machinelearningmastery.ru/img/0-260804-78860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6" y="1594633"/>
            <a:ext cx="3261347" cy="130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609291" y="5749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https://machinelearningmastery.ru/stl-decomposition-how-to-do-it-from-scratch-b686711986ec/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109" y="1259453"/>
            <a:ext cx="29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Приблизительный тренд</a:t>
            </a:r>
            <a:endParaRPr lang="ru-RU" dirty="0"/>
          </a:p>
        </p:txBody>
      </p:sp>
      <p:pic>
        <p:nvPicPr>
          <p:cNvPr id="1030" name="Picture 6" descr="https://machinelearningmastery.ru/img/0-152593-246547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57" y="1515784"/>
            <a:ext cx="3389494" cy="130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76113" y="1173721"/>
            <a:ext cx="29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детренд</a:t>
            </a:r>
            <a:endParaRPr lang="ru-RU" dirty="0"/>
          </a:p>
        </p:txBody>
      </p:sp>
      <p:pic>
        <p:nvPicPr>
          <p:cNvPr id="1032" name="Picture 8" descr="https://machinelearningmastery.ru/img/0-727269-212136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65" y="1563792"/>
            <a:ext cx="3280260" cy="11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511565" y="1186558"/>
            <a:ext cx="424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Группировка по месяцам за год - среднее</a:t>
            </a:r>
            <a:endParaRPr lang="ru-RU" dirty="0"/>
          </a:p>
        </p:txBody>
      </p:sp>
      <p:pic>
        <p:nvPicPr>
          <p:cNvPr id="10" name="Picture 10" descr="https://machinelearningmastery.ru/img/0-366551-335507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96462"/>
            <a:ext cx="3478257" cy="133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0734" y="2983158"/>
            <a:ext cx="3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Интерполяция –</a:t>
            </a:r>
            <a:r>
              <a:rPr lang="en-US" dirty="0" smtClean="0"/>
              <a:t>&gt; </a:t>
            </a:r>
            <a:r>
              <a:rPr lang="ru-RU" dirty="0" smtClean="0"/>
              <a:t>Сезонность</a:t>
            </a:r>
            <a:endParaRPr lang="ru-RU" dirty="0"/>
          </a:p>
        </p:txBody>
      </p:sp>
      <p:pic>
        <p:nvPicPr>
          <p:cNvPr id="1036" name="Picture 12" descr="https://machinelearningmastery.ru/img/0-799870-48934.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17" y="3426518"/>
            <a:ext cx="3367930" cy="13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81488" y="2935118"/>
            <a:ext cx="3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Вычитание Сезонности</a:t>
            </a:r>
            <a:endParaRPr lang="ru-RU" dirty="0"/>
          </a:p>
        </p:txBody>
      </p:sp>
      <p:pic>
        <p:nvPicPr>
          <p:cNvPr id="1038" name="Picture 14" descr="https://machinelearningmastery.ru/img/0-86797-893358.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98" y="3395491"/>
            <a:ext cx="3712351" cy="14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40861" y="2983158"/>
            <a:ext cx="3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LOWESS</a:t>
            </a:r>
            <a:r>
              <a:rPr lang="ru-RU" dirty="0" smtClean="0"/>
              <a:t> -</a:t>
            </a:r>
            <a:r>
              <a:rPr lang="en-US" dirty="0" smtClean="0"/>
              <a:t>&gt; </a:t>
            </a:r>
            <a:r>
              <a:rPr lang="ru-RU" dirty="0" smtClean="0"/>
              <a:t>Тренд</a:t>
            </a:r>
            <a:endParaRPr lang="ru-RU" dirty="0"/>
          </a:p>
        </p:txBody>
      </p:sp>
      <p:pic>
        <p:nvPicPr>
          <p:cNvPr id="1040" name="Picture 16" descr="https://machinelearningmastery.ru/img/0-96320-349762.png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6" y="5362417"/>
            <a:ext cx="3697642" cy="14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48273" y="4905786"/>
            <a:ext cx="35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Остаток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8434" y="281565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Использование разложений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04" y="1237796"/>
            <a:ext cx="10515600" cy="4351338"/>
          </a:xfrm>
        </p:spPr>
        <p:txBody>
          <a:bodyPr/>
          <a:lstStyle/>
          <a:p>
            <a:r>
              <a:rPr lang="ru-RU" dirty="0" smtClean="0"/>
              <a:t>Разложение может быть использовано вместе с предсказанием по составляющим.</a:t>
            </a:r>
          </a:p>
          <a:p>
            <a:r>
              <a:rPr lang="ru-RU" dirty="0" smtClean="0"/>
              <a:t>Такой подход может быть меньше подвержен переобучению.</a:t>
            </a:r>
          </a:p>
          <a:p>
            <a:pPr lvl="1"/>
            <a:r>
              <a:rPr lang="ru-RU" dirty="0" smtClean="0"/>
              <a:t>Чем меньше параметров модели, тем устойчивей ее работа.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59" y="3634954"/>
            <a:ext cx="10810875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3298" y="3413465"/>
            <a:ext cx="40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STL </a:t>
            </a:r>
            <a:r>
              <a:rPr lang="ru-RU" dirty="0" smtClean="0"/>
              <a:t>разложение + </a:t>
            </a:r>
            <a:r>
              <a:rPr lang="en-US" dirty="0" smtClean="0"/>
              <a:t>SES </a:t>
            </a:r>
            <a:r>
              <a:rPr lang="ru-RU" dirty="0" smtClean="0"/>
              <a:t>прогноз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7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Нелинейная регрессия временного ряда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0095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1264713" cy="5105960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Задачу обобщенной регрессии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некоторый критерий </a:t>
                </a:r>
                <a:r>
                  <a:rPr lang="en-US" sz="2000" dirty="0"/>
                  <a:t>(</a:t>
                </a:r>
                <a:r>
                  <a:rPr lang="ru-RU" sz="2000" dirty="0"/>
                  <a:t>или функция потерь</a:t>
                </a:r>
                <a:r>
                  <a:rPr lang="en-US" sz="2000" dirty="0"/>
                  <a:t>); 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э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то функция связи некоторых параметров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и входных данных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в т.ч.</m:t>
                    </m:r>
                  </m:oMath>
                </a14:m>
                <a:r>
                  <a:rPr lang="ru-R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0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ru-RU" sz="2000" dirty="0"/>
                  <a:t>Проблема обобщенной регрессии (в частности, нелинейной регрессии) может возникнуть, если:</a:t>
                </a:r>
              </a:p>
              <a:p>
                <a:r>
                  <a:rPr lang="ru-RU" sz="2000" dirty="0"/>
                  <a:t>данные не могут быть приведены к линейной форме.</a:t>
                </a:r>
              </a:p>
              <a:p>
                <a:r>
                  <a:rPr lang="ru-RU" sz="2000" dirty="0"/>
                  <a:t>часто связь между данными и ответами не может быть сформулирована аналитически, предполагается только, что связь существует, и мы хотим приблизиться.</a:t>
                </a:r>
              </a:p>
              <a:p>
                <a:r>
                  <a:rPr lang="ru-RU" sz="2000" dirty="0"/>
                  <a:t>Мы хотим классифицировать некоторые данные по известным классам.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1264713" cy="5105960"/>
              </a:xfrm>
              <a:blipFill>
                <a:blip r:embed="rId2"/>
                <a:stretch>
                  <a:fillRect l="-487" t="-1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1" y="1133476"/>
                <a:ext cx="10801350" cy="543877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ru-RU" dirty="0"/>
                  <a:t>Нелинейная регрессия может быть решена с использованием метода градиентного спуска, в котором итеративно весовой вектор обновляется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скорость обучения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 </a:t>
                </a:r>
                <a:r>
                  <a:rPr lang="ru-RU" dirty="0"/>
                  <a:t>если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=∑(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то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𝜇𝛻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ru-RU" dirty="0"/>
                  <a:t>Процедура градиентного спуска требует инициализации вектора весов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,...,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первого приближения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В общем случае результат может зависеть от начальных значений, если предполагается, что функция потерь не будет везде гладкой.</a:t>
                </a:r>
              </a:p>
              <a:p>
                <a:r>
                  <a:rPr lang="ru-RU" dirty="0"/>
                  <a:t>в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целом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может </a:t>
                </a:r>
                <a:r>
                  <a:rPr lang="ru-RU" dirty="0" err="1"/>
                  <a:t>менться</a:t>
                </a:r>
                <a:r>
                  <a:rPr lang="en-US" dirty="0"/>
                  <a:t>!</a:t>
                </a:r>
              </a:p>
              <a:p>
                <a:r>
                  <a:rPr lang="ru-RU" dirty="0"/>
                  <a:t>Минимум потерь можно пропустить - это зависит от скорости обучения</a:t>
                </a:r>
                <a:r>
                  <a:rPr lang="en-US" dirty="0"/>
                  <a:t>! </a:t>
                </a:r>
              </a:p>
              <a:p>
                <a:r>
                  <a:rPr lang="ru-RU" dirty="0"/>
                  <a:t>Процедура градиентного спуска должна быть непрерывной до достижения состояния 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limited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𝑠𝑜𝑚𝑒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𝑠𝑚𝑎𝑙𝑙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Cross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validation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techniques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Процедура не гарантирует отсутствие проблем с недостаточным / переобучением.</a:t>
                </a:r>
              </a:p>
              <a:p>
                <a:r>
                  <a:rPr lang="ru-RU" dirty="0"/>
                  <a:t>Как правило, можно использовать модифицированный градиентный спуск (например, стохастический, адаптивный, второго порядка и т. Д.).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1" y="1133476"/>
                <a:ext cx="10801350" cy="5438774"/>
              </a:xfrm>
              <a:blipFill>
                <a:blip r:embed="rId2"/>
                <a:stretch>
                  <a:fillRect l="-169" t="-1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9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0696575" cy="50101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ru-RU" dirty="0"/>
                  <a:t>Нейронную сеть можно рассматривать как нелинейную регрессию. </a:t>
                </a:r>
              </a:p>
              <a:p>
                <a:r>
                  <a:rPr lang="ru-RU" dirty="0"/>
                  <a:t> Теорема </a:t>
                </a:r>
                <a:r>
                  <a:rPr lang="ru-RU" dirty="0" err="1" smtClean="0"/>
                  <a:t>Цибенко</a:t>
                </a:r>
                <a:r>
                  <a:rPr lang="ru-RU" dirty="0" smtClean="0"/>
                  <a:t>-Хроника </a:t>
                </a:r>
                <a:r>
                  <a:rPr lang="ru-RU" dirty="0"/>
                  <a:t>(1989) утверждает, что каждая ограниченная функция 𝑓 (𝑥) может быть аппроксимирована следующим решением 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так, что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ошибка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результат аппроксимации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нелинейная регрессия входного слоя (представляет собой скрытый слой в нейронной сети)</a:t>
                </a:r>
                <a:r>
                  <a:rPr lang="en-US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вес для каждого вывода скрытого слоя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M </a:t>
                </a:r>
                <a:r>
                  <a:rPr lang="ru-RU" dirty="0"/>
                  <a:t>это количество </a:t>
                </a:r>
                <a:r>
                  <a:rPr lang="ru-RU" dirty="0" err="1"/>
                  <a:t>связец</a:t>
                </a:r>
                <a:r>
                  <a:rPr lang="ru-RU" dirty="0"/>
                  <a:t> между скрытым и выходным слоями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P </a:t>
                </a:r>
                <a:r>
                  <a:rPr lang="ru-RU" dirty="0"/>
                  <a:t>это номер входной функции</a:t>
                </a:r>
                <a:r>
                  <a:rPr lang="en-US" dirty="0"/>
                  <a:t>.   </a:t>
                </a:r>
              </a:p>
              <a:p>
                <a:r>
                  <a:rPr lang="ru-RU" dirty="0" err="1"/>
                  <a:t>Лема</a:t>
                </a:r>
                <a:r>
                  <a:rPr lang="ru-RU" dirty="0"/>
                  <a:t> </a:t>
                </a:r>
                <a:r>
                  <a:rPr lang="ru-RU" dirty="0" err="1"/>
                  <a:t>Уитсона</a:t>
                </a:r>
                <a:r>
                  <a:rPr lang="ru-RU" dirty="0"/>
                  <a:t>: для данных с 𝑝 линейно независимыми характеристиками достаточно 2𝑝 + 1 измерений скрытого слоя.</a:t>
                </a:r>
                <a:endParaRPr lang="en-US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0696575" cy="5010150"/>
              </a:xfrm>
              <a:blipFill>
                <a:blip r:embed="rId2"/>
                <a:stretch>
                  <a:fillRect l="-399" t="-2068" b="-1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7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анализ. Обычный МНК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/>
                  <a:t>Самым простым МНК является обычный МНК (</a:t>
                </a:r>
                <a:r>
                  <a:rPr lang="en-US" dirty="0"/>
                  <a:t>ordinary LSM, </a:t>
                </a:r>
                <a:r>
                  <a:rPr lang="ru-RU" dirty="0"/>
                  <a:t>OLS</a:t>
                </a:r>
                <a:r>
                  <a:rPr lang="en-US" dirty="0"/>
                  <a:t>M</a:t>
                </a:r>
                <a:r>
                  <a:rPr lang="ru-RU" dirty="0"/>
                  <a:t>). Задачу OLSM можно представить как</a:t>
                </a:r>
                <a:r>
                  <a:rPr lang="en-US" sz="2000" dirty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/>
                  <a:t>В нашем случае это приводит к следующему: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dirty="0"/>
                  <a:t>Эту проблему можно решить аналитически.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966" t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9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D67FA-1088-43B6-8F2D-8ED735F0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85875"/>
            <a:ext cx="10696575" cy="5010150"/>
          </a:xfrm>
        </p:spPr>
        <p:txBody>
          <a:bodyPr>
            <a:noAutofit/>
          </a:bodyPr>
          <a:lstStyle/>
          <a:p>
            <a:r>
              <a:rPr lang="ru-RU" sz="2000" b="1" dirty="0"/>
              <a:t>Стохастическая модель </a:t>
            </a:r>
            <a:r>
              <a:rPr lang="ru-RU" sz="2000" b="1" dirty="0" err="1"/>
              <a:t>Prophet</a:t>
            </a:r>
            <a:endParaRPr lang="ru-RU" sz="2000" dirty="0"/>
          </a:p>
          <a:p>
            <a:r>
              <a:rPr lang="ru-RU" sz="2000" dirty="0"/>
              <a:t>Адаптивная модель бизнес-прогноза </a:t>
            </a:r>
            <a:r>
              <a:rPr lang="ru-RU" sz="2000" dirty="0" smtClean="0"/>
              <a:t>Стандартные </a:t>
            </a:r>
            <a:r>
              <a:rPr lang="ru-RU" sz="2000" dirty="0"/>
              <a:t>методы, такие как ARIMA или </a:t>
            </a:r>
            <a:r>
              <a:rPr lang="ru-RU" sz="2000" dirty="0" err="1"/>
              <a:t>Holt-Winter</a:t>
            </a:r>
            <a:r>
              <a:rPr lang="ru-RU" sz="2000" dirty="0"/>
              <a:t>, генерируют стабильные прогнозы, однако они затрудняют прогнозирование быстрых изменений во временных рядах, особенно когда эти изменения вызваны множественными сезонностями или движущимися редкими событиями (например, праздниками).</a:t>
            </a:r>
          </a:p>
          <a:p>
            <a:pPr algn="just"/>
            <a:r>
              <a:rPr lang="ru-RU" sz="2000" dirty="0"/>
              <a:t>С другой стороны, если известна некоторая обобщенная (параметрическая) модель процесса, то модель прогноза можно ввести как адаптивную параметрическую.</a:t>
            </a:r>
          </a:p>
          <a:p>
            <a:pPr algn="just"/>
            <a:r>
              <a:rPr lang="ru-RU" sz="2000" dirty="0"/>
              <a:t>Для бизнес-прогнозов, таких как прогнозирование продаж, цен или спроса, модель можно описать как </a:t>
            </a:r>
          </a:p>
          <a:p>
            <a:pPr lvl="1" algn="just"/>
            <a:r>
              <a:rPr lang="ru-RU" sz="2000" dirty="0"/>
              <a:t>детерминированный  тренд с редкими изменениями; </a:t>
            </a:r>
          </a:p>
          <a:p>
            <a:pPr lvl="1" algn="just"/>
            <a:r>
              <a:rPr lang="ru-RU" sz="2000" dirty="0"/>
              <a:t>множественные сезонности (дни, недели, месяц, годы); </a:t>
            </a:r>
          </a:p>
          <a:p>
            <a:pPr lvl="1" algn="just"/>
            <a:r>
              <a:rPr lang="ru-RU" sz="2000" dirty="0"/>
              <a:t>и редкие события, такие как праздники.</a:t>
            </a:r>
          </a:p>
        </p:txBody>
      </p:sp>
    </p:spTree>
    <p:extLst>
      <p:ext uri="{BB962C8B-B14F-4D97-AF65-F5344CB8AC3E}">
        <p14:creationId xmlns:p14="http://schemas.microsoft.com/office/powerpoint/2010/main" val="14949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3" y="1059679"/>
                <a:ext cx="11835925" cy="503182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000" dirty="0"/>
                  <a:t>Обозначенные факторы могут быть заданы следующей моделью</a:t>
                </a:r>
                <a:r>
                  <a:rPr lang="en-US" sz="20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h𝑜𝑙𝑦𝑑𝑎𝑦𝑠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sz="2000" dirty="0"/>
              </a:p>
              <a:p>
                <a:pPr>
                  <a:lnSpc>
                    <a:spcPct val="100000"/>
                  </a:lnSpc>
                </a:pPr>
                <a:r>
                  <a:rPr lang="ru-RU" sz="2000" dirty="0"/>
                  <a:t>где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или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 smtClean="0"/>
                  <a:t>непериодический </a:t>
                </a:r>
                <a:r>
                  <a:rPr lang="ru-RU" sz="2000" dirty="0"/>
                  <a:t>кусочно-линейный тренд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sz="2000" dirty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− скорость роста;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настройки скорости, а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− параметр смещения. 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логистически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й тренд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уменьшение и увеличение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с насыщением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где 𝐶, 𝑘, 𝑏 - обучаемые параметры: 𝐶 – коэффициент подъема; 𝑘 - скорость роста; 𝑏 - параметр смещения.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Отметим, что библиотека </a:t>
                </a:r>
                <a:r>
                  <a:rPr lang="en-US" sz="2000" b="1" dirty="0"/>
                  <a:t>Facebook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r>
                  <a:rPr lang="en-US" sz="2000" b="1" dirty="0"/>
                  <a:t>Prophet </a:t>
                </a:r>
                <a:r>
                  <a:rPr lang="ru-RU" sz="2000" dirty="0"/>
                  <a:t>включает дополнительную подпрограмму для автоматического выбора точки смены тренда по истории. Точку смены тренда также можно установить вручную.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/>
                  <a:t> 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3" y="1059679"/>
                <a:ext cx="11835925" cy="5031826"/>
              </a:xfrm>
              <a:blipFill>
                <a:blip r:embed="rId2"/>
                <a:stretch>
                  <a:fillRect l="-463" t="-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3" y="846034"/>
                <a:ext cx="11835925" cy="5245471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регулярное периодическое изменение. 6-х дневные сезонности (понедельник, вторник, среда, четверг, пятница, суббота) моделируются как 0 и 1, воскресенье моделируются как линейная комбинация дней предыдущих размеров. неделя, месяц и годы, несколько сезонностей, смоделированных в виде ряда Фурье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cos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sin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период в днях </a:t>
                </a:r>
                <a:r>
                  <a:rPr lang="en-US" sz="2000" dirty="0"/>
                  <a:t>(365.25 </a:t>
                </a:r>
                <a:r>
                  <a:rPr lang="ru-RU" sz="2000" dirty="0"/>
                  <a:t>для года</a:t>
                </a:r>
                <a:r>
                  <a:rPr lang="en-US" sz="2000" dirty="0"/>
                  <a:t>, 7 </a:t>
                </a:r>
                <a:r>
                  <a:rPr lang="ru-RU" sz="2000" dirty="0"/>
                  <a:t>для недели</a:t>
                </a:r>
                <a:r>
                  <a:rPr lang="en-US" sz="2000" dirty="0"/>
                  <a:t>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оцениваемые параметры</a:t>
                </a:r>
                <a:r>
                  <a:rPr lang="en-US" sz="2000" dirty="0"/>
                  <a:t>. </a:t>
                </a:r>
              </a:p>
              <a:p>
                <a:pPr lvl="1"/>
                <a:r>
                  <a:rPr lang="ru-RU" sz="1600" dirty="0"/>
                  <a:t>Отметим, что важно выбрать правильно число компонент иначе можно переобучить модель.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h𝑜𝑙𝑦𝑑𝑎𝑦𝑠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редкие, но регулярные </a:t>
                </a:r>
                <a:r>
                  <a:rPr lang="ru-RU" sz="2000" dirty="0" smtClean="0"/>
                  <a:t>события </a:t>
                </a: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h𝑜𝑙𝑦𝑑𝑎𝑦𝑠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[1(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),1(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),…)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- продолжительность выходных; k - нормальное распределение с СКО как параметр и нулевым </a:t>
                </a:r>
                <a:r>
                  <a:rPr lang="ru-RU" sz="2000" dirty="0" smtClean="0"/>
                  <a:t>сдернем </a:t>
                </a:r>
                <a:r>
                  <a:rPr lang="ru-RU" sz="2000" dirty="0"/>
                  <a:t>значением; 𝑛𝑜𝑖𝑠𝑒 (𝑥) - </a:t>
                </a:r>
                <a:r>
                  <a:rPr lang="ru-RU" sz="2000" dirty="0" err="1"/>
                  <a:t>i.i.d</a:t>
                </a:r>
                <a:r>
                  <a:rPr lang="ru-RU" sz="2000" dirty="0"/>
                  <a:t>. - </a:t>
                </a:r>
                <a:r>
                  <a:rPr lang="ru-RU" sz="2000" dirty="0" err="1" smtClean="0"/>
                  <a:t>Гауссовс</a:t>
                </a:r>
                <a:r>
                  <a:rPr lang="ru-RU" sz="2000" dirty="0" err="1"/>
                  <a:t>ы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шумы.</a:t>
                </a:r>
              </a:p>
              <a:p>
                <a:r>
                  <a:rPr lang="ru-RU" sz="2000" dirty="0"/>
                  <a:t>Примечание. В некоторых источниках вы можете увидеть следующее обозначение</a:t>
                </a:r>
                <a:endParaRPr lang="ru-RU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h𝑜𝑙𝑦𝑑𝑎𝑦𝑠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ru-RU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являются регрессорами, которые не описываются другими моделями (в уравнении в большинстве источников компонент включает неявно).</a:t>
                </a:r>
                <a:r>
                  <a:rPr lang="en-US" sz="2000" dirty="0"/>
                  <a:t> </a:t>
                </a:r>
              </a:p>
              <a:p>
                <a:pPr lvl="1"/>
                <a:r>
                  <a:rPr lang="ru-RU" sz="1600" dirty="0"/>
                  <a:t>В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предыд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ущей нотации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часть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 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3" y="846034"/>
                <a:ext cx="11835925" cy="5245471"/>
              </a:xfrm>
              <a:blipFill>
                <a:blip r:embed="rId2"/>
                <a:stretch>
                  <a:fillRect l="-463" t="-1279" b="-1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931492"/>
            <a:ext cx="11835925" cy="5512037"/>
          </a:xfrm>
        </p:spPr>
        <p:txBody>
          <a:bodyPr>
            <a:noAutofit/>
          </a:bodyPr>
          <a:lstStyle/>
          <a:p>
            <a:r>
              <a:rPr lang="ru-RU" sz="2000" b="1" dirty="0"/>
              <a:t>Преимущества пророка</a:t>
            </a:r>
            <a:endParaRPr lang="ru-RU" sz="2000" dirty="0"/>
          </a:p>
          <a:p>
            <a:pPr lvl="1"/>
            <a:r>
              <a:rPr lang="en-US" sz="2000" b="1" dirty="0"/>
              <a:t>Prophet</a:t>
            </a:r>
            <a:r>
              <a:rPr lang="ru-RU" sz="2000" dirty="0"/>
              <a:t> может учесть несколько линейных и нелинейных признаков ряда в качестве компонент.</a:t>
            </a:r>
          </a:p>
          <a:p>
            <a:pPr lvl="1"/>
            <a:r>
              <a:rPr lang="ru-RU" sz="2000" dirty="0"/>
              <a:t>Возможность легко моделировать любое количество сезонностей.</a:t>
            </a:r>
          </a:p>
          <a:p>
            <a:pPr lvl="1"/>
            <a:r>
              <a:rPr lang="ru-RU" sz="2000" dirty="0"/>
              <a:t>Возможность работы с пропущенными датами во временных рядах.</a:t>
            </a:r>
          </a:p>
          <a:p>
            <a:pPr lvl="1"/>
            <a:r>
              <a:rPr lang="ru-RU" sz="2000" dirty="0"/>
              <a:t>Легко интегрирует праздники в модель.</a:t>
            </a:r>
          </a:p>
          <a:p>
            <a:pPr lvl="1"/>
            <a:r>
              <a:rPr lang="ru-RU" sz="2000" dirty="0"/>
              <a:t>Прозрачность модели.</a:t>
            </a:r>
          </a:p>
          <a:p>
            <a:pPr lvl="1"/>
            <a:r>
              <a:rPr lang="ru-RU" sz="2000" dirty="0"/>
              <a:t>Гибкость моделирования тренда.</a:t>
            </a:r>
          </a:p>
          <a:p>
            <a:r>
              <a:rPr lang="ru-RU" sz="2000" b="1" dirty="0"/>
              <a:t>Недостатки пророка</a:t>
            </a:r>
            <a:endParaRPr lang="ru-RU" sz="2000" dirty="0"/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допускает </a:t>
            </a:r>
            <a:r>
              <a:rPr lang="ru-RU" sz="2000" dirty="0" err="1"/>
              <a:t>негауссовского</a:t>
            </a:r>
            <a:r>
              <a:rPr lang="ru-RU" sz="2000" dirty="0"/>
              <a:t> распределения шума</a:t>
            </a:r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принимает во внимание автокорреляцию по невязке (поэтому требуется только распределение гауссова шума).</a:t>
            </a:r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предполагает поведения стохастического тренда (случайного блуждания).</a:t>
            </a:r>
          </a:p>
          <a:p>
            <a:pPr lvl="1"/>
            <a:r>
              <a:rPr lang="ru-RU" sz="2000" dirty="0"/>
              <a:t>Долгосрочное прогнозирование может быть нестабильным с автоматическим выбором точки изменения тренда.</a:t>
            </a:r>
          </a:p>
        </p:txBody>
      </p:sp>
    </p:spTree>
    <p:extLst>
      <p:ext uri="{BB962C8B-B14F-4D97-AF65-F5344CB8AC3E}">
        <p14:creationId xmlns:p14="http://schemas.microsoft.com/office/powerpoint/2010/main" val="6973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Полиномиальная регрессия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40767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ru-RU" dirty="0" smtClean="0"/>
                  <a:t>В более общем случае, когда ряд может быть выражен как некоторая линейная комбинация членов, например полиномиальная регрессия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 для полиномиальной регрессии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каждой выборки 𝑦𝑛 оценка может быть дана как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отображение i-го члена, а нулевой член - смещение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),...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4076700"/>
              </a:xfrm>
              <a:blipFill>
                <a:blip r:embed="rId2"/>
                <a:stretch>
                  <a:fillRect l="-54" t="-12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2627FF3-E2FD-4694-8735-A67C5A641367}"/>
                  </a:ext>
                </a:extLst>
              </p:cNvPr>
              <p:cNvSpPr/>
              <p:nvPr/>
            </p:nvSpPr>
            <p:spPr>
              <a:xfrm>
                <a:off x="1466850" y="5250483"/>
                <a:ext cx="9258300" cy="1519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Обратите внимание: решение МНК работает для любого симметричного распределения шумов 𝜂, с нулевым средним значением и ограниченной дисперсией, в частности, для гауссовского распределения шума, так что: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&lt;∞,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то есть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𝑊𝐺𝑁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шум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2627FF3-E2FD-4694-8735-A67C5A641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5250483"/>
                <a:ext cx="9258300" cy="1519390"/>
              </a:xfrm>
              <a:prstGeom prst="rect">
                <a:avLst/>
              </a:prstGeom>
              <a:blipFill>
                <a:blip r:embed="rId3"/>
                <a:stretch>
                  <a:fillRect l="-593" t="-2000" b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анализ. Обычный МНК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3212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в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вед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ем вектор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матрицу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(0),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(1),...,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тогда можно записать линейную регрессию в следующей форме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где</a:t>
                </a:r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,...)</m:t>
                    </m:r>
                  </m:oMath>
                </a14:m>
                <a:r>
                  <a:rPr lang="en-US" sz="2400" dirty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строка</a:t>
                </a:r>
                <a:r>
                  <a:rPr lang="en-US" sz="2400" dirty="0"/>
                  <a:t>);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столбец</a:t>
                </a:r>
                <a:r>
                  <a:rPr lang="en-US" sz="2400" dirty="0"/>
                  <a:t>);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+1)×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матрица</a:t>
                </a:r>
                <a:r>
                  <a:rPr lang="en-US" sz="2400" dirty="0"/>
                  <a:t>).</a:t>
                </a:r>
              </a:p>
              <a:p>
                <a:r>
                  <a:rPr lang="ru-RU" sz="2400" dirty="0"/>
                  <a:t>Для обсуждаемой модели можно сказать, что или серия имеет 𝑝 + 1 характеристики, или порядок модели.Решение задачи OLS в нашем обобщенном случае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</a:t>
                </a:r>
                <a:r>
                  <a:rPr lang="ru-RU" dirty="0" err="1"/>
                  <a:t>псведообратная</a:t>
                </a:r>
                <a:r>
                  <a:rPr lang="ru-RU" dirty="0"/>
                  <a:t> матрица</a:t>
                </a:r>
                <a:r>
                  <a:rPr lang="en-US" dirty="0"/>
                  <a:t>.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321299"/>
              </a:xfrm>
              <a:blipFill>
                <a:blip r:embed="rId2"/>
                <a:stretch>
                  <a:fillRect l="-966" t="-2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0BD9A-7621-4C6C-83FB-EF548642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31" y="365126"/>
            <a:ext cx="10806869" cy="8445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Регрессионный анализ. Теорема Гаусса-Маркова.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C09A9B-37BF-4A6D-BEFD-DC9A189B1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899" y="1352550"/>
                <a:ext cx="11496675" cy="5257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Теорема Гаусса-Маркова утверждает, что для гауссовского распределения шума OLS обеспечивает статистически эффективную линейную несмещенную оценку (</a:t>
                </a:r>
                <a:r>
                  <a:rPr lang="en-US" dirty="0"/>
                  <a:t>BLUE</a:t>
                </a:r>
                <a:r>
                  <a:rPr lang="ru-RU" dirty="0"/>
                  <a:t>) с дисперсией этой оценки.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ru-RU" dirty="0"/>
                  <a:t>Более общий случай решения методом наименьших квадратов для немного нестационарного случая - это взвешенное МНК (WLS) решение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𝐴𝑋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𝐴𝑌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матрица весов</a:t>
                </a:r>
                <a:r>
                  <a:rPr lang="en-US" dirty="0"/>
                  <a:t>. 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Частный случай (обобщенный МНК, GLS), когда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т.ч.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C09A9B-37BF-4A6D-BEFD-DC9A189B1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352550"/>
                <a:ext cx="11496675" cy="5257800"/>
              </a:xfrm>
              <a:blipFill>
                <a:blip r:embed="rId2"/>
                <a:stretch>
                  <a:fillRect l="-1060" t="-1972" b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обусловленности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042172"/>
            <a:ext cx="11534775" cy="5305425"/>
          </a:xfrm>
        </p:spPr>
        <p:txBody>
          <a:bodyPr>
            <a:normAutofit/>
          </a:bodyPr>
          <a:lstStyle/>
          <a:p>
            <a:r>
              <a:rPr lang="ru-RU" sz="2000" dirty="0"/>
              <a:t>Одним из основных препятствий для использования обычной регрессии является число плохих условий обрабатываемых данных.</a:t>
            </a:r>
          </a:p>
          <a:p>
            <a:r>
              <a:rPr lang="ru-RU" sz="2000" dirty="0"/>
              <a:t>Плохо обусловленная проблема - относительно высокая изменчивость результатов оценки, вызванная небольшим возмущением (изменением) данных.</a:t>
            </a:r>
          </a:p>
          <a:p>
            <a:r>
              <a:rPr lang="ru-RU" sz="2000" dirty="0"/>
              <a:t>Просьба обратить внимание на то, что плохое или хорошее состояние зависит от числа обратных состояний.</a:t>
            </a:r>
          </a:p>
          <a:p>
            <a:r>
              <a:rPr lang="ru-RU" sz="2000" dirty="0"/>
              <a:t>Номер физического состояния зависит от воздействия шума на серию.</a:t>
            </a:r>
          </a:p>
          <a:p>
            <a:r>
              <a:rPr lang="ru-RU" sz="2000" dirty="0"/>
              <a:t>Таким образом, чем больше отношение детерминированной части к шуму, тем лучше состояние ряда (т.е. меньше влияние возмущения данных результата оценки).</a:t>
            </a:r>
          </a:p>
          <a:p>
            <a:r>
              <a:rPr lang="ru-RU" sz="2000" dirty="0"/>
              <a:t>Проблема плохих условий может неявно проявляться в росте дисперсии и выбросов в прогнозировании регрессии.</a:t>
            </a:r>
          </a:p>
          <a:p>
            <a:r>
              <a:rPr lang="ru-RU" sz="2000" dirty="0"/>
              <a:t> Проблема плохих условий или сильного влияния шума приводит к возможности переобучения аппроксимируемого ряда.</a:t>
            </a:r>
          </a:p>
        </p:txBody>
      </p:sp>
      <p:pic>
        <p:nvPicPr>
          <p:cNvPr id="35842" name="Picture 2" descr="image.png">
            <a:extLst>
              <a:ext uri="{FF2B5EF4-FFF2-40B4-BE49-F238E27FC236}">
                <a16:creationId xmlns:a16="http://schemas.microsoft.com/office/drawing/2014/main" id="{20FA15FC-179C-40EE-9EE2-091AC71F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40" y="5123550"/>
            <a:ext cx="4586286" cy="17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00208" y="5366241"/>
                <a:ext cx="183505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208" y="5366241"/>
                <a:ext cx="183505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45224" y="6113592"/>
                <a:ext cx="2187715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=5.002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+6.99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4" y="6113592"/>
                <a:ext cx="2187715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88956" y="5122339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 обусловленное СЛАУ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786020" y="5876644"/>
            <a:ext cx="290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 обусловленное СЛАУ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</a:t>
            </a:r>
            <a:r>
              <a:rPr lang="ru-RU" b="1" dirty="0" smtClean="0"/>
              <a:t>обусловленности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187450"/>
            <a:ext cx="11534775" cy="5305425"/>
          </a:xfrm>
        </p:spPr>
        <p:txBody>
          <a:bodyPr>
            <a:noAutofit/>
          </a:bodyPr>
          <a:lstStyle/>
          <a:p>
            <a:r>
              <a:rPr lang="ru-RU" sz="2000" dirty="0"/>
              <a:t>Проблема плохих условий или сильного влияния шума приводит к возможности переобучения аппроксимируемого ряда.</a:t>
            </a:r>
          </a:p>
          <a:p>
            <a:r>
              <a:rPr lang="ru-RU" sz="2000" dirty="0"/>
              <a:t>Решения проблемы плохого состояния.</a:t>
            </a:r>
          </a:p>
          <a:p>
            <a:r>
              <a:rPr lang="ru-RU" sz="2000" b="1" dirty="0"/>
              <a:t>Робастная регрессия</a:t>
            </a:r>
            <a:r>
              <a:rPr lang="ru-RU" sz="2000" dirty="0"/>
              <a:t> - это группа эвристически предложенных методов для решения традиционных статистических задач. Эти методы могут быть основаны на изменении критериев (RSS) на другие, которые обеспечивают статистически неэффективные, но более устойчивые к шуму результаты (например, медианная регрессия, MAE-регрессия или так называемые M-оценки).</a:t>
            </a:r>
          </a:p>
          <a:p>
            <a:r>
              <a:rPr lang="ru-RU" sz="2000" b="1" dirty="0"/>
              <a:t>Выбор функций</a:t>
            </a:r>
            <a:r>
              <a:rPr lang="ru-RU" sz="2000" dirty="0"/>
              <a:t> (уменьшение размера) - выберите только ограниченное (уменьшенное) количество функций, доля которых меньше (чем меньше - тем лучше).</a:t>
            </a:r>
          </a:p>
          <a:p>
            <a:r>
              <a:rPr lang="ru-RU" sz="2000" b="1" dirty="0"/>
              <a:t>Преобразование объекта</a:t>
            </a:r>
            <a:r>
              <a:rPr lang="ru-RU" sz="2000" dirty="0"/>
              <a:t> в форму с лучшим состоянием (например, PCA и другие методы декомпозиции).</a:t>
            </a:r>
          </a:p>
          <a:p>
            <a:r>
              <a:rPr lang="ru-RU" sz="2000" b="1" dirty="0"/>
              <a:t>Матричная регуляризация</a:t>
            </a:r>
            <a:r>
              <a:rPr lang="ru-RU" sz="2000" dirty="0"/>
              <a:t> и нормализация (L1 лассо, L2 гребень (Тихонов) и др.).</a:t>
            </a:r>
          </a:p>
        </p:txBody>
      </p:sp>
    </p:spTree>
    <p:extLst>
      <p:ext uri="{BB962C8B-B14F-4D97-AF65-F5344CB8AC3E}">
        <p14:creationId xmlns:p14="http://schemas.microsoft.com/office/powerpoint/2010/main" val="40266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</a:t>
            </a:r>
            <a:r>
              <a:rPr lang="ru-RU" b="1" dirty="0" err="1"/>
              <a:t>обсуловленности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187450"/>
            <a:ext cx="11534775" cy="5305425"/>
          </a:xfrm>
        </p:spPr>
        <p:txBody>
          <a:bodyPr>
            <a:normAutofit/>
          </a:bodyPr>
          <a:lstStyle/>
          <a:p>
            <a:r>
              <a:rPr lang="ru-RU" dirty="0"/>
              <a:t>Пример показанного ранее решения задачи с использованием регуляризации L1 и L2</a:t>
            </a:r>
          </a:p>
        </p:txBody>
      </p:sp>
      <p:pic>
        <p:nvPicPr>
          <p:cNvPr id="40962" name="Picture 2" descr="image.png">
            <a:extLst>
              <a:ext uri="{FF2B5EF4-FFF2-40B4-BE49-F238E27FC236}">
                <a16:creationId xmlns:a16="http://schemas.microsoft.com/office/drawing/2014/main" id="{736E5B13-41FA-4862-B2F7-76B1FF97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333441"/>
            <a:ext cx="7877175" cy="37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208755"/>
            <a:ext cx="1129754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Стандартизация, нормализация, масштабирование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1235138" cy="470058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В дополнение к вышесказанному в некоторых случаях серию можно масштабировать (нормализация и стандартизация):</a:t>
                </a:r>
              </a:p>
              <a:p>
                <a:r>
                  <a:rPr lang="ru-RU" sz="2000" dirty="0"/>
                  <a:t>Стандартизация - преобразовать распределение с нулевым значением и дисперсией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𝑒𝑣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))/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реобразование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 </a:t>
                </a:r>
                <a:endParaRPr lang="ru-RU" sz="2000" dirty="0"/>
              </a:p>
              <a:p>
                <a:r>
                  <a:rPr lang="en-US" sz="2000" dirty="0"/>
                  <a:t>Min-max </a:t>
                </a:r>
                <a:r>
                  <a:rPr lang="ru-RU" sz="2000" dirty="0"/>
                  <a:t>нормализация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))/(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После нормализации можно отмасштабировать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К примеру </a:t>
                </a:r>
                <a:r>
                  <a:rPr lang="en-US" sz="2000" dirty="0"/>
                  <a:t>𝑏 </a:t>
                </a:r>
                <a:r>
                  <a:rPr lang="ru-RU" sz="2000" dirty="0"/>
                  <a:t>может быть инструментальной погрешностью</a:t>
                </a:r>
                <a:r>
                  <a:rPr lang="en-US" sz="2000" dirty="0"/>
                  <a:t>, </a:t>
                </a:r>
                <a:r>
                  <a:rPr lang="ru-RU" sz="2000" dirty="0"/>
                  <a:t>а</a:t>
                </a:r>
                <a:r>
                  <a:rPr lang="en-US" sz="2000" dirty="0"/>
                  <a:t> 𝑎 − </a:t>
                </a:r>
                <a:r>
                  <a:rPr lang="ru-RU" sz="2000" dirty="0"/>
                  <a:t>градировочным коэффициентом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1235138" cy="4700588"/>
              </a:xfrm>
              <a:blipFill>
                <a:blip r:embed="rId2"/>
                <a:stretch>
                  <a:fillRect l="-488" t="-14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 descr="image.png">
            <a:extLst>
              <a:ext uri="{FF2B5EF4-FFF2-40B4-BE49-F238E27FC236}">
                <a16:creationId xmlns:a16="http://schemas.microsoft.com/office/drawing/2014/main" id="{14530441-E286-46D0-BA8B-71C8FF43E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8"/>
          <a:stretch/>
        </p:blipFill>
        <p:spPr bwMode="auto">
          <a:xfrm>
            <a:off x="2674834" y="4698769"/>
            <a:ext cx="7433015" cy="189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965</Words>
  <Application>Microsoft Office PowerPoint</Application>
  <PresentationFormat>Широкоэкранный</PresentationFormat>
  <Paragraphs>220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system-ui</vt:lpstr>
      <vt:lpstr>Times New Roman</vt:lpstr>
      <vt:lpstr>Тема Office</vt:lpstr>
      <vt:lpstr>Регрессионный анализ</vt:lpstr>
      <vt:lpstr>Регрессионный анализ. Обычный МНК </vt:lpstr>
      <vt:lpstr>Полиномиальная регрессия</vt:lpstr>
      <vt:lpstr>Регрессионный анализ. Обычный МНК </vt:lpstr>
      <vt:lpstr>Регрессионный анализ. Теорема Гаусса-Маркова.</vt:lpstr>
      <vt:lpstr>Проблема плохой обусловленности</vt:lpstr>
      <vt:lpstr>Проблема плохой обусловленности</vt:lpstr>
      <vt:lpstr>Проблема плохой обсуловленности</vt:lpstr>
      <vt:lpstr>Стандартизация, нормализация, масштабирование</vt:lpstr>
      <vt:lpstr>Регрессионное Разложение временного ряда</vt:lpstr>
      <vt:lpstr>Классический подход</vt:lpstr>
      <vt:lpstr>STL разложение</vt:lpstr>
      <vt:lpstr>Локальная регрессия LOESS</vt:lpstr>
      <vt:lpstr>Пример STL</vt:lpstr>
      <vt:lpstr>Использование разложений</vt:lpstr>
      <vt:lpstr>Нелинейная регрессия временного ряда</vt:lpstr>
      <vt:lpstr>Нелинейная регрессия</vt:lpstr>
      <vt:lpstr>Нелинейная регрессия</vt:lpstr>
      <vt:lpstr>Нелинейная регрессия</vt:lpstr>
      <vt:lpstr>Нелинейная регрессия</vt:lpstr>
      <vt:lpstr>Обобщенная адаптивная модель (регрессия). Prophet</vt:lpstr>
      <vt:lpstr>Обобщенная адаптивная модель (регрессия). Prophet</vt:lpstr>
      <vt:lpstr>Обобщенная адаптивная модель (регрессия). Prophet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105</cp:revision>
  <dcterms:created xsi:type="dcterms:W3CDTF">2021-10-31T10:57:36Z</dcterms:created>
  <dcterms:modified xsi:type="dcterms:W3CDTF">2024-02-21T13:32:35Z</dcterms:modified>
</cp:coreProperties>
</file>