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6" r:id="rId2"/>
    <p:sldId id="367" r:id="rId3"/>
    <p:sldId id="368" r:id="rId4"/>
    <p:sldId id="277" r:id="rId5"/>
    <p:sldId id="278" r:id="rId6"/>
    <p:sldId id="369" r:id="rId7"/>
    <p:sldId id="281" r:id="rId8"/>
    <p:sldId id="370" r:id="rId9"/>
    <p:sldId id="387" r:id="rId10"/>
    <p:sldId id="371" r:id="rId11"/>
    <p:sldId id="372" r:id="rId12"/>
    <p:sldId id="289" r:id="rId13"/>
    <p:sldId id="290" r:id="rId14"/>
    <p:sldId id="381" r:id="rId15"/>
    <p:sldId id="382" r:id="rId16"/>
    <p:sldId id="383" r:id="rId17"/>
    <p:sldId id="386" r:id="rId18"/>
    <p:sldId id="384" r:id="rId19"/>
    <p:sldId id="38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327"/>
  </p:normalViewPr>
  <p:slideViewPr>
    <p:cSldViewPr snapToGrid="0">
      <p:cViewPr varScale="1">
        <p:scale>
          <a:sx n="106" d="100"/>
          <a:sy n="106" d="100"/>
        </p:scale>
        <p:origin x="12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D5575-DFF3-BD8D-CF65-DDF1E5FC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3D25-900F-FA3D-1F4B-56E22584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6600" dirty="0"/>
              <a:t>Анализ остатков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Методы </a:t>
            </a:r>
            <a:r>
              <a:rPr lang="ru-RU" dirty="0" smtClean="0"/>
              <a:t>визуальной оценки. </a:t>
            </a:r>
            <a:br>
              <a:rPr lang="ru-RU" dirty="0" smtClean="0"/>
            </a:br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/>
          </a:bodyPr>
          <a:lstStyle/>
          <a:p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" y="4122544"/>
            <a:ext cx="4489207" cy="22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96" y="4065301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8021" y="3880635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0221" y="3695969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53204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729" y="1360505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нестационарного случая ACF и PACF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79" y="2319742"/>
            <a:ext cx="7981950" cy="42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3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360506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стационарного случая ACF и PACF</a:t>
            </a:r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225109"/>
            <a:ext cx="8582025" cy="46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qq</a:t>
            </a:r>
            <a:r>
              <a:rPr lang="en-US" dirty="0"/>
              <a:t> plot</a:t>
            </a:r>
            <a:r>
              <a:rPr lang="ru-RU" dirty="0"/>
              <a:t> нормального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EEC89-8DAD-DA8F-353A-8B7CB1B9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6" name="Picture 8" descr="Normal Q-Q plots. a Normal Q-Q plot for uncontaminated measurements on... |  Download Scientific Diagram">
            <a:extLst>
              <a:ext uri="{FF2B5EF4-FFF2-40B4-BE49-F238E27FC236}">
                <a16:creationId xmlns:a16="http://schemas.microsoft.com/office/drawing/2014/main" id="{6180CD17-D30B-0B44-7596-D41A986F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72" y="1825625"/>
            <a:ext cx="4910558" cy="48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н</a:t>
            </a:r>
            <a:r>
              <a:rPr lang="ru-RU" dirty="0"/>
              <a:t>нормальное распределение</a:t>
            </a:r>
          </a:p>
        </p:txBody>
      </p:sp>
      <p:pic>
        <p:nvPicPr>
          <p:cNvPr id="9218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47A333E8-7C11-53C3-FC39-65095FB45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51268" b="70032"/>
          <a:stretch/>
        </p:blipFill>
        <p:spPr bwMode="auto">
          <a:xfrm>
            <a:off x="83820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6043C92A-C1A0-1DAF-2627-784C27687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t="38245" r="51930" b="34987"/>
          <a:stretch/>
        </p:blipFill>
        <p:spPr bwMode="auto">
          <a:xfrm>
            <a:off x="409956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E8F87B29-08BA-2ED1-2FAD-FD639DB4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" t="71712" r="51646" b="1520"/>
          <a:stretch/>
        </p:blipFill>
        <p:spPr bwMode="auto">
          <a:xfrm>
            <a:off x="7745798" y="1825625"/>
            <a:ext cx="2775034" cy="14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8" name="Picture 4" descr="The residuals vs fitted values plot of ARIMA model in r - Stack Overflow">
            <a:extLst>
              <a:ext uri="{FF2B5EF4-FFF2-40B4-BE49-F238E27FC236}">
                <a16:creationId xmlns:a16="http://schemas.microsoft.com/office/drawing/2014/main" id="{CD19B211-4D80-6419-EA4C-ABB50533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8" y="1655611"/>
            <a:ext cx="540452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sson 3: Identifying and Estimating ARIMA models; Using ARIMA models to  forecast future values">
            <a:extLst>
              <a:ext uri="{FF2B5EF4-FFF2-40B4-BE49-F238E27FC236}">
                <a16:creationId xmlns:a16="http://schemas.microsoft.com/office/drawing/2014/main" id="{183B192D-7E6C-03B9-62D0-66FF03E0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57" y="1367480"/>
            <a:ext cx="5359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7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time series - handling spikes in ARIMA model residual components - Cross  Validated">
            <a:extLst>
              <a:ext uri="{FF2B5EF4-FFF2-40B4-BE49-F238E27FC236}">
                <a16:creationId xmlns:a16="http://schemas.microsoft.com/office/drawing/2014/main" id="{B564CBD1-AC76-4BBB-CC5E-BD98A05C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5" y="1169688"/>
            <a:ext cx="5323187" cy="53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ropy | Free Full-Text | Network Autoregressive Model for the Prediction  of COVID-19 Considering the Disease Interaction in Neighboring Countries |  HTML">
            <a:extLst>
              <a:ext uri="{FF2B5EF4-FFF2-40B4-BE49-F238E27FC236}">
                <a16:creationId xmlns:a16="http://schemas.microsoft.com/office/drawing/2014/main" id="{2A812E91-D488-55CD-0E81-B0508907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3" y="1825625"/>
            <a:ext cx="5350416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3314" name="Picture 2" descr="Residual analysis of ARIMA (3,2,3). | Download Scientific Diagram">
            <a:extLst>
              <a:ext uri="{FF2B5EF4-FFF2-40B4-BE49-F238E27FC236}">
                <a16:creationId xmlns:a16="http://schemas.microsoft.com/office/drawing/2014/main" id="{AB297215-6299-63C1-79D6-5627B06C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0053"/>
            <a:ext cx="535317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RIMA Model - Complete Guide to Time Series Forecasting in Python | ML+">
            <a:extLst>
              <a:ext uri="{FF2B5EF4-FFF2-40B4-BE49-F238E27FC236}">
                <a16:creationId xmlns:a16="http://schemas.microsoft.com/office/drawing/2014/main" id="{EEC8461E-3A7D-99B3-0F68-4406186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" y="2181732"/>
            <a:ext cx="5439803" cy="39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5362" name="Picture 2" descr="Time Series Forecasting with ARIMA Models In Python [Part 2] – Towards AI">
            <a:extLst>
              <a:ext uri="{FF2B5EF4-FFF2-40B4-BE49-F238E27FC236}">
                <a16:creationId xmlns:a16="http://schemas.microsoft.com/office/drawing/2014/main" id="{8BEAE50D-E30D-7FCF-88F6-FA508A68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9" y="1603524"/>
            <a:ext cx="3683991" cy="48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A Guide to Time Series Forecasting with ARIMA in Python 3 | DigitalOcean">
            <a:extLst>
              <a:ext uri="{FF2B5EF4-FFF2-40B4-BE49-F238E27FC236}">
                <a16:creationId xmlns:a16="http://schemas.microsoft.com/office/drawing/2014/main" id="{5798EABF-518D-8A7B-E94E-5071C7FC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92" y="1080895"/>
            <a:ext cx="3952539" cy="30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Python Auto ARIMA model not working correctly - Stack Overflow">
            <a:extLst>
              <a:ext uri="{FF2B5EF4-FFF2-40B4-BE49-F238E27FC236}">
                <a16:creationId xmlns:a16="http://schemas.microsoft.com/office/drawing/2014/main" id="{D9AC97C7-0BB1-2B70-EAA8-73572DBB9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7466" r="6189" b="5545"/>
          <a:stretch/>
        </p:blipFill>
        <p:spPr bwMode="auto">
          <a:xfrm>
            <a:off x="3771697" y="3477932"/>
            <a:ext cx="4308695" cy="296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9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После выполнения декомпозиции временного ряда или прогноза важно проверить поведение ошибки. Как обычно, мы будем вычислять ошибку предсказания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значение ошибки для выборки;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000" dirty="0"/>
                  <a:t> - прогнозируемое значение.</a:t>
                </a:r>
              </a:p>
              <a:p>
                <a:r>
                  <a:rPr lang="ru-RU" sz="2000" dirty="0"/>
                  <a:t>Мы ожидаем, что остаточные ошибки будут случайным белым </a:t>
                </a:r>
                <a:r>
                  <a:rPr lang="ru-RU" sz="2000" dirty="0" err="1"/>
                  <a:t>гауссовским</a:t>
                </a:r>
                <a:r>
                  <a:rPr lang="ru-RU" sz="2000" dirty="0"/>
                  <a:t> шумом - это означает, что модель (то есть прогнозы модели) охватила всю структуру, и единственная оставшаяся ошибка - это случайные флуктуации во временном ряду, которые не могут быть смоделированы (или объяснил).</a:t>
                </a:r>
              </a:p>
              <a:p>
                <a:r>
                  <a:rPr lang="ru-RU" sz="2000" dirty="0"/>
                  <a:t>В других случаях (если остатки содержат некоторую структуру или закономерности) это означает, что модель не включает всю возможную информацию.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  <a:blipFill>
                <a:blip r:embed="rId2"/>
                <a:stretch>
                  <a:fillRect l="-508" t="-1249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55058"/>
            <a:ext cx="10789024" cy="53743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Существует несколько </a:t>
            </a:r>
            <a:r>
              <a:rPr lang="ru-RU" sz="2200" b="1" dirty="0"/>
              <a:t>методов остаточного анализа</a:t>
            </a:r>
            <a:r>
              <a:rPr lang="ru-RU" sz="2200" dirty="0"/>
              <a:t> </a:t>
            </a:r>
            <a:r>
              <a:rPr lang="ru-RU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 основе визуальной оценки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Визуальный анализ остатков </a:t>
            </a:r>
            <a:r>
              <a:rPr lang="ru-RU" sz="2200" dirty="0"/>
              <a:t>(во временной или частотной области и ACF остатков, так называемая частичная ACF (PACF), наименее точный метод).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гистограммы </a:t>
            </a:r>
            <a:r>
              <a:rPr lang="ru-RU" sz="2200" dirty="0"/>
              <a:t>(и его приближение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endParaRPr lang="ru-RU" sz="2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Q-Q </a:t>
            </a:r>
            <a:r>
              <a:rPr lang="ru-RU" sz="2200" dirty="0"/>
              <a:t>(график вероятностей, графическое сравнение распределения вероятностей</a:t>
            </a:r>
            <a:r>
              <a:rPr lang="ru-RU" sz="2200" dirty="0" smtClean="0"/>
              <a:t>).</a:t>
            </a:r>
          </a:p>
          <a:p>
            <a:pPr marL="268288" lvl="1">
              <a:lnSpc>
                <a:spcPct val="100000"/>
              </a:lnSpc>
              <a:spcBef>
                <a:spcPts val="600"/>
              </a:spcBef>
              <a:tabLst>
                <a:tab pos="268288" algn="l"/>
              </a:tabLst>
            </a:pPr>
            <a:r>
              <a:rPr lang="ru-RU" sz="2200" dirty="0"/>
              <a:t>На основе </a:t>
            </a:r>
            <a:r>
              <a:rPr lang="ru-RU" sz="2200" dirty="0" smtClean="0"/>
              <a:t>Тесты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Непараметрическая </a:t>
            </a:r>
            <a:r>
              <a:rPr lang="ru-RU" sz="2200" b="1" dirty="0"/>
              <a:t>проверка статистических гипотез </a:t>
            </a:r>
            <a:r>
              <a:rPr lang="ru-RU" sz="2200" dirty="0"/>
              <a:t>(наиболее популярными являются критерий Хи-квадрат, F-критерий, t-критерий, ADF-критерий, критерий Юнга – Бокса</a:t>
            </a:r>
            <a:r>
              <a:rPr lang="ru-RU" sz="2200" dirty="0" smtClean="0"/>
              <a:t>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Сводный статистический анализ </a:t>
            </a:r>
            <a:r>
              <a:rPr lang="ru-RU" sz="2200" dirty="0"/>
              <a:t>(среднее значение, стандартное значение, поведение, разброс значений).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Измерение </a:t>
            </a:r>
            <a:r>
              <a:rPr lang="ru-RU" sz="2200" b="1" dirty="0"/>
              <a:t>расстояния между распределениями </a:t>
            </a:r>
            <a:r>
              <a:rPr lang="ru-RU" sz="2200" dirty="0"/>
              <a:t>(параметрическая проверка статистических гипотез). </a:t>
            </a:r>
          </a:p>
        </p:txBody>
      </p:sp>
    </p:spTree>
    <p:extLst>
      <p:ext uri="{BB962C8B-B14F-4D97-AF65-F5344CB8AC3E}">
        <p14:creationId xmlns:p14="http://schemas.microsoft.com/office/powerpoint/2010/main" val="569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на </a:t>
            </a:r>
            <a:r>
              <a:rPr lang="ru-RU" dirty="0"/>
              <a:t>основе визуальной </a:t>
            </a:r>
            <a:r>
              <a:rPr lang="ru-RU" dirty="0" smtClean="0"/>
              <a:t>оценки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АКФ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22205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3141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Гистограмма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Здесь показана гистограмма и ее нормализованное приближение. Мы можем видеть некоторую погрешность среднего значения и наличие асимметрии (статистический момент 3-го порядка, некоторая асимметрия распределения).</a:t>
            </a:r>
          </a:p>
          <a:p>
            <a:r>
              <a:rPr lang="ru-RU" sz="2000" i="1" dirty="0"/>
              <a:t>Небольшая асимметрия</a:t>
            </a:r>
            <a:r>
              <a:rPr lang="ru-RU" sz="2000" dirty="0"/>
              <a:t>  позволяет предположить, что требуется некоторое улучшение модели.</a:t>
            </a:r>
          </a:p>
          <a:p>
            <a:r>
              <a:rPr lang="ru-RU" sz="2000" i="1" dirty="0"/>
              <a:t>Большая асимметрия</a:t>
            </a:r>
            <a:r>
              <a:rPr lang="ru-RU" sz="2000" dirty="0"/>
              <a:t>  позволяет предположить, что необходимо проверить другую модель или что перед прогнозом (или разложением) необходима некоторая предварительная обработка (логарифм, квадратный корень из данных).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73E0B2CF-6E5B-4C0D-80B3-950B557E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3856290"/>
            <a:ext cx="7277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224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Q-Q или график квантилей - это метод графического сравнения двух распределений.</a:t>
            </a:r>
          </a:p>
          <a:p>
            <a:r>
              <a:rPr lang="ru-RU" sz="2000" dirty="0"/>
              <a:t>Этот метод можно использовать для визуальной оценки того, насколько похожим или отличным может быть распределение. </a:t>
            </a:r>
          </a:p>
          <a:p>
            <a:r>
              <a:rPr lang="ru-RU" sz="2000" u="sng" dirty="0"/>
              <a:t>В остаточном анализе полученные значения распределения упорядочиваются и сравниваются с идеализированным распределением Гаусса. </a:t>
            </a:r>
          </a:p>
          <a:p>
            <a:r>
              <a:rPr lang="ru-RU" sz="2000" dirty="0"/>
              <a:t>Сравнение отображается как диаграмма рассеяния (теоретическая по оси x и наблюдаемая по оси y), где соответствие между двумя распределениями показано диагональной линией от нижнего левого угла до верхнего правого угла графика (с угол 45 градусов 𝑦 = 𝑥).</a:t>
            </a:r>
          </a:p>
          <a:p>
            <a:r>
              <a:rPr lang="ru-RU" sz="2000" dirty="0"/>
              <a:t> График Q-Q может помочь быстро показать отклонения от этого ожидания.</a:t>
            </a:r>
          </a:p>
        </p:txBody>
      </p:sp>
      <p:pic>
        <p:nvPicPr>
          <p:cNvPr id="18434" name="Picture 2" descr="image.png">
            <a:extLst>
              <a:ext uri="{FF2B5EF4-FFF2-40B4-BE49-F238E27FC236}">
                <a16:creationId xmlns:a16="http://schemas.microsoft.com/office/drawing/2014/main" id="{03477BD5-BC06-4399-9AB6-491E5925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76" y="4186720"/>
            <a:ext cx="32385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536456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9458" name="Picture 2" descr="image.png">
            <a:extLst>
              <a:ext uri="{FF2B5EF4-FFF2-40B4-BE49-F238E27FC236}">
                <a16:creationId xmlns:a16="http://schemas.microsoft.com/office/drawing/2014/main" id="{704DEF0B-6378-4183-AF25-947553EC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7951"/>
            <a:ext cx="4191000" cy="48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.png">
            <a:extLst>
              <a:ext uri="{FF2B5EF4-FFF2-40B4-BE49-F238E27FC236}">
                <a16:creationId xmlns:a16="http://schemas.microsoft.com/office/drawing/2014/main" id="{F379DE72-FD54-43DA-9E77-A032D7596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1"/>
          <a:stretch/>
        </p:blipFill>
        <p:spPr bwMode="auto">
          <a:xfrm>
            <a:off x="8172450" y="1435169"/>
            <a:ext cx="3384046" cy="28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123D101A-0C41-4918-90D4-57904B409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5"/>
          <a:stretch/>
        </p:blipFill>
        <p:spPr bwMode="auto">
          <a:xfrm>
            <a:off x="4638675" y="1253331"/>
            <a:ext cx="3533775" cy="32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3" y="365125"/>
            <a:ext cx="10832507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на основе статистических тестов. </a:t>
            </a:r>
            <a:r>
              <a:rPr lang="ru-RU" altLang="en-US" dirty="0" smtClean="0"/>
              <a:t>Непараметрические </a:t>
            </a:r>
            <a:r>
              <a:rPr lang="ru-RU" altLang="en-US" dirty="0"/>
              <a:t>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59" y="1419784"/>
            <a:ext cx="11458574" cy="4739889"/>
          </a:xfrm>
        </p:spPr>
        <p:txBody>
          <a:bodyPr>
            <a:noAutofit/>
          </a:bodyPr>
          <a:lstStyle/>
          <a:p>
            <a:r>
              <a:rPr lang="ru-RU" sz="2000" dirty="0"/>
              <a:t>Линии на рисунке показывают уровни, ниже которых (или между + </a:t>
            </a:r>
            <a:r>
              <a:rPr lang="ru-RU" sz="2000" dirty="0" err="1"/>
              <a:t>level</a:t>
            </a:r>
            <a:r>
              <a:rPr lang="ru-RU" sz="2000" dirty="0"/>
              <a:t> и -</a:t>
            </a:r>
            <a:r>
              <a:rPr lang="ru-RU" sz="2000" dirty="0" err="1"/>
              <a:t>level</a:t>
            </a:r>
            <a:r>
              <a:rPr lang="ru-RU" sz="2000" dirty="0"/>
              <a:t>) с достоверностью 95% для непрерывных и 99% для штриховых линий образцы принадлежат белому шуму.</a:t>
            </a:r>
          </a:p>
          <a:p>
            <a:r>
              <a:rPr lang="ru-RU" sz="2000" dirty="0"/>
              <a:t>Значения этих линий получены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 - Бокса - теста, проверяющего, принадлежат ли m лаг ряда АКФ белому </a:t>
            </a:r>
            <a:r>
              <a:rPr lang="ru-RU" sz="2000" dirty="0" err="1"/>
              <a:t>гауссовскому</a:t>
            </a:r>
            <a:r>
              <a:rPr lang="ru-RU" sz="2000" dirty="0"/>
              <a:t> шуму с заданным уровнем достоверности. </a:t>
            </a:r>
          </a:p>
          <a:p>
            <a:r>
              <a:rPr lang="ru-RU" sz="2000" dirty="0"/>
              <a:t>Расчетное значение, вычисленное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-Бокса, является так называемым p-значением (статистической значимостью) по тесту </a:t>
            </a:r>
            <a:r>
              <a:rPr lang="ru-RU" sz="2000" dirty="0" err="1"/>
              <a:t>Льюнга</a:t>
            </a:r>
            <a:r>
              <a:rPr lang="ru-RU" sz="2000" dirty="0"/>
              <a:t>-Бокса.</a:t>
            </a:r>
          </a:p>
        </p:txBody>
      </p:sp>
      <p:pic>
        <p:nvPicPr>
          <p:cNvPr id="21506" name="Picture 2" descr="image.png">
            <a:extLst>
              <a:ext uri="{FF2B5EF4-FFF2-40B4-BE49-F238E27FC236}">
                <a16:creationId xmlns:a16="http://schemas.microsoft.com/office/drawing/2014/main" id="{BD34C626-9B45-4906-9527-88B5670D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25" y="3385155"/>
            <a:ext cx="4570665" cy="3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6452" y="3621827"/>
            <a:ext cx="6036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Обратите внимание, что может случиться, что доверительный интервал 95% соответствует нормальному распределению, а 99% не соответствует, тогда нужны дополнительные меры анализа, но иногда это значит, что точки с такой ситуацией – это выбросы.  </a:t>
            </a:r>
          </a:p>
        </p:txBody>
      </p:sp>
    </p:spTree>
    <p:extLst>
      <p:ext uri="{BB962C8B-B14F-4D97-AF65-F5344CB8AC3E}">
        <p14:creationId xmlns:p14="http://schemas.microsoft.com/office/powerpoint/2010/main" val="11686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Сводный </a:t>
            </a:r>
            <a:r>
              <a:rPr lang="ru-RU" dirty="0" err="1" smtClean="0"/>
              <a:t>статичесический</a:t>
            </a:r>
            <a:r>
              <a:rPr lang="ru-RU" dirty="0" smtClean="0"/>
              <a:t> анализ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18997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433</Words>
  <Application>Microsoft Office PowerPoint</Application>
  <PresentationFormat>Широкоэкранный</PresentationFormat>
  <Paragraphs>81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Consolas</vt:lpstr>
      <vt:lpstr>Times New Roman</vt:lpstr>
      <vt:lpstr>Тема Office</vt:lpstr>
      <vt:lpstr>Презентация PowerPoint</vt:lpstr>
      <vt:lpstr>Анализ невязок (остатков).</vt:lpstr>
      <vt:lpstr>Анализ невязок (остатков).</vt:lpstr>
      <vt:lpstr>Методы на основе визуальной оценки. АКФ</vt:lpstr>
      <vt:lpstr>Методы на основе визуальной оценки. Гистограмма</vt:lpstr>
      <vt:lpstr>Методы на основе визуальной оценки. Q-Q график</vt:lpstr>
      <vt:lpstr>Методы на основе визуальной оценки. Q-Q график</vt:lpstr>
      <vt:lpstr>Методы на основе статистических тестов. Непараметрические методы</vt:lpstr>
      <vt:lpstr>Сводный статичесический анализ</vt:lpstr>
      <vt:lpstr>Методы визуальной оценки.  Частичная автокорреляция (PACF)</vt:lpstr>
      <vt:lpstr>Частичная автокорреляция (PACF)</vt:lpstr>
      <vt:lpstr>Остаточный анализ. Стационарность остатков. Графический метод</vt:lpstr>
      <vt:lpstr>Остаточный анализ. Стационарность остатков. Графический метод</vt:lpstr>
      <vt:lpstr>Выберите qq plot нормального распределения</vt:lpstr>
      <vt:lpstr>Выберите ннормальное распределение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90</cp:revision>
  <dcterms:created xsi:type="dcterms:W3CDTF">2021-10-31T10:57:36Z</dcterms:created>
  <dcterms:modified xsi:type="dcterms:W3CDTF">2024-02-21T14:37:25Z</dcterms:modified>
</cp:coreProperties>
</file>