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412" r:id="rId3"/>
    <p:sldId id="386" r:id="rId4"/>
    <p:sldId id="414" r:id="rId5"/>
    <p:sldId id="388" r:id="rId6"/>
    <p:sldId id="389" r:id="rId7"/>
    <p:sldId id="390" r:id="rId8"/>
    <p:sldId id="392" r:id="rId9"/>
    <p:sldId id="393" r:id="rId10"/>
    <p:sldId id="391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ktime.org/en/stable/api_reference/transformations.html" TargetMode="External"/><Relationship Id="rId3" Type="http://schemas.openxmlformats.org/officeDocument/2006/relationships/hyperlink" Target="https://tsfresh.readthedocs.io/en/latest/" TargetMode="External"/><Relationship Id="rId7" Type="http://schemas.openxmlformats.org/officeDocument/2006/relationships/hyperlink" Target="https://github.com/DynamicsAndNeuralSystems/catch22/wiki" TargetMode="External"/><Relationship Id="rId2" Type="http://schemas.openxmlformats.org/officeDocument/2006/relationships/hyperlink" Target="https://github.com/blue-yonder/tsfre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ynamicsAndNeuralSystems/catch22" TargetMode="External"/><Relationship Id="rId5" Type="http://schemas.openxmlformats.org/officeDocument/2006/relationships/hyperlink" Target="https://tsfel.readthedocs.io/en/latest/" TargetMode="External"/><Relationship Id="rId4" Type="http://schemas.openxmlformats.org/officeDocument/2006/relationships/hyperlink" Target="https://github.com/fraunhoferportugal/tsfel" TargetMode="External"/><Relationship Id="rId9" Type="http://schemas.openxmlformats.org/officeDocument/2006/relationships/hyperlink" Target="https://www.sktime.org/en/stable/index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-turing-institute/sktime/blob/7be01f62e580db77da1420823291d5d03675b45d/sktime/classification/interval_based/_rise.p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/>
              <a:t>Классификаторы</a:t>
            </a:r>
            <a:br>
              <a:rPr lang="ru-RU" b="1" dirty="0"/>
            </a:br>
            <a:r>
              <a:rPr lang="ru-RU" b="1" dirty="0"/>
              <a:t> временных рядов на основе признаков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8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836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935" y="1375873"/>
            <a:ext cx="10712865" cy="524711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sz="2200" dirty="0"/>
              <a:t>В ряде случаев достаточно выделить лишь простые статистические признаки, (среднее или стандартное отклонение) для каждого сегмента временного ряда.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sz="2200" dirty="0"/>
              <a:t>Далее таблица , по ней напр. логистическая регрессия, (каждая запись: признаки, метка класса).</a:t>
            </a:r>
          </a:p>
          <a:p>
            <a:pPr marL="228600" lvl="1">
              <a:lnSpc>
                <a:spcPct val="130000"/>
              </a:lnSpc>
              <a:spcBef>
                <a:spcPts val="0"/>
              </a:spcBef>
            </a:pPr>
            <a:r>
              <a:rPr lang="ru-RU" sz="2200" b="1" dirty="0"/>
              <a:t>Экзогенные факторы – тоже могут быть признаками.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sz="2200" dirty="0"/>
              <a:t>Потенциально, число допустимых признаков для временного ряда может быть достаточно большим. 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sz="2200" dirty="0"/>
              <a:t>Как правило рекомендуется исследовать следует использовать или готовые схемы или известные методы отбора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29571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215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" y="1196340"/>
            <a:ext cx="10949940" cy="554735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altLang="ru-RU" dirty="0"/>
              <a:t>Рекомендуется начинать с наиболее интерпретируемых и понятных точечных признаков. 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/>
              <a:t>То есть двигаться от простого к сложному. 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Во многих случаях для поиска лучшего признакового пространства существуют готовые </a:t>
            </a:r>
            <a:r>
              <a:rPr lang="ru-RU" altLang="ru-RU" dirty="0" err="1"/>
              <a:t>фреймворки</a:t>
            </a:r>
            <a:r>
              <a:rPr lang="ru-RU" altLang="ru-RU" dirty="0"/>
              <a:t>. Примерами таких для языка </a:t>
            </a:r>
            <a:r>
              <a:rPr lang="ru-RU" altLang="ru-RU" dirty="0" err="1"/>
              <a:t>Python</a:t>
            </a:r>
            <a:r>
              <a:rPr lang="ru-RU" altLang="ru-RU" dirty="0"/>
              <a:t> могут быть: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err="1">
                <a:hlinkClick r:id="rId2"/>
              </a:rPr>
              <a:t>tsfresh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3"/>
              </a:rPr>
              <a:t>https://tsfresh.readthedocs.io/en/latest/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err="1">
                <a:hlinkClick r:id="rId4"/>
              </a:rPr>
              <a:t>tsfel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5"/>
              </a:rPr>
              <a:t>https://tsfel.readthedocs.io/en/latest/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>
                <a:hlinkClick r:id="rId6"/>
              </a:rPr>
              <a:t>Catch22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7"/>
              </a:rPr>
              <a:t>https://github.com/DynamicsAndNeuralSystems/catch22/wiki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/>
              <a:t>и многие другие.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По результатам отбора признаков могут быть использованы как стандартные алгоритмы машинного обучения типа </a:t>
            </a:r>
            <a:r>
              <a:rPr lang="en-US" altLang="ru-RU" b="1" dirty="0" err="1"/>
              <a:t>XGBoost</a:t>
            </a:r>
            <a:r>
              <a:rPr lang="en-US" altLang="ru-RU" b="1" dirty="0"/>
              <a:t>, SVM, RF </a:t>
            </a:r>
            <a:r>
              <a:rPr lang="ru-RU" altLang="ru-RU" dirty="0"/>
              <a:t>и другие, так и специализированные.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В большинстве случаев такие фреймворки предоставляют как возможности для выделения признаков, так и для их отбора.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Ряд подобных фреймворков могут быть найдены в рамках единого </a:t>
            </a:r>
            <a:r>
              <a:rPr lang="ru-RU" altLang="ru-RU" dirty="0" err="1"/>
              <a:t>фреймворка</a:t>
            </a:r>
            <a:r>
              <a:rPr lang="ru-RU" altLang="ru-RU" dirty="0"/>
              <a:t> </a:t>
            </a:r>
            <a:r>
              <a:rPr lang="ru-RU" altLang="ru-RU" dirty="0" err="1">
                <a:hlinkClick r:id="rId8"/>
              </a:rPr>
              <a:t>sktime</a:t>
            </a:r>
            <a:r>
              <a:rPr lang="ru-RU" altLang="ru-RU" dirty="0"/>
              <a:t>(</a:t>
            </a:r>
            <a:r>
              <a:rPr lang="ru-RU" altLang="ru-RU" dirty="0">
                <a:hlinkClick r:id="rId9"/>
              </a:rPr>
              <a:t>https://www.sktime.org/en/stable/index.html</a:t>
            </a:r>
            <a:r>
              <a:rPr lang="ru-RU" alt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7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454" y="62909"/>
            <a:ext cx="10515600" cy="541525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719" y="693875"/>
            <a:ext cx="11524366" cy="55974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1" dirty="0"/>
              <a:t>Достоинствами</a:t>
            </a:r>
            <a:r>
              <a:rPr lang="ru-RU" sz="2200" dirty="0"/>
              <a:t> подхода на основе признаков являются: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создание классификатора с </a:t>
            </a:r>
            <a:r>
              <a:rPr lang="ru-RU" sz="2200" b="1" dirty="0"/>
              <a:t>минимальной избыточностью </a:t>
            </a:r>
            <a:r>
              <a:rPr lang="ru-RU" sz="2200" dirty="0"/>
              <a:t>и высокой обобщающей способностью. </a:t>
            </a:r>
          </a:p>
          <a:p>
            <a:pPr lvl="2">
              <a:lnSpc>
                <a:spcPct val="100000"/>
              </a:lnSpc>
            </a:pPr>
            <a:r>
              <a:rPr lang="ru-RU" sz="2200" dirty="0"/>
              <a:t>Однако, следует понимать, что в ряде случаев формализация признаков и поиск подходящего признакового пространства может представлять отдельную, достаточно сложную задачу.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 ряде случав, подход позволяет </a:t>
            </a:r>
            <a:r>
              <a:rPr lang="ru-RU" sz="2200" b="1" dirty="0"/>
              <a:t>решить задачу на основе интерпретируемых признаков</a:t>
            </a:r>
            <a:r>
              <a:rPr lang="ru-RU" sz="2200" dirty="0"/>
              <a:t>, что может быть предпочтительным.</a:t>
            </a:r>
          </a:p>
          <a:p>
            <a:pPr lvl="1">
              <a:lnSpc>
                <a:spcPct val="100000"/>
              </a:lnSpc>
            </a:pPr>
            <a:r>
              <a:rPr lang="ru-RU" sz="2200" b="1" dirty="0"/>
              <a:t>Возможность хранения только признакового </a:t>
            </a:r>
            <a:r>
              <a:rPr lang="ru-RU" sz="2200" dirty="0"/>
              <a:t>пространства.</a:t>
            </a:r>
          </a:p>
          <a:p>
            <a:pPr lvl="2">
              <a:lnSpc>
                <a:spcPct val="100000"/>
              </a:lnSpc>
            </a:pPr>
            <a:r>
              <a:rPr lang="ru-RU" sz="1800" dirty="0"/>
              <a:t>Иногда большая устойчивость к шумам</a:t>
            </a:r>
          </a:p>
          <a:p>
            <a:pPr>
              <a:lnSpc>
                <a:spcPct val="100000"/>
              </a:lnSpc>
            </a:pPr>
            <a:r>
              <a:rPr lang="ru-RU" sz="2200" b="1" dirty="0"/>
              <a:t>Однако</a:t>
            </a:r>
            <a:r>
              <a:rPr lang="ru-RU" sz="2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Признаки могут содержать не всю информацию.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Признаки не всегда удается выделить и сформулировать.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Выделение признаков может быть отдельной вычислительно-сложной задачей.</a:t>
            </a:r>
          </a:p>
          <a:p>
            <a:pPr lvl="1">
              <a:lnSpc>
                <a:spcPct val="100000"/>
              </a:lnSpc>
            </a:pPr>
            <a:r>
              <a:rPr lang="ru-RU" sz="2200" i="1" dirty="0"/>
              <a:t>Для сложных рядов ручное выделение признаков может не работать – нужно глубокое обучение.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217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920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202" y="1042587"/>
            <a:ext cx="11314632" cy="559749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ru-RU" sz="2200" dirty="0"/>
              <a:t>Важно заметить, что ряд задач классификации временных рядов предполагает использования много-переменных рядов.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То есть каждый сегмент временного ряда содержит несколько одномерных составляющих. 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 таких случаях могут быть несколько подходов к выделению признаков:</a:t>
            </a:r>
          </a:p>
          <a:p>
            <a:pPr lvl="2">
              <a:lnSpc>
                <a:spcPct val="100000"/>
              </a:lnSpc>
            </a:pPr>
            <a:r>
              <a:rPr lang="ru-RU" sz="2200" b="1" dirty="0"/>
              <a:t>объединение</a:t>
            </a:r>
            <a:r>
              <a:rPr lang="ru-RU" sz="2200" dirty="0"/>
              <a:t> признаков нескольких составляющих </a:t>
            </a:r>
            <a:r>
              <a:rPr lang="ru-RU" sz="2200" b="1" dirty="0"/>
              <a:t>в один вектор</a:t>
            </a:r>
            <a:r>
              <a:rPr lang="ru-RU" sz="2200" dirty="0"/>
              <a:t>;</a:t>
            </a:r>
          </a:p>
          <a:p>
            <a:pPr lvl="2">
              <a:lnSpc>
                <a:spcPct val="100000"/>
              </a:lnSpc>
            </a:pPr>
            <a:r>
              <a:rPr lang="ru-RU" sz="2200" b="1" dirty="0" err="1"/>
              <a:t>ансамблирование</a:t>
            </a:r>
            <a:r>
              <a:rPr lang="ru-RU" sz="2200" dirty="0"/>
              <a:t> </a:t>
            </a:r>
            <a:r>
              <a:rPr lang="ru-RU" sz="2200" b="1" dirty="0"/>
              <a:t>результатов</a:t>
            </a:r>
            <a:r>
              <a:rPr lang="ru-RU" sz="2200" dirty="0"/>
              <a:t> классификации по каждой составляющей;</a:t>
            </a:r>
          </a:p>
          <a:p>
            <a:pPr lvl="2">
              <a:lnSpc>
                <a:spcPct val="100000"/>
              </a:lnSpc>
            </a:pPr>
            <a:r>
              <a:rPr lang="ru-RU" sz="2200" b="1" dirty="0"/>
              <a:t>использование специальных методов, </a:t>
            </a:r>
          </a:p>
          <a:p>
            <a:pPr lvl="3">
              <a:lnSpc>
                <a:spcPct val="100000"/>
              </a:lnSpc>
            </a:pPr>
            <a:r>
              <a:rPr lang="ru-RU" sz="2000" dirty="0"/>
              <a:t>например типа многомерных </a:t>
            </a:r>
            <a:r>
              <a:rPr lang="ru-RU" sz="2000" dirty="0" err="1"/>
              <a:t>шейплеты</a:t>
            </a:r>
            <a:r>
              <a:rPr lang="ru-RU" sz="2000" dirty="0"/>
              <a:t>, многомерные авторегрессии, </a:t>
            </a:r>
            <a:r>
              <a:rPr lang="en-US" sz="2000" dirty="0"/>
              <a:t>PCA</a:t>
            </a:r>
            <a:r>
              <a:rPr lang="ru-RU" sz="2000" dirty="0"/>
              <a:t>.</a:t>
            </a:r>
          </a:p>
          <a:p>
            <a:pPr>
              <a:lnSpc>
                <a:spcPct val="100000"/>
              </a:lnSpc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440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/>
              <a:t>Предварительный анализ признаков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102406"/>
            <a:ext cx="10797988" cy="5755594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200" b="1" dirty="0"/>
              <a:t>Анализ и обработку признаков во временных рядах </a:t>
            </a:r>
            <a:r>
              <a:rPr lang="en-US" sz="2200" dirty="0" err="1"/>
              <a:t>можно</a:t>
            </a:r>
            <a:r>
              <a:rPr lang="en-US" sz="2200" dirty="0"/>
              <a:t> </a:t>
            </a:r>
            <a:r>
              <a:rPr lang="en-US" sz="2200" dirty="0" err="1"/>
              <a:t>определить</a:t>
            </a:r>
            <a:r>
              <a:rPr lang="en-US" sz="2200" dirty="0"/>
              <a:t> </a:t>
            </a:r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процесс</a:t>
            </a:r>
            <a:r>
              <a:rPr lang="en-US" sz="2200" dirty="0"/>
              <a:t> </a:t>
            </a:r>
            <a:r>
              <a:rPr lang="en-US" sz="2200" dirty="0" err="1"/>
              <a:t>выбора</a:t>
            </a:r>
            <a:r>
              <a:rPr lang="en-US" sz="2200" dirty="0"/>
              <a:t> и </a:t>
            </a:r>
            <a:r>
              <a:rPr lang="en-US" sz="2200" dirty="0" err="1"/>
              <a:t>предварительной</a:t>
            </a:r>
            <a:r>
              <a:rPr lang="en-US" sz="2200" dirty="0"/>
              <a:t> </a:t>
            </a:r>
            <a:r>
              <a:rPr lang="en-US" sz="2200" dirty="0" err="1"/>
              <a:t>обработки</a:t>
            </a:r>
            <a:r>
              <a:rPr lang="en-US" sz="2200" dirty="0"/>
              <a:t> </a:t>
            </a:r>
            <a:r>
              <a:rPr lang="en-US" sz="2200" dirty="0" err="1"/>
              <a:t>значимых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 и </a:t>
            </a:r>
            <a:r>
              <a:rPr lang="en-US" sz="2200" dirty="0" err="1"/>
              <a:t>исключения</a:t>
            </a:r>
            <a:r>
              <a:rPr lang="en-US" sz="2200" dirty="0"/>
              <a:t> </a:t>
            </a:r>
            <a:r>
              <a:rPr lang="en-US" sz="2200" dirty="0" err="1"/>
              <a:t>из</a:t>
            </a:r>
            <a:r>
              <a:rPr lang="en-US" sz="2200" dirty="0"/>
              <a:t> </a:t>
            </a:r>
            <a:r>
              <a:rPr lang="en-US" sz="2200" dirty="0" err="1"/>
              <a:t>временных</a:t>
            </a:r>
            <a:r>
              <a:rPr lang="en-US" sz="2200" dirty="0"/>
              <a:t> </a:t>
            </a:r>
            <a:r>
              <a:rPr lang="en-US" sz="2200" dirty="0" err="1"/>
              <a:t>рядов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, </a:t>
            </a:r>
            <a:r>
              <a:rPr lang="en-US" sz="2200" dirty="0" err="1"/>
              <a:t>которые</a:t>
            </a:r>
            <a:r>
              <a:rPr lang="en-US" sz="2200" dirty="0"/>
              <a:t> </a:t>
            </a:r>
            <a:r>
              <a:rPr lang="en-US" sz="2200" dirty="0" err="1"/>
              <a:t>не</a:t>
            </a:r>
            <a:r>
              <a:rPr lang="en-US" sz="2200" dirty="0"/>
              <a:t> </a:t>
            </a:r>
            <a:r>
              <a:rPr lang="en-US" sz="2200" dirty="0" err="1"/>
              <a:t>имеют</a:t>
            </a:r>
            <a:r>
              <a:rPr lang="en-US" sz="2200" dirty="0"/>
              <a:t> </a:t>
            </a:r>
            <a:r>
              <a:rPr lang="en-US" sz="2200" dirty="0" err="1"/>
              <a:t>отношения</a:t>
            </a:r>
            <a:r>
              <a:rPr lang="en-US" sz="2200" dirty="0"/>
              <a:t> к </a:t>
            </a:r>
            <a:r>
              <a:rPr lang="en-US" sz="2200" dirty="0" err="1"/>
              <a:t>задаче</a:t>
            </a:r>
            <a:r>
              <a:rPr lang="en-US" sz="2200" dirty="0"/>
              <a:t>.</a:t>
            </a:r>
            <a:r>
              <a:rPr lang="ru-RU" sz="2200" dirty="0"/>
              <a:t>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Анализ и обработка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 </a:t>
            </a:r>
            <a:r>
              <a:rPr lang="en-US" sz="2200" dirty="0" err="1"/>
              <a:t>облегча</a:t>
            </a:r>
            <a:r>
              <a:rPr lang="ru-RU" sz="2200" dirty="0"/>
              <a:t>ю</a:t>
            </a:r>
            <a:r>
              <a:rPr lang="en-US" sz="2200" dirty="0"/>
              <a:t>т </a:t>
            </a:r>
            <a:r>
              <a:rPr lang="en-US" sz="2200" dirty="0" err="1"/>
              <a:t>понимание</a:t>
            </a:r>
            <a:r>
              <a:rPr lang="en-US" sz="2200" dirty="0"/>
              <a:t> </a:t>
            </a:r>
            <a:r>
              <a:rPr lang="en-US" sz="2200" dirty="0" err="1"/>
              <a:t>данных</a:t>
            </a:r>
            <a:r>
              <a:rPr lang="en-US" sz="2200" dirty="0"/>
              <a:t>,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сокраща</a:t>
            </a:r>
            <a:r>
              <a:rPr lang="ru-RU" sz="2200" dirty="0"/>
              <a:t>ю</a:t>
            </a:r>
            <a:r>
              <a:rPr lang="en-US" sz="2200" dirty="0"/>
              <a:t>т </a:t>
            </a:r>
            <a:r>
              <a:rPr lang="en-US" sz="2200" dirty="0" err="1"/>
              <a:t>время</a:t>
            </a:r>
            <a:r>
              <a:rPr lang="en-US" sz="2200" dirty="0"/>
              <a:t> </a:t>
            </a:r>
            <a:r>
              <a:rPr lang="en-US" sz="2200" dirty="0" err="1"/>
              <a:t>вычислений</a:t>
            </a:r>
            <a:r>
              <a:rPr lang="en-US" sz="2200" dirty="0"/>
              <a:t>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требования</a:t>
            </a:r>
            <a:r>
              <a:rPr lang="en-US" sz="2200" dirty="0"/>
              <a:t> к </a:t>
            </a:r>
            <a:r>
              <a:rPr lang="en-US" sz="2200" dirty="0" err="1"/>
              <a:t>хранению</a:t>
            </a:r>
            <a:r>
              <a:rPr lang="en-US" sz="2200" dirty="0"/>
              <a:t>, </a:t>
            </a:r>
            <a:r>
              <a:rPr lang="en-US" sz="2200" dirty="0" err="1"/>
              <a:t>так</a:t>
            </a:r>
            <a:r>
              <a:rPr lang="en-US" sz="2200" dirty="0"/>
              <a:t>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err="1"/>
              <a:t>изучение</a:t>
            </a:r>
            <a:r>
              <a:rPr lang="en-US" sz="2200" dirty="0"/>
              <a:t> </a:t>
            </a:r>
            <a:r>
              <a:rPr lang="en-US" sz="2200" dirty="0" err="1"/>
              <a:t>моделей</a:t>
            </a:r>
            <a:r>
              <a:rPr lang="en-US" sz="2200" dirty="0"/>
              <a:t> </a:t>
            </a:r>
            <a:r>
              <a:rPr lang="en-US" sz="2200" dirty="0" err="1"/>
              <a:t>становится</a:t>
            </a:r>
            <a:r>
              <a:rPr lang="en-US" sz="2200" dirty="0"/>
              <a:t> </a:t>
            </a:r>
            <a:r>
              <a:rPr lang="en-US" sz="2200" dirty="0" err="1"/>
              <a:t>более</a:t>
            </a:r>
            <a:r>
              <a:rPr lang="en-US" sz="2200" dirty="0"/>
              <a:t> </a:t>
            </a:r>
            <a:r>
              <a:rPr lang="en-US" sz="2200" dirty="0" err="1"/>
              <a:t>простым</a:t>
            </a:r>
            <a:r>
              <a:rPr lang="en-US" sz="2200" dirty="0"/>
              <a:t> </a:t>
            </a:r>
            <a:r>
              <a:rPr lang="en-US" sz="2200" dirty="0" err="1"/>
              <a:t>процессом</a:t>
            </a:r>
            <a:r>
              <a:rPr lang="en-US" sz="2200" dirty="0"/>
              <a:t>.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ru-RU" sz="2200" dirty="0"/>
              <a:t>Иногда позволяет повысить интерпретируемость модели.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Также в ряде случаев позволяет повысить точность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7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/>
              <a:t>Предварительный анализ признаков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102406"/>
            <a:ext cx="10797988" cy="5755594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200" dirty="0"/>
              <a:t>Отбор признаков</a:t>
            </a:r>
          </a:p>
          <a:p>
            <a:pPr lvl="1" algn="just"/>
            <a:r>
              <a:rPr lang="ru-RU" sz="2200" b="1" dirty="0"/>
              <a:t>М</a:t>
            </a:r>
            <a:r>
              <a:rPr lang="en-US" sz="2200" b="1" dirty="0" err="1"/>
              <a:t>етоды</a:t>
            </a:r>
            <a:r>
              <a:rPr lang="en-US" sz="2200" dirty="0"/>
              <a:t> </a:t>
            </a:r>
            <a:r>
              <a:rPr lang="ru-RU" sz="2200" b="1" dirty="0"/>
              <a:t>оборачивания</a:t>
            </a:r>
            <a:r>
              <a:rPr lang="ru-RU" sz="2200" dirty="0"/>
              <a:t> - используются</a:t>
            </a:r>
            <a:r>
              <a:rPr lang="en-US" sz="2200" dirty="0"/>
              <a:t> </a:t>
            </a:r>
            <a:r>
              <a:rPr lang="en-US" sz="2200" dirty="0" err="1"/>
              <a:t>предопределенны</a:t>
            </a:r>
            <a:r>
              <a:rPr lang="ru-RU" sz="2200" dirty="0"/>
              <a:t>е</a:t>
            </a:r>
            <a:r>
              <a:rPr lang="en-US" sz="2200" dirty="0"/>
              <a:t> </a:t>
            </a:r>
            <a:r>
              <a:rPr lang="en-US" sz="2200" dirty="0" err="1"/>
              <a:t>алгоритм</a:t>
            </a:r>
            <a:r>
              <a:rPr lang="en-US" sz="2200" dirty="0"/>
              <a:t> </a:t>
            </a:r>
            <a:r>
              <a:rPr lang="en-US" sz="2200" dirty="0" err="1"/>
              <a:t>обучения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определения</a:t>
            </a:r>
            <a:r>
              <a:rPr lang="en-US" sz="2200" dirty="0"/>
              <a:t> </a:t>
            </a:r>
            <a:r>
              <a:rPr lang="en-US" sz="2200" dirty="0" err="1"/>
              <a:t>качества</a:t>
            </a:r>
            <a:r>
              <a:rPr lang="en-US" sz="2200" dirty="0"/>
              <a:t> </a:t>
            </a:r>
            <a:r>
              <a:rPr lang="en-US" sz="2200" dirty="0" err="1"/>
              <a:t>выбранных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 в </a:t>
            </a:r>
            <a:r>
              <a:rPr lang="en-US" sz="2200" dirty="0" err="1"/>
              <a:t>соответствии</a:t>
            </a:r>
            <a:r>
              <a:rPr lang="en-US" sz="2200" dirty="0"/>
              <a:t> с </a:t>
            </a:r>
            <a:r>
              <a:rPr lang="ru-RU" sz="2200" dirty="0"/>
              <a:t>заданной </a:t>
            </a:r>
            <a:r>
              <a:rPr lang="en-US" sz="2200" dirty="0" err="1"/>
              <a:t>метрикой</a:t>
            </a:r>
            <a:r>
              <a:rPr lang="en-US" sz="2200" dirty="0"/>
              <a:t> </a:t>
            </a:r>
            <a:r>
              <a:rPr lang="en-US" sz="2200" dirty="0" err="1"/>
              <a:t>оценки</a:t>
            </a:r>
            <a:r>
              <a:rPr lang="en-US" sz="2200" dirty="0"/>
              <a:t>.</a:t>
            </a:r>
            <a:endParaRPr lang="ru-RU" sz="2200" dirty="0"/>
          </a:p>
          <a:p>
            <a:pPr lvl="2" algn="just"/>
            <a:r>
              <a:rPr lang="ru-RU" sz="2200" dirty="0"/>
              <a:t>Например важность признаков для леса.</a:t>
            </a:r>
            <a:endParaRPr lang="en-US" sz="2200" dirty="0"/>
          </a:p>
          <a:p>
            <a:pPr lvl="2" algn="just"/>
            <a:r>
              <a:rPr lang="ru-RU" sz="2200" dirty="0"/>
              <a:t>Отбор комбинаций признаков.</a:t>
            </a:r>
            <a:endParaRPr lang="en-US" sz="2200" dirty="0"/>
          </a:p>
          <a:p>
            <a:pPr lvl="1" algn="just"/>
            <a:r>
              <a:rPr lang="en-US" sz="2200" b="1" dirty="0" err="1"/>
              <a:t>Методы</a:t>
            </a:r>
            <a:r>
              <a:rPr lang="en-US" sz="2200" b="1" dirty="0"/>
              <a:t> </a:t>
            </a:r>
            <a:r>
              <a:rPr lang="en-US" sz="2200" b="1" dirty="0" err="1"/>
              <a:t>фильтрации</a:t>
            </a:r>
            <a:r>
              <a:rPr lang="en-US" sz="2200" dirty="0"/>
              <a:t> </a:t>
            </a:r>
            <a:r>
              <a:rPr lang="ru-RU" sz="2200" b="1" dirty="0"/>
              <a:t>признаков</a:t>
            </a:r>
            <a:r>
              <a:rPr lang="ru-RU" sz="2200" dirty="0"/>
              <a:t> </a:t>
            </a:r>
            <a:r>
              <a:rPr lang="en-US" sz="2200" dirty="0" err="1"/>
              <a:t>применя</a:t>
            </a:r>
            <a:r>
              <a:rPr lang="ru-RU" sz="2200" dirty="0" err="1"/>
              <a:t>ются</a:t>
            </a:r>
            <a:r>
              <a:rPr lang="en-US" sz="2200" dirty="0"/>
              <a:t> </a:t>
            </a:r>
            <a:r>
              <a:rPr lang="en-US" sz="2200" dirty="0" err="1"/>
              <a:t>статистические</a:t>
            </a:r>
            <a:r>
              <a:rPr lang="en-US" sz="2200" dirty="0"/>
              <a:t> </a:t>
            </a:r>
            <a:r>
              <a:rPr lang="en-US" sz="2200" dirty="0" err="1"/>
              <a:t>меры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оценки</a:t>
            </a:r>
            <a:r>
              <a:rPr lang="en-US" sz="2200" dirty="0"/>
              <a:t> </a:t>
            </a:r>
            <a:r>
              <a:rPr lang="en-US" sz="2200" dirty="0" err="1"/>
              <a:t>набора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.</a:t>
            </a:r>
            <a:endParaRPr lang="ru-RU" sz="2200" dirty="0"/>
          </a:p>
          <a:p>
            <a:pPr lvl="2" algn="just"/>
            <a:r>
              <a:rPr lang="ru-RU" sz="2200" dirty="0"/>
              <a:t>Например корреляция признаков </a:t>
            </a:r>
          </a:p>
          <a:p>
            <a:pPr lvl="2" algn="just"/>
            <a:r>
              <a:rPr lang="ru-RU" sz="2200" dirty="0"/>
              <a:t>Или </a:t>
            </a:r>
            <a:r>
              <a:rPr lang="en-US" sz="2200" dirty="0"/>
              <a:t>ANOVA</a:t>
            </a:r>
          </a:p>
          <a:p>
            <a:pPr lvl="1" algn="just"/>
            <a:r>
              <a:rPr lang="ru-RU" sz="2200" b="1" dirty="0"/>
              <a:t>В</a:t>
            </a:r>
            <a:r>
              <a:rPr lang="en-US" sz="2200" b="1" dirty="0" err="1"/>
              <a:t>стр</a:t>
            </a:r>
            <a:r>
              <a:rPr lang="ru-RU" sz="2200" b="1" dirty="0" err="1"/>
              <a:t>аевымые</a:t>
            </a:r>
            <a:r>
              <a:rPr lang="en-US" sz="2200" b="1" dirty="0"/>
              <a:t> </a:t>
            </a:r>
            <a:r>
              <a:rPr lang="en-US" sz="2200" b="1" dirty="0" err="1"/>
              <a:t>методы</a:t>
            </a:r>
            <a:r>
              <a:rPr lang="en-US" sz="2200" dirty="0"/>
              <a:t> </a:t>
            </a:r>
            <a:r>
              <a:rPr lang="en-US" sz="2200" dirty="0" err="1"/>
              <a:t>одновременная</a:t>
            </a:r>
            <a:r>
              <a:rPr lang="en-US" sz="2200" dirty="0"/>
              <a:t> </a:t>
            </a:r>
            <a:r>
              <a:rPr lang="en-US" sz="2200" dirty="0" err="1"/>
              <a:t>подгонка</a:t>
            </a:r>
            <a:r>
              <a:rPr lang="en-US" sz="2200" dirty="0"/>
              <a:t> </a:t>
            </a:r>
            <a:r>
              <a:rPr lang="en-US" sz="2200" dirty="0" err="1"/>
              <a:t>модели</a:t>
            </a:r>
            <a:r>
              <a:rPr lang="en-US" sz="2200" dirty="0"/>
              <a:t> и </a:t>
            </a:r>
            <a:r>
              <a:rPr lang="en-US" sz="2200" dirty="0" err="1"/>
              <a:t>выбор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.</a:t>
            </a:r>
            <a:endParaRPr lang="ru-RU" sz="2200" dirty="0"/>
          </a:p>
          <a:p>
            <a:pPr lvl="2" algn="just"/>
            <a:r>
              <a:rPr lang="ru-RU" sz="2200" dirty="0"/>
              <a:t>Например </a:t>
            </a:r>
            <a:r>
              <a:rPr lang="en-US" sz="2200" dirty="0"/>
              <a:t>L1 </a:t>
            </a:r>
            <a:r>
              <a:rPr lang="ru-RU" sz="2200" dirty="0"/>
              <a:t>регуляризация.</a:t>
            </a:r>
            <a:endParaRPr lang="en-US" sz="2200" dirty="0"/>
          </a:p>
          <a:p>
            <a:pPr algn="l" rtl="0">
              <a:lnSpc>
                <a:spcPct val="100000"/>
              </a:lnSpc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446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Лес временных рядов (TSF)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2" y="931492"/>
            <a:ext cx="11011968" cy="567440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Классификатор </a:t>
            </a:r>
            <a:r>
              <a:rPr lang="en-US" sz="2200" dirty="0"/>
              <a:t>Time-Series-Forest </a:t>
            </a:r>
            <a:r>
              <a:rPr lang="ru-RU" sz="2200" dirty="0"/>
              <a:t>TSF адаптирует классификатор случайного леса к временному ряду.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TSF - это классификатор на основе интервалов.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В основе данного подхода лежит следующая последовательность действий.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каждого сегмента временного ряда выделяется набор интервалов, выбранных случайно.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каждого интервала производится оценка, </a:t>
            </a:r>
            <a:endParaRPr lang="en-US" sz="2200" dirty="0"/>
          </a:p>
          <a:p>
            <a:pPr lvl="2">
              <a:lnSpc>
                <a:spcPct val="100000"/>
              </a:lnSpc>
            </a:pPr>
            <a:r>
              <a:rPr lang="ru-RU" sz="2200" dirty="0"/>
              <a:t>среднее значение,</a:t>
            </a:r>
            <a:endParaRPr lang="en-US" sz="2200" dirty="0"/>
          </a:p>
          <a:p>
            <a:pPr lvl="2">
              <a:lnSpc>
                <a:spcPct val="100000"/>
              </a:lnSpc>
            </a:pPr>
            <a:r>
              <a:rPr lang="ru-RU" sz="2200" dirty="0"/>
              <a:t>стандартное отклонение </a:t>
            </a:r>
            <a:endParaRPr lang="en-US" sz="2200" dirty="0"/>
          </a:p>
          <a:p>
            <a:pPr lvl="2">
              <a:lnSpc>
                <a:spcPct val="100000"/>
              </a:lnSpc>
            </a:pPr>
            <a:r>
              <a:rPr lang="ru-RU" sz="2200" dirty="0"/>
              <a:t>и наклон линейного тренда. </a:t>
            </a:r>
            <a:endParaRPr lang="en-US" sz="2200" dirty="0"/>
          </a:p>
          <a:p>
            <a:pPr lvl="2">
              <a:lnSpc>
                <a:spcPct val="100000"/>
              </a:lnSpc>
            </a:pPr>
            <a:r>
              <a:rPr lang="ru-RU" sz="2200" dirty="0"/>
              <a:t>Возможны и другие характеристики.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признаков каждого интервала строится отдельное дерево.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Среднее значение по ансамблю деревьев рассматривается как результат работы алгоритма.</a:t>
            </a:r>
          </a:p>
        </p:txBody>
      </p:sp>
    </p:spTree>
    <p:extLst>
      <p:ext uri="{BB962C8B-B14F-4D97-AF65-F5344CB8AC3E}">
        <p14:creationId xmlns:p14="http://schemas.microsoft.com/office/powerpoint/2010/main" val="1711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Лес временных рядов (TSF)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2" y="931492"/>
            <a:ext cx="11011968" cy="567440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Преимущества TSF: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Лес временных рядов эффективен с точки зрения вычислений.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Лес временных рядов - это интерпретируемая модель.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Важность временных характеристик может быть оценена – есть отбор признаков.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В оригинальной работе авторы также предложили особый критерий расщеплений в дереве.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Отметим, что в общем случае алгоритм TSF не ограничивается предложенными авторами 3 признаками.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Например, авторы подхода </a:t>
            </a:r>
            <a:r>
              <a:rPr lang="ru-RU" altLang="ru-RU" sz="2200" b="1" dirty="0"/>
              <a:t>Catch22</a:t>
            </a:r>
            <a:r>
              <a:rPr lang="ru-RU" altLang="ru-RU" sz="2200" dirty="0"/>
              <a:t> предложили </a:t>
            </a:r>
            <a:r>
              <a:rPr lang="en-US" altLang="ru-RU" sz="2200" dirty="0"/>
              <a:t/>
            </a:r>
            <a:br>
              <a:rPr lang="en-US" altLang="ru-RU" sz="2200" dirty="0"/>
            </a:br>
            <a:r>
              <a:rPr lang="ru-RU" altLang="ru-RU" sz="2200" dirty="0"/>
              <a:t> </a:t>
            </a:r>
            <a:r>
              <a:rPr lang="ru-RU" altLang="ru-RU" sz="2200" b="1" dirty="0" err="1"/>
              <a:t>Canonical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Interval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Forest</a:t>
            </a:r>
            <a:r>
              <a:rPr lang="ru-RU" altLang="ru-RU" sz="2200" b="1" dirty="0"/>
              <a:t> (CIF)</a:t>
            </a:r>
            <a:r>
              <a:rPr lang="ru-RU" altLang="ru-RU" sz="2200" dirty="0"/>
              <a:t>:</a:t>
            </a:r>
            <a:endParaRPr lang="en-US" altLang="ru-RU" sz="2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набор 22 признаков </a:t>
            </a:r>
            <a:endParaRPr lang="en-US" altLang="ru-RU" sz="2200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/>
              <a:t>совместно с подходом TSF для построения деревьев.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Time Series Classification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05" y="3332136"/>
            <a:ext cx="4317273" cy="352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41832" y="5194775"/>
            <a:ext cx="69828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i="1" dirty="0">
                <a:latin typeface="-apple-system"/>
              </a:rPr>
              <a:t>Алгоритмы на основе TSF показывают высокие точности для ряда задач. </a:t>
            </a:r>
          </a:p>
          <a:p>
            <a:r>
              <a:rPr lang="ru-RU" altLang="ru-RU" sz="2000" i="1" dirty="0">
                <a:latin typeface="-apple-system"/>
              </a:rPr>
              <a:t>Однако, метод описывает лишь временные характеристики ряда не позволяя учитывать спектральные составляющие. 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3307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" y="365125"/>
            <a:ext cx="12163425" cy="1325563"/>
          </a:xfrm>
        </p:spPr>
        <p:txBody>
          <a:bodyPr/>
          <a:lstStyle/>
          <a:p>
            <a:r>
              <a:rPr lang="ru-RU" b="1" dirty="0"/>
              <a:t>Спектральный ансамбль со случайными интервалами (RISE)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90855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Подход </a:t>
            </a:r>
            <a:r>
              <a:rPr lang="ru-RU" altLang="ru-RU" sz="2200" b="1" dirty="0"/>
              <a:t>RISE - </a:t>
            </a:r>
            <a:r>
              <a:rPr lang="ru-RU" altLang="ru-RU" sz="2200" b="1" dirty="0" err="1"/>
              <a:t>Random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Interval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Spectral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Ensemble</a:t>
            </a:r>
            <a:r>
              <a:rPr lang="ru-RU" altLang="ru-RU" sz="2200" b="1" dirty="0"/>
              <a:t> </a:t>
            </a:r>
            <a:r>
              <a:rPr lang="ru-RU" altLang="ru-RU" sz="2200" dirty="0"/>
              <a:t> предложен как учитывающий как глобальные признаки (по всему сегменту временного ряда), так и локальные (полученные по случайным интервалам в рамках сегмента).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Для каждого участка ряда выделяются векторные признаки: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значений автокорреляционной функции и функций ЧАКФ;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значений спектральной мощности (значений амплитудного спектра);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коэффициентов </a:t>
            </a:r>
            <a:r>
              <a:rPr lang="ru-RU" altLang="ru-RU" sz="2200" dirty="0" err="1"/>
              <a:t>авторегрессионной</a:t>
            </a:r>
            <a:r>
              <a:rPr lang="ru-RU" altLang="ru-RU" sz="2200" dirty="0"/>
              <a:t> функции.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последний набор признаков может быть опущен. Так это сделано, в реализации пакета </a:t>
            </a:r>
            <a:r>
              <a:rPr lang="ru-RU" altLang="ru-RU" sz="2200" dirty="0" err="1">
                <a:hlinkClick r:id="rId2"/>
              </a:rPr>
              <a:t>sktime</a:t>
            </a:r>
            <a:r>
              <a:rPr lang="ru-RU" altLang="ru-RU" sz="2200" dirty="0"/>
              <a:t>. 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Для каждого случая выбранного пространства признаков строится отдельное дерево. </a:t>
            </a:r>
          </a:p>
          <a:p>
            <a:pPr lvl="2" eaLnBrk="0" fontAlgn="base" hangingPunct="0">
              <a:lnSpc>
                <a:spcPct val="100000"/>
              </a:lnSpc>
              <a:spcBef>
                <a:spcPts val="600"/>
              </a:spcBef>
              <a:tabLst>
                <a:tab pos="2154238" algn="l"/>
              </a:tabLst>
            </a:pPr>
            <a:r>
              <a:rPr lang="ru-RU" altLang="ru-RU" sz="2200" dirty="0"/>
              <a:t>В оригинальной статье авторы рекомендуют строить одно глобальное дерево</a:t>
            </a:r>
            <a:r>
              <a:rPr lang="en-US" altLang="ru-RU" sz="2200" dirty="0"/>
              <a:t/>
            </a:r>
            <a:br>
              <a:rPr lang="en-US" altLang="ru-RU" sz="2200" dirty="0"/>
            </a:br>
            <a:r>
              <a:rPr lang="ru-RU" altLang="ru-RU" sz="2200" dirty="0"/>
              <a:t>(по всему сегменту ряда) и ∼500 локальных деревьев.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042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" y="365125"/>
            <a:ext cx="12163425" cy="1325563"/>
          </a:xfrm>
        </p:spPr>
        <p:txBody>
          <a:bodyPr/>
          <a:lstStyle/>
          <a:p>
            <a:r>
              <a:rPr lang="ru-RU" b="1" dirty="0"/>
              <a:t>Спектральный ансамбль со случайными интервалами (RISE)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24" y="1825625"/>
            <a:ext cx="11191875" cy="490855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 отличие от TSF в RISE: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использует один интервал временного ряда для каждого дерева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он обучается с использованием спектральных характеристик, извлеченных из ряда, вместо сводной статистики.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Вероятности классов рассчитываются как доля голосов базового классификатора.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RISE контролирует время выполнения, создавая адаптивную модель времени для построения единого дерева.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Это важно для длинных серий (например, аудио), где очень большие интервалы могут означать очень мало деревьев.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60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835819"/>
            <a:ext cx="3010989" cy="1387838"/>
          </a:xfrm>
        </p:spPr>
        <p:txBody>
          <a:bodyPr/>
          <a:lstStyle/>
          <a:p>
            <a:r>
              <a:rPr lang="ru-RU" dirty="0" smtClean="0"/>
              <a:t>Данные</a:t>
            </a:r>
          </a:p>
          <a:p>
            <a:pPr lvl="1"/>
            <a:r>
              <a:rPr lang="ru-RU" dirty="0" smtClean="0"/>
              <a:t>Полный сегмент</a:t>
            </a:r>
          </a:p>
          <a:p>
            <a:pPr lvl="1"/>
            <a:r>
              <a:rPr lang="ru-RU" dirty="0" smtClean="0"/>
              <a:t>интервалы</a:t>
            </a:r>
            <a:endParaRPr lang="ru-RU" dirty="0"/>
          </a:p>
        </p:txBody>
      </p:sp>
      <p:pic>
        <p:nvPicPr>
          <p:cNvPr id="4" name="Picture" descr="image.png"/>
          <p:cNvPicPr/>
          <p:nvPr/>
        </p:nvPicPr>
        <p:blipFill rotWithShape="1">
          <a:blip r:embed="rId2"/>
          <a:srcRect t="54633"/>
          <a:stretch/>
        </p:blipFill>
        <p:spPr bwMode="auto">
          <a:xfrm>
            <a:off x="4862557" y="4566607"/>
            <a:ext cx="4903861" cy="131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217910" y="4650331"/>
            <a:ext cx="4579834" cy="12445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681" y="4461799"/>
            <a:ext cx="1996853" cy="1433065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053148" y="2835819"/>
            <a:ext cx="3010989" cy="138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Признаки</a:t>
            </a:r>
          </a:p>
          <a:p>
            <a:pPr lvl="1"/>
            <a:r>
              <a:rPr lang="ru-RU" dirty="0" smtClean="0"/>
              <a:t>Полный сегмент</a:t>
            </a:r>
          </a:p>
          <a:p>
            <a:pPr lvl="1"/>
            <a:r>
              <a:rPr lang="ru-RU" dirty="0" smtClean="0"/>
              <a:t>интервалы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039291" y="2290354"/>
            <a:ext cx="2547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Методы классификации</a:t>
            </a:r>
            <a:endParaRPr lang="ru-RU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507827" y="2646495"/>
            <a:ext cx="1262984" cy="35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</p:cNvCxnSpPr>
          <p:nvPr/>
        </p:nvCxnSpPr>
        <p:spPr>
          <a:xfrm>
            <a:off x="4313006" y="2659686"/>
            <a:ext cx="807634" cy="53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06088" y="4225717"/>
            <a:ext cx="244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Задачи классификации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23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Комбинации подходов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76350"/>
            <a:ext cx="10791825" cy="4900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Если признаки не удаётся полностью формализовать, то, не полностью вручную описанное признаковое пространство может привести к потери точности и/или обобщающей способности.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Для таких задач, на практике, методы на основе данных и на основе признаков могут быть объединены в ансамбли таким образом, чтобы учесть преимущества и недостатки тех и других подходов.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При этом надо отметить, что анализе временных рядов ансамблевые методы предполагают использование различных подходов, решающих разные типы задач. </a:t>
            </a:r>
          </a:p>
        </p:txBody>
      </p:sp>
    </p:spTree>
    <p:extLst>
      <p:ext uri="{BB962C8B-B14F-4D97-AF65-F5344CB8AC3E}">
        <p14:creationId xmlns:p14="http://schemas.microsoft.com/office/powerpoint/2010/main" val="19467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Комбинации гетерогенных подходов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76350"/>
            <a:ext cx="10791825" cy="4900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Например, в ансамбль объедены могут быть подходы: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ориентированные на работу с временными признаками (такие, как </a:t>
            </a:r>
            <a:r>
              <a:rPr lang="ru-RU" altLang="ru-RU" sz="2200" dirty="0" err="1"/>
              <a:t>TSForest</a:t>
            </a:r>
            <a:r>
              <a:rPr lang="ru-RU" altLang="ru-RU" sz="2200" dirty="0"/>
              <a:t>);</a:t>
            </a:r>
            <a:br>
              <a:rPr lang="ru-RU" altLang="ru-RU" sz="2200" dirty="0"/>
            </a:br>
            <a:r>
              <a:rPr lang="ru-RU" altLang="ru-RU" sz="2200" dirty="0"/>
              <a:t>ориентированные на работу в спектральной области (такие, как RISE);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ориентированные на обработку некоторых шаблонов формы (такие, как </a:t>
            </a:r>
            <a:r>
              <a:rPr lang="ru-RU" altLang="ru-RU" sz="2200" dirty="0" err="1"/>
              <a:t>Шейплеты</a:t>
            </a:r>
            <a:r>
              <a:rPr lang="ru-RU" altLang="ru-RU" sz="2200" dirty="0"/>
              <a:t>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и ориентированные на обработку повторяющихся шаблонов формы </a:t>
            </a:r>
            <a:br>
              <a:rPr lang="ru-RU" altLang="ru-RU" sz="2200" dirty="0"/>
            </a:br>
            <a:r>
              <a:rPr lang="ru-RU" altLang="ru-RU" sz="2200" dirty="0"/>
              <a:t>(такие, как словари BOSS)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54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01645"/>
            <a:ext cx="184731" cy="403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" descr="image.png"/>
          <p:cNvPicPr/>
          <p:nvPr/>
        </p:nvPicPr>
        <p:blipFill rotWithShape="1">
          <a:blip r:embed="rId2"/>
          <a:srcRect t="54633" r="52254"/>
          <a:stretch/>
        </p:blipFill>
        <p:spPr bwMode="auto">
          <a:xfrm>
            <a:off x="5046925" y="4365939"/>
            <a:ext cx="2782082" cy="17412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184731" y="4420108"/>
            <a:ext cx="4862193" cy="16328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" descr="image.png"/>
          <p:cNvPicPr/>
          <p:nvPr/>
        </p:nvPicPr>
        <p:blipFill rotWithShape="1">
          <a:blip r:embed="rId2"/>
          <a:srcRect l="62543" t="54633"/>
          <a:stretch/>
        </p:blipFill>
        <p:spPr bwMode="auto">
          <a:xfrm>
            <a:off x="7907384" y="4211613"/>
            <a:ext cx="2182564" cy="17412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658" y="4359864"/>
            <a:ext cx="2013068" cy="144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eights of the four most discriminative kernels  (criterion: mutual information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6487055" y="3875628"/>
            <a:ext cx="5704945" cy="25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/>
              <a:t>ROCKET</a:t>
            </a:r>
            <a:r>
              <a:rPr lang="ru-RU" sz="3200" b="1" dirty="0"/>
              <a:t> </a:t>
            </a:r>
            <a:r>
              <a:rPr lang="en-US" sz="3200" b="1" dirty="0" err="1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ROCKET (</a:t>
            </a:r>
            <a:r>
              <a:rPr lang="ru-RU" sz="2000" dirty="0" err="1"/>
              <a:t>RandOm</a:t>
            </a:r>
            <a:r>
              <a:rPr lang="ru-RU" sz="2000" dirty="0"/>
              <a:t> </a:t>
            </a:r>
            <a:r>
              <a:rPr lang="ru-RU" sz="2000" dirty="0" err="1"/>
              <a:t>Convolutional</a:t>
            </a:r>
            <a:r>
              <a:rPr lang="ru-RU" sz="2000" dirty="0"/>
              <a:t> </a:t>
            </a:r>
            <a:r>
              <a:rPr lang="ru-RU" sz="2000" dirty="0" err="1"/>
              <a:t>KErnel</a:t>
            </a:r>
            <a:r>
              <a:rPr lang="ru-RU" sz="2000" dirty="0"/>
              <a:t> </a:t>
            </a:r>
            <a:r>
              <a:rPr lang="ru-RU" sz="2000" dirty="0" err="1"/>
              <a:t>Transform</a:t>
            </a:r>
            <a:r>
              <a:rPr lang="ru-RU" sz="2000" dirty="0"/>
              <a:t>) Классификатор является типом классификаторов на основе признаков преобразованных данных, основанных на так называемых  </a:t>
            </a:r>
            <a:r>
              <a:rPr lang="ru-RU" sz="2000" b="1" dirty="0"/>
              <a:t>ROCKET преобразованиях</a:t>
            </a:r>
            <a:r>
              <a:rPr lang="ru-RU" sz="2000" dirty="0"/>
              <a:t>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Преобразования  </a:t>
            </a:r>
            <a:r>
              <a:rPr lang="ru-RU" sz="2000" b="1" dirty="0"/>
              <a:t>ROCKET - это преобразования</a:t>
            </a:r>
            <a:r>
              <a:rPr lang="ru-RU" sz="2000" dirty="0"/>
              <a:t>  временных рядов с использованием сверточных ядер со случайными параметрами и в большом количестве.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ROCKET </a:t>
            </a:r>
            <a:r>
              <a:rPr lang="ru-RU" sz="2000" dirty="0" err="1"/>
              <a:t>Classifer</a:t>
            </a:r>
            <a:r>
              <a:rPr lang="ru-RU" sz="2000" dirty="0"/>
              <a:t> вычисляет два объекта из полученных карт признаков </a:t>
            </a:r>
            <a:br>
              <a:rPr lang="ru-RU" sz="2000" dirty="0"/>
            </a:br>
            <a:r>
              <a:rPr lang="ru-RU" sz="2000" dirty="0"/>
              <a:t>(после преобразований):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600" dirty="0"/>
              <a:t>максимальное значение 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ru-RU" sz="1600" dirty="0"/>
              <a:t> соотношение положительных значений ко всем (</a:t>
            </a:r>
            <a:r>
              <a:rPr lang="ru-RU" sz="1600" dirty="0" err="1"/>
              <a:t>ppv</a:t>
            </a:r>
            <a:r>
              <a:rPr lang="ru-RU" sz="1600" dirty="0"/>
              <a:t>).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4731" y="4228173"/>
            <a:ext cx="5530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>
                <a:latin typeface="-apple-system"/>
              </a:rPr>
              <a:t>Подход является достаточно точным и при этом показывает высокую скорость как в работе, так и в обучении.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06" y="5391957"/>
            <a:ext cx="42195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/>
              <a:t>ROCKET</a:t>
            </a:r>
            <a:r>
              <a:rPr lang="ru-RU" sz="3200" b="1" dirty="0"/>
              <a:t> </a:t>
            </a:r>
            <a:r>
              <a:rPr lang="en-US" sz="3200" b="1" dirty="0" err="1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процедура классификации состоит из следующих шагов.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Производится выбор параметров случайных параметров расширенного одномерного сверточного слоя нейронной сети. В том числе: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длина ядра,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распределения значений весовых параметров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смещение ядра, расширение свертки (</a:t>
            </a:r>
            <a:r>
              <a:rPr lang="ru-RU" altLang="ru-RU" sz="2200" dirty="0" err="1"/>
              <a:t>dilation</a:t>
            </a:r>
            <a:r>
              <a:rPr lang="ru-RU" altLang="ru-RU" sz="2200" dirty="0"/>
              <a:t> </a:t>
            </a:r>
            <a:r>
              <a:rPr lang="ru-RU" altLang="ru-RU" sz="2200" dirty="0" err="1"/>
              <a:t>rate</a:t>
            </a:r>
            <a:r>
              <a:rPr lang="ru-RU" altLang="ru-RU" sz="2200" dirty="0"/>
              <a:t>)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и добавление нулей (</a:t>
            </a:r>
            <a:r>
              <a:rPr lang="ru-RU" altLang="ru-RU" sz="2200" dirty="0" err="1"/>
              <a:t>padding</a:t>
            </a:r>
            <a:r>
              <a:rPr lang="ru-RU" altLang="ru-RU" sz="2200" dirty="0"/>
              <a:t>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 Как правило число генерируемы таким образом фильтров ∼10 000.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Для результата воздействия на сегмент каждого фильтра выбираются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 максимальное значение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 число значений больше нуля (</a:t>
            </a:r>
            <a:r>
              <a:rPr lang="ru-RU" altLang="ru-RU" sz="2200" dirty="0" err="1"/>
              <a:t>ppv</a:t>
            </a:r>
            <a:r>
              <a:rPr lang="ru-RU" altLang="ru-RU" sz="2200" dirty="0"/>
              <a:t> - </a:t>
            </a:r>
            <a:r>
              <a:rPr lang="ru-RU" altLang="ru-RU" sz="2200" dirty="0" err="1"/>
              <a:t>proportion</a:t>
            </a:r>
            <a:r>
              <a:rPr lang="ru-RU" altLang="ru-RU" sz="2200" dirty="0"/>
              <a:t> </a:t>
            </a:r>
            <a:r>
              <a:rPr lang="ru-RU" altLang="ru-RU" sz="2200" dirty="0" err="1"/>
              <a:t>of</a:t>
            </a:r>
            <a:r>
              <a:rPr lang="ru-RU" altLang="ru-RU" sz="2200" dirty="0"/>
              <a:t> </a:t>
            </a:r>
            <a:r>
              <a:rPr lang="ru-RU" altLang="ru-RU" sz="2200" dirty="0" err="1"/>
              <a:t>positive</a:t>
            </a:r>
            <a:r>
              <a:rPr lang="ru-RU" altLang="ru-RU" sz="2200" dirty="0"/>
              <a:t> </a:t>
            </a:r>
            <a:r>
              <a:rPr lang="ru-RU" altLang="ru-RU" sz="2200" dirty="0" err="1"/>
              <a:t>values</a:t>
            </a:r>
            <a:r>
              <a:rPr lang="ru-RU" altLang="ru-RU" sz="2200" dirty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В качестве итогового алгоритма авторы оригинальной статьи предлагали использовать или Гребневую регрессию с кросс-</a:t>
            </a:r>
            <a:r>
              <a:rPr lang="ru-RU" altLang="ru-RU" sz="2200" dirty="0" err="1"/>
              <a:t>валидацией</a:t>
            </a:r>
            <a:r>
              <a:rPr lang="ru-RU" altLang="ru-RU" sz="2200" dirty="0"/>
              <a:t> (</a:t>
            </a:r>
            <a:r>
              <a:rPr lang="ru-RU" altLang="ru-RU" sz="2200" dirty="0" err="1"/>
              <a:t>RidgeRegressionCV</a:t>
            </a:r>
            <a:r>
              <a:rPr lang="ru-RU" altLang="ru-RU" sz="2200" dirty="0"/>
              <a:t>) или логистическую регрессию (</a:t>
            </a:r>
            <a:r>
              <a:rPr lang="ru-RU" altLang="ru-RU" sz="2200" dirty="0" err="1"/>
              <a:t>LogisticRegression</a:t>
            </a:r>
            <a:r>
              <a:rPr lang="ru-RU" altLang="ru-RU" sz="2200" dirty="0"/>
              <a:t>) для достаточно больших наборов данных.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107"/>
            <a:ext cx="184731" cy="4834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/>
              <a:t>ROCKET</a:t>
            </a:r>
            <a:r>
              <a:rPr lang="ru-RU" sz="3200" b="1" dirty="0"/>
              <a:t> </a:t>
            </a:r>
            <a:r>
              <a:rPr lang="en-US" sz="3200" b="1" dirty="0" err="1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Одна из модификаций алгоритма (от авторов оригинальной работы) –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 err="1"/>
              <a:t>MiniRocket</a:t>
            </a:r>
            <a:r>
              <a:rPr lang="ru-RU" altLang="ru-RU" sz="2200" dirty="0"/>
              <a:t> сокращает число возможны вариантов генерации сверточных ядер, что ускоряет обучение в порядка 50 раз без значительных потерей точности.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Мини-</a:t>
            </a:r>
            <a:r>
              <a:rPr lang="ru-RU" altLang="ru-RU" sz="2200" dirty="0" err="1"/>
              <a:t>Рокет</a:t>
            </a:r>
            <a:r>
              <a:rPr lang="ru-RU" altLang="ru-RU" sz="2200" dirty="0"/>
              <a:t> использует только небольшой набор заданных параметров ядер (все значения -1,0,1, ядро размера 9, расширение в заданных пределах).</a:t>
            </a:r>
            <a:endParaRPr lang="en-US" altLang="ru-RU" sz="22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Мини-</a:t>
            </a:r>
            <a:r>
              <a:rPr lang="ru-RU" altLang="ru-RU" sz="2200" dirty="0" err="1"/>
              <a:t>Рокет</a:t>
            </a:r>
            <a:r>
              <a:rPr lang="ru-RU" altLang="ru-RU" sz="2200" dirty="0"/>
              <a:t> использует только признак </a:t>
            </a:r>
            <a:r>
              <a:rPr lang="en-US" altLang="ru-RU" sz="2200" dirty="0" err="1"/>
              <a:t>ppv</a:t>
            </a:r>
            <a:endParaRPr lang="en-US" altLang="ru-RU" sz="22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latin typeface="Arial" panose="020B0604020202020204" pitchFamily="34" charset="0"/>
              </a:rPr>
              <a:t>После выбора ядер – можно провести их селекцию.</a:t>
            </a:r>
          </a:p>
        </p:txBody>
      </p:sp>
      <p:pic>
        <p:nvPicPr>
          <p:cNvPr id="3076" name="Picture 4" descr="Weights of the four most discriminative kernels  (criterion: mutual information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4662008" y="3468769"/>
            <a:ext cx="6938819" cy="310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4350" y="41484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Также предложены специальные версии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/>
              <a:t>Многомерный </a:t>
            </a:r>
            <a:r>
              <a:rPr lang="en-US" dirty="0"/>
              <a:t>ROCKET</a:t>
            </a:r>
            <a:endParaRPr lang="ru-RU" dirty="0"/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/>
              <a:t>Ансамбль </a:t>
            </a:r>
            <a:r>
              <a:rPr lang="en-US" dirty="0"/>
              <a:t>ROCKET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4593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63" y="2314940"/>
            <a:ext cx="6701737" cy="43561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/>
              <a:t>HIVE-COTE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200" dirty="0"/>
              <a:t>Метод ансамбля с иерархическим коллективным голосованием на основе преобразований (HIVE-COTE) - это мета-ансамбль, построенный на классификаторах </a:t>
            </a:r>
            <a:r>
              <a:rPr lang="en-US" sz="2200" dirty="0"/>
              <a:t>HIVE-COTE (The Hierarchical Vote Collective of Transformation-based Ensembles with Collective of Transformation-based Ensembles)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550" y="3010525"/>
            <a:ext cx="4450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классификатор преобразования </a:t>
            </a:r>
            <a:r>
              <a:rPr lang="ru-RU" sz="2200" dirty="0" err="1"/>
              <a:t>шейплета</a:t>
            </a:r>
            <a:r>
              <a:rPr lang="ru-RU" sz="2200" dirty="0"/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BOSS</a:t>
            </a:r>
            <a:r>
              <a:rPr lang="ru-RU" sz="2200" dirty="0"/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Лес временных рядов,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RISE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8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4415870"/>
            <a:ext cx="3757122" cy="24421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/>
              <a:t>HIVE-COTE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200" dirty="0"/>
              <a:t>Прогнозы HIVE-COTE представляют собой средневзвешенное значение прогнозов, сделанных его участниками:</a:t>
            </a:r>
          </a:p>
          <a:p>
            <a:pPr lvl="1"/>
            <a:r>
              <a:rPr lang="ru-RU" sz="2200" dirty="0"/>
              <a:t>классификатор преобразования </a:t>
            </a:r>
            <a:r>
              <a:rPr lang="ru-RU" sz="2200" dirty="0" err="1"/>
              <a:t>шейплета</a:t>
            </a:r>
            <a:r>
              <a:rPr lang="en-US" sz="2200" dirty="0"/>
              <a:t> </a:t>
            </a:r>
            <a:r>
              <a:rPr lang="ru-RU" sz="2200" dirty="0"/>
              <a:t>(форма),</a:t>
            </a:r>
          </a:p>
          <a:p>
            <a:pPr lvl="1"/>
            <a:r>
              <a:rPr lang="ru-RU" sz="2200" dirty="0"/>
              <a:t>БОСС (повтор форм),</a:t>
            </a:r>
          </a:p>
          <a:p>
            <a:pPr lvl="1"/>
            <a:r>
              <a:rPr lang="ru-RU" sz="2200" dirty="0"/>
              <a:t>Лес временных рядов (временные признаки),</a:t>
            </a:r>
          </a:p>
          <a:p>
            <a:pPr lvl="1"/>
            <a:r>
              <a:rPr lang="en-US" sz="2200" dirty="0"/>
              <a:t>RISE</a:t>
            </a:r>
            <a:r>
              <a:rPr lang="ru-RU" sz="2200" dirty="0"/>
              <a:t> (частотные </a:t>
            </a:r>
            <a:r>
              <a:rPr lang="ru-RU" sz="2200" dirty="0" err="1"/>
              <a:t>пизнаки</a:t>
            </a:r>
            <a:r>
              <a:rPr lang="ru-RU" sz="2200" dirty="0"/>
              <a:t>).</a:t>
            </a:r>
          </a:p>
          <a:p>
            <a:pPr lvl="0"/>
            <a:r>
              <a:rPr lang="ru-RU" sz="2200" dirty="0"/>
              <a:t>Каждый </a:t>
            </a:r>
            <a:r>
              <a:rPr lang="ru-RU" sz="2200" dirty="0" err="1"/>
              <a:t>подклассификатор</a:t>
            </a:r>
            <a:r>
              <a:rPr lang="ru-RU" sz="2200" dirty="0"/>
              <a:t> оценивает вероятность каждого класса.</a:t>
            </a:r>
          </a:p>
          <a:p>
            <a:pPr lvl="0"/>
            <a:r>
              <a:rPr lang="ru-RU" sz="2200" dirty="0"/>
              <a:t>блок управления объединяет эти вероятности с обучаемыми всеми (CAPWE).</a:t>
            </a:r>
          </a:p>
          <a:p>
            <a:pPr lvl="0"/>
            <a:r>
              <a:rPr lang="ru-RU" sz="2200" dirty="0"/>
              <a:t>Веса назначаются как относительная оценка качества классификатора, </a:t>
            </a:r>
            <a:br>
              <a:rPr lang="ru-RU" sz="2200" dirty="0"/>
            </a:br>
            <a:r>
              <a:rPr lang="ru-RU" sz="2200" dirty="0"/>
              <a:t>найденного на обучающих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326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HIVE-COTE 2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endParaRPr lang="ru-RU" sz="2200" dirty="0"/>
          </a:p>
        </p:txBody>
      </p:sp>
      <p:pic>
        <p:nvPicPr>
          <p:cNvPr id="1026" name="Picture 2" descr="https://timeseriesclassification.com/images/papers/hive_cote2_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86" y="846034"/>
            <a:ext cx="7016097" cy="462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762750" y="648308"/>
            <a:ext cx="481964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Иерархический коллектив голосов ансамблей, основанных на преобразовании (HIVE-COTE), представляет собой гетерогенный мета-ансамбль для классификации временных рядов. HIVE-COTE формирует свой ансамбль из классификаторов нескольких доменов, включая </a:t>
            </a:r>
            <a:r>
              <a:rPr lang="ru-RU" sz="1400" dirty="0" err="1"/>
              <a:t>фазонезависимые</a:t>
            </a:r>
            <a:r>
              <a:rPr lang="ru-RU" sz="1400" dirty="0"/>
              <a:t> </a:t>
            </a:r>
            <a:r>
              <a:rPr lang="ru-RU" sz="1400" dirty="0" err="1"/>
              <a:t>шейплеты</a:t>
            </a:r>
            <a:r>
              <a:rPr lang="ru-RU" sz="1400" dirty="0"/>
              <a:t>, словари на основе набора слов и фазозависимые интервалы. С тех пор как он был впервые предложен в 2016 году, алгоритм оставался на самом современном уровне точности в архиве классификации временных рядов UCR. Со временем он постепенно обновлялся, достигнув своего нынешнего состояния - HIVE-COTE 1.0. За это время был предложен ряд алгоритмов, которые соответствуют точности HIVE-COTE. Мы предлагаем комплексные изменения в алгоритме HIVE-COTE, которые значительно улучшают его точность и удобство использования, представляя это обновление как HIVE-COTE 2.0. Мы представляем два новых классификатора, ансамбль временных словарей (TDE) и канонический интервальный лес с разнообразным представлением (</a:t>
            </a:r>
            <a:r>
              <a:rPr lang="ru-RU" sz="1400" dirty="0" err="1"/>
              <a:t>DrCIF</a:t>
            </a:r>
            <a:r>
              <a:rPr lang="ru-RU" sz="1400" dirty="0"/>
              <a:t>), которые заменяют существующие элементы ансамбля. Кроме того, мы представляем </a:t>
            </a:r>
            <a:r>
              <a:rPr lang="ru-RU" sz="1400" dirty="0" err="1"/>
              <a:t>Arsenal</a:t>
            </a:r>
            <a:r>
              <a:rPr lang="ru-RU" sz="1400" dirty="0"/>
              <a:t>, ансамбль классификаторов ROCKET в качестве нового компонента HIVE-COTE 2.0. Мы демонстрируем, что HIVE-COTE 2.0 значительно точнее, чем текущее состояние техники, на 112 одномерных архивных наборах данных UCR и 26 многомерных архивных наборах данных UEA.</a:t>
            </a:r>
          </a:p>
        </p:txBody>
      </p:sp>
    </p:spTree>
    <p:extLst>
      <p:ext uri="{BB962C8B-B14F-4D97-AF65-F5344CB8AC3E}">
        <p14:creationId xmlns:p14="http://schemas.microsoft.com/office/powerpoint/2010/main" val="20880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061"/>
          </a:xfrm>
        </p:spPr>
        <p:txBody>
          <a:bodyPr/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627" y="1246525"/>
            <a:ext cx="11055603" cy="5363501"/>
          </a:xfrm>
        </p:spPr>
        <p:txBody>
          <a:bodyPr>
            <a:normAutofit/>
          </a:bodyPr>
          <a:lstStyle/>
          <a:p>
            <a:r>
              <a:rPr lang="ru-RU" sz="2200" dirty="0"/>
              <a:t>Подход предполагает, что модель строится на выделение признаков и принятии решений.</a:t>
            </a:r>
          </a:p>
          <a:p>
            <a:r>
              <a:rPr lang="ru-RU" sz="2200" dirty="0"/>
              <a:t>Признаки - это определенные регулярные характеристиках для каждой последовательности.  </a:t>
            </a:r>
            <a:endParaRPr lang="ru-RU" sz="2200" dirty="0" smtClean="0"/>
          </a:p>
          <a:p>
            <a:pPr lvl="1"/>
            <a:r>
              <a:rPr lang="ru-RU" sz="1800" dirty="0" smtClean="0"/>
              <a:t>То есть это репрезентация ВР в рамках задачи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3139"/>
          <a:stretch/>
        </p:blipFill>
        <p:spPr>
          <a:xfrm>
            <a:off x="4591128" y="3564166"/>
            <a:ext cx="5626081" cy="2637208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rot="16200000">
            <a:off x="1740089" y="3790001"/>
            <a:ext cx="397380" cy="14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648060" y="4365163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1</a:t>
            </a:r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3"/>
          <a:srcRect t="14294"/>
          <a:stretch/>
        </p:blipFill>
        <p:spPr>
          <a:xfrm>
            <a:off x="481326" y="3996660"/>
            <a:ext cx="3522908" cy="2613366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10217209" y="4750971"/>
            <a:ext cx="430851" cy="29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648060" y="4714580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34708" y="51073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10217209" y="4430939"/>
            <a:ext cx="430851" cy="29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52927" y="3275849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1</a:t>
            </a:r>
          </a:p>
        </p:txBody>
      </p:sp>
      <p:sp>
        <p:nvSpPr>
          <p:cNvPr id="13" name="Стрелка вправо 12"/>
          <p:cNvSpPr/>
          <p:nvPr/>
        </p:nvSpPr>
        <p:spPr>
          <a:xfrm rot="16200000">
            <a:off x="2370198" y="3722533"/>
            <a:ext cx="397380" cy="14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74928" y="3235159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Класс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10501" y="292037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296603" y="304008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Признаки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5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061"/>
          </a:xfrm>
        </p:spPr>
        <p:txBody>
          <a:bodyPr/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627" y="1246525"/>
            <a:ext cx="11055603" cy="5363501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Признаки</a:t>
            </a:r>
            <a:r>
              <a:rPr lang="ru-RU" sz="2200" dirty="0"/>
              <a:t>:</a:t>
            </a:r>
          </a:p>
          <a:p>
            <a:pPr lvl="1"/>
            <a:r>
              <a:rPr lang="ru-RU" sz="2200" dirty="0"/>
              <a:t>Регулярны для набора данных.</a:t>
            </a:r>
          </a:p>
          <a:p>
            <a:pPr lvl="1"/>
            <a:r>
              <a:rPr lang="ru-RU" sz="2200" dirty="0"/>
              <a:t>Отражают класс (регулярны для класса).</a:t>
            </a:r>
          </a:p>
          <a:p>
            <a:pPr lvl="1"/>
            <a:r>
              <a:rPr lang="ru-RU" sz="2200" dirty="0"/>
              <a:t>Не коррелируют друг с другом (иначе избыточны!).</a:t>
            </a:r>
          </a:p>
          <a:p>
            <a:pPr lvl="2"/>
            <a:r>
              <a:rPr lang="ru-RU" sz="1800" dirty="0"/>
              <a:t>Можно решить отбором признаков.</a:t>
            </a:r>
          </a:p>
          <a:p>
            <a:pPr lvl="1"/>
            <a:r>
              <a:rPr lang="ru-RU" sz="2200" dirty="0"/>
              <a:t>Позволяют различать классы как можно более четко.</a:t>
            </a:r>
          </a:p>
          <a:p>
            <a:pPr lvl="2"/>
            <a:r>
              <a:rPr lang="ru-RU" sz="1800" dirty="0"/>
              <a:t>А еще можно преобразовать признаки.</a:t>
            </a:r>
          </a:p>
          <a:p>
            <a:pPr lvl="1"/>
            <a:r>
              <a:rPr lang="ru-RU" sz="2000" dirty="0"/>
              <a:t>Экзогенные факторы – тоже могут быть признаками.</a:t>
            </a:r>
          </a:p>
          <a:p>
            <a:pPr lvl="1"/>
            <a:r>
              <a:rPr lang="ru-RU" sz="2200" dirty="0"/>
              <a:t>Пространство признаков должно быть достаточным для проведения классификации.</a:t>
            </a:r>
          </a:p>
          <a:p>
            <a:pPr lvl="2"/>
            <a:r>
              <a:rPr lang="ru-RU" sz="1800" dirty="0"/>
              <a:t>От этого будет зависеть точность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359265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pic>
        <p:nvPicPr>
          <p:cNvPr id="1026" name="Picture 2" descr="Tsfresh: автоматически генерируем признаки из временных рядов | O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1" y="2061264"/>
            <a:ext cx="6288315" cy="39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ature filtering — tsfresh 0.20.1.dev14+g2e49614 document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41" b="34147"/>
          <a:stretch/>
        </p:blipFill>
        <p:spPr bwMode="auto">
          <a:xfrm>
            <a:off x="6506796" y="2136065"/>
            <a:ext cx="5685204" cy="404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403098" y="1275255"/>
            <a:ext cx="73490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Примеры про признаки</a:t>
            </a:r>
          </a:p>
        </p:txBody>
      </p:sp>
    </p:spTree>
    <p:extLst>
      <p:ext uri="{BB962C8B-B14F-4D97-AF65-F5344CB8AC3E}">
        <p14:creationId xmlns:p14="http://schemas.microsoft.com/office/powerpoint/2010/main" val="20936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384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980" y="1219200"/>
            <a:ext cx="11640094" cy="55299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/>
              <a:t>Подход предполагает, что модель строится на выделение признаков и принятии решений.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Признаки могут быть выделены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всего сегмента ряда (глобальные признаки),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некоторых его частей (интервальные признаки). </a:t>
            </a:r>
            <a:r>
              <a:rPr lang="ru-RU" sz="2000" dirty="0"/>
              <a:t>При этом интервалы могут быть</a:t>
            </a:r>
            <a:endParaRPr lang="ru-RU" sz="2200" dirty="0"/>
          </a:p>
          <a:p>
            <a:pPr lvl="2">
              <a:lnSpc>
                <a:spcPct val="100000"/>
              </a:lnSpc>
            </a:pPr>
            <a:r>
              <a:rPr lang="ru-RU" dirty="0"/>
              <a:t>Детерминированными</a:t>
            </a:r>
            <a:r>
              <a:rPr lang="en-US" dirty="0"/>
              <a:t> (</a:t>
            </a:r>
            <a:r>
              <a:rPr lang="ru-RU" dirty="0"/>
              <a:t>за ранее). </a:t>
            </a:r>
          </a:p>
          <a:p>
            <a:pPr lvl="2">
              <a:lnSpc>
                <a:spcPct val="100000"/>
              </a:lnSpc>
            </a:pPr>
            <a:r>
              <a:rPr lang="ru-RU" dirty="0"/>
              <a:t>выбранными случайно.</a:t>
            </a:r>
          </a:p>
          <a:p>
            <a:pPr lvl="2">
              <a:lnSpc>
                <a:spcPct val="100000"/>
              </a:lnSpc>
            </a:pPr>
            <a:r>
              <a:rPr lang="ru-RU" dirty="0"/>
              <a:t>Выбранными путем оптимизации как </a:t>
            </a:r>
            <a:r>
              <a:rPr lang="ru-RU" dirty="0" err="1"/>
              <a:t>гиперпараметр</a:t>
            </a:r>
            <a:r>
              <a:rPr lang="ru-RU" dirty="0"/>
              <a:t>.</a:t>
            </a:r>
          </a:p>
          <a:p>
            <a:pPr lvl="2">
              <a:lnSpc>
                <a:spcPct val="100000"/>
              </a:lnSpc>
            </a:pPr>
            <a:r>
              <a:rPr lang="ru-RU" dirty="0"/>
              <a:t>Интервалы могут быть разной длины.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Признаки могут быть: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точечными (одно значение),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векторными (например набор коэффициентов авторегрессии).</a:t>
            </a:r>
          </a:p>
        </p:txBody>
      </p:sp>
    </p:spTree>
    <p:extLst>
      <p:ext uri="{BB962C8B-B14F-4D97-AF65-F5344CB8AC3E}">
        <p14:creationId xmlns:p14="http://schemas.microsoft.com/office/powerpoint/2010/main" val="8409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275" y="266012"/>
            <a:ext cx="10515600" cy="1010829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068" y="1191037"/>
            <a:ext cx="11322231" cy="4351338"/>
          </a:xfrm>
        </p:spPr>
        <p:txBody>
          <a:bodyPr/>
          <a:lstStyle/>
          <a:p>
            <a:r>
              <a:rPr lang="ru-RU" sz="2200" dirty="0"/>
              <a:t>Перед выделением признаков ряд может быть </a:t>
            </a:r>
            <a:r>
              <a:rPr lang="ru-RU" sz="2200" dirty="0" err="1"/>
              <a:t>предобработан</a:t>
            </a:r>
            <a:r>
              <a:rPr lang="ru-RU" sz="2200" dirty="0"/>
              <a:t>.</a:t>
            </a:r>
          </a:p>
          <a:p>
            <a:r>
              <a:rPr lang="ru-RU" sz="2200" dirty="0"/>
              <a:t>Признаки могут быть выделены в едином пространстве.</a:t>
            </a:r>
          </a:p>
          <a:p>
            <a:pPr lvl="1"/>
            <a:r>
              <a:rPr lang="ru-RU" sz="2200" dirty="0"/>
              <a:t>как для одномерных рядов</a:t>
            </a:r>
          </a:p>
          <a:p>
            <a:pPr lvl="1"/>
            <a:r>
              <a:rPr lang="ru-RU" sz="2200" dirty="0"/>
              <a:t>Так и для многомерных </a:t>
            </a:r>
          </a:p>
          <a:p>
            <a:r>
              <a:rPr lang="ru-RU" sz="2200" dirty="0"/>
              <a:t>После выделения признаки могут быть отобраны и трансформированы.</a:t>
            </a:r>
          </a:p>
          <a:p>
            <a:pPr lvl="1"/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3468523"/>
            <a:ext cx="8239497" cy="28229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14399" y="6381596"/>
            <a:ext cx="809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https://www.softxjournal.com/article/S2352-7110%2820%2930001-7/fulltext</a:t>
            </a:r>
          </a:p>
        </p:txBody>
      </p:sp>
    </p:spTree>
    <p:extLst>
      <p:ext uri="{BB962C8B-B14F-4D97-AF65-F5344CB8AC3E}">
        <p14:creationId xmlns:p14="http://schemas.microsoft.com/office/powerpoint/2010/main" val="12584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750" y="165100"/>
            <a:ext cx="10871200" cy="739775"/>
          </a:xfrm>
        </p:spPr>
        <p:txBody>
          <a:bodyPr/>
          <a:lstStyle/>
          <a:p>
            <a:r>
              <a:rPr lang="ru-RU" b="1" dirty="0"/>
              <a:t>Примеры признаков по группам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210275" y="904875"/>
            <a:ext cx="11401425" cy="5404961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Описательные </a:t>
            </a:r>
            <a:r>
              <a:rPr lang="ru-RU" sz="2200" b="1" dirty="0" smtClean="0"/>
              <a:t>статистики (в целом </a:t>
            </a:r>
            <a:r>
              <a:rPr lang="ru-RU" sz="2200" b="1" dirty="0" err="1" smtClean="0"/>
              <a:t>стохастика</a:t>
            </a:r>
            <a:r>
              <a:rPr lang="ru-RU" sz="2200" b="1" dirty="0" smtClean="0"/>
              <a:t>)</a:t>
            </a:r>
            <a:endParaRPr lang="en-US" sz="2200" b="1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среднее</a:t>
            </a:r>
            <a:r>
              <a:rPr lang="en-US" sz="1800" dirty="0"/>
              <a:t>,</a:t>
            </a:r>
            <a:r>
              <a:rPr lang="ru-RU" sz="1800" dirty="0"/>
              <a:t> СКО, дисперсия</a:t>
            </a:r>
            <a:r>
              <a:rPr lang="en-US" sz="1800" dirty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Моменты высших порядков</a:t>
            </a:r>
            <a:r>
              <a:rPr lang="en-US" sz="1800" dirty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Другие параметры распределений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600" dirty="0"/>
              <a:t>медиана</a:t>
            </a:r>
            <a:r>
              <a:rPr lang="en-US" sz="1600" dirty="0"/>
              <a:t>, </a:t>
            </a:r>
            <a:r>
              <a:rPr lang="ru-RU" sz="1600" dirty="0"/>
              <a:t>мода, перцентиль, энтропия, </a:t>
            </a:r>
            <a:r>
              <a:rPr lang="en-US" sz="1600" dirty="0"/>
              <a:t>ECDF </a:t>
            </a:r>
            <a:r>
              <a:rPr lang="ru-RU" sz="1600" dirty="0"/>
              <a:t>парам.</a:t>
            </a:r>
            <a:endParaRPr lang="en-US" sz="16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Значения статистик</a:t>
            </a:r>
            <a:r>
              <a:rPr lang="en-US" sz="1800" dirty="0"/>
              <a:t>,</a:t>
            </a:r>
            <a:r>
              <a:rPr lang="ru-RU" sz="1800" dirty="0"/>
              <a:t> напр. </a:t>
            </a:r>
            <a:r>
              <a:rPr lang="en-US" sz="1800" dirty="0"/>
              <a:t>ADF </a:t>
            </a:r>
            <a:r>
              <a:rPr lang="ru-RU" sz="1800" dirty="0"/>
              <a:t>как </a:t>
            </a:r>
            <a:r>
              <a:rPr lang="ru-RU" sz="1800" dirty="0" err="1"/>
              <a:t>хар</a:t>
            </a:r>
            <a:r>
              <a:rPr lang="ru-RU" sz="1800" dirty="0"/>
              <a:t>-р стационарности.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Результат сравнения с эталоном по метрике</a:t>
            </a:r>
            <a:endParaRPr lang="en-US" sz="18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Временные </a:t>
            </a:r>
            <a:r>
              <a:rPr lang="ru-RU" sz="2200" b="1" dirty="0" smtClean="0"/>
              <a:t>параметры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1800" b="1" dirty="0" smtClean="0"/>
              <a:t>(временное, паттерн, поведение)</a:t>
            </a:r>
            <a:endParaRPr lang="en-US" sz="1400" b="1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макс</a:t>
            </a:r>
            <a:r>
              <a:rPr lang="en-US" sz="1800" dirty="0"/>
              <a:t>,</a:t>
            </a:r>
            <a:r>
              <a:rPr lang="ru-RU" sz="1800" dirty="0"/>
              <a:t> мин,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Наклон тренда и его параметры,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Параметры </a:t>
            </a:r>
            <a:r>
              <a:rPr lang="ru-RU" sz="1800" dirty="0"/>
              <a:t>декомпозиции (сезон, число гармоник)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Расстояние между особыми точками (пиками,</a:t>
            </a:r>
            <a:r>
              <a:rPr lang="en-US" dirty="0"/>
              <a:t> </a:t>
            </a:r>
            <a:r>
              <a:rPr lang="ru-RU" dirty="0"/>
              <a:t>нулями).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Значения лагов АКФ, ЧАКФ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Параметры ошибки разложения</a:t>
            </a:r>
            <a:endParaRPr lang="en-US" sz="18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5933886" y="716896"/>
            <a:ext cx="6076950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Спектральные </a:t>
            </a:r>
            <a:r>
              <a:rPr lang="ru-RU" sz="2200" b="1" dirty="0" smtClean="0"/>
              <a:t>параметры (частотные, повторение паттерна) </a:t>
            </a:r>
            <a:r>
              <a:rPr lang="en-US" sz="2200" b="1" dirty="0" smtClean="0"/>
              <a:t> </a:t>
            </a:r>
            <a:endParaRPr lang="en-US" sz="2200" b="1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Макс. частота</a:t>
            </a:r>
            <a:r>
              <a:rPr lang="en-US" sz="1800" dirty="0"/>
              <a:t>,</a:t>
            </a:r>
            <a:r>
              <a:rPr lang="ru-RU" sz="1800" dirty="0"/>
              <a:t> Частоты пиков,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Центр. масс</a:t>
            </a:r>
            <a:r>
              <a:rPr lang="en-US" dirty="0"/>
              <a:t>.</a:t>
            </a:r>
            <a:endParaRPr lang="ru-RU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Площадь под кривой</a:t>
            </a:r>
            <a:endParaRPr lang="en-US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Спектральные статистики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600" dirty="0"/>
              <a:t>Энтропия, энергия и т.д.</a:t>
            </a:r>
            <a:r>
              <a:rPr lang="en-US" sz="1600" dirty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AR </a:t>
            </a:r>
            <a:r>
              <a:rPr lang="ru-RU" sz="1800" dirty="0"/>
              <a:t>или</a:t>
            </a:r>
            <a:r>
              <a:rPr lang="en-US" sz="1800" dirty="0"/>
              <a:t> ARIMA </a:t>
            </a:r>
            <a:r>
              <a:rPr lang="ru-RU" sz="1800" dirty="0"/>
              <a:t>коэффициенты.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/>
              <a:t>Фазовые характеристики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900" b="1" dirty="0"/>
              <a:t>Время-частотные, псевдо </a:t>
            </a:r>
            <a:r>
              <a:rPr lang="ru-RU" sz="1900" b="1" dirty="0" smtClean="0"/>
              <a:t>спектральные</a:t>
            </a:r>
          </a:p>
          <a:p>
            <a:pPr marL="1371600" lvl="3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700" b="1" dirty="0" smtClean="0"/>
              <a:t>(для </a:t>
            </a:r>
            <a:r>
              <a:rPr lang="ru-RU" sz="1700" b="1" dirty="0" err="1" smtClean="0"/>
              <a:t>нестационаности</a:t>
            </a:r>
            <a:r>
              <a:rPr lang="ru-RU" sz="1700" b="1" dirty="0" smtClean="0"/>
              <a:t>)</a:t>
            </a:r>
            <a:endParaRPr lang="ru-RU" sz="1700" b="1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900" i="1" dirty="0"/>
              <a:t>Аналогичные признаки для:</a:t>
            </a:r>
            <a:endParaRPr lang="en-US" sz="1900" dirty="0"/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err="1"/>
              <a:t>вейвлет</a:t>
            </a:r>
            <a:r>
              <a:rPr lang="ru-RU" sz="1900" i="1" dirty="0"/>
              <a:t> </a:t>
            </a:r>
            <a:r>
              <a:rPr lang="ru-RU" sz="1900" dirty="0"/>
              <a:t>разложения</a:t>
            </a:r>
            <a:r>
              <a:rPr lang="en-US" sz="1900" dirty="0"/>
              <a:t> </a:t>
            </a:r>
            <a:r>
              <a:rPr lang="ru-RU" sz="1900" dirty="0"/>
              <a:t>и их типы</a:t>
            </a:r>
            <a:r>
              <a:rPr lang="en-US" sz="1900" dirty="0"/>
              <a:t>,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/>
              <a:t>время-частотного</a:t>
            </a:r>
            <a:r>
              <a:rPr lang="ru-RU" sz="1900" i="1" dirty="0"/>
              <a:t> </a:t>
            </a:r>
            <a:r>
              <a:rPr lang="ru-RU" sz="1900" dirty="0"/>
              <a:t>разложения</a:t>
            </a:r>
            <a:r>
              <a:rPr lang="en-US" sz="1900" dirty="0"/>
              <a:t>,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smtClean="0"/>
              <a:t>Разложение внутренних </a:t>
            </a:r>
            <a:r>
              <a:rPr lang="ru-RU" sz="1900" dirty="0"/>
              <a:t>мод</a:t>
            </a:r>
            <a:r>
              <a:rPr lang="en-US" sz="1900" dirty="0"/>
              <a:t>,</a:t>
            </a:r>
            <a:endParaRPr lang="ru-RU" sz="19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2100" b="1" dirty="0" err="1"/>
              <a:t>Псевдоспектр</a:t>
            </a:r>
            <a:r>
              <a:rPr lang="ru-RU" sz="2100" b="1" dirty="0"/>
              <a:t>. </a:t>
            </a:r>
            <a:r>
              <a:rPr lang="ru-RU" sz="2100" b="1" dirty="0" err="1"/>
              <a:t>Разлож</a:t>
            </a:r>
            <a:r>
              <a:rPr lang="ru-RU" sz="2100" i="1" dirty="0"/>
              <a:t>. </a:t>
            </a:r>
            <a:r>
              <a:rPr lang="en-US" sz="2100" i="1" dirty="0"/>
              <a:t>(PCA, SSA, ESPRIT)</a:t>
            </a:r>
            <a:endParaRPr lang="en-US" sz="21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059533" y="6492798"/>
            <a:ext cx="70294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https://tsfel.readthedocs.io/en/latest/descriptions/feature_list.html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72323" y="6509652"/>
            <a:ext cx="70643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https://tsfresh.readthedocs.io/en/latest/text/list_of_features.html</a:t>
            </a:r>
          </a:p>
        </p:txBody>
      </p:sp>
      <p:pic>
        <p:nvPicPr>
          <p:cNvPr id="1026" name="Picture 2" descr="Основы анализа спектра в реальном масштабе времени. Часть 1">
            <a:extLst>
              <a:ext uri="{FF2B5EF4-FFF2-40B4-BE49-F238E27FC236}">
                <a16:creationId xmlns:a16="http://schemas.microsoft.com/office/drawing/2014/main" id="{1EF1E822-116A-A0B6-C0E8-719FE7CE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524" y="4436245"/>
            <a:ext cx="1843380" cy="15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3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/>
          <a:lstStyle/>
          <a:p>
            <a:r>
              <a:rPr lang="ru-RU" b="1" dirty="0"/>
              <a:t>Примеры векторных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104900"/>
            <a:ext cx="11401425" cy="5283200"/>
          </a:xfrm>
        </p:spPr>
        <p:txBody>
          <a:bodyPr>
            <a:noAutofit/>
          </a:bodyPr>
          <a:lstStyle/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Набор параметров метода главных компонент (PCA)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/>
              <a:t>Напр. набор собственных значений.</a:t>
            </a:r>
            <a:endParaRPr lang="en-US" altLang="ru-RU" sz="1800" dirty="0"/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/>
              <a:t>могут быть и другие методы сжатия размерности.</a:t>
            </a:r>
            <a:endParaRPr lang="en-US" altLang="ru-RU" sz="1800" dirty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Параметры и значения коэффициентов модельного представления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ru-RU" sz="1800" dirty="0"/>
              <a:t>ARIMA, ARIMA error, HW error, HW coefficients, TBATS</a:t>
            </a:r>
            <a:endParaRPr lang="ru-RU" altLang="ru-RU" sz="1800" dirty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Параметры простых аппроксимаций,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/>
              <a:t>Например</a:t>
            </a:r>
            <a:r>
              <a:rPr lang="en-US" altLang="ru-RU" sz="1800" dirty="0"/>
              <a:t> </a:t>
            </a:r>
            <a:r>
              <a:rPr lang="ru-RU" altLang="ru-RU" sz="1800" dirty="0"/>
              <a:t>наклон, смещение, длина, точка начала кусочно-линейных аппроксимаций.</a:t>
            </a:r>
            <a:endParaRPr lang="en-US" altLang="ru-RU" sz="1800" dirty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Параметры вектора сжатия </a:t>
            </a:r>
            <a:r>
              <a:rPr lang="ru-RU" altLang="ru-RU" sz="2200" dirty="0" err="1"/>
              <a:t>автоэнкодера</a:t>
            </a:r>
            <a:r>
              <a:rPr lang="ru-RU" altLang="ru-RU" sz="2200" dirty="0"/>
              <a:t> для рядов.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Параметры представлений и</a:t>
            </a:r>
            <a:r>
              <a:rPr lang="en-US" altLang="ru-RU" sz="2200" dirty="0"/>
              <a:t> </a:t>
            </a:r>
            <a:r>
              <a:rPr lang="ru-RU" altLang="ru-RU" sz="2200" dirty="0" err="1"/>
              <a:t>эмбеддинги</a:t>
            </a:r>
            <a:r>
              <a:rPr lang="ru-RU" altLang="ru-RU" sz="2200" dirty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/>
              <a:t>Известные комбинации параметров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Depiction of an amnesic approximation, using the piecewise linear... | 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4" t="9141" r="10513" b="31169"/>
          <a:stretch/>
        </p:blipFill>
        <p:spPr bwMode="auto">
          <a:xfrm>
            <a:off x="6958739" y="4061590"/>
            <a:ext cx="4395061" cy="258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84731" y="6488668"/>
            <a:ext cx="508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https://www.pinecone.io/learn/time-series-vectors/</a:t>
            </a:r>
          </a:p>
        </p:txBody>
      </p:sp>
    </p:spTree>
    <p:extLst>
      <p:ext uri="{BB962C8B-B14F-4D97-AF65-F5344CB8AC3E}">
        <p14:creationId xmlns:p14="http://schemas.microsoft.com/office/powerpoint/2010/main" val="34784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1723</Words>
  <Application>Microsoft Office PowerPoint</Application>
  <PresentationFormat>Широкоэкранный</PresentationFormat>
  <Paragraphs>245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Тема Office</vt:lpstr>
      <vt:lpstr>Классификаторы  временных рядов на основе признаков</vt:lpstr>
      <vt:lpstr>Презентация PowerPoint</vt:lpstr>
      <vt:lpstr>Подход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Примеры признаков по группам</vt:lpstr>
      <vt:lpstr>Примеры векторных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Предварительный анализ признаков</vt:lpstr>
      <vt:lpstr>Предварительный анализ признаков</vt:lpstr>
      <vt:lpstr>Лес временных рядов (TSF)</vt:lpstr>
      <vt:lpstr>Лес временных рядов (TSF)</vt:lpstr>
      <vt:lpstr>Спектральный ансамбль со случайными интервалами (RISE)</vt:lpstr>
      <vt:lpstr>Спектральный ансамбль со случайными интервалами (RISE)</vt:lpstr>
      <vt:lpstr>Комбинации подходов</vt:lpstr>
      <vt:lpstr>Комбинации гетерогенных подходов</vt:lpstr>
      <vt:lpstr>ROCKET Классификатор</vt:lpstr>
      <vt:lpstr>ROCKET Классификатор</vt:lpstr>
      <vt:lpstr>ROCKET Классификатор</vt:lpstr>
      <vt:lpstr>HIVE-COTE</vt:lpstr>
      <vt:lpstr>HIVE-COTE</vt:lpstr>
      <vt:lpstr>HIVE-COTE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257</cp:revision>
  <dcterms:created xsi:type="dcterms:W3CDTF">2021-11-21T16:45:21Z</dcterms:created>
  <dcterms:modified xsi:type="dcterms:W3CDTF">2024-04-04T14:10:17Z</dcterms:modified>
</cp:coreProperties>
</file>