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8" r:id="rId7"/>
    <p:sldId id="259" r:id="rId8"/>
    <p:sldId id="260" r:id="rId9"/>
    <p:sldId id="262" r:id="rId10"/>
    <p:sldId id="261" r:id="rId11"/>
    <p:sldId id="314" r:id="rId12"/>
    <p:sldId id="316" r:id="rId13"/>
    <p:sldId id="315" r:id="rId14"/>
    <p:sldId id="317" r:id="rId15"/>
    <p:sldId id="318" r:id="rId16"/>
    <p:sldId id="325" r:id="rId17"/>
    <p:sldId id="332" r:id="rId18"/>
    <p:sldId id="327" r:id="rId19"/>
    <p:sldId id="328" r:id="rId20"/>
    <p:sldId id="329" r:id="rId21"/>
    <p:sldId id="319" r:id="rId22"/>
    <p:sldId id="321" r:id="rId23"/>
    <p:sldId id="320" r:id="rId24"/>
    <p:sldId id="322" r:id="rId25"/>
    <p:sldId id="331" r:id="rId26"/>
    <p:sldId id="330" r:id="rId27"/>
    <p:sldId id="333" r:id="rId28"/>
    <p:sldId id="334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методов глубокого обучения в анализе временных рядов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Другой популярный подход - «многие к одному», но его можно рассматривать как частный случай «многие ко многим».</a:t>
            </a:r>
          </a:p>
          <a:p>
            <a:pPr lvl="1"/>
            <a:r>
              <a:rPr lang="ru-RU" sz="2000" dirty="0"/>
              <a:t>Пример сети </a:t>
            </a:r>
            <a:r>
              <a:rPr lang="ru-RU" sz="2000" dirty="0" err="1"/>
              <a:t>rnn</a:t>
            </a:r>
            <a:r>
              <a:rPr lang="ru-RU" sz="2000" dirty="0"/>
              <a:t> кодировщика-декодера.</a:t>
            </a:r>
          </a:p>
          <a:p>
            <a:pPr lvl="1"/>
            <a:r>
              <a:rPr lang="ru-RU" sz="2000" dirty="0"/>
              <a:t>Здесь ℎ обозначает скрытое (или латентное, встраиваемое) пространство любого фиксированного измерения.</a:t>
            </a:r>
          </a:p>
          <a:p>
            <a:pPr lvl="1"/>
            <a:r>
              <a:rPr lang="ru-RU" sz="2000" dirty="0"/>
              <a:t>Смысл этого пространства - извлечение признаков (т. Е. Обобщение некоторой значимой информации всей исходной последовательности).</a:t>
            </a:r>
          </a:p>
          <a:p>
            <a:pPr lvl="1"/>
            <a:r>
              <a:rPr lang="ru-RU" sz="2000" dirty="0"/>
              <a:t>Обычно типы кодировщика и декодера могут быть разными.</a:t>
            </a:r>
          </a:p>
          <a:p>
            <a:r>
              <a:rPr lang="ru-RU" sz="2000" dirty="0"/>
              <a:t>Например, кодер CNN и декодер RNN могут быть объединены</a:t>
            </a:r>
            <a:endParaRPr lang="en-US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48" y="2936815"/>
            <a:ext cx="2421607" cy="3670418"/>
          </a:xfrm>
          <a:prstGeom prst="rect">
            <a:avLst/>
          </a:prstGeom>
        </p:spPr>
      </p:pic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4253444"/>
            <a:ext cx="5773855" cy="2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385" y="1102409"/>
            <a:ext cx="10815415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Рекуррентные нейронные сети это тип сетей, основанный на </a:t>
            </a:r>
            <a:r>
              <a:rPr lang="ru-RU" sz="2200" dirty="0" err="1"/>
              <a:t>переиспользовании</a:t>
            </a:r>
            <a:r>
              <a:rPr lang="ru-RU" sz="2200" dirty="0"/>
              <a:t> одних и тех же весовых параметров, но изменяющегося вектора состояний для последовательных участков данных . 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 этом сеть как бы скользит по данным.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Вектор состояний – это модель памяти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Отличие рекуррентной сети от обычно полносвязаной в использовании скрытого состояния, которое передается из одной позиции окна в другую. </a:t>
            </a:r>
          </a:p>
          <a:p>
            <a:endParaRPr lang="ru-RU" sz="2200" dirty="0"/>
          </a:p>
        </p:txBody>
      </p:sp>
      <p:pic>
        <p:nvPicPr>
          <p:cNvPr id="1026" name="Picture 2" descr="https://res.cloudinary.com/dyd911kmh/image/upload/v1647442110/image2_ysm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7" y="3841744"/>
            <a:ext cx="6582785" cy="1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ing | TensorFlow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1" y="3804875"/>
            <a:ext cx="4464704" cy="27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464" y="1204958"/>
            <a:ext cx="10515600" cy="4351338"/>
          </a:xfrm>
        </p:spPr>
        <p:txBody>
          <a:bodyPr>
            <a:normAutofit/>
          </a:bodyPr>
          <a:lstStyle/>
          <a:p>
            <a:r>
              <a:rPr lang="ru-RU" sz="2100" dirty="0"/>
              <a:t>Другая интерпретация сети – мы движемся окном по временному ряду. </a:t>
            </a:r>
          </a:p>
          <a:p>
            <a:r>
              <a:rPr lang="ru-RU" sz="2100" dirty="0"/>
              <a:t>Но корме результата для каждого положения окна мы сохраняем внутреннее состояние </a:t>
            </a:r>
          </a:p>
          <a:p>
            <a:pPr lvl="1"/>
            <a:r>
              <a:rPr lang="ru-RU" sz="2100" dirty="0"/>
              <a:t>состояние используется в следующем положении окна</a:t>
            </a:r>
          </a:p>
        </p:txBody>
      </p:sp>
      <p:pic>
        <p:nvPicPr>
          <p:cNvPr id="3074" name="Picture 2" descr="https://neerc.ifmo.ru/wiki/images/thumb/1/18/RNN_BPTT.jpg/450px-RNN_BP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9" y="2508410"/>
            <a:ext cx="5700045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eerc.ifmo.ru/wiki/images/thumb/a/a6/RNN_BP.jpg/450px-RNN_B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" y="2361527"/>
            <a:ext cx="3516669" cy="2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14" y="4221016"/>
            <a:ext cx="3814508" cy="25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Джордана</a:t>
            </a:r>
            <a:r>
              <a:rPr lang="ru-RU" dirty="0"/>
              <a:t> или </a:t>
            </a:r>
            <a:r>
              <a:rPr lang="en-US" dirty="0"/>
              <a:t>Simple RNN/Vanilla RNN</a:t>
            </a:r>
            <a:r>
              <a:rPr lang="ru-RU" dirty="0"/>
              <a:t>:</a:t>
            </a:r>
          </a:p>
        </p:txBody>
      </p:sp>
      <p:pic>
        <p:nvPicPr>
          <p:cNvPr id="2050" name="Picture 2" descr="https://stanford.edu/~shervine/teaching/cs-230/illustrations/description-block-rnn-ltr.png?74e25518f882f8758439bcb363771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1957497"/>
            <a:ext cx="4838971" cy="2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15"/>
            <a:ext cx="4162425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6" y="5259124"/>
            <a:ext cx="4029075" cy="819150"/>
          </a:xfrm>
          <a:prstGeom prst="rect">
            <a:avLst/>
          </a:prstGeom>
        </p:spPr>
      </p:pic>
      <p:pic>
        <p:nvPicPr>
          <p:cNvPr id="2061" name="Picture 13" descr="Illustration of the vanilla recurrent neural network. | Download Scientific 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08855"/>
            <a:ext cx="4298113" cy="18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Простая рекуррентная нейронные сети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3149" y="4736659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Может быть и формулировка </a:t>
            </a:r>
            <a:r>
              <a:rPr lang="ru-RU" dirty="0" err="1"/>
              <a:t>Элмана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738806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Рекуррентные нейронные сети (RNN)</a:t>
            </a:r>
            <a:r>
              <a:rPr lang="ru-RU" sz="2000" dirty="0"/>
              <a:t>  исторически использовались при моделировании последовательностей, давая хорошие результаты по множеству задач.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Традиционное применение RNN - обработка естественного языка.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Однако в последние годы для приложений временного прогнозирования было разработано много архитектур на основе RNN.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Упомянутая выше популярность в обработке последовательностей связана с тем, что ячейки RNN содержат состояние внутренней памяти, которое действует как сжатое резюме прошлой информации.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69" y="3413065"/>
            <a:ext cx="4657529" cy="31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459910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Одна из  </a:t>
            </a:r>
            <a:r>
              <a:rPr lang="ru-RU" sz="2200" b="1" dirty="0"/>
              <a:t>основных проблем простых RNN (</a:t>
            </a:r>
            <a:r>
              <a:rPr lang="ru-RU" sz="2200" b="1" dirty="0" err="1"/>
              <a:t>vanilla</a:t>
            </a:r>
            <a:r>
              <a:rPr lang="ru-RU" sz="2200" b="1" dirty="0"/>
              <a:t> RNN)</a:t>
            </a:r>
            <a:r>
              <a:rPr lang="ru-RU" sz="2200" dirty="0"/>
              <a:t>  - это </a:t>
            </a:r>
            <a:r>
              <a:rPr lang="ru-RU" sz="2200" b="1" dirty="0"/>
              <a:t>взрыв веса (или градиента) и вымывание градиента</a:t>
            </a:r>
            <a:r>
              <a:rPr lang="ru-RU" sz="22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когда обрабатывается длинная последовательность.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Таким образом, только некоторая часть серии может быть обработана как вход RNN.</a:t>
            </a:r>
            <a:endParaRPr lang="en-US" sz="2200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Решением этой простой проблемы RNN</a:t>
            </a:r>
            <a:r>
              <a:rPr lang="ru-RU" sz="2200" dirty="0"/>
              <a:t>  являются: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усечение обучение (усеченное обратное распространение).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двунаправленное обучение (если возможно).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использование продвинутых </a:t>
            </a:r>
            <a:r>
              <a:rPr lang="en-US" sz="2200" dirty="0"/>
              <a:t> </a:t>
            </a:r>
            <a:r>
              <a:rPr lang="ru-RU" sz="2200" dirty="0"/>
              <a:t>архитектур рекуррентных сетей (LSTM, GRU и др.).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регуляризация обучения (</a:t>
            </a:r>
            <a:r>
              <a:rPr lang="ru-RU" sz="2200" dirty="0" err="1"/>
              <a:t>батч</a:t>
            </a:r>
            <a:r>
              <a:rPr lang="ru-RU" sz="2200" dirty="0"/>
              <a:t>-норма, L1, L2,ограничение  градиентные (или его нормы), функции активации с </a:t>
            </a:r>
            <a:r>
              <a:rPr lang="ru-RU" sz="2200" dirty="0" err="1"/>
              <a:t>самонормализацией</a:t>
            </a:r>
            <a:r>
              <a:rPr lang="ru-RU" sz="2200" dirty="0"/>
              <a:t> и т. д.).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b="1" dirty="0">
                <a:latin typeface="-apple-system"/>
              </a:rPr>
              <a:t>Также отметим, что следствием высокой вероятности переобучения является не возможность сделать рекуррентные сети слишком глубокими.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Архитектуры, содержащие более 4 двунаправленных слоев это редкость.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5019" y="879998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усеченного обратного распространения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18734"/>
            <a:ext cx="5735504" cy="2008425"/>
          </a:xfrm>
          <a:prstGeom prst="rect">
            <a:avLst/>
          </a:prstGeom>
        </p:spPr>
      </p:pic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67052" y="3537486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двунаправленного обучения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2" y="4075955"/>
            <a:ext cx="7251411" cy="26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47782"/>
            <a:ext cx="6794070" cy="2699171"/>
          </a:xfrm>
          <a:prstGeom prst="rect">
            <a:avLst/>
          </a:prstGeom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6003634" y="2228242"/>
            <a:ext cx="4921541" cy="357763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Пример </a:t>
            </a:r>
            <a:r>
              <a:rPr lang="en-US" sz="2000" dirty="0" err="1"/>
              <a:t>расширенного</a:t>
            </a:r>
            <a:r>
              <a:rPr lang="en-US" sz="2000" dirty="0"/>
              <a:t> </a:t>
            </a:r>
            <a:r>
              <a:rPr lang="en-US" sz="2000" dirty="0" err="1"/>
              <a:t>обучения</a:t>
            </a:r>
            <a:r>
              <a:rPr lang="en-US" sz="2000" dirty="0"/>
              <a:t> RNN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 </a:t>
            </a:r>
            <a:r>
              <a:rPr lang="en-US" sz="2000" dirty="0"/>
              <a:t>(temporal learning)</a:t>
            </a:r>
            <a:endParaRPr lang="en-US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267010"/>
            <a:ext cx="4810125" cy="5289786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1660234" y="717847"/>
            <a:ext cx="4921541" cy="35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Глубокая сеть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29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23950"/>
            <a:ext cx="10725150" cy="547687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Недостатком подходов обучения с </a:t>
            </a:r>
            <a:r>
              <a:rPr lang="en-US" altLang="ru-RU" sz="2200" dirty="0">
                <a:latin typeface="-apple-system"/>
              </a:rPr>
              <a:t>RNN </a:t>
            </a:r>
            <a:r>
              <a:rPr lang="ru-RU" altLang="ru-RU" sz="2200" dirty="0">
                <a:latin typeface="-apple-system"/>
              </a:rPr>
              <a:t>является не возможность учета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Для решения этой проблемы используются </a:t>
            </a:r>
            <a:r>
              <a:rPr lang="ru-RU" altLang="ru-RU" sz="2200" dirty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и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ячейки, которые имеют учет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в литературе можно найти и другие варианты модификаций.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50543"/>
            <a:ext cx="9810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168" y="996950"/>
            <a:ext cx="10725150" cy="54768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Особенностью LSTM ячейки является раздельный учет скрытых состояний.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Первое соответствует кратковременному контексту (например так мы можем учесть сезонность),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а второе состояние учитывает долговременный контекст (так мы сможем учесть тренд).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Долговременный контекст – это контекст с долгим затуханием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 Идея GRU ячейки объединить оба скрытых состояния вместе и передавать их одним параметром.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За счет этого общее число параметров будет меньше. </a:t>
            </a:r>
          </a:p>
        </p:txBody>
      </p:sp>
      <p:pic>
        <p:nvPicPr>
          <p:cNvPr id="6146" name="Picture 2" descr="Recurrent Neural Networks - Combination of RNN and CNN - Convolutional  Neural Networks for Image and Video Processing - TUM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 b="12224"/>
          <a:stretch/>
        </p:blipFill>
        <p:spPr bwMode="auto">
          <a:xfrm>
            <a:off x="832605" y="3974214"/>
            <a:ext cx="5002138" cy="24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JGI | Free Full-Text | Bidirectional Gated Recurrent Unit Neural Network  for Chinese Address Element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07" y="3735387"/>
            <a:ext cx="4225925" cy="26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eview: Empirical Evaluation of Gated Recurrent Neural Networks on Sequence  Modeling (GRU)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https://miro.medium.com/v2/resize:fit:875/0*c3WksH9kuFrQy7r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/>
              <a:t>Методы машинного обучения на основе моделей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В основе аналитической модели поведения ряда,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низкая вероятность переобучения,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обеспечивают наилучшую точность для сравнительно простых данных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стационарных с гауссовыми шумами или некоторыми простыми шумами, такими как симметрично распределенные.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интерпретируется.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Хорошо работает только в одномерном случае.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1895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0375" y="717847"/>
            <a:ext cx="10833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</a:rPr>
              <a:t>Сети с долгой краткосрочной памятью (LSTM) </a:t>
            </a:r>
            <a:r>
              <a:rPr lang="en-US" dirty="0">
                <a:solidFill>
                  <a:srgbClr val="000000"/>
                </a:solidFill>
              </a:rPr>
              <a:t>были разработаны для устранения ограничений длинной памяти RNN. Это достигается за счет использования состояния ячейки, в котором хранится отдельная долгосрочная и краткосрочная информация, модулируемая через серию вентилей.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7" y="2111554"/>
            <a:ext cx="10477249" cy="3821114"/>
          </a:xfrm>
          <a:prstGeom prst="rect">
            <a:avLst/>
          </a:prstGeom>
        </p:spPr>
      </p:pic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" y="1362756"/>
            <a:ext cx="11426825" cy="369498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69974" y="835099"/>
            <a:ext cx="751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GRU </a:t>
            </a:r>
            <a:r>
              <a:rPr lang="ru-RU" dirty="0"/>
              <a:t>может рассматриваться как альтернатива</a:t>
            </a:r>
            <a:r>
              <a:rPr lang="en-US" dirty="0"/>
              <a:t> </a:t>
            </a:r>
            <a:r>
              <a:rPr lang="ru-RU" dirty="0"/>
              <a:t>для LSTM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17802" y="5216062"/>
            <a:ext cx="751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сути долговременный контекст передается совместно с кратковременным – среднее время учета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3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1005865"/>
            <a:ext cx="11832935" cy="5806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Прямой подход</a:t>
            </a:r>
            <a:r>
              <a:rPr lang="ru-RU" sz="2000" dirty="0"/>
              <a:t>  (традиционный) обычно представляет собой архитектуру «</a:t>
            </a:r>
            <a:r>
              <a:rPr lang="en-US" sz="2000" dirty="0"/>
              <a:t>seq2seq</a:t>
            </a:r>
            <a:r>
              <a:rPr lang="ru-RU" sz="2000" dirty="0"/>
              <a:t>», в которой используется кодер для обобщения прошлой информации и декодер для объединения их с известными будущими входными данными.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Недостаток прямого подхода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устранении необходимости в рекурсии прямые методы требуют указания максимального горизонта прогноза, </a:t>
            </a:r>
            <a:endParaRPr lang="en-US" sz="2200" u="sng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причем прогнозы делаются только через заранее определенные дискретные интервалы.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527631" y="3667698"/>
            <a:ext cx="4793993" cy="21014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5499333" y="3667698"/>
            <a:ext cx="4991846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Итеративное обучение</a:t>
            </a:r>
            <a:r>
              <a:rPr lang="ru-RU" sz="2200" dirty="0"/>
              <a:t>  - это развитие идеи повторяющегося обучения для временных рядов.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Основная идея итеративного обучения</a:t>
            </a:r>
            <a:r>
              <a:rPr lang="ru-RU" sz="2200" dirty="0"/>
              <a:t>  заключается в использовании принципа авторегрессии в рекуррентной сетевой структуре.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традиционного (прямого) метода в итеративном обучении, модель учит предсказывать только на один шаг вперед на этапе обучения (обратите внимание, что скрытое состояние также сохраняется).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На этапе проверки сеть использует свои предыдущие прогнозы в качестве дополнительных входных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/>
              <a:t>Многогоризонтные</a:t>
            </a:r>
            <a:r>
              <a:rPr lang="ru-RU" sz="2200" dirty="0"/>
              <a:t> прогнозы создаются путем рекурсивной подачи выборок (одношаговый прогноз) в будущие временные шаги (повторение процедуры вывода).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612775" y="4379799"/>
            <a:ext cx="4904594" cy="21499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6248334" y="4379799"/>
            <a:ext cx="5088374" cy="2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en-US" sz="2000" b="1" u="sng" dirty="0"/>
          </a:p>
          <a:p>
            <a:r>
              <a:rPr lang="ru-RU" sz="2000" dirty="0"/>
              <a:t>В  </a:t>
            </a:r>
            <a:r>
              <a:rPr lang="ru-RU" sz="2000" b="1" dirty="0"/>
              <a:t>вероятностном обучении</a:t>
            </a:r>
            <a:r>
              <a:rPr lang="ru-RU" sz="2000" dirty="0"/>
              <a:t>  мы пытаемся не само значение прогноза, но его среднее ожидание и его дисперсию, подчиняющиеся распределению. Другими словами, мы пытаемся построить какое-то распределение и минимизировать сумму его значений</a:t>
            </a:r>
          </a:p>
          <a:p>
            <a:pPr lvl="1"/>
            <a:r>
              <a:rPr lang="ru-RU" sz="2000" dirty="0"/>
              <a:t>Чаще всего моделируется нормальное распределение</a:t>
            </a:r>
          </a:p>
          <a:p>
            <a:pPr lvl="1"/>
            <a:r>
              <a:rPr lang="ru-RU" sz="2000" dirty="0"/>
              <a:t>Теоретически могут быть и другие виды распределений</a:t>
            </a:r>
          </a:p>
          <a:p>
            <a:pPr lvl="1"/>
            <a:r>
              <a:rPr lang="ru-RU" sz="2000" dirty="0"/>
              <a:t>Конкретный результат предсказания генерируется из распределения </a:t>
            </a:r>
          </a:p>
          <a:p>
            <a:pPr lvl="1"/>
            <a:r>
              <a:rPr lang="ru-RU" sz="2000" dirty="0"/>
              <a:t>Для нормального распределения среднее значение максимизирует правдоподобие, </a:t>
            </a:r>
          </a:p>
          <a:p>
            <a:pPr lvl="1"/>
            <a:r>
              <a:rPr lang="ru-RU" sz="2000" dirty="0"/>
              <a:t>но мы управляем не только средним, но и дисперсией его предсказаний</a:t>
            </a:r>
          </a:p>
          <a:p>
            <a:pPr lvl="2"/>
            <a:r>
              <a:rPr lang="ru-RU" dirty="0"/>
              <a:t>В этом отношении вероятностное обучение является аналогом регуляризации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50098"/>
          <a:stretch/>
        </p:blipFill>
        <p:spPr>
          <a:xfrm>
            <a:off x="765175" y="4202976"/>
            <a:ext cx="4511004" cy="2448285"/>
          </a:xfrm>
          <a:prstGeom prst="rect">
            <a:avLst/>
          </a:prstGeom>
        </p:spPr>
      </p:pic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50607"/>
          <a:stretch/>
        </p:blipFill>
        <p:spPr>
          <a:xfrm>
            <a:off x="7024643" y="4286880"/>
            <a:ext cx="4312065" cy="2364381"/>
          </a:xfrm>
          <a:prstGeom prst="rect">
            <a:avLst/>
          </a:prstGeom>
        </p:spPr>
      </p:pic>
      <p:sp>
        <p:nvSpPr>
          <p:cNvPr id="8" name="AutoShape 2" descr="https://miro.medium.com/v2/resize:fit:852/0*RpUovvN5BT2_sbMF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534"/>
          </a:xfrm>
        </p:spPr>
        <p:txBody>
          <a:bodyPr/>
          <a:lstStyle/>
          <a:p>
            <a:r>
              <a:rPr lang="en-US" b="1" dirty="0" err="1"/>
              <a:t>Глубокая</a:t>
            </a:r>
            <a:r>
              <a:rPr lang="en-US" b="1" dirty="0"/>
              <a:t> AR </a:t>
            </a:r>
            <a:r>
              <a:rPr lang="ru-RU" b="1" dirty="0"/>
              <a:t>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399"/>
            <a:ext cx="6308558" cy="4881563"/>
          </a:xfrm>
        </p:spPr>
        <p:txBody>
          <a:bodyPr/>
          <a:lstStyle/>
          <a:p>
            <a:r>
              <a:rPr lang="ru-RU" dirty="0"/>
              <a:t>Из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ru-RU" dirty="0"/>
              <a:t>при помощи двух </a:t>
            </a:r>
            <a:r>
              <a:rPr lang="ru-RU" dirty="0" err="1"/>
              <a:t>полносвязных</a:t>
            </a:r>
            <a:r>
              <a:rPr lang="ru-RU" dirty="0"/>
              <a:t> слоев оцениваются μ создается гауссово распределение с этими параметрами </a:t>
            </a:r>
          </a:p>
          <a:p>
            <a:r>
              <a:rPr lang="ru-RU" dirty="0"/>
              <a:t>Из созданного распределения берется выборку. </a:t>
            </a:r>
          </a:p>
          <a:p>
            <a:r>
              <a:rPr lang="ru-RU" dirty="0"/>
              <a:t>На этапе тренировки модель проверяет, насколько эта выборка близка к реальному наблюдению.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3" y="2885932"/>
            <a:ext cx="4835019" cy="3679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49" y="1436660"/>
            <a:ext cx="4486825" cy="1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ru-RU" sz="2000" dirty="0"/>
          </a:p>
          <a:p>
            <a:pPr lvl="0"/>
            <a:r>
              <a:rPr lang="ru-RU" sz="2000" dirty="0"/>
              <a:t>Официальное представление архитектуры </a:t>
            </a:r>
            <a:r>
              <a:rPr lang="ru-RU" sz="2000" dirty="0" err="1"/>
              <a:t>Deep</a:t>
            </a:r>
            <a:r>
              <a:rPr lang="ru-RU" sz="2000" dirty="0"/>
              <a:t> AR слева, обучение (выше) и тестирование (ниже).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0" y="1759646"/>
            <a:ext cx="8751710" cy="4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42"/>
            <a:ext cx="7235902" cy="5083175"/>
          </a:xfrm>
          <a:prstGeom prst="rect">
            <a:avLst/>
          </a:prstGeom>
        </p:spPr>
      </p:pic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90" y="5651511"/>
            <a:ext cx="8776154" cy="101889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87375" y="5925957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Gaussian likelihood</a:t>
            </a:r>
            <a:b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 loss function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r="37032" b="35255"/>
          <a:stretch/>
        </p:blipFill>
        <p:spPr>
          <a:xfrm>
            <a:off x="7167766" y="1053219"/>
            <a:ext cx="4548578" cy="6856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l="5591" t="61220" r="52222" b="-1440"/>
          <a:stretch/>
        </p:blipFill>
        <p:spPr>
          <a:xfrm>
            <a:off x="7315685" y="1883737"/>
            <a:ext cx="3047438" cy="42595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l="55803" t="55464" r="2010" b="4316"/>
          <a:stretch/>
        </p:blipFill>
        <p:spPr>
          <a:xfrm>
            <a:off x="7328267" y="2378676"/>
            <a:ext cx="3047438" cy="42595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648896" y="695417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Negative Binomial Likelihood loss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26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27" y="672059"/>
            <a:ext cx="11028733" cy="580565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not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only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forecast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but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also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other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words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build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some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minimize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sum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values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endParaRPr lang="ru-RU" altLang="ru-RU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iterative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endParaRPr lang="ru-RU" altLang="ru-RU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goal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each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time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step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following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 (𝜇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𝛼-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horizon</a:t>
            </a:r>
            <a:r>
              <a:rPr lang="ru-RU" altLang="ru-RU" sz="2000" dirty="0">
                <a:solidFill>
                  <a:srgbClr val="000000"/>
                </a:solidFill>
              </a:rPr>
              <a:t>=1).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information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hidden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layer</a:t>
            </a:r>
            <a:r>
              <a:rPr lang="ru-RU" altLang="ru-RU" sz="2000" dirty="0">
                <a:solidFill>
                  <a:srgbClr val="000000"/>
                </a:solidFill>
              </a:rPr>
              <a:t> (ℎ)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loss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which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a </a:t>
            </a:r>
            <a:r>
              <a:rPr lang="ru-RU" altLang="ru-RU" sz="2000" dirty="0" err="1">
                <a:solidFill>
                  <a:srgbClr val="000000"/>
                </a:solidFill>
              </a:rPr>
              <a:t>score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br>
              <a:rPr lang="ru-RU" altLang="ru-RU" sz="2000" dirty="0">
                <a:solidFill>
                  <a:srgbClr val="000000"/>
                </a:solidFill>
              </a:rPr>
            </a:b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Negative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Binomial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validate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forward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carried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using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input</a:t>
            </a:r>
            <a:r>
              <a:rPr lang="ru-RU" altLang="ru-RU" sz="2000" dirty="0">
                <a:solidFill>
                  <a:srgbClr val="000000"/>
                </a:solidFill>
              </a:rPr>
              <a:t> 𝑧𝑖−1 (</a:t>
            </a:r>
            <a:r>
              <a:rPr lang="ru-RU" altLang="ru-RU" sz="2000" dirty="0" err="1">
                <a:solidFill>
                  <a:srgbClr val="000000"/>
                </a:solidFill>
              </a:rPr>
              <a:t>along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with</a:t>
            </a:r>
            <a:r>
              <a:rPr lang="ru-RU" altLang="ru-RU" sz="2000" dirty="0">
                <a:solidFill>
                  <a:srgbClr val="000000"/>
                </a:solidFill>
              </a:rPr>
              <a:t> [</a:t>
            </a:r>
            <a:r>
              <a:rPr lang="ru-RU" altLang="ru-RU" sz="2000" dirty="0" err="1">
                <a:solidFill>
                  <a:srgbClr val="000000"/>
                </a:solidFill>
              </a:rPr>
              <a:t>optional</a:t>
            </a:r>
            <a:r>
              <a:rPr lang="ru-RU" altLang="ru-RU" sz="2000" dirty="0">
                <a:solidFill>
                  <a:srgbClr val="000000"/>
                </a:solidFill>
              </a:rPr>
              <a:t>] </a:t>
            </a:r>
            <a:r>
              <a:rPr lang="ru-RU" altLang="ru-RU" sz="2000" dirty="0" err="1">
                <a:solidFill>
                  <a:srgbClr val="000000"/>
                </a:solidFill>
              </a:rPr>
              <a:t>covariates</a:t>
            </a:r>
            <a:r>
              <a:rPr lang="en-US" altLang="ru-RU" sz="2000" dirty="0">
                <a:solidFill>
                  <a:srgbClr val="000000"/>
                </a:solidFill>
              </a:rPr>
              <a:t> (exogenous factors)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one-hot-encoded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categorical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features</a:t>
            </a:r>
            <a:r>
              <a:rPr lang="ru-RU" altLang="ru-RU" sz="2000" dirty="0">
                <a:solidFill>
                  <a:srgbClr val="000000"/>
                </a:solidFill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obtained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 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</a:t>
            </a:r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 Для справки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Преимущества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возможность обучения нескольких сотен или тысяч временных рядов одновременно, значительная масштабируемость модели.</a:t>
            </a:r>
          </a:p>
          <a:p>
            <a:pPr lvl="1"/>
            <a:r>
              <a:rPr lang="ru-RU" sz="2200" dirty="0"/>
              <a:t>Модель может </a:t>
            </a:r>
            <a:r>
              <a:rPr lang="ru-RU" sz="2200" dirty="0" err="1"/>
              <a:t>предсказыать</a:t>
            </a:r>
            <a:r>
              <a:rPr lang="ru-RU" sz="2200" dirty="0"/>
              <a:t> данные с небольшой историей.</a:t>
            </a:r>
          </a:p>
          <a:p>
            <a:pPr lvl="1"/>
            <a:r>
              <a:rPr lang="ru-RU" sz="2200" dirty="0"/>
              <a:t>Разнообразие функций правдоподобия: </a:t>
            </a:r>
            <a:r>
              <a:rPr lang="ru-RU" sz="2200" dirty="0" err="1"/>
              <a:t>DeepAR</a:t>
            </a:r>
            <a:r>
              <a:rPr lang="ru-RU" sz="2200" dirty="0"/>
              <a:t> не использует </a:t>
            </a:r>
            <a:r>
              <a:rPr lang="ru-RU" sz="2200" dirty="0" err="1"/>
              <a:t>гауссовский</a:t>
            </a:r>
            <a:r>
              <a:rPr lang="ru-RU" sz="2200" dirty="0"/>
              <a:t> шум для обеспечения гибкости данных.</a:t>
            </a:r>
          </a:p>
          <a:p>
            <a:pPr lvl="0"/>
            <a:r>
              <a:rPr lang="ru-RU" sz="2000" b="1" dirty="0"/>
              <a:t>Недостатки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Требуется полный набор данных при создании новых прогнозов.</a:t>
            </a:r>
          </a:p>
          <a:p>
            <a:pPr lvl="1"/>
            <a:r>
              <a:rPr lang="ru-RU" sz="2200" dirty="0"/>
              <a:t>Нет настройки модели для отдельных временных рядов.</a:t>
            </a:r>
          </a:p>
          <a:p>
            <a:pPr lvl="1"/>
            <a:r>
              <a:rPr lang="ru-RU" sz="2200" dirty="0"/>
              <a:t>Данные должны быть отформатированы определенным образом, рекомендованным разработчиком.</a:t>
            </a:r>
          </a:p>
          <a:p>
            <a:pPr lvl="1"/>
            <a:r>
              <a:rPr lang="ru-RU" sz="2200" dirty="0"/>
              <a:t>Позволяют получить сравнительно высокую производительность только на огромном объекте объединенных данных. </a:t>
            </a:r>
          </a:p>
          <a:p>
            <a:pPr lvl="1"/>
            <a:r>
              <a:rPr lang="ru-RU" sz="2200" dirty="0"/>
              <a:t>Точность для определенных рядов данных (или небольшого количества рядов) ниже, чем для ARIMA и ETS.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50349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</a:t>
            </a:r>
            <a:r>
              <a:rPr lang="ru-RU" sz="2000" dirty="0" err="1"/>
              <a:t>даннных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выбросам в случае хорошо выбранной модели </a:t>
            </a:r>
          </a:p>
          <a:p>
            <a:pPr lvl="1"/>
            <a:r>
              <a:rPr lang="ru-RU" sz="2000" dirty="0"/>
              <a:t>Лучше для небольших наборов данных, чем другие подходы.</a:t>
            </a:r>
          </a:p>
          <a:p>
            <a:pPr marL="342900" lvl="1" indent="-342900"/>
            <a:r>
              <a:rPr lang="ru-RU" sz="2000" b="1" dirty="0"/>
              <a:t>НО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</a:t>
            </a:r>
            <a:br>
              <a:rPr lang="ru-RU" sz="2000" dirty="0"/>
            </a:br>
            <a:r>
              <a:rPr lang="ru-RU" sz="2000" dirty="0"/>
              <a:t>(особенно в случае данных с различным поведением и т. д.).</a:t>
            </a:r>
          </a:p>
        </p:txBody>
      </p:sp>
    </p:spTree>
    <p:extLst>
      <p:ext uri="{BB962C8B-B14F-4D97-AF65-F5344CB8AC3E}">
        <p14:creationId xmlns:p14="http://schemas.microsoft.com/office/powerpoint/2010/main" val="3179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86241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b="1" dirty="0"/>
              <a:t>Классические модели, управляемые данными (или подход машинного обучения)</a:t>
            </a:r>
            <a:r>
              <a:rPr lang="ru-RU" sz="2200" dirty="0"/>
              <a:t> .</a:t>
            </a:r>
          </a:p>
          <a:p>
            <a:pPr lvl="0">
              <a:lnSpc>
                <a:spcPct val="100000"/>
              </a:lnSpc>
            </a:pPr>
            <a:r>
              <a:rPr lang="ru-RU" sz="2200" dirty="0"/>
              <a:t>Такие методы, как опорные вектора (SV</a:t>
            </a:r>
            <a:r>
              <a:rPr lang="en-US" sz="2200" dirty="0"/>
              <a:t>M</a:t>
            </a:r>
            <a:r>
              <a:rPr lang="ru-RU" sz="2200" dirty="0"/>
              <a:t>), случайный лес, </a:t>
            </a:r>
            <a:r>
              <a:rPr lang="ru-RU" sz="2200" dirty="0" err="1"/>
              <a:t>XGBoost</a:t>
            </a:r>
            <a:r>
              <a:rPr lang="en-US" sz="2200" dirty="0"/>
              <a:t>, TSF, ROCKET, </a:t>
            </a:r>
            <a:r>
              <a:rPr lang="ru-RU" sz="2200" dirty="0"/>
              <a:t>и </a:t>
            </a:r>
            <a:r>
              <a:rPr lang="ru-RU" sz="2200" dirty="0" err="1"/>
              <a:t>тд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Позволяют работать с сильно нелинейными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Нет необходимости в статистической гипотезе для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Хорошо справляется с нестационарными отношениями между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Легко тренировать.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но всегда и не полностью результаты интерпретируются.</a:t>
            </a:r>
            <a:endParaRPr lang="en-US" sz="2200" dirty="0"/>
          </a:p>
          <a:p>
            <a:pPr marL="358775" lvl="1">
              <a:lnSpc>
                <a:spcPct val="100000"/>
              </a:lnSpc>
            </a:pPr>
            <a:r>
              <a:rPr lang="ru-RU" sz="2200" b="1" dirty="0"/>
              <a:t>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выбора значений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Неявная зависимость выбранной модели и данных от результатов прогноза.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сходства между обученными данными и данными вывода.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Трудно достичь сопоставимой точности с подходом на основе модели для относительно простых данных.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Часто нужно использовать ансамбль методов для достижения приемлемой точности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Вычислительная сложность работы значительно выше, чем для модельных подходов</a:t>
            </a:r>
          </a:p>
        </p:txBody>
      </p:sp>
    </p:spTree>
    <p:extLst>
      <p:ext uri="{BB962C8B-B14F-4D97-AF65-F5344CB8AC3E}">
        <p14:creationId xmlns:p14="http://schemas.microsoft.com/office/powerpoint/2010/main" val="19496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marL="685800" lvl="2"/>
            <a:r>
              <a:rPr lang="ru-RU" sz="2200" dirty="0"/>
              <a:t>Нет необходимости в статистической гипотезе или конкретной форме модели.</a:t>
            </a:r>
          </a:p>
          <a:p>
            <a:pPr marL="685800" lvl="2"/>
            <a:r>
              <a:rPr lang="ru-RU" sz="22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marL="685800" lvl="2"/>
            <a:r>
              <a:rPr lang="ru-RU" sz="22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marL="685800" lvl="2"/>
            <a:r>
              <a:rPr lang="ru-RU" sz="2200" dirty="0"/>
              <a:t>Автоматически извлекают и обрабатывают сложные признаки и отношения между ними.</a:t>
            </a:r>
          </a:p>
          <a:p>
            <a:pPr marL="685800" lvl="2"/>
            <a:r>
              <a:rPr lang="ru-RU" sz="22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  <a:p>
            <a:pPr marL="228600" lvl="1"/>
            <a:r>
              <a:rPr lang="ru-RU" sz="2000" b="1" dirty="0"/>
              <a:t>НО</a:t>
            </a:r>
          </a:p>
          <a:p>
            <a:pPr marL="685800" lvl="2"/>
            <a:r>
              <a:rPr lang="ru-RU" sz="2200" dirty="0"/>
              <a:t>Требуется тщательная настройка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marL="685800" lvl="2"/>
            <a:r>
              <a:rPr lang="ru-RU" sz="2200" dirty="0"/>
              <a:t>Часто требуется ансамбль сетей для получения высокой точности.</a:t>
            </a:r>
          </a:p>
          <a:p>
            <a:pPr marL="685800" lvl="2"/>
            <a:r>
              <a:rPr lang="ru-RU" sz="2200" dirty="0"/>
              <a:t>Тяжело перетренировать.</a:t>
            </a:r>
          </a:p>
          <a:p>
            <a:pPr marL="685800" lvl="2"/>
            <a:r>
              <a:rPr lang="ru-RU" sz="22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1"/>
            <a:r>
              <a:rPr lang="ru-RU" sz="2200" dirty="0"/>
              <a:t>Выбор конкретных методов зависит от поставленной задачи.</a:t>
            </a:r>
          </a:p>
          <a:p>
            <a:pPr lvl="1"/>
            <a:r>
              <a:rPr lang="ru-RU" sz="2200" dirty="0"/>
              <a:t>Для простых и одномерных данных работает хуже остальных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265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019" y="342266"/>
            <a:ext cx="10883781" cy="7854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Традиционное машинное обучение </a:t>
            </a:r>
            <a:br>
              <a:rPr lang="ru-RU" b="1" dirty="0"/>
            </a:br>
            <a:r>
              <a:rPr lang="ru-RU" b="1" dirty="0"/>
              <a:t>и 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1318260"/>
            <a:ext cx="11374451" cy="5048357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Недостатки традиционного машинного обучения</a:t>
            </a:r>
            <a:endParaRPr lang="ru-RU" sz="2000" dirty="0"/>
          </a:p>
          <a:p>
            <a:pPr lvl="1"/>
            <a:r>
              <a:rPr lang="ru-RU" sz="2000" dirty="0"/>
              <a:t>Выбросы и отсутствующие значения могут существенно повлиять на производительность моделей.</a:t>
            </a:r>
          </a:p>
          <a:p>
            <a:pPr lvl="1"/>
            <a:r>
              <a:rPr lang="ru-RU" sz="2000" dirty="0"/>
              <a:t>Классическое машинное обучение не способно распознавать сложные шаблоны в данных.</a:t>
            </a:r>
          </a:p>
          <a:p>
            <a:pPr lvl="1"/>
            <a:r>
              <a:rPr lang="ru-RU" sz="2000" dirty="0"/>
              <a:t>Классический ML обычно хорошо работает только в прогнозах с несколькими шагами, но не в долгосрочном прогнозе.</a:t>
            </a:r>
          </a:p>
          <a:p>
            <a:pPr lvl="1"/>
            <a:r>
              <a:rPr lang="ru-RU" sz="2000" dirty="0"/>
              <a:t>Ансамбль ML методов имеет время обучения, сопоставимое с </a:t>
            </a:r>
            <a:r>
              <a:rPr lang="ru-RU" sz="2000" dirty="0" err="1"/>
              <a:t>нейросетью</a:t>
            </a:r>
            <a:r>
              <a:rPr lang="ru-RU" sz="2000" dirty="0"/>
              <a:t>.</a:t>
            </a:r>
          </a:p>
          <a:p>
            <a:pPr lvl="0"/>
            <a:r>
              <a:rPr lang="ru-RU" sz="2000" b="1" dirty="0"/>
              <a:t>Преимущества нейронной сети</a:t>
            </a:r>
            <a:r>
              <a:rPr lang="ru-RU" sz="2000" dirty="0"/>
              <a:t>:</a:t>
            </a:r>
          </a:p>
          <a:p>
            <a:pPr lvl="1"/>
            <a:r>
              <a:rPr lang="ru-RU" sz="2000" dirty="0"/>
              <a:t>возможность аппроксимировать произвольные нелинейные функции;</a:t>
            </a:r>
          </a:p>
          <a:p>
            <a:pPr lvl="1"/>
            <a:r>
              <a:rPr lang="ru-RU" sz="2000" dirty="0"/>
              <a:t>способность справляться с шумом (устойчивость к шуму);</a:t>
            </a:r>
          </a:p>
          <a:p>
            <a:pPr lvl="1"/>
            <a:r>
              <a:rPr lang="ru-RU" sz="2000" dirty="0"/>
              <a:t>устойчивость к выбросам и пропущенным значениям;</a:t>
            </a:r>
          </a:p>
          <a:p>
            <a:pPr lvl="1"/>
            <a:r>
              <a:rPr lang="ru-RU" sz="2000" dirty="0"/>
              <a:t>возможность работы с нерегулярными и неравномерными временными рядами (с нерегулярными и неравномерными временными шагами);</a:t>
            </a:r>
          </a:p>
          <a:p>
            <a:pPr lvl="1"/>
            <a:r>
              <a:rPr lang="ru-RU" sz="2000" dirty="0"/>
              <a:t>хорошая производительность на многомерных рядах с любым количеством признаков;</a:t>
            </a:r>
          </a:p>
          <a:p>
            <a:pPr lvl="1"/>
            <a:r>
              <a:rPr lang="ru-RU" sz="2000" dirty="0"/>
              <a:t>возможность делать долгосрочные многошаговые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383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8"/>
            <a:ext cx="10883781" cy="8515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1" y="1143000"/>
            <a:ext cx="11374451" cy="539495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1800" b="1" dirty="0" err="1"/>
              <a:t>Полносвязные</a:t>
            </a:r>
            <a:r>
              <a:rPr lang="ru-RU" sz="1800" b="1" dirty="0"/>
              <a:t> сети (FCN)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Многослойный персептрон (MLP, FCNN);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Force-back</a:t>
            </a:r>
            <a:r>
              <a:rPr lang="ru-RU" sz="1800" dirty="0"/>
              <a:t> FCN;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Нелинейная </a:t>
            </a:r>
            <a:r>
              <a:rPr lang="ru-RU" sz="1800" dirty="0" err="1"/>
              <a:t>авторегрессионная</a:t>
            </a:r>
            <a:r>
              <a:rPr lang="ru-RU" sz="1800" dirty="0"/>
              <a:t> сеть (</a:t>
            </a:r>
            <a:r>
              <a:rPr lang="ru-RU" sz="1800" dirty="0" err="1"/>
              <a:t>nar</a:t>
            </a:r>
            <a:r>
              <a:rPr lang="ru-RU" sz="1800" dirty="0"/>
              <a:t>, </a:t>
            </a:r>
            <a:r>
              <a:rPr lang="ru-RU" sz="1800" dirty="0" err="1"/>
              <a:t>narx</a:t>
            </a:r>
            <a:r>
              <a:rPr lang="ru-RU" sz="1800" dirty="0"/>
              <a:t>, </a:t>
            </a:r>
            <a:r>
              <a:rPr lang="ru-RU" sz="1800" dirty="0" err="1"/>
              <a:t>narimax</a:t>
            </a:r>
            <a:r>
              <a:rPr lang="ru-RU" sz="1800" dirty="0"/>
              <a:t>);</a:t>
            </a:r>
          </a:p>
          <a:p>
            <a:pPr lvl="0">
              <a:spcBef>
                <a:spcPts val="0"/>
              </a:spcBef>
            </a:pPr>
            <a:r>
              <a:rPr lang="ru-RU" sz="1800" b="1" dirty="0" err="1" smtClean="0"/>
              <a:t>Сверточная</a:t>
            </a:r>
            <a:r>
              <a:rPr lang="ru-RU" sz="1800" b="1" dirty="0" smtClean="0"/>
              <a:t> </a:t>
            </a:r>
            <a:r>
              <a:rPr lang="ru-RU" sz="1800" b="1" dirty="0"/>
              <a:t>нейронная сеть (CNN)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многомерных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данных, преобразованных в 2-мерные (сегментация, скольжение, прочее);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1d-conv для скользящего оконного набора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1d-wave-conv (расширенная свертка, случайная свертка, временная </a:t>
            </a:r>
            <a:r>
              <a:rPr lang="ru-RU" sz="1800" dirty="0" err="1"/>
              <a:t>сверточная</a:t>
            </a:r>
            <a:r>
              <a:rPr lang="ru-RU" sz="1800" dirty="0"/>
              <a:t> сеть (TCN)) для набора данных;</a:t>
            </a:r>
            <a:endParaRPr lang="en-US" sz="1800" dirty="0"/>
          </a:p>
          <a:p>
            <a:pPr lvl="0">
              <a:spcBef>
                <a:spcPts val="0"/>
              </a:spcBef>
            </a:pPr>
            <a:r>
              <a:rPr lang="ru-RU" sz="1800" b="1" dirty="0"/>
              <a:t>Рекуррентная нейронная сеть (RNN)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Простой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двунаправленный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многоуровневый или глубокий подход RNN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(Рекуррентная нейронная сеть + CNN) подход;</a:t>
            </a:r>
          </a:p>
          <a:p>
            <a:pPr lvl="0">
              <a:spcBef>
                <a:spcPts val="0"/>
              </a:spcBef>
            </a:pPr>
            <a:r>
              <a:rPr lang="ru-RU" sz="1800" b="1" dirty="0"/>
              <a:t>Модели на основе </a:t>
            </a:r>
            <a:r>
              <a:rPr lang="ru-RU" sz="1800" b="1" dirty="0" smtClean="0"/>
              <a:t>внимания</a:t>
            </a:r>
            <a:r>
              <a:rPr lang="en-US" sz="1800" b="1" dirty="0" smtClean="0"/>
              <a:t> </a:t>
            </a:r>
            <a:r>
              <a:rPr lang="ru-RU" sz="1800" b="1" dirty="0" smtClean="0"/>
              <a:t>и </a:t>
            </a:r>
            <a:r>
              <a:rPr lang="ru-RU" sz="1800" b="1" dirty="0" err="1" smtClean="0"/>
              <a:t>трансформеров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кодировщик внимания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Самовнимание</a:t>
            </a:r>
            <a:r>
              <a:rPr lang="ru-RU" sz="1800" dirty="0"/>
              <a:t> (LSTM, GLU, CNN);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Трансформаторная (CNN, FCN);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подход (CNN-внимание и т. д</a:t>
            </a:r>
            <a:r>
              <a:rPr lang="ru-RU" sz="1800" dirty="0" smtClean="0"/>
              <a:t>.).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Некоторые </a:t>
            </a:r>
            <a:r>
              <a:rPr lang="en-US" sz="1800" dirty="0"/>
              <a:t>Mixer-</a:t>
            </a:r>
            <a:r>
              <a:rPr lang="ru-RU" sz="1800" dirty="0"/>
              <a:t>MLP (трансформаторы без внимания).</a:t>
            </a:r>
          </a:p>
          <a:p>
            <a:pPr lvl="1">
              <a:spcBef>
                <a:spcPts val="0"/>
              </a:spcBef>
            </a:pPr>
            <a:endParaRPr lang="ru-RU" sz="1800" dirty="0"/>
          </a:p>
          <a:p>
            <a:pPr lvl="1">
              <a:spcBef>
                <a:spcPts val="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2000" b="1" dirty="0"/>
              <a:t>Один к одному (а)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один вход и один выход. Типичным примером является случай, когда у вас есть полный сегмент (или полный временной ряд) в качестве входных данных, и вы хотите спрогнозировать единственную метку для сегмента.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Один ко многим (б)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полный сегмент (или полный временной ряд) в качестве входных данных и последовательность выходных данных. Типичным примером является входной сегмент и соответствующие ему показатели, параметры или его разложение.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Многие-к-одному (c)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последовательность данных в качестве входных данных, и мы должны предсказать единственный выход. Типичный пример, когда у нас есть входной набор сегментов (или полученный с помощью скользящего окна), и мы хотим предсказать единственный выходной тег (прогноз или метка).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Последовательные многие-ко-многим (d)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цены акций за 7 дней в качестве входных данных и цены акций следующих 7 дней в качестве выходных данных.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Синхронные многие-ко-многим (e)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обработка видео как проблема временных рядов или любая онлайн-проблема.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2089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u="sng" dirty="0"/>
              <a:t>Самый универсальный подход глубокого обучения к анализу временных рядов - это многие ко многим </a:t>
            </a:r>
            <a:r>
              <a:rPr lang="ru-RU" sz="2000" dirty="0"/>
              <a:t> (или  </a:t>
            </a:r>
            <a:r>
              <a:rPr lang="ru-RU" sz="2000" b="1" dirty="0"/>
              <a:t>Sequence2Sequence, Seq2Seq</a:t>
            </a:r>
            <a:r>
              <a:rPr lang="ru-RU" sz="2000" dirty="0"/>
              <a:t> ).</a:t>
            </a:r>
          </a:p>
          <a:p>
            <a:pPr lvl="0"/>
            <a:r>
              <a:rPr lang="ru-RU" sz="2000" b="1" dirty="0"/>
              <a:t>Seq2Seq</a:t>
            </a:r>
            <a:r>
              <a:rPr lang="ru-RU" sz="2000" dirty="0"/>
              <a:t>  подход  </a:t>
            </a:r>
            <a:r>
              <a:rPr lang="ru-RU" sz="2000" u="sng" dirty="0"/>
              <a:t>можно интерпретировать как модель кодера-декодера.</a:t>
            </a:r>
            <a:endParaRPr lang="ru-RU" sz="2000" dirty="0"/>
          </a:p>
          <a:p>
            <a:pPr lvl="0"/>
            <a:r>
              <a:rPr lang="ru-RU" sz="2000" dirty="0"/>
              <a:t>В этом случае кодер используется для суммирования прошлой информации (т. Е. Целей, наблюдаемых входных данных и априори известных входных данных), а декодер - для создания новых прогнозов, классификации, оценки и прочего.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564348" y="3046981"/>
            <a:ext cx="5584960" cy="331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520720" y="3047079"/>
            <a:ext cx="5443717" cy="33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866</Words>
  <Application>Microsoft Office PowerPoint</Application>
  <PresentationFormat>Широкоэкранный</PresentationFormat>
  <Paragraphs>215</Paragraphs>
  <Slides>29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Georgia</vt:lpstr>
      <vt:lpstr>var(--jp-code-font-family)</vt:lpstr>
      <vt:lpstr>Тема Office</vt:lpstr>
      <vt:lpstr>Использование методов глубокого обучения в анализе временных рядов</vt:lpstr>
      <vt:lpstr>Методы машинного обучения на основе моделей</vt:lpstr>
      <vt:lpstr>Методы машинного обучения на основе моделей</vt:lpstr>
      <vt:lpstr>Методы машинного обучения на основе данных</vt:lpstr>
      <vt:lpstr>Методы машинного обучения на основе данных</vt:lpstr>
      <vt:lpstr>Традиционное машинное обучение  и глубокие нейронные сети</vt:lpstr>
      <vt:lpstr>Глубокие нейронные сети</vt:lpstr>
      <vt:lpstr>Подходы к временным рядам DL</vt:lpstr>
      <vt:lpstr>Подходы к временным рядам DL</vt:lpstr>
      <vt:lpstr>Подходы к временным рядам DL</vt:lpstr>
      <vt:lpstr>Рекуррентные нейронные сети</vt:lpstr>
      <vt:lpstr>Рекуррентные нейронные сети</vt:lpstr>
      <vt:lpstr>Простая рекуррентная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сети. </vt:lpstr>
      <vt:lpstr>Рекуррентные нейронные сети. </vt:lpstr>
      <vt:lpstr>RNN. Итеративная Авторегрессия</vt:lpstr>
      <vt:lpstr>RNN. Итеративная Авторегрессия</vt:lpstr>
      <vt:lpstr>Глубокая AR сеть</vt:lpstr>
      <vt:lpstr>Глубокая AR сеть</vt:lpstr>
      <vt:lpstr>Глубокая AR сеть</vt:lpstr>
      <vt:lpstr>RNN. Deep AR</vt:lpstr>
      <vt:lpstr>RNN. Deep AR</vt:lpstr>
      <vt:lpstr>RNN. Глубокая AR сеть Для справки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262</cp:revision>
  <dcterms:created xsi:type="dcterms:W3CDTF">2021-11-21T16:45:21Z</dcterms:created>
  <dcterms:modified xsi:type="dcterms:W3CDTF">2024-03-20T14:03:34Z</dcterms:modified>
</cp:coreProperties>
</file>