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1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0.xml" ContentType="application/vnd.openxmlformats-officedocument.presentationml.slide+xml"/>
  <Override PartName="/ppt/slides/slide51.xml" ContentType="application/vnd.openxmlformats-officedocument.presentationml.slide+xml"/>
  <Override PartName="/ppt/slides/slide1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5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5" r:id="rId2"/>
    <p:sldId id="386" r:id="rId3"/>
    <p:sldId id="387" r:id="rId4"/>
    <p:sldId id="388" r:id="rId5"/>
    <p:sldId id="389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08" r:id="rId25"/>
    <p:sldId id="409" r:id="rId26"/>
    <p:sldId id="410" r:id="rId27"/>
    <p:sldId id="360" r:id="rId28"/>
    <p:sldId id="343" r:id="rId29"/>
    <p:sldId id="367" r:id="rId30"/>
    <p:sldId id="364" r:id="rId31"/>
    <p:sldId id="369" r:id="rId32"/>
    <p:sldId id="344" r:id="rId33"/>
    <p:sldId id="365" r:id="rId34"/>
    <p:sldId id="366" r:id="rId35"/>
    <p:sldId id="372" r:id="rId36"/>
    <p:sldId id="345" r:id="rId37"/>
    <p:sldId id="370" r:id="rId38"/>
    <p:sldId id="377" r:id="rId39"/>
    <p:sldId id="378" r:id="rId40"/>
    <p:sldId id="348" r:id="rId41"/>
    <p:sldId id="373" r:id="rId42"/>
    <p:sldId id="375" r:id="rId43"/>
    <p:sldId id="376" r:id="rId44"/>
    <p:sldId id="379" r:id="rId45"/>
    <p:sldId id="380" r:id="rId46"/>
    <p:sldId id="358" r:id="rId47"/>
    <p:sldId id="383" r:id="rId48"/>
    <p:sldId id="384" r:id="rId49"/>
    <p:sldId id="311" r:id="rId50"/>
    <p:sldId id="381" r:id="rId51"/>
    <p:sldId id="382" r:id="rId52"/>
    <p:sldId id="361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ustomXml" Target="../customXml/item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time.org/en/stable/api_reference/transformations.html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github.com/DynamicsAndNeuralSystems/catch22/wiki" TargetMode="External"/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ynamicsAndNeuralSystems/catch22" TargetMode="External"/><Relationship Id="rId5" Type="http://schemas.openxmlformats.org/officeDocument/2006/relationships/hyperlink" Target="https://tsfel.readthedocs.io/en/latest/" TargetMode="External"/><Relationship Id="rId4" Type="http://schemas.openxmlformats.org/officeDocument/2006/relationships/hyperlink" Target="https://github.com/fraunhoferportugal/tsfel" TargetMode="External"/><Relationship Id="rId9" Type="http://schemas.openxmlformats.org/officeDocument/2006/relationships/hyperlink" Target="https://www.sktime.org/en/stable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turing-institute/sktime/blob/7be01f62e580db77da1420823291d5d03675b45d/sktime/classification/interval_based/_rise.p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ktime.org/en/stable/api_reference/transformations.html" TargetMode="External"/><Relationship Id="rId3" Type="http://schemas.openxmlformats.org/officeDocument/2006/relationships/hyperlink" Target="https://tsfresh.readthedocs.io/en/latest/" TargetMode="External"/><Relationship Id="rId7" Type="http://schemas.openxmlformats.org/officeDocument/2006/relationships/hyperlink" Target="https://github.com/DynamicsAndNeuralSystems/catch22/wiki" TargetMode="External"/><Relationship Id="rId2" Type="http://schemas.openxmlformats.org/officeDocument/2006/relationships/hyperlink" Target="https://github.com/blue-yonder/tsfre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ynamicsAndNeuralSystems/catch22" TargetMode="External"/><Relationship Id="rId5" Type="http://schemas.openxmlformats.org/officeDocument/2006/relationships/hyperlink" Target="https://tsfel.readthedocs.io/en/latest/" TargetMode="External"/><Relationship Id="rId4" Type="http://schemas.openxmlformats.org/officeDocument/2006/relationships/hyperlink" Target="https://github.com/fraunhoferportugal/tsfel" TargetMode="External"/><Relationship Id="rId9" Type="http://schemas.openxmlformats.org/officeDocument/2006/relationships/hyperlink" Target="https://www.sktime.org/en/stable/index.html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an-turing-institute/sktime/blob/7be01f62e580db77da1420823291d5d03675b45d/sktime/classification/interval_based/_rise.py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ucr.edu/~eamonn/time_series_data_2018/" TargetMode="External"/><Relationship Id="rId3" Type="http://schemas.openxmlformats.org/officeDocument/2006/relationships/hyperlink" Target="https://www.timeseriesclassification.com/algorithm.php" TargetMode="External"/><Relationship Id="rId7" Type="http://schemas.openxmlformats.org/officeDocument/2006/relationships/hyperlink" Target="https://www.cs.ucr.edu/~eamonn/time_series_data/" TargetMode="External"/><Relationship Id="rId2" Type="http://schemas.openxmlformats.org/officeDocument/2006/relationships/hyperlink" Target="https://www.timeseriesclassificatio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imeseriesai.github.io/tsai/" TargetMode="External"/><Relationship Id="rId5" Type="http://schemas.openxmlformats.org/officeDocument/2006/relationships/hyperlink" Target="https://www.sktime.org/en/stable/api_reference/classification.html" TargetMode="External"/><Relationship Id="rId4" Type="http://schemas.openxmlformats.org/officeDocument/2006/relationships/hyperlink" Target="https://paperswithcode.com/task/time-series-classific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Классификаторы</a:t>
            </a:r>
            <a:br>
              <a:rPr lang="ru-RU" b="1" dirty="0" smtClean="0"/>
            </a:br>
            <a:r>
              <a:rPr lang="ru-RU" b="1" dirty="0" smtClean="0"/>
              <a:t> временных рядов на основе признаков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8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196340"/>
            <a:ext cx="10949940" cy="55473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altLang="ru-RU" dirty="0" smtClean="0"/>
              <a:t>Рекомендуется </a:t>
            </a:r>
            <a:r>
              <a:rPr lang="ru-RU" altLang="ru-RU" dirty="0"/>
              <a:t>начинать с наиболее интерпретируемых и понятных точечных признаков. </a:t>
            </a:r>
            <a:endParaRPr lang="ru-RU" altLang="ru-RU" dirty="0" smtClean="0"/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То </a:t>
            </a:r>
            <a:r>
              <a:rPr lang="ru-RU" altLang="ru-RU" sz="2800" dirty="0"/>
              <a:t>есть двигаться от простого к сложному. </a:t>
            </a:r>
            <a:endParaRPr lang="ru-RU" altLang="ru-RU" sz="2800" dirty="0" smtClean="0"/>
          </a:p>
          <a:p>
            <a:pPr>
              <a:lnSpc>
                <a:spcPct val="120000"/>
              </a:lnSpc>
            </a:pPr>
            <a:r>
              <a:rPr lang="ru-RU" altLang="ru-RU" dirty="0" smtClean="0"/>
              <a:t>Во многих случаях для поиска лучшего признакового пространства существуют готовые </a:t>
            </a:r>
            <a:r>
              <a:rPr lang="ru-RU" altLang="ru-RU" dirty="0" err="1" smtClean="0"/>
              <a:t>фреймворки</a:t>
            </a:r>
            <a:r>
              <a:rPr lang="ru-RU" altLang="ru-RU" dirty="0" smtClean="0"/>
              <a:t>. Примерами таких для языка </a:t>
            </a:r>
            <a:r>
              <a:rPr lang="ru-RU" altLang="ru-RU" dirty="0" err="1" smtClean="0"/>
              <a:t>Python</a:t>
            </a:r>
            <a:r>
              <a:rPr lang="ru-RU" altLang="ru-RU" dirty="0" smtClean="0"/>
              <a:t> могут быть: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 smtClean="0">
                <a:hlinkClick r:id="rId2"/>
              </a:rPr>
              <a:t>tsfresh</a:t>
            </a:r>
            <a:r>
              <a:rPr lang="ru-RU" altLang="ru-RU" sz="2800" dirty="0" smtClean="0"/>
              <a:t>(</a:t>
            </a:r>
            <a:r>
              <a:rPr lang="ru-RU" altLang="ru-RU" sz="2800" dirty="0" smtClean="0">
                <a:hlinkClick r:id="rId3"/>
              </a:rPr>
              <a:t>https</a:t>
            </a:r>
            <a:r>
              <a:rPr lang="ru-RU" altLang="ru-RU" sz="2800" dirty="0">
                <a:hlinkClick r:id="rId3"/>
              </a:rPr>
              <a:t>://tsfresh.readthedocs.io/en/latest/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4"/>
              </a:rPr>
              <a:t>tsfel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5"/>
              </a:rPr>
              <a:t>https://tsfel.readthedocs.io/en/latest/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>
                <a:hlinkClick r:id="rId6"/>
              </a:rPr>
              <a:t>Catch22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7"/>
              </a:rPr>
              <a:t>https://github.com/DynamicsAndNeuralSystems/catch22/wiki</a:t>
            </a:r>
            <a:r>
              <a:rPr lang="ru-RU" altLang="ru-RU" sz="2800" dirty="0" smtClean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и </a:t>
            </a:r>
            <a:r>
              <a:rPr lang="ru-RU" altLang="ru-RU" sz="2800" dirty="0"/>
              <a:t>многие другие.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По результатам отбора признаков могут быть использованы как стандартные алгоритмы машинного обучения типа </a:t>
            </a:r>
            <a:r>
              <a:rPr lang="en-US" altLang="ru-RU" b="1" dirty="0" err="1"/>
              <a:t>XGBoost</a:t>
            </a:r>
            <a:r>
              <a:rPr lang="en-US" altLang="ru-RU" b="1" dirty="0"/>
              <a:t>, SVM, RF </a:t>
            </a:r>
            <a:r>
              <a:rPr lang="ru-RU" altLang="ru-RU" dirty="0"/>
              <a:t>и другие, так и специализированные.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В </a:t>
            </a:r>
            <a:r>
              <a:rPr lang="ru-RU" altLang="ru-RU" dirty="0" err="1"/>
              <a:t>большенстве</a:t>
            </a:r>
            <a:r>
              <a:rPr lang="ru-RU" altLang="ru-RU" dirty="0"/>
              <a:t> случаев такие </a:t>
            </a:r>
            <a:r>
              <a:rPr lang="ru-RU" altLang="ru-RU" dirty="0" err="1"/>
              <a:t>фреймворки</a:t>
            </a:r>
            <a:r>
              <a:rPr lang="ru-RU" altLang="ru-RU" dirty="0"/>
              <a:t> предоставляют как возможности для выделения признаков, так и для их отбора</a:t>
            </a:r>
            <a:r>
              <a:rPr lang="ru-RU" altLang="ru-RU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Ряд </a:t>
            </a:r>
            <a:r>
              <a:rPr lang="ru-RU" altLang="ru-RU" dirty="0"/>
              <a:t>подобных фреймворков могут быть найдены в рамках единого </a:t>
            </a:r>
            <a:r>
              <a:rPr lang="ru-RU" altLang="ru-RU" dirty="0" err="1"/>
              <a:t>фреймворка</a:t>
            </a:r>
            <a:r>
              <a:rPr lang="ru-RU" altLang="ru-RU" dirty="0"/>
              <a:t> </a:t>
            </a:r>
            <a:r>
              <a:rPr lang="ru-RU" altLang="ru-RU" dirty="0" err="1">
                <a:hlinkClick r:id="rId8"/>
              </a:rPr>
              <a:t>sktime</a:t>
            </a:r>
            <a:r>
              <a:rPr lang="ru-RU" altLang="ru-RU" dirty="0"/>
              <a:t>(</a:t>
            </a:r>
            <a:r>
              <a:rPr lang="ru-RU" altLang="ru-RU" dirty="0">
                <a:hlinkClick r:id="rId9"/>
              </a:rPr>
              <a:t>https://www.sktime.org/en/stable/index.html</a:t>
            </a:r>
            <a:r>
              <a:rPr lang="ru-RU" alt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37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9454" y="62909"/>
            <a:ext cx="10515600" cy="54152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719" y="693875"/>
            <a:ext cx="11524366" cy="559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Достоинствами</a:t>
            </a:r>
            <a:r>
              <a:rPr lang="ru-RU" sz="2200" dirty="0"/>
              <a:t> </a:t>
            </a:r>
            <a:r>
              <a:rPr lang="ru-RU" sz="2200" dirty="0" smtClean="0"/>
              <a:t>подхода на основе признаков являются: 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создание </a:t>
            </a:r>
            <a:r>
              <a:rPr lang="ru-RU" sz="2200" dirty="0"/>
              <a:t>классификатора с </a:t>
            </a:r>
            <a:r>
              <a:rPr lang="ru-RU" sz="2200" b="1" dirty="0"/>
              <a:t>минимальной </a:t>
            </a:r>
            <a:r>
              <a:rPr lang="ru-RU" sz="2200" b="1" dirty="0" smtClean="0"/>
              <a:t>избыточностью </a:t>
            </a:r>
            <a:r>
              <a:rPr lang="ru-RU" sz="2200" dirty="0" smtClean="0"/>
              <a:t>и высокой обобщающей </a:t>
            </a:r>
            <a:r>
              <a:rPr lang="ru-RU" sz="2200" dirty="0"/>
              <a:t>способностью. 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Однако</a:t>
            </a:r>
            <a:r>
              <a:rPr lang="ru-RU" sz="2200" dirty="0"/>
              <a:t>, следует понимать, что в ряде случаев формализация признаков и поиск подходящего признакового пространства может представлять отдельную, достаточно сложную задачу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ряде случав, </a:t>
            </a:r>
            <a:r>
              <a:rPr lang="ru-RU" sz="2200" dirty="0" smtClean="0"/>
              <a:t>подход </a:t>
            </a:r>
            <a:r>
              <a:rPr lang="ru-RU" sz="2200" dirty="0"/>
              <a:t>позволяет </a:t>
            </a:r>
            <a:r>
              <a:rPr lang="ru-RU" sz="2200" b="1" dirty="0"/>
              <a:t>решить задачу на основе </a:t>
            </a:r>
            <a:r>
              <a:rPr lang="ru-RU" sz="2200" b="1" dirty="0" smtClean="0"/>
              <a:t>интерпретируемых </a:t>
            </a:r>
            <a:r>
              <a:rPr lang="ru-RU" sz="2200" b="1" dirty="0"/>
              <a:t>признаков</a:t>
            </a:r>
            <a:r>
              <a:rPr lang="ru-RU" sz="2200" dirty="0"/>
              <a:t>, что может быть предпочтительным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b="1" dirty="0" smtClean="0"/>
              <a:t>Возможность хранения только признакового </a:t>
            </a:r>
            <a:r>
              <a:rPr lang="ru-RU" sz="2200" dirty="0" smtClean="0"/>
              <a:t>пространства.</a:t>
            </a:r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Иногда большая устойчивость к шумам</a:t>
            </a:r>
          </a:p>
          <a:p>
            <a:pPr>
              <a:lnSpc>
                <a:spcPct val="100000"/>
              </a:lnSpc>
            </a:pPr>
            <a:r>
              <a:rPr lang="ru-RU" sz="2200" b="1" dirty="0" smtClean="0"/>
              <a:t>Однако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могут содержать не всю информацию.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не всегда удается выделить и сформулировать.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Выделение признаков может быть отдельной вычислительно-сложной задачей.</a:t>
            </a:r>
          </a:p>
          <a:p>
            <a:pPr lvl="1">
              <a:lnSpc>
                <a:spcPct val="100000"/>
              </a:lnSpc>
            </a:pPr>
            <a:r>
              <a:rPr lang="ru-RU" sz="2200" i="1" dirty="0" smtClean="0"/>
              <a:t>Для сложных рядов ручное выделение признаков может не работать – нужно глубокое обучение.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12178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ru-RU" sz="2200" dirty="0" smtClean="0"/>
              <a:t>Важно </a:t>
            </a:r>
            <a:r>
              <a:rPr lang="ru-RU" sz="2200" dirty="0"/>
              <a:t>заметить, что ряд задач классификации временных рядов предполагает использования много-переменных рядов.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 </a:t>
            </a:r>
            <a:r>
              <a:rPr lang="ru-RU" sz="2200" dirty="0"/>
              <a:t>есть каждый сегмент временного ряда содержит несколько одномерных составляющих.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таких случаях могут быть несколько подходов к выделению признаков</a:t>
            </a:r>
            <a:r>
              <a:rPr lang="ru-RU" sz="2200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ru-RU" sz="2200" b="1" dirty="0" smtClean="0"/>
              <a:t>объединение</a:t>
            </a:r>
            <a:r>
              <a:rPr lang="ru-RU" sz="2200" dirty="0" smtClean="0"/>
              <a:t> </a:t>
            </a:r>
            <a:r>
              <a:rPr lang="ru-RU" sz="2200" dirty="0"/>
              <a:t>признаков нескольких составляющих </a:t>
            </a:r>
            <a:r>
              <a:rPr lang="ru-RU" sz="2200" b="1" dirty="0"/>
              <a:t>в один вектор</a:t>
            </a:r>
            <a:r>
              <a:rPr lang="ru-RU" sz="2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ru-RU" sz="2200" b="1" dirty="0" err="1"/>
              <a:t>ансамблирование</a:t>
            </a:r>
            <a:r>
              <a:rPr lang="ru-RU" sz="2200" dirty="0"/>
              <a:t> </a:t>
            </a:r>
            <a:r>
              <a:rPr lang="ru-RU" sz="2200" b="1" dirty="0"/>
              <a:t>результатов</a:t>
            </a:r>
            <a:r>
              <a:rPr lang="ru-RU" sz="2200" dirty="0"/>
              <a:t> классификации по каждой составляющей;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использование </a:t>
            </a:r>
            <a:r>
              <a:rPr lang="ru-RU" sz="2200" b="1" dirty="0" smtClean="0"/>
              <a:t>специальных методов, </a:t>
            </a:r>
          </a:p>
          <a:p>
            <a:pPr lvl="3">
              <a:lnSpc>
                <a:spcPct val="100000"/>
              </a:lnSpc>
            </a:pPr>
            <a:r>
              <a:rPr lang="ru-RU" sz="2000" dirty="0" smtClean="0"/>
              <a:t>например </a:t>
            </a:r>
            <a:r>
              <a:rPr lang="ru-RU" sz="2000" dirty="0"/>
              <a:t>типа многомерных </a:t>
            </a:r>
            <a:r>
              <a:rPr lang="ru-RU" sz="2000" dirty="0" err="1" smtClean="0"/>
              <a:t>шейплеты</a:t>
            </a:r>
            <a:r>
              <a:rPr lang="ru-RU" sz="2000" dirty="0" smtClean="0"/>
              <a:t>, многомерные авторегрессии, </a:t>
            </a:r>
            <a:r>
              <a:rPr lang="en-US" sz="2000" dirty="0" smtClean="0"/>
              <a:t>PCA</a:t>
            </a:r>
            <a:r>
              <a:rPr lang="ru-RU" sz="2000" dirty="0" smtClean="0"/>
              <a:t>.</a:t>
            </a:r>
            <a:endParaRPr lang="ru-RU" sz="2000" dirty="0"/>
          </a:p>
          <a:p>
            <a:pPr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34408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b="1" dirty="0" smtClean="0"/>
              <a:t>Анализ и обработку признаков во временных рядах </a:t>
            </a:r>
            <a:r>
              <a:rPr lang="en-US" sz="2200" dirty="0" err="1" smtClean="0"/>
              <a:t>можно</a:t>
            </a:r>
            <a:r>
              <a:rPr lang="en-US" sz="2200" dirty="0" smtClean="0"/>
              <a:t> </a:t>
            </a:r>
            <a:r>
              <a:rPr lang="en-US" sz="2200" dirty="0" err="1" smtClean="0"/>
              <a:t>определить</a:t>
            </a:r>
            <a:r>
              <a:rPr lang="en-US" sz="2200" dirty="0" smtClean="0"/>
              <a:t> </a:t>
            </a:r>
            <a:r>
              <a:rPr lang="en-US" sz="2200" dirty="0" err="1" smtClean="0"/>
              <a:t>как</a:t>
            </a:r>
            <a:r>
              <a:rPr lang="en-US" sz="2200" dirty="0" smtClean="0"/>
              <a:t> </a:t>
            </a:r>
            <a:r>
              <a:rPr lang="en-US" sz="2200" dirty="0" err="1" smtClean="0"/>
              <a:t>процесс</a:t>
            </a:r>
            <a:r>
              <a:rPr lang="en-US" sz="2200" dirty="0" smtClean="0"/>
              <a:t> </a:t>
            </a:r>
            <a:r>
              <a:rPr lang="en-US" sz="2200" dirty="0" err="1" smtClean="0"/>
              <a:t>выбора</a:t>
            </a:r>
            <a:r>
              <a:rPr lang="en-US" sz="2200" dirty="0" smtClean="0"/>
              <a:t> и </a:t>
            </a:r>
            <a:r>
              <a:rPr lang="en-US" sz="2200" dirty="0" err="1" smtClean="0"/>
              <a:t>предварительной</a:t>
            </a:r>
            <a:r>
              <a:rPr lang="en-US" sz="2200" dirty="0" smtClean="0"/>
              <a:t> </a:t>
            </a:r>
            <a:r>
              <a:rPr lang="en-US" sz="2200" dirty="0" err="1" smtClean="0"/>
              <a:t>обработки</a:t>
            </a:r>
            <a:r>
              <a:rPr lang="en-US" sz="2200" dirty="0" smtClean="0"/>
              <a:t> </a:t>
            </a:r>
            <a:r>
              <a:rPr lang="en-US" sz="2200" dirty="0" err="1" smtClean="0"/>
              <a:t>значимых</a:t>
            </a:r>
            <a:r>
              <a:rPr lang="en-US" sz="2200" dirty="0" smtClean="0"/>
              <a:t> </a:t>
            </a:r>
            <a:r>
              <a:rPr lang="ru-RU" sz="2200" dirty="0" smtClean="0"/>
              <a:t>признаков</a:t>
            </a:r>
            <a:r>
              <a:rPr lang="en-US" sz="2200" dirty="0" smtClean="0"/>
              <a:t> и </a:t>
            </a:r>
            <a:r>
              <a:rPr lang="en-US" sz="2200" dirty="0" err="1" smtClean="0"/>
              <a:t>исключения</a:t>
            </a:r>
            <a:r>
              <a:rPr lang="en-US" sz="2200" dirty="0" smtClean="0"/>
              <a:t> </a:t>
            </a:r>
            <a:r>
              <a:rPr lang="en-US" sz="2200" dirty="0" err="1" smtClean="0"/>
              <a:t>из</a:t>
            </a:r>
            <a:r>
              <a:rPr lang="en-US" sz="2200" dirty="0" smtClean="0"/>
              <a:t> </a:t>
            </a:r>
            <a:r>
              <a:rPr lang="en-US" sz="2200" dirty="0" err="1" smtClean="0"/>
              <a:t>временных</a:t>
            </a:r>
            <a:r>
              <a:rPr lang="en-US" sz="2200" dirty="0" smtClean="0"/>
              <a:t> </a:t>
            </a:r>
            <a:r>
              <a:rPr lang="en-US" sz="2200" dirty="0" err="1" smtClean="0"/>
              <a:t>рядов</a:t>
            </a:r>
            <a:r>
              <a:rPr lang="en-US" sz="2200" dirty="0" smtClean="0"/>
              <a:t> </a:t>
            </a:r>
            <a:r>
              <a:rPr lang="ru-RU" sz="2200" dirty="0" smtClean="0"/>
              <a:t>признаков</a:t>
            </a:r>
            <a:r>
              <a:rPr lang="en-US" sz="2200" dirty="0" smtClean="0"/>
              <a:t>, </a:t>
            </a:r>
            <a:r>
              <a:rPr lang="en-US" sz="2200" dirty="0" err="1" smtClean="0"/>
              <a:t>которые</a:t>
            </a:r>
            <a:r>
              <a:rPr lang="en-US" sz="2200" dirty="0" smtClean="0"/>
              <a:t> </a:t>
            </a:r>
            <a:r>
              <a:rPr lang="en-US" sz="2200" dirty="0" err="1" smtClean="0"/>
              <a:t>не</a:t>
            </a:r>
            <a:r>
              <a:rPr lang="en-US" sz="2200" dirty="0" smtClean="0"/>
              <a:t> </a:t>
            </a:r>
            <a:r>
              <a:rPr lang="en-US" sz="2200" dirty="0" err="1" smtClean="0"/>
              <a:t>имеют</a:t>
            </a:r>
            <a:r>
              <a:rPr lang="en-US" sz="2200" dirty="0" smtClean="0"/>
              <a:t> </a:t>
            </a:r>
            <a:r>
              <a:rPr lang="en-US" sz="2200" dirty="0" err="1" smtClean="0"/>
              <a:t>отношения</a:t>
            </a:r>
            <a:r>
              <a:rPr lang="en-US" sz="2200" dirty="0" smtClean="0"/>
              <a:t> к </a:t>
            </a:r>
            <a:r>
              <a:rPr lang="en-US" sz="2200" dirty="0" err="1" smtClean="0"/>
              <a:t>задаче</a:t>
            </a:r>
            <a:r>
              <a:rPr lang="en-US" sz="2200" dirty="0" smtClean="0"/>
              <a:t>.</a:t>
            </a:r>
            <a:r>
              <a:rPr lang="ru-RU" sz="22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Анализ и обработка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</a:t>
            </a:r>
            <a:r>
              <a:rPr lang="en-US" sz="2200" dirty="0" err="1"/>
              <a:t>облегча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понимание</a:t>
            </a:r>
            <a:r>
              <a:rPr lang="en-US" sz="2200" dirty="0"/>
              <a:t> </a:t>
            </a:r>
            <a:r>
              <a:rPr lang="en-US" sz="2200" dirty="0" err="1"/>
              <a:t>данных</a:t>
            </a:r>
            <a:r>
              <a:rPr lang="en-US" sz="2200" dirty="0"/>
              <a:t>,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сокраща</a:t>
            </a:r>
            <a:r>
              <a:rPr lang="ru-RU" sz="2200" dirty="0"/>
              <a:t>ю</a:t>
            </a:r>
            <a:r>
              <a:rPr lang="en-US" sz="2200" dirty="0"/>
              <a:t>т </a:t>
            </a:r>
            <a:r>
              <a:rPr lang="en-US" sz="2200" dirty="0" err="1"/>
              <a:t>время</a:t>
            </a:r>
            <a:r>
              <a:rPr lang="en-US" sz="2200" dirty="0"/>
              <a:t> </a:t>
            </a:r>
            <a:r>
              <a:rPr lang="en-US" sz="2200" dirty="0" err="1"/>
              <a:t>вычислений</a:t>
            </a:r>
            <a:r>
              <a:rPr lang="en-US" sz="2200" dirty="0"/>
              <a:t>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en-US" sz="2200" dirty="0" err="1"/>
              <a:t>требования</a:t>
            </a:r>
            <a:r>
              <a:rPr lang="en-US" sz="2200" dirty="0"/>
              <a:t> к </a:t>
            </a:r>
            <a:r>
              <a:rPr lang="en-US" sz="2200" dirty="0" err="1"/>
              <a:t>хранению</a:t>
            </a:r>
            <a:r>
              <a:rPr lang="en-US" sz="2200" dirty="0"/>
              <a:t>, </a:t>
            </a:r>
            <a:r>
              <a:rPr lang="en-US" sz="2200" dirty="0" err="1"/>
              <a:t>так</a:t>
            </a:r>
            <a:r>
              <a:rPr lang="en-US" sz="2200" dirty="0"/>
              <a:t>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/>
              <a:t>изучение</a:t>
            </a:r>
            <a:r>
              <a:rPr lang="en-US" sz="2200" dirty="0"/>
              <a:t> </a:t>
            </a:r>
            <a:r>
              <a:rPr lang="en-US" sz="2200" dirty="0" err="1"/>
              <a:t>моделей</a:t>
            </a:r>
            <a:r>
              <a:rPr lang="en-US" sz="2200" dirty="0"/>
              <a:t> </a:t>
            </a:r>
            <a:r>
              <a:rPr lang="en-US" sz="2200" dirty="0" err="1"/>
              <a:t>становится</a:t>
            </a:r>
            <a:r>
              <a:rPr lang="en-US" sz="2200" dirty="0"/>
              <a:t> </a:t>
            </a:r>
            <a:r>
              <a:rPr lang="en-US" sz="2200" dirty="0" err="1"/>
              <a:t>более</a:t>
            </a:r>
            <a:r>
              <a:rPr lang="en-US" sz="2200" dirty="0"/>
              <a:t> </a:t>
            </a:r>
            <a:r>
              <a:rPr lang="en-US" sz="2200" dirty="0" err="1"/>
              <a:t>простым</a:t>
            </a:r>
            <a:r>
              <a:rPr lang="en-US" sz="2200" dirty="0"/>
              <a:t> </a:t>
            </a:r>
            <a:r>
              <a:rPr lang="en-US" sz="2200" dirty="0" err="1"/>
              <a:t>процессом</a:t>
            </a:r>
            <a:r>
              <a:rPr lang="en-US" sz="2200" dirty="0"/>
              <a:t>. 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Иногда позволяет повысить интерпретируемость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Также в ряде случаев позволяет повысить точность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47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2200" dirty="0" smtClean="0"/>
              <a:t>Отбор признаков</a:t>
            </a:r>
          </a:p>
          <a:p>
            <a:pPr lvl="1" algn="just"/>
            <a:r>
              <a:rPr lang="ru-RU" sz="2200" b="1" dirty="0"/>
              <a:t>М</a:t>
            </a:r>
            <a:r>
              <a:rPr lang="en-US" sz="2200" b="1" dirty="0" err="1"/>
              <a:t>етоды</a:t>
            </a:r>
            <a:r>
              <a:rPr lang="en-US" sz="2200" dirty="0"/>
              <a:t> </a:t>
            </a:r>
            <a:r>
              <a:rPr lang="ru-RU" sz="2200" b="1" dirty="0"/>
              <a:t>оборачивания</a:t>
            </a:r>
            <a:r>
              <a:rPr lang="ru-RU" sz="2200" dirty="0"/>
              <a:t> - используются</a:t>
            </a:r>
            <a:r>
              <a:rPr lang="en-US" sz="2200" dirty="0"/>
              <a:t> </a:t>
            </a:r>
            <a:r>
              <a:rPr lang="en-US" sz="2200" dirty="0" err="1"/>
              <a:t>предопределенны</a:t>
            </a:r>
            <a:r>
              <a:rPr lang="ru-RU" sz="2200" dirty="0"/>
              <a:t>е</a:t>
            </a:r>
            <a:r>
              <a:rPr lang="en-US" sz="2200" dirty="0"/>
              <a:t> </a:t>
            </a:r>
            <a:r>
              <a:rPr lang="en-US" sz="2200" dirty="0" err="1"/>
              <a:t>алгоритм</a:t>
            </a:r>
            <a:r>
              <a:rPr lang="en-US" sz="2200" dirty="0"/>
              <a:t> </a:t>
            </a:r>
            <a:r>
              <a:rPr lang="en-US" sz="2200" dirty="0" err="1"/>
              <a:t>обучения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определения</a:t>
            </a:r>
            <a:r>
              <a:rPr lang="en-US" sz="2200" dirty="0"/>
              <a:t> </a:t>
            </a:r>
            <a:r>
              <a:rPr lang="en-US" sz="2200" dirty="0" err="1"/>
              <a:t>качества</a:t>
            </a:r>
            <a:r>
              <a:rPr lang="en-US" sz="2200" dirty="0"/>
              <a:t> </a:t>
            </a:r>
            <a:r>
              <a:rPr lang="en-US" sz="2200" dirty="0" err="1"/>
              <a:t>выбранных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/>
              <a:t> в </a:t>
            </a:r>
            <a:r>
              <a:rPr lang="en-US" sz="2200" dirty="0" err="1"/>
              <a:t>соответствии</a:t>
            </a:r>
            <a:r>
              <a:rPr lang="en-US" sz="2200" dirty="0"/>
              <a:t> с </a:t>
            </a:r>
            <a:r>
              <a:rPr lang="ru-RU" sz="2200" dirty="0"/>
              <a:t>заданной </a:t>
            </a:r>
            <a:r>
              <a:rPr lang="en-US" sz="2200" dirty="0" err="1"/>
              <a:t>метрикой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2" algn="just"/>
            <a:r>
              <a:rPr lang="ru-RU" sz="2200" dirty="0" smtClean="0"/>
              <a:t>Например важность признаков для леса.</a:t>
            </a:r>
            <a:endParaRPr lang="en-US" sz="2200" dirty="0" smtClean="0"/>
          </a:p>
          <a:p>
            <a:pPr lvl="2" algn="just"/>
            <a:r>
              <a:rPr lang="ru-RU" sz="2200" dirty="0" smtClean="0"/>
              <a:t>Отбор комбинаций признаков.</a:t>
            </a:r>
            <a:endParaRPr lang="en-US" sz="2200" dirty="0"/>
          </a:p>
          <a:p>
            <a:pPr lvl="1" algn="just"/>
            <a:r>
              <a:rPr lang="en-US" sz="2200" b="1" dirty="0" err="1"/>
              <a:t>Методы</a:t>
            </a:r>
            <a:r>
              <a:rPr lang="en-US" sz="2200" b="1" dirty="0"/>
              <a:t> </a:t>
            </a:r>
            <a:r>
              <a:rPr lang="en-US" sz="2200" b="1" dirty="0" err="1"/>
              <a:t>фильтрации</a:t>
            </a:r>
            <a:r>
              <a:rPr lang="en-US" sz="2200" dirty="0"/>
              <a:t> </a:t>
            </a:r>
            <a:r>
              <a:rPr lang="ru-RU" sz="2200" b="1" dirty="0"/>
              <a:t>признаков</a:t>
            </a:r>
            <a:r>
              <a:rPr lang="ru-RU" sz="2200" dirty="0"/>
              <a:t> </a:t>
            </a:r>
            <a:r>
              <a:rPr lang="en-US" sz="2200" dirty="0" err="1"/>
              <a:t>применя</a:t>
            </a:r>
            <a:r>
              <a:rPr lang="ru-RU" sz="2200" dirty="0" err="1"/>
              <a:t>ются</a:t>
            </a:r>
            <a:r>
              <a:rPr lang="en-US" sz="2200" dirty="0"/>
              <a:t> </a:t>
            </a:r>
            <a:r>
              <a:rPr lang="en-US" sz="2200" dirty="0" err="1"/>
              <a:t>статистические</a:t>
            </a:r>
            <a:r>
              <a:rPr lang="en-US" sz="2200" dirty="0"/>
              <a:t> </a:t>
            </a:r>
            <a:r>
              <a:rPr lang="en-US" sz="2200" dirty="0" err="1"/>
              <a:t>меры</a:t>
            </a:r>
            <a:r>
              <a:rPr lang="en-US" sz="2200" dirty="0"/>
              <a:t> </a:t>
            </a:r>
            <a:r>
              <a:rPr lang="en-US" sz="2200" dirty="0" err="1"/>
              <a:t>для</a:t>
            </a:r>
            <a:r>
              <a:rPr lang="en-US" sz="2200" dirty="0"/>
              <a:t> </a:t>
            </a:r>
            <a:r>
              <a:rPr lang="en-US" sz="2200" dirty="0" err="1"/>
              <a:t>оценки</a:t>
            </a:r>
            <a:r>
              <a:rPr lang="en-US" sz="2200" dirty="0"/>
              <a:t> </a:t>
            </a:r>
            <a:r>
              <a:rPr lang="en-US" sz="2200" dirty="0" err="1"/>
              <a:t>набора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2" algn="just"/>
            <a:r>
              <a:rPr lang="ru-RU" sz="2200" dirty="0" smtClean="0"/>
              <a:t>Например корреляция признаков </a:t>
            </a:r>
          </a:p>
          <a:p>
            <a:pPr lvl="2" algn="just"/>
            <a:r>
              <a:rPr lang="ru-RU" sz="2200" dirty="0" smtClean="0"/>
              <a:t>Или </a:t>
            </a:r>
            <a:r>
              <a:rPr lang="en-US" sz="2200" dirty="0" smtClean="0"/>
              <a:t>ANOVA</a:t>
            </a:r>
            <a:endParaRPr lang="en-US" sz="2200" dirty="0"/>
          </a:p>
          <a:p>
            <a:pPr lvl="1" algn="just"/>
            <a:r>
              <a:rPr lang="ru-RU" sz="2200" b="1" dirty="0"/>
              <a:t>В</a:t>
            </a:r>
            <a:r>
              <a:rPr lang="en-US" sz="2200" b="1" dirty="0" err="1"/>
              <a:t>стр</a:t>
            </a:r>
            <a:r>
              <a:rPr lang="ru-RU" sz="2200" b="1" dirty="0" err="1"/>
              <a:t>аевымые</a:t>
            </a:r>
            <a:r>
              <a:rPr lang="en-US" sz="2200" b="1" dirty="0"/>
              <a:t> </a:t>
            </a:r>
            <a:r>
              <a:rPr lang="en-US" sz="2200" b="1" dirty="0" err="1"/>
              <a:t>методы</a:t>
            </a:r>
            <a:r>
              <a:rPr lang="en-US" sz="2200" dirty="0"/>
              <a:t> </a:t>
            </a:r>
            <a:r>
              <a:rPr lang="en-US" sz="2200" dirty="0" err="1"/>
              <a:t>одновременная</a:t>
            </a:r>
            <a:r>
              <a:rPr lang="en-US" sz="2200" dirty="0"/>
              <a:t> </a:t>
            </a:r>
            <a:r>
              <a:rPr lang="en-US" sz="2200" dirty="0" err="1"/>
              <a:t>подгонка</a:t>
            </a:r>
            <a:r>
              <a:rPr lang="en-US" sz="2200" dirty="0"/>
              <a:t> </a:t>
            </a:r>
            <a:r>
              <a:rPr lang="en-US" sz="2200" dirty="0" err="1"/>
              <a:t>модели</a:t>
            </a:r>
            <a:r>
              <a:rPr lang="en-US" sz="2200" dirty="0"/>
              <a:t> и </a:t>
            </a:r>
            <a:r>
              <a:rPr lang="en-US" sz="2200" dirty="0" err="1"/>
              <a:t>выбор</a:t>
            </a:r>
            <a:r>
              <a:rPr lang="en-US" sz="2200" dirty="0"/>
              <a:t> </a:t>
            </a:r>
            <a:r>
              <a:rPr lang="ru-RU" sz="2200" dirty="0"/>
              <a:t>признаков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lvl="2" algn="just"/>
            <a:r>
              <a:rPr lang="ru-RU" sz="2200" dirty="0" smtClean="0"/>
              <a:t>Например </a:t>
            </a:r>
            <a:r>
              <a:rPr lang="en-US" sz="2200" dirty="0" smtClean="0"/>
              <a:t>L1 </a:t>
            </a:r>
            <a:r>
              <a:rPr lang="ru-RU" sz="2200" dirty="0" smtClean="0"/>
              <a:t>регуляризация.</a:t>
            </a:r>
            <a:endParaRPr lang="en-US" sz="2200" dirty="0"/>
          </a:p>
          <a:p>
            <a:pPr algn="l" rtl="0">
              <a:lnSpc>
                <a:spcPct val="100000"/>
              </a:lnSpc>
            </a:pP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44461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Классификатор </a:t>
            </a:r>
            <a:r>
              <a:rPr lang="en-US" sz="2200" dirty="0" smtClean="0"/>
              <a:t>Time-Series-Forest </a:t>
            </a:r>
            <a:r>
              <a:rPr lang="ru-RU" sz="2200" dirty="0" smtClean="0"/>
              <a:t>TSF </a:t>
            </a:r>
            <a:r>
              <a:rPr lang="ru-RU" sz="2200" dirty="0"/>
              <a:t>адаптирует классификатор случайного леса к </a:t>
            </a:r>
            <a:r>
              <a:rPr lang="ru-RU" sz="2200" dirty="0" smtClean="0"/>
              <a:t>временному ряду.</a:t>
            </a:r>
            <a:endParaRPr lang="ru-RU" sz="22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TSF - это классификатор на основе </a:t>
            </a:r>
            <a:r>
              <a:rPr lang="ru-RU" sz="2200" dirty="0" smtClean="0"/>
              <a:t>интервалов.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основе данного подхода лежит следующая последовательность действий.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сегмента временного ряда выделяется набор интервалов, </a:t>
            </a:r>
            <a:r>
              <a:rPr lang="ru-RU" sz="2200" dirty="0" smtClean="0"/>
              <a:t>выбранных </a:t>
            </a:r>
            <a:r>
              <a:rPr lang="ru-RU" sz="2200" dirty="0"/>
              <a:t>случайно.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производится </a:t>
            </a:r>
            <a:r>
              <a:rPr lang="ru-RU" sz="2200" dirty="0" smtClean="0"/>
              <a:t>оценка,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среднее </a:t>
            </a:r>
            <a:r>
              <a:rPr lang="ru-RU" sz="2200" dirty="0"/>
              <a:t>значение</a:t>
            </a:r>
            <a:r>
              <a:rPr lang="ru-RU" sz="2200" dirty="0" smtClean="0"/>
              <a:t>,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стандартное </a:t>
            </a:r>
            <a:r>
              <a:rPr lang="ru-RU" sz="2200" dirty="0"/>
              <a:t>отклонение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и </a:t>
            </a:r>
            <a:r>
              <a:rPr lang="ru-RU" sz="2200" dirty="0"/>
              <a:t>наклон линейного тренда.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Возможны </a:t>
            </a:r>
            <a:r>
              <a:rPr lang="ru-RU" sz="2200" dirty="0"/>
              <a:t>и другие характеристики.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признаков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строится отдельное дерево.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Среднее значение по ансамблю деревьев рассматривается как результат работы алгоритма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115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Преимущества TSF: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эффективен с точки зрения вычислений.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- это интерпретируемая модель.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Важность временных характеристик может быть оценена – есть отбор признаков.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В </a:t>
            </a:r>
            <a:r>
              <a:rPr lang="ru-RU" altLang="ru-RU" sz="2200" dirty="0"/>
              <a:t>оригинальной работе авторы также предложили особый критерий </a:t>
            </a:r>
            <a:r>
              <a:rPr lang="ru-RU" altLang="ru-RU" sz="2200" dirty="0" smtClean="0"/>
              <a:t>расщеплений </a:t>
            </a:r>
            <a:r>
              <a:rPr lang="ru-RU" altLang="ru-RU" sz="2200" dirty="0"/>
              <a:t>в дереве</a:t>
            </a:r>
            <a:r>
              <a:rPr lang="ru-RU" altLang="ru-RU" sz="2200" dirty="0" smtClean="0"/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Отметим</a:t>
            </a:r>
            <a:r>
              <a:rPr lang="ru-RU" altLang="ru-RU" sz="2200" dirty="0"/>
              <a:t>, что в общем случае алгоритм TSF не ограничивается предложенными авторами </a:t>
            </a:r>
            <a:r>
              <a:rPr lang="ru-RU" altLang="ru-RU" sz="2200" dirty="0" smtClean="0"/>
              <a:t>3</a:t>
            </a:r>
            <a:r>
              <a:rPr lang="ru-RU" altLang="ru-RU" sz="2200" dirty="0"/>
              <a:t> признаками. </a:t>
            </a:r>
            <a:endParaRPr lang="ru-RU" altLang="ru-RU" sz="22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Например</a:t>
            </a:r>
            <a:r>
              <a:rPr lang="ru-RU" altLang="ru-RU" sz="2200" dirty="0"/>
              <a:t>, авторы подхода </a:t>
            </a:r>
            <a:r>
              <a:rPr lang="ru-RU" altLang="ru-RU" sz="2200" b="1" dirty="0"/>
              <a:t>Catch22</a:t>
            </a:r>
            <a:r>
              <a:rPr lang="ru-RU" altLang="ru-RU" sz="2200" dirty="0"/>
              <a:t> предложили </a:t>
            </a:r>
            <a:r>
              <a:rPr lang="en-US" altLang="ru-RU" sz="2200" dirty="0" smtClean="0"/>
              <a:t/>
            </a:r>
            <a:br>
              <a:rPr lang="en-US" altLang="ru-RU" sz="2200" dirty="0" smtClean="0"/>
            </a:br>
            <a:r>
              <a:rPr lang="ru-RU" altLang="ru-RU" sz="2200" dirty="0"/>
              <a:t> </a:t>
            </a:r>
            <a:r>
              <a:rPr lang="ru-RU" altLang="ru-RU" sz="2200" b="1" dirty="0" err="1"/>
              <a:t>Canonical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Forest</a:t>
            </a:r>
            <a:r>
              <a:rPr lang="ru-RU" altLang="ru-RU" sz="2200" b="1" dirty="0"/>
              <a:t> (</a:t>
            </a:r>
            <a:r>
              <a:rPr lang="ru-RU" altLang="ru-RU" sz="2200" b="1" dirty="0" smtClean="0"/>
              <a:t>CIF)</a:t>
            </a:r>
            <a:r>
              <a:rPr lang="ru-RU" altLang="ru-RU" sz="2200" dirty="0" smtClean="0"/>
              <a:t>:</a:t>
            </a:r>
            <a:endParaRPr lang="en-US" altLang="ru-RU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набор 22 признаков </a:t>
            </a:r>
            <a:endParaRPr lang="en-US" altLang="ru-RU" sz="22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/>
              <a:t>совместно </a:t>
            </a:r>
            <a:r>
              <a:rPr lang="ru-RU" altLang="ru-RU" sz="2200" dirty="0"/>
              <a:t>с подходом TSF для построения деревьев.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505" y="3332136"/>
            <a:ext cx="4317273" cy="352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1832" y="5194775"/>
            <a:ext cx="6982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i="1" dirty="0">
                <a:latin typeface="-apple-system"/>
              </a:rPr>
              <a:t>Алгоритмы на основе TSF показывают высокие точности для ряда задач. </a:t>
            </a:r>
            <a:endParaRPr lang="ru-RU" altLang="ru-RU" sz="2000" i="1" dirty="0" smtClean="0">
              <a:latin typeface="-apple-system"/>
            </a:endParaRPr>
          </a:p>
          <a:p>
            <a:r>
              <a:rPr lang="ru-RU" altLang="ru-RU" sz="2000" i="1" dirty="0" smtClean="0">
                <a:latin typeface="-apple-system"/>
              </a:rPr>
              <a:t>Однако</a:t>
            </a:r>
            <a:r>
              <a:rPr lang="ru-RU" altLang="ru-RU" sz="2000" i="1" dirty="0">
                <a:latin typeface="-apple-system"/>
              </a:rPr>
              <a:t>, метод описывает лишь временные характеристики ряда не позволяя учитывать спектральные составляющие.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33070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90855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Подход</a:t>
            </a:r>
            <a:r>
              <a:rPr lang="ru-RU" altLang="ru-RU" sz="2200" dirty="0"/>
              <a:t> </a:t>
            </a:r>
            <a:r>
              <a:rPr lang="ru-RU" altLang="ru-RU" sz="2200" b="1" dirty="0"/>
              <a:t>RISE - </a:t>
            </a:r>
            <a:r>
              <a:rPr lang="ru-RU" altLang="ru-RU" sz="2200" b="1" dirty="0" err="1"/>
              <a:t>Random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Spectral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Ensemble</a:t>
            </a:r>
            <a:r>
              <a:rPr lang="ru-RU" altLang="ru-RU" sz="2200" b="1" dirty="0"/>
              <a:t> </a:t>
            </a:r>
            <a:r>
              <a:rPr lang="ru-RU" altLang="ru-RU" sz="2200" dirty="0" smtClean="0"/>
              <a:t> предложен </a:t>
            </a:r>
            <a:r>
              <a:rPr lang="ru-RU" altLang="ru-RU" sz="2200" dirty="0"/>
              <a:t>как учитывающий как глобальные признаки (по всему сегменту временного ряда), так и локальные (полученные по случайным интервалам в рамках сегмента</a:t>
            </a:r>
            <a:r>
              <a:rPr lang="ru-RU" altLang="ru-RU" sz="2200" dirty="0" smtClean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Для каждого </a:t>
            </a:r>
            <a:r>
              <a:rPr lang="ru-RU" altLang="ru-RU" sz="2200" dirty="0"/>
              <a:t>участка ряда выделяются </a:t>
            </a:r>
            <a:r>
              <a:rPr lang="ru-RU" altLang="ru-RU" sz="2200" dirty="0" smtClean="0"/>
              <a:t>векторные признаки:</a:t>
            </a:r>
            <a:endParaRPr lang="ru-RU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автокорреляционной </a:t>
            </a:r>
            <a:r>
              <a:rPr lang="ru-RU" altLang="ru-RU" sz="2200" dirty="0" smtClean="0"/>
              <a:t>функции и функций </a:t>
            </a:r>
            <a:r>
              <a:rPr lang="ru-RU" altLang="ru-RU" sz="2200" dirty="0"/>
              <a:t>Ч</a:t>
            </a:r>
            <a:r>
              <a:rPr lang="ru-RU" altLang="ru-RU" sz="2200" dirty="0" smtClean="0"/>
              <a:t>АКФ</a:t>
            </a:r>
            <a:r>
              <a:rPr lang="ru-RU" altLang="ru-RU" sz="2200" dirty="0" smtClean="0"/>
              <a:t>;</a:t>
            </a:r>
            <a:endParaRPr lang="ru-RU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значений спектральной мощности (значений амплитудного спектра);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/>
              <a:t>набор нескольких коэффициентов </a:t>
            </a:r>
            <a:r>
              <a:rPr lang="ru-RU" altLang="ru-RU" sz="2200" dirty="0" err="1"/>
              <a:t>авторегрессионной</a:t>
            </a:r>
            <a:r>
              <a:rPr lang="ru-RU" altLang="ru-RU" sz="2200" dirty="0"/>
              <a:t> </a:t>
            </a:r>
            <a:r>
              <a:rPr lang="ru-RU" altLang="ru-RU" sz="2200" dirty="0" smtClean="0"/>
              <a:t>функции.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последний </a:t>
            </a:r>
            <a:r>
              <a:rPr lang="ru-RU" altLang="ru-RU" sz="2200" dirty="0"/>
              <a:t>набор признаков может быть опущен. Так это сделано, в реализации пакета </a:t>
            </a:r>
            <a:r>
              <a:rPr lang="ru-RU" altLang="ru-RU" sz="2200" dirty="0" err="1">
                <a:hlinkClick r:id="rId2"/>
              </a:rPr>
              <a:t>sktime</a:t>
            </a:r>
            <a:r>
              <a:rPr lang="ru-RU" altLang="ru-RU" sz="2200" dirty="0"/>
              <a:t>.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Для </a:t>
            </a:r>
            <a:r>
              <a:rPr lang="ru-RU" altLang="ru-RU" sz="2200" dirty="0"/>
              <a:t>каждого случая выбранного пространства признаков строится </a:t>
            </a:r>
            <a:r>
              <a:rPr lang="ru-RU" altLang="ru-RU" sz="2200" dirty="0" smtClean="0"/>
              <a:t>отдельное </a:t>
            </a:r>
            <a:r>
              <a:rPr lang="ru-RU" altLang="ru-RU" sz="2200" dirty="0"/>
              <a:t>дерево. </a:t>
            </a:r>
            <a:endParaRPr lang="ru-RU" altLang="ru-RU" sz="2200" dirty="0" smtClean="0"/>
          </a:p>
          <a:p>
            <a:pPr lvl="2" eaLnBrk="0" fontAlgn="base" hangingPunct="0">
              <a:lnSpc>
                <a:spcPct val="100000"/>
              </a:lnSpc>
              <a:spcBef>
                <a:spcPts val="600"/>
              </a:spcBef>
              <a:tabLst>
                <a:tab pos="2154238" algn="l"/>
              </a:tabLst>
            </a:pPr>
            <a:r>
              <a:rPr lang="ru-RU" altLang="ru-RU" sz="2200" dirty="0" smtClean="0"/>
              <a:t>В </a:t>
            </a:r>
            <a:r>
              <a:rPr lang="ru-RU" altLang="ru-RU" sz="2200" dirty="0"/>
              <a:t>оригинальной статье авторы рекомендуют строить одно глобальное </a:t>
            </a:r>
            <a:r>
              <a:rPr lang="ru-RU" altLang="ru-RU" sz="2200" dirty="0" smtClean="0"/>
              <a:t>дерево</a:t>
            </a:r>
            <a:r>
              <a:rPr lang="en-US" altLang="ru-RU" sz="2200" dirty="0" smtClean="0"/>
              <a:t/>
            </a:r>
            <a:br>
              <a:rPr lang="en-US" altLang="ru-RU" sz="2200" dirty="0" smtClean="0"/>
            </a:br>
            <a:r>
              <a:rPr lang="ru-RU" altLang="ru-RU" sz="2200" dirty="0" smtClean="0"/>
              <a:t>(</a:t>
            </a:r>
            <a:r>
              <a:rPr lang="ru-RU" altLang="ru-RU" sz="2200" dirty="0"/>
              <a:t>по всему сегменту ряда) и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500 локальных деревьев.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0427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4" y="1825625"/>
            <a:ext cx="11191875" cy="49085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TSF в RISE: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использует один интервал временного ряда для каждого дерева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он обучается с использованием спектральных характеристик, извлеченных из ряда, вместо сводной статистики.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Вероятности </a:t>
            </a:r>
            <a:r>
              <a:rPr lang="ru-RU" sz="2200" dirty="0"/>
              <a:t>классов рассчитываются как доля голосов базового классификатора.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RISE контролирует время выполнения, создавая адаптивную модель времени для построения единого дерева.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Это важно для длинных серий (например, аудио), где очень большие интервалы могут означать очень мало деревьев.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6044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 smtClean="0"/>
              <a:t>Если </a:t>
            </a:r>
            <a:r>
              <a:rPr lang="ru-RU" sz="2200" dirty="0"/>
              <a:t>признаки </a:t>
            </a:r>
            <a:r>
              <a:rPr lang="ru-RU" sz="2200" dirty="0" smtClean="0"/>
              <a:t>не удаётся </a:t>
            </a:r>
            <a:r>
              <a:rPr lang="ru-RU" sz="2200" dirty="0"/>
              <a:t>полностью формализовать, то, </a:t>
            </a:r>
            <a:r>
              <a:rPr lang="ru-RU" sz="2200" dirty="0" smtClean="0"/>
              <a:t>не полностью </a:t>
            </a:r>
            <a:r>
              <a:rPr lang="ru-RU" sz="2200" dirty="0"/>
              <a:t>вручную описанное признаковое пространство может привести к потери точности и/или обобщающей способности</a:t>
            </a:r>
            <a:r>
              <a:rPr lang="ru-RU" sz="22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таких задач, на практике, методы на основе данных и на основе признаков могут быть </a:t>
            </a:r>
            <a:r>
              <a:rPr lang="ru-RU" sz="2200" dirty="0" smtClean="0"/>
              <a:t>объединены </a:t>
            </a:r>
            <a:r>
              <a:rPr lang="ru-RU" sz="2200" dirty="0"/>
              <a:t>в ансамбли таким образом, чтобы учесть </a:t>
            </a:r>
            <a:r>
              <a:rPr lang="ru-RU" sz="2200" dirty="0" smtClean="0"/>
              <a:t>преимущества </a:t>
            </a:r>
            <a:r>
              <a:rPr lang="ru-RU" sz="2200" dirty="0"/>
              <a:t>и недостатки тех и других подходов</a:t>
            </a:r>
            <a:r>
              <a:rPr lang="ru-RU" sz="2200" dirty="0" smtClean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этом надо отметить, что анализе временных рядов ансамблевые методы предполагают использование различных подходов, решающих разные типы задач. </a:t>
            </a:r>
          </a:p>
        </p:txBody>
      </p:sp>
    </p:spTree>
    <p:extLst>
      <p:ext uri="{BB962C8B-B14F-4D97-AF65-F5344CB8AC3E}">
        <p14:creationId xmlns:p14="http://schemas.microsoft.com/office/powerpoint/2010/main" val="19467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627" y="1246525"/>
            <a:ext cx="11055603" cy="5363501"/>
          </a:xfrm>
        </p:spPr>
        <p:txBody>
          <a:bodyPr>
            <a:normAutofit/>
          </a:bodyPr>
          <a:lstStyle/>
          <a:p>
            <a:r>
              <a:rPr lang="ru-RU" sz="2200" dirty="0"/>
              <a:t>Подход </a:t>
            </a:r>
            <a:r>
              <a:rPr lang="ru-RU" sz="2200" dirty="0" smtClean="0"/>
              <a:t>предполагает</a:t>
            </a:r>
            <a:r>
              <a:rPr lang="ru-RU" sz="2200" dirty="0"/>
              <a:t>, что модель строится </a:t>
            </a:r>
            <a:r>
              <a:rPr lang="ru-RU" sz="2200" dirty="0" smtClean="0"/>
              <a:t>на выделение признаков и принятии решений.</a:t>
            </a:r>
          </a:p>
          <a:p>
            <a:r>
              <a:rPr lang="ru-RU" sz="2200" dirty="0" smtClean="0"/>
              <a:t>Признаки - это определенные регулярные </a:t>
            </a:r>
            <a:r>
              <a:rPr lang="ru-RU" sz="2200" dirty="0"/>
              <a:t>характеристиках для каждой последовательности. </a:t>
            </a:r>
            <a:r>
              <a:rPr lang="ru-RU" sz="2200" dirty="0" smtClean="0"/>
              <a:t> </a:t>
            </a:r>
          </a:p>
          <a:p>
            <a:r>
              <a:rPr lang="ru-RU" sz="2200" dirty="0" smtClean="0"/>
              <a:t>Признаки:</a:t>
            </a:r>
          </a:p>
          <a:p>
            <a:pPr lvl="1"/>
            <a:r>
              <a:rPr lang="ru-RU" sz="2200" dirty="0" smtClean="0"/>
              <a:t>Регулярны для набора данных.</a:t>
            </a:r>
          </a:p>
          <a:p>
            <a:pPr lvl="1"/>
            <a:r>
              <a:rPr lang="ru-RU" sz="2200" dirty="0" smtClean="0"/>
              <a:t>Отражают класс (регулярны для класса).</a:t>
            </a:r>
          </a:p>
          <a:p>
            <a:pPr lvl="1"/>
            <a:r>
              <a:rPr lang="ru-RU" sz="2200" dirty="0" smtClean="0"/>
              <a:t>Не коррелируют друг с другом (иначе избыточны!).</a:t>
            </a:r>
          </a:p>
          <a:p>
            <a:pPr lvl="2"/>
            <a:r>
              <a:rPr lang="ru-RU" sz="1800" dirty="0" smtClean="0"/>
              <a:t>Можно решить отбором признаков.</a:t>
            </a:r>
          </a:p>
          <a:p>
            <a:pPr lvl="1"/>
            <a:r>
              <a:rPr lang="ru-RU" sz="2200" dirty="0" smtClean="0"/>
              <a:t>Позволяют различать классы как можно более четко.</a:t>
            </a:r>
          </a:p>
          <a:p>
            <a:pPr lvl="2"/>
            <a:r>
              <a:rPr lang="ru-RU" sz="1800" dirty="0" smtClean="0"/>
              <a:t>А еще можно преобразовать признаки.</a:t>
            </a:r>
          </a:p>
          <a:p>
            <a:pPr lvl="1"/>
            <a:r>
              <a:rPr lang="ru-RU" sz="2000" dirty="0"/>
              <a:t>Экзогенные факторы – тоже могут быть признаками.</a:t>
            </a:r>
          </a:p>
          <a:p>
            <a:pPr lvl="1"/>
            <a:r>
              <a:rPr lang="ru-RU" sz="2200" dirty="0" smtClean="0"/>
              <a:t>Пространство признаков должно быть достаточным для проведения классификации.</a:t>
            </a:r>
          </a:p>
          <a:p>
            <a:pPr lvl="2"/>
            <a:r>
              <a:rPr lang="ru-RU" sz="1800" dirty="0" smtClean="0"/>
              <a:t>От этого будет зависеть точность классификации</a:t>
            </a:r>
          </a:p>
        </p:txBody>
      </p:sp>
    </p:spTree>
    <p:extLst>
      <p:ext uri="{BB962C8B-B14F-4D97-AF65-F5344CB8AC3E}">
        <p14:creationId xmlns:p14="http://schemas.microsoft.com/office/powerpoint/2010/main" val="42325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гетерогенных 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Например</a:t>
            </a:r>
            <a:r>
              <a:rPr lang="ru-RU" sz="2200" dirty="0"/>
              <a:t>, в ансамбль объедены могут быть подходы</a:t>
            </a:r>
            <a:r>
              <a:rPr lang="ru-RU" sz="2200" dirty="0" smtClean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работу с </a:t>
            </a:r>
            <a:r>
              <a:rPr lang="ru-RU" altLang="ru-RU" sz="2200" dirty="0" smtClean="0"/>
              <a:t>временными </a:t>
            </a:r>
            <a:r>
              <a:rPr lang="ru-RU" altLang="ru-RU" sz="2200" dirty="0"/>
              <a:t>признаками (такие, как </a:t>
            </a:r>
            <a:r>
              <a:rPr lang="ru-RU" altLang="ru-RU" sz="2200" dirty="0" err="1"/>
              <a:t>TSForest</a:t>
            </a:r>
            <a:r>
              <a:rPr lang="ru-RU" altLang="ru-RU" sz="2200" dirty="0"/>
              <a:t>);</a:t>
            </a:r>
            <a:br>
              <a:rPr lang="ru-RU" altLang="ru-RU" sz="2200" dirty="0"/>
            </a:br>
            <a:r>
              <a:rPr lang="ru-RU" altLang="ru-RU" sz="2200" dirty="0" smtClean="0"/>
              <a:t>ориентированные </a:t>
            </a:r>
            <a:r>
              <a:rPr lang="ru-RU" altLang="ru-RU" sz="2200" dirty="0"/>
              <a:t>на работу в спектральной области (такие, как RISE);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ориентированные на обработку некоторых шаблонов формы (такие, как </a:t>
            </a:r>
            <a:r>
              <a:rPr lang="ru-RU" altLang="ru-RU" sz="2200" dirty="0" err="1"/>
              <a:t>Шейплеты</a:t>
            </a:r>
            <a:r>
              <a:rPr lang="ru-RU" altLang="ru-RU" sz="2200" dirty="0"/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/>
              <a:t>и ориентированные на обработку повторяющихся шаблонов формы </a:t>
            </a:r>
            <a:r>
              <a:rPr lang="ru-RU" altLang="ru-RU" sz="2200" dirty="0" smtClean="0"/>
              <a:t/>
            </a:r>
            <a:br>
              <a:rPr lang="ru-RU" altLang="ru-RU" sz="2200" dirty="0" smtClean="0"/>
            </a:br>
            <a:r>
              <a:rPr lang="ru-RU" altLang="ru-RU" sz="2200" dirty="0" smtClean="0"/>
              <a:t>(</a:t>
            </a:r>
            <a:r>
              <a:rPr lang="ru-RU" altLang="ru-RU" sz="2200" dirty="0"/>
              <a:t>такие, как словари BOSS)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" descr="image.png"/>
          <p:cNvPicPr/>
          <p:nvPr/>
        </p:nvPicPr>
        <p:blipFill rotWithShape="1">
          <a:blip r:embed="rId2"/>
          <a:srcRect t="54633"/>
          <a:stretch/>
        </p:blipFill>
        <p:spPr bwMode="auto">
          <a:xfrm>
            <a:off x="5637883" y="4233393"/>
            <a:ext cx="5826795" cy="17412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" descr="image.png"/>
          <p:cNvPicPr/>
          <p:nvPr/>
        </p:nvPicPr>
        <p:blipFill rotWithShape="1">
          <a:blip r:embed="rId2"/>
          <a:srcRect b="45141"/>
          <a:stretch/>
        </p:blipFill>
        <p:spPr bwMode="auto">
          <a:xfrm>
            <a:off x="441327" y="4341730"/>
            <a:ext cx="5196556" cy="18352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2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6487055" y="3875628"/>
            <a:ext cx="5704945" cy="2551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(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Convolutional</a:t>
            </a:r>
            <a:r>
              <a:rPr lang="ru-RU" sz="2000" dirty="0"/>
              <a:t> </a:t>
            </a:r>
            <a:r>
              <a:rPr lang="ru-RU" sz="2000" dirty="0" err="1"/>
              <a:t>KErnel</a:t>
            </a:r>
            <a:r>
              <a:rPr lang="ru-RU" sz="2000" dirty="0"/>
              <a:t> </a:t>
            </a:r>
            <a:r>
              <a:rPr lang="ru-RU" sz="2000" dirty="0" err="1"/>
              <a:t>Transform</a:t>
            </a:r>
            <a:r>
              <a:rPr lang="ru-RU" sz="2000" dirty="0"/>
              <a:t>) Классификатор является типом классификаторов на </a:t>
            </a:r>
            <a:r>
              <a:rPr lang="ru-RU" sz="2000" dirty="0" smtClean="0"/>
              <a:t>основе признаков преобразованных данных, </a:t>
            </a:r>
            <a:r>
              <a:rPr lang="ru-RU" sz="2000" dirty="0"/>
              <a:t>основанных на так называемых  </a:t>
            </a:r>
            <a:r>
              <a:rPr lang="ru-RU" sz="2000" b="1" dirty="0"/>
              <a:t>ROCKET </a:t>
            </a:r>
            <a:r>
              <a:rPr lang="ru-RU" sz="2000" b="1" dirty="0" smtClean="0"/>
              <a:t>преобразованиях</a:t>
            </a:r>
            <a:r>
              <a:rPr lang="ru-RU" sz="2000" dirty="0" smtClean="0"/>
              <a:t>.</a:t>
            </a:r>
            <a:endParaRPr lang="ru-RU" sz="20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Преобразования  </a:t>
            </a:r>
            <a:r>
              <a:rPr lang="ru-RU" sz="2000" b="1" dirty="0"/>
              <a:t>ROCKET - это преобразования</a:t>
            </a:r>
            <a:r>
              <a:rPr lang="ru-RU" sz="2000" dirty="0"/>
              <a:t>  временных рядов с использованием </a:t>
            </a:r>
            <a:r>
              <a:rPr lang="ru-RU" sz="2000" dirty="0" smtClean="0"/>
              <a:t>сверточных ядер со случайными параметрами и в большом количестве.</a:t>
            </a:r>
            <a:endParaRPr lang="ru-RU" sz="2000" dirty="0"/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ROCKET </a:t>
            </a:r>
            <a:r>
              <a:rPr lang="ru-RU" sz="2000" dirty="0" err="1"/>
              <a:t>Classifer</a:t>
            </a:r>
            <a:r>
              <a:rPr lang="ru-RU" sz="2000" dirty="0"/>
              <a:t> вычисляет два объекта из полученных карт признаков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после преобразований</a:t>
            </a:r>
            <a:r>
              <a:rPr lang="ru-RU" sz="2000" dirty="0" smtClean="0"/>
              <a:t>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максимальное </a:t>
            </a:r>
            <a:r>
              <a:rPr lang="ru-RU" sz="1600" dirty="0"/>
              <a:t>значение </a:t>
            </a:r>
            <a:endParaRPr lang="ru-RU" sz="16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 </a:t>
            </a:r>
            <a:r>
              <a:rPr lang="ru-RU" sz="1600" dirty="0"/>
              <a:t>соотношение положительных значений ко всем (</a:t>
            </a:r>
            <a:r>
              <a:rPr lang="ru-RU" sz="1600" dirty="0" err="1"/>
              <a:t>ppv</a:t>
            </a:r>
            <a:r>
              <a:rPr lang="ru-RU" sz="1600" dirty="0" smtClean="0"/>
              <a:t>).</a:t>
            </a:r>
            <a:endParaRPr lang="ru-RU" sz="16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731" y="4228173"/>
            <a:ext cx="553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-apple-system"/>
              </a:rPr>
              <a:t>Подход является </a:t>
            </a:r>
            <a:r>
              <a:rPr lang="ru-RU" altLang="ru-RU" dirty="0">
                <a:latin typeface="-apple-system"/>
              </a:rPr>
              <a:t>достаточно точным и при этом показывает высокую скорость как в работе, так и в обучении.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06" y="5391957"/>
            <a:ext cx="42195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79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процедура классификации состоит из следующих шагов.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Производится выбор параметров случайных параметров расширенного одномерного сверточного слоя нейронной сети. В том числе: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длина </a:t>
            </a:r>
            <a:r>
              <a:rPr lang="ru-RU" altLang="ru-RU" sz="2200" dirty="0"/>
              <a:t>ядра,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распределения </a:t>
            </a:r>
            <a:r>
              <a:rPr lang="ru-RU" altLang="ru-RU" sz="2200" dirty="0"/>
              <a:t>значений весовых </a:t>
            </a:r>
            <a:r>
              <a:rPr lang="ru-RU" altLang="ru-RU" sz="2200" dirty="0" smtClean="0"/>
              <a:t>параметров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смещение </a:t>
            </a:r>
            <a:r>
              <a:rPr lang="ru-RU" altLang="ru-RU" sz="2200" dirty="0"/>
              <a:t>ядра, расширение свертки (</a:t>
            </a:r>
            <a:r>
              <a:rPr lang="ru-RU" altLang="ru-RU" sz="2200" dirty="0" err="1"/>
              <a:t>dilation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rate</a:t>
            </a:r>
            <a:r>
              <a:rPr lang="ru-RU" altLang="ru-RU" sz="2200" dirty="0"/>
              <a:t>)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и </a:t>
            </a:r>
            <a:r>
              <a:rPr lang="ru-RU" altLang="ru-RU" sz="2200" dirty="0"/>
              <a:t>добавление нулей (</a:t>
            </a:r>
            <a:r>
              <a:rPr lang="ru-RU" altLang="ru-RU" sz="2200" dirty="0" err="1"/>
              <a:t>padding</a:t>
            </a:r>
            <a:r>
              <a:rPr lang="ru-RU" altLang="ru-RU" sz="2200" dirty="0" smtClean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Как правило число генерируемы таким образом фильтров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10 000.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Для результата воздействия на сегмент каждого фильтра </a:t>
            </a:r>
            <a:r>
              <a:rPr lang="ru-RU" altLang="ru-RU" sz="2200" dirty="0" smtClean="0"/>
              <a:t>выбираются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максимальное значение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число значений больше нуля (</a:t>
            </a:r>
            <a:r>
              <a:rPr lang="ru-RU" altLang="ru-RU" sz="2200" dirty="0" err="1"/>
              <a:t>ppv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proportion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of</a:t>
            </a:r>
            <a:r>
              <a:rPr lang="ru-RU" altLang="ru-RU" sz="2200" dirty="0"/>
              <a:t> </a:t>
            </a:r>
            <a:r>
              <a:rPr lang="ru-RU" altLang="ru-RU" sz="2200" dirty="0" err="1"/>
              <a:t>positive</a:t>
            </a:r>
            <a:r>
              <a:rPr lang="ru-RU" altLang="ru-RU" sz="2200" dirty="0"/>
              <a:t> </a:t>
            </a:r>
            <a:r>
              <a:rPr lang="ru-RU" altLang="ru-RU" sz="2200" dirty="0" err="1"/>
              <a:t>values</a:t>
            </a:r>
            <a:r>
              <a:rPr lang="ru-RU" altLang="ru-RU" sz="22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В качестве итогового алгоритма авторы оригинальной статьи предлагали использовать или Гребневую регрессию с кросс-</a:t>
            </a:r>
            <a:r>
              <a:rPr lang="ru-RU" altLang="ru-RU" sz="2200" dirty="0" err="1"/>
              <a:t>валидацией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RidgeRegressionCV</a:t>
            </a:r>
            <a:r>
              <a:rPr lang="ru-RU" altLang="ru-RU" sz="2200" dirty="0"/>
              <a:t>) или логистическую регрессию (</a:t>
            </a:r>
            <a:r>
              <a:rPr lang="ru-RU" altLang="ru-RU" sz="2200" dirty="0" err="1"/>
              <a:t>LogisticRegression</a:t>
            </a:r>
            <a:r>
              <a:rPr lang="ru-RU" altLang="ru-RU" sz="2200" dirty="0"/>
              <a:t>) для достаточно больших наборов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107"/>
            <a:ext cx="184731" cy="483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6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Одна </a:t>
            </a:r>
            <a:r>
              <a:rPr lang="ru-RU" altLang="ru-RU" sz="2200" dirty="0"/>
              <a:t>из модификаций алгоритма (от авторов оригинальной работы) </a:t>
            </a:r>
            <a:r>
              <a:rPr lang="ru-RU" altLang="ru-RU" sz="2200" dirty="0" smtClean="0"/>
              <a:t>–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 smtClean="0"/>
              <a:t>MiniRocket</a:t>
            </a:r>
            <a:r>
              <a:rPr lang="ru-RU" altLang="ru-RU" sz="2200" dirty="0"/>
              <a:t> сокращает число возможны вариантов генерации сверточных ядер, что ускоряет обучение в порядка 50 раз без значительных потерей точности.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</a:t>
            </a:r>
            <a:r>
              <a:rPr lang="ru-RU" altLang="ru-RU" sz="2200" dirty="0" smtClean="0"/>
              <a:t>небольшой набор заданных параметров ядер (все значения -1,0,1, ядро размера 9, расширение в заданных пределах).</a:t>
            </a:r>
            <a:endParaRPr lang="en-US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Мини-</a:t>
            </a:r>
            <a:r>
              <a:rPr lang="ru-RU" altLang="ru-RU" sz="2200" dirty="0" err="1" smtClean="0"/>
              <a:t>Рокет</a:t>
            </a:r>
            <a:r>
              <a:rPr lang="ru-RU" altLang="ru-RU" sz="2200" dirty="0" smtClean="0"/>
              <a:t> использует только признак </a:t>
            </a:r>
            <a:r>
              <a:rPr lang="en-US" altLang="ru-RU" sz="2200" dirty="0" err="1" smtClean="0"/>
              <a:t>ppv</a:t>
            </a:r>
            <a:endParaRPr lang="en-US" altLang="ru-RU" sz="22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Arial" panose="020B0604020202020204" pitchFamily="34" charset="0"/>
              </a:rPr>
              <a:t>После выбора ядер – можно провести их селекцию.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4662008" y="3468769"/>
            <a:ext cx="6938819" cy="310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" y="4148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Также предложены специальные версии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Многомерный </a:t>
            </a:r>
            <a:r>
              <a:rPr lang="en-US" dirty="0" smtClean="0"/>
              <a:t>ROCKET</a:t>
            </a:r>
            <a:endParaRPr lang="ru-RU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Ансамбль </a:t>
            </a:r>
            <a:r>
              <a:rPr lang="en-US" dirty="0"/>
              <a:t>ROCKET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4593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60" y="2363492"/>
            <a:ext cx="6701737" cy="4356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Метод ансамбля с иерархическим коллективным голосованием на основе преобразований (HIVE-COTE) - это мета-ансамбль, построенный на классификаторах </a:t>
            </a:r>
            <a:r>
              <a:rPr lang="en-US" sz="2200" dirty="0"/>
              <a:t>HIVE-COTE (The Hierarchical Vote Collective of Transformation-based Ensembles with Collective of Transformation-based Ensembles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550" y="3010525"/>
            <a:ext cx="445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BOSS</a:t>
            </a:r>
            <a:r>
              <a:rPr lang="ru-RU" sz="2200" dirty="0" smtClean="0"/>
              <a:t>,</a:t>
            </a:r>
            <a:endParaRPr lang="ru-RU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Лес временных рядов,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RISE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86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415870"/>
            <a:ext cx="3757122" cy="2442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 smtClean="0"/>
              <a:t>Прогнозы </a:t>
            </a:r>
            <a:r>
              <a:rPr lang="ru-RU" sz="2200" dirty="0"/>
              <a:t>HIVE-COTE представляют собой средневзвешенное значение прогнозов, сделанных его участниками:</a:t>
            </a:r>
          </a:p>
          <a:p>
            <a:pPr lvl="1"/>
            <a:r>
              <a:rPr lang="ru-RU" sz="2200" dirty="0"/>
              <a:t>классификатор преобразования </a:t>
            </a:r>
            <a:r>
              <a:rPr lang="ru-RU" sz="2200" dirty="0" err="1" smtClean="0"/>
              <a:t>шейплета</a:t>
            </a:r>
            <a:r>
              <a:rPr lang="en-US" sz="2200" dirty="0" smtClean="0"/>
              <a:t> </a:t>
            </a:r>
            <a:r>
              <a:rPr lang="ru-RU" sz="2200" dirty="0" smtClean="0"/>
              <a:t>(форма),</a:t>
            </a:r>
            <a:endParaRPr lang="ru-RU" sz="2200" dirty="0"/>
          </a:p>
          <a:p>
            <a:pPr lvl="1"/>
            <a:r>
              <a:rPr lang="ru-RU" sz="2200" dirty="0" smtClean="0"/>
              <a:t>БОСС (повтор форм),</a:t>
            </a:r>
            <a:endParaRPr lang="ru-RU" sz="2200" dirty="0"/>
          </a:p>
          <a:p>
            <a:pPr lvl="1"/>
            <a:r>
              <a:rPr lang="ru-RU" sz="2200" dirty="0"/>
              <a:t>Лес временных </a:t>
            </a:r>
            <a:r>
              <a:rPr lang="ru-RU" sz="2200" dirty="0" smtClean="0"/>
              <a:t>рядов (временные признаки),</a:t>
            </a:r>
            <a:endParaRPr lang="ru-RU" sz="2200" dirty="0"/>
          </a:p>
          <a:p>
            <a:pPr lvl="1"/>
            <a:r>
              <a:rPr lang="en-US" sz="2200" dirty="0" smtClean="0"/>
              <a:t>RISE</a:t>
            </a:r>
            <a:r>
              <a:rPr lang="ru-RU" sz="2200" dirty="0" smtClean="0"/>
              <a:t> (частотные </a:t>
            </a:r>
            <a:r>
              <a:rPr lang="ru-RU" sz="2200" dirty="0" err="1" smtClean="0"/>
              <a:t>пизнаки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0"/>
            <a:r>
              <a:rPr lang="ru-RU" sz="2200" dirty="0"/>
              <a:t>Каждый </a:t>
            </a:r>
            <a:r>
              <a:rPr lang="ru-RU" sz="2200" dirty="0" err="1"/>
              <a:t>подклассификатор</a:t>
            </a:r>
            <a:r>
              <a:rPr lang="ru-RU" sz="2200" dirty="0"/>
              <a:t> оценивает </a:t>
            </a:r>
            <a:r>
              <a:rPr lang="ru-RU" sz="2200" dirty="0" smtClean="0"/>
              <a:t>вероятность </a:t>
            </a:r>
            <a:r>
              <a:rPr lang="ru-RU" sz="2200" dirty="0"/>
              <a:t>каждого класса.</a:t>
            </a:r>
          </a:p>
          <a:p>
            <a:pPr lvl="0"/>
            <a:r>
              <a:rPr lang="ru-RU" sz="2200" dirty="0" smtClean="0"/>
              <a:t>блок </a:t>
            </a:r>
            <a:r>
              <a:rPr lang="ru-RU" sz="2200" dirty="0"/>
              <a:t>управления объединяет эти </a:t>
            </a:r>
            <a:r>
              <a:rPr lang="ru-RU" sz="2200" dirty="0" smtClean="0"/>
              <a:t>вероятности с обучаемыми всеми </a:t>
            </a:r>
            <a:r>
              <a:rPr lang="ru-RU" sz="2200" dirty="0"/>
              <a:t>(CAPWE).</a:t>
            </a:r>
          </a:p>
          <a:p>
            <a:pPr lvl="0"/>
            <a:r>
              <a:rPr lang="ru-RU" sz="2200" dirty="0"/>
              <a:t>Веса назначаются как относительная оценка </a:t>
            </a:r>
            <a:r>
              <a:rPr lang="ru-RU" sz="2200" dirty="0" smtClean="0"/>
              <a:t>качества </a:t>
            </a:r>
            <a:r>
              <a:rPr lang="ru-RU" sz="2200" dirty="0"/>
              <a:t>классификатора,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найденного на </a:t>
            </a:r>
            <a:r>
              <a:rPr lang="ru-RU" sz="2200" dirty="0"/>
              <a:t>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3266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HIVE-COTE</a:t>
            </a:r>
            <a:r>
              <a:rPr lang="ru-RU" b="1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200" dirty="0"/>
              <a:t>Temporal Dictionary Ensemble (TDE) </a:t>
            </a:r>
            <a:endParaRPr lang="ru-RU" sz="2200" dirty="0" smtClean="0"/>
          </a:p>
          <a:p>
            <a:r>
              <a:rPr lang="en-US" sz="2200" dirty="0"/>
              <a:t> Diverse Representation Canonical Interval Forest (</a:t>
            </a:r>
            <a:r>
              <a:rPr lang="en-US" sz="2200" dirty="0" err="1"/>
              <a:t>DrCIF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en-US" sz="2200" dirty="0"/>
              <a:t>Arsenal, an ensemble of ROCKET classifiers </a:t>
            </a:r>
            <a:endParaRPr lang="ru-RU" sz="2200" dirty="0" smtClean="0"/>
          </a:p>
          <a:p>
            <a:r>
              <a:rPr lang="en-US" sz="2000" dirty="0" err="1" smtClean="0"/>
              <a:t>Shapelet</a:t>
            </a:r>
            <a:r>
              <a:rPr lang="en-US" sz="2000" dirty="0" smtClean="0"/>
              <a:t> </a:t>
            </a:r>
            <a:r>
              <a:rPr lang="en-US" sz="2000" dirty="0"/>
              <a:t>Transform Classifier (STC)</a:t>
            </a:r>
            <a:endParaRPr lang="ru-RU" sz="2000" dirty="0"/>
          </a:p>
        </p:txBody>
      </p:sp>
      <p:pic>
        <p:nvPicPr>
          <p:cNvPr id="8194" name="Picture 2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09240"/>
            <a:ext cx="5867400" cy="38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957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https://www.timeseriesclassification.com/papers.php?Name=HIVE-COTE%202.0%20%282021%29</a:t>
            </a:r>
          </a:p>
        </p:txBody>
      </p:sp>
    </p:spTree>
    <p:extLst>
      <p:ext uri="{BB962C8B-B14F-4D97-AF65-F5344CB8AC3E}">
        <p14:creationId xmlns:p14="http://schemas.microsoft.com/office/powerpoint/2010/main" val="3676731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Классификаторы</a:t>
            </a:r>
            <a:br>
              <a:rPr lang="ru-RU" b="1" dirty="0" smtClean="0"/>
            </a:br>
            <a:r>
              <a:rPr lang="ru-RU" b="1" dirty="0" smtClean="0"/>
              <a:t> временных рядов на основе признаков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26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061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14" y="1401509"/>
            <a:ext cx="10801172" cy="5144570"/>
          </a:xfrm>
        </p:spPr>
        <p:txBody>
          <a:bodyPr>
            <a:normAutofit/>
          </a:bodyPr>
          <a:lstStyle/>
          <a:p>
            <a:r>
              <a:rPr lang="ru-RU" dirty="0"/>
              <a:t>Подход </a:t>
            </a:r>
            <a:r>
              <a:rPr lang="ru-RU" dirty="0" smtClean="0"/>
              <a:t>предполагает</a:t>
            </a:r>
            <a:r>
              <a:rPr lang="ru-RU" dirty="0"/>
              <a:t>, что модель строится </a:t>
            </a:r>
            <a:r>
              <a:rPr lang="ru-RU" dirty="0" smtClean="0"/>
              <a:t>на выделение признаков и принятии решений.</a:t>
            </a:r>
          </a:p>
          <a:p>
            <a:r>
              <a:rPr lang="ru-RU" dirty="0" smtClean="0"/>
              <a:t>Признаки - это определенные регулярные </a:t>
            </a:r>
            <a:r>
              <a:rPr lang="ru-RU" dirty="0"/>
              <a:t>характеристиках для каждой последовательности. </a:t>
            </a:r>
            <a:r>
              <a:rPr lang="ru-RU" dirty="0" smtClean="0"/>
              <a:t> </a:t>
            </a:r>
          </a:p>
          <a:p>
            <a:r>
              <a:rPr lang="ru-RU" dirty="0" smtClean="0"/>
              <a:t>Признаки:</a:t>
            </a:r>
          </a:p>
          <a:p>
            <a:pPr lvl="1"/>
            <a:r>
              <a:rPr lang="ru-RU" dirty="0" smtClean="0"/>
              <a:t>Регулярны для набора данных.</a:t>
            </a:r>
          </a:p>
          <a:p>
            <a:pPr lvl="1"/>
            <a:r>
              <a:rPr lang="ru-RU" dirty="0" smtClean="0"/>
              <a:t>Отражают класс (регулярны для класса).</a:t>
            </a:r>
          </a:p>
          <a:p>
            <a:pPr lvl="1"/>
            <a:r>
              <a:rPr lang="ru-RU" dirty="0" smtClean="0"/>
              <a:t>Не коррелируют друг с другом (иначе избыточны!).</a:t>
            </a:r>
          </a:p>
          <a:p>
            <a:pPr lvl="1"/>
            <a:r>
              <a:rPr lang="ru-RU" dirty="0" smtClean="0"/>
              <a:t>Позволяют различать классы как можно более четко.</a:t>
            </a:r>
          </a:p>
          <a:p>
            <a:pPr lvl="1"/>
            <a:r>
              <a:rPr lang="ru-RU" dirty="0" smtClean="0"/>
              <a:t>Пространство признаков должно быть достаточным для проведения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25935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Tsfresh: автоматически генерируем признаки из временных рядов | O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" y="2061264"/>
            <a:ext cx="6288315" cy="39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iltering — tsfresh 0.20.1.dev14+g2e49614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1" b="34147"/>
          <a:stretch/>
        </p:blipFill>
        <p:spPr bwMode="auto">
          <a:xfrm>
            <a:off x="6506796" y="2136065"/>
            <a:ext cx="5685204" cy="40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29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про признаки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Demystifying the XOR problem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483" y="2501368"/>
            <a:ext cx="5734755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prove Performance of your Model With Feature Engineering in Python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82" y="1955800"/>
            <a:ext cx="5916939" cy="364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414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3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5414" y="1219200"/>
            <a:ext cx="11165660" cy="5529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Подход </a:t>
            </a:r>
            <a:r>
              <a:rPr lang="ru-RU" sz="2200" dirty="0" smtClean="0"/>
              <a:t>предполагает</a:t>
            </a:r>
            <a:r>
              <a:rPr lang="ru-RU" sz="2200" dirty="0"/>
              <a:t>, что модель строится </a:t>
            </a:r>
            <a:r>
              <a:rPr lang="ru-RU" sz="2200" dirty="0" smtClean="0"/>
              <a:t>на выделение признаков и </a:t>
            </a:r>
            <a:br>
              <a:rPr lang="ru-RU" sz="2200" dirty="0" smtClean="0"/>
            </a:br>
            <a:r>
              <a:rPr lang="ru-RU" sz="2200" dirty="0" smtClean="0"/>
              <a:t>принятии решений.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Признаки </a:t>
            </a:r>
            <a:r>
              <a:rPr lang="ru-RU" sz="2200" dirty="0"/>
              <a:t>могут быть </a:t>
            </a:r>
            <a:r>
              <a:rPr lang="ru-RU" sz="2200" dirty="0" smtClean="0"/>
              <a:t>выделены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для </a:t>
            </a:r>
            <a:r>
              <a:rPr lang="ru-RU" sz="2200" dirty="0"/>
              <a:t>всего сегмента ряда (глобальные признаки),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некоторых его частей (интервальные признаки). </a:t>
            </a:r>
            <a:r>
              <a:rPr lang="ru-RU" sz="2000" dirty="0"/>
              <a:t>При этом интервалы могут </a:t>
            </a:r>
            <a:r>
              <a:rPr lang="ru-RU" sz="2000" dirty="0" smtClean="0"/>
              <a:t>быть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детерминированными</a:t>
            </a:r>
            <a:r>
              <a:rPr lang="ru-RU" dirty="0"/>
              <a:t>, </a:t>
            </a:r>
            <a:endParaRPr lang="ru-RU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выбранными </a:t>
            </a:r>
            <a:r>
              <a:rPr lang="ru-RU" dirty="0"/>
              <a:t>случайно, </a:t>
            </a:r>
            <a:endParaRPr lang="ru-RU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Интервалы могут быть разной длины.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точечными </a:t>
            </a:r>
            <a:r>
              <a:rPr lang="ru-RU" sz="2200" dirty="0"/>
              <a:t>(одно значение),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векторными (например набор коэффициентов авторегрессии</a:t>
            </a:r>
            <a:r>
              <a:rPr lang="ru-RU" sz="2200" dirty="0" smtClean="0"/>
              <a:t>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6837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66012"/>
            <a:ext cx="10515600" cy="1010829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068" y="1191037"/>
            <a:ext cx="11322231" cy="4351338"/>
          </a:xfrm>
        </p:spPr>
        <p:txBody>
          <a:bodyPr/>
          <a:lstStyle/>
          <a:p>
            <a:r>
              <a:rPr lang="ru-RU" sz="2200" dirty="0" smtClean="0"/>
              <a:t>Перед выделением признаков ряд может быть </a:t>
            </a:r>
            <a:r>
              <a:rPr lang="ru-RU" sz="2200" dirty="0" err="1" smtClean="0"/>
              <a:t>предобработан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Признаки могут быть выделены в едином пространстве.</a:t>
            </a:r>
          </a:p>
          <a:p>
            <a:pPr lvl="1"/>
            <a:r>
              <a:rPr lang="ru-RU" sz="2200" dirty="0"/>
              <a:t>как для одномерных рядов</a:t>
            </a:r>
          </a:p>
          <a:p>
            <a:pPr lvl="1"/>
            <a:r>
              <a:rPr lang="ru-RU" sz="2200" dirty="0"/>
              <a:t>Так и для многомерных </a:t>
            </a:r>
          </a:p>
          <a:p>
            <a:r>
              <a:rPr lang="ru-RU" sz="2200" dirty="0" smtClean="0"/>
              <a:t>После выделения признаки могут быть отобраны и трансформированы.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468523"/>
            <a:ext cx="8239497" cy="28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4399" y="6381596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https://www.softxjournal.com/article/S2352-7110%2820%2930001-7/fulltext</a:t>
            </a:r>
          </a:p>
        </p:txBody>
      </p:sp>
    </p:spTree>
    <p:extLst>
      <p:ext uri="{BB962C8B-B14F-4D97-AF65-F5344CB8AC3E}">
        <p14:creationId xmlns:p14="http://schemas.microsoft.com/office/powerpoint/2010/main" val="371804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836"/>
          </a:xfrm>
        </p:spPr>
        <p:txBody>
          <a:bodyPr/>
          <a:lstStyle/>
          <a:p>
            <a:r>
              <a:rPr lang="ru-RU" b="1" dirty="0"/>
              <a:t>Подход </a:t>
            </a:r>
            <a:r>
              <a:rPr lang="ru-RU" b="1" dirty="0" smtClean="0"/>
              <a:t>на </a:t>
            </a:r>
            <a:r>
              <a:rPr lang="ru-RU" b="1" dirty="0"/>
              <a:t>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35" y="1375873"/>
            <a:ext cx="10712865" cy="52471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dirty="0"/>
              <a:t>Часто достаточно выделить лишь </a:t>
            </a:r>
            <a:r>
              <a:rPr lang="ru-RU" dirty="0" smtClean="0"/>
              <a:t>простые </a:t>
            </a:r>
            <a:r>
              <a:rPr lang="ru-RU" dirty="0"/>
              <a:t>статистические признаки, </a:t>
            </a:r>
            <a:r>
              <a:rPr lang="ru-RU" dirty="0" smtClean="0"/>
              <a:t>(среднее </a:t>
            </a:r>
            <a:r>
              <a:rPr lang="ru-RU" dirty="0"/>
              <a:t>или стандартное </a:t>
            </a:r>
            <a:r>
              <a:rPr lang="ru-RU" dirty="0" smtClean="0"/>
              <a:t>отклонение) </a:t>
            </a:r>
            <a:r>
              <a:rPr lang="ru-RU" dirty="0"/>
              <a:t>для каждого сегмента временного ряда</a:t>
            </a:r>
            <a:r>
              <a:rPr lang="ru-RU" dirty="0" smtClean="0"/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dirty="0" smtClean="0"/>
              <a:t>Далее таблица , по ней напр. логистическая регрессия, (</a:t>
            </a:r>
            <a:r>
              <a:rPr lang="ru-RU" dirty="0"/>
              <a:t>каждая запись: признаки, метка класса</a:t>
            </a:r>
            <a:r>
              <a:rPr lang="ru-RU" dirty="0" smtClean="0"/>
              <a:t>).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dirty="0" smtClean="0"/>
              <a:t>Экзогенные факторы – тоже могут быть признаками.</a:t>
            </a:r>
            <a:endParaRPr lang="ru-RU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dirty="0" smtClean="0"/>
              <a:t>Потенциально</a:t>
            </a:r>
            <a:r>
              <a:rPr lang="ru-RU" dirty="0"/>
              <a:t>, число допустимых признаков для временного ряда может быть достаточно большим. </a:t>
            </a:r>
            <a:endParaRPr lang="ru-RU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dirty="0" smtClean="0"/>
              <a:t>Как правило рекомендуется исследовать </a:t>
            </a:r>
            <a:r>
              <a:rPr lang="ru-RU" dirty="0"/>
              <a:t>следует использовать или готовые схемы или известные методы отбора признаков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5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65100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признаков по группам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4150" y="904875"/>
            <a:ext cx="11401425" cy="5283200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Описательные статистики</a:t>
            </a:r>
            <a:endParaRPr lang="en-US" sz="22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среднее</a:t>
            </a:r>
            <a:r>
              <a:rPr lang="en-US" sz="1800" dirty="0" smtClean="0"/>
              <a:t>,</a:t>
            </a:r>
            <a:endParaRPr lang="en-US" sz="1800" dirty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СКО, дисперсия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Моменты высших порядков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Другие параметры распределений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медиана</a:t>
            </a:r>
            <a:r>
              <a:rPr lang="en-US" sz="1600" dirty="0" smtClean="0"/>
              <a:t>, </a:t>
            </a:r>
            <a:r>
              <a:rPr lang="ru-RU" sz="1600" dirty="0" smtClean="0"/>
              <a:t>мода, перцентиль, энтропия, </a:t>
            </a:r>
            <a:r>
              <a:rPr lang="en-US" sz="1600" dirty="0" smtClean="0"/>
              <a:t>ECDF </a:t>
            </a:r>
            <a:r>
              <a:rPr lang="ru-RU" sz="1600" dirty="0" smtClean="0"/>
              <a:t>парам.</a:t>
            </a: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статистик</a:t>
            </a:r>
            <a:r>
              <a:rPr lang="en-US" sz="1800" dirty="0" smtClean="0"/>
              <a:t>,</a:t>
            </a:r>
            <a:r>
              <a:rPr lang="ru-RU" sz="1800" dirty="0" smtClean="0"/>
              <a:t> напр. </a:t>
            </a:r>
            <a:r>
              <a:rPr lang="en-US" sz="1800" dirty="0" smtClean="0"/>
              <a:t>ADF </a:t>
            </a:r>
            <a:r>
              <a:rPr lang="ru-RU" sz="1800" dirty="0" smtClean="0"/>
              <a:t>как </a:t>
            </a:r>
            <a:r>
              <a:rPr lang="ru-RU" sz="1800" dirty="0" err="1" smtClean="0"/>
              <a:t>хар</a:t>
            </a:r>
            <a:r>
              <a:rPr lang="ru-RU" sz="1800" dirty="0" smtClean="0"/>
              <a:t>-р стационарности.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Временные параметры</a:t>
            </a:r>
            <a:endParaRPr lang="en-US" sz="18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макс</a:t>
            </a:r>
            <a:r>
              <a:rPr lang="en-US" sz="1800" dirty="0" smtClean="0"/>
              <a:t>,</a:t>
            </a:r>
            <a:r>
              <a:rPr lang="ru-RU" sz="1800" dirty="0" smtClean="0"/>
              <a:t> мин,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Наклон тренда и его параметры,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Начальное значение параметров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декомпозиции (сезон, число гармоник)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Расстояние </a:t>
            </a:r>
            <a:r>
              <a:rPr lang="ru-RU" dirty="0"/>
              <a:t>между особыми точками (пиками,</a:t>
            </a:r>
            <a:r>
              <a:rPr lang="en-US" dirty="0"/>
              <a:t> </a:t>
            </a:r>
            <a:r>
              <a:rPr lang="ru-RU" dirty="0" smtClean="0"/>
              <a:t>нулями).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лагов АКФ, ЧАКФ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ошибки разложения</a:t>
            </a:r>
            <a:endParaRPr lang="en-US" sz="1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43601" y="904875"/>
            <a:ext cx="6076950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Спектральные параметры </a:t>
            </a:r>
            <a:r>
              <a:rPr lang="en-US" sz="2200" b="1" dirty="0" smtClean="0"/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Макс. частота</a:t>
            </a:r>
            <a:r>
              <a:rPr lang="en-US" sz="1800" dirty="0" smtClean="0"/>
              <a:t>,</a:t>
            </a:r>
            <a:endParaRPr lang="ru-RU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Частоты пиков,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Центр. масс</a:t>
            </a:r>
            <a:r>
              <a:rPr lang="en-US" dirty="0" smtClean="0"/>
              <a:t>.</a:t>
            </a:r>
            <a:endParaRPr lang="ru-RU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Площадь под кривой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Спектральные характеристики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Энтропия, энергия и т.д.</a:t>
            </a:r>
            <a:r>
              <a:rPr lang="en-US" sz="16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/>
              <a:t>AR </a:t>
            </a:r>
            <a:r>
              <a:rPr lang="ru-RU" sz="1800" dirty="0" smtClean="0"/>
              <a:t>или</a:t>
            </a:r>
            <a:r>
              <a:rPr lang="en-US" sz="1800" dirty="0" smtClean="0"/>
              <a:t> ARIMA </a:t>
            </a:r>
            <a:r>
              <a:rPr lang="ru-RU" sz="1800" dirty="0" smtClean="0"/>
              <a:t>коэффициенты.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b="1" dirty="0" smtClean="0"/>
              <a:t>Время-частотные, псевдо спектральные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i="1" dirty="0" smtClean="0"/>
              <a:t>Аналогичные признаки для:</a:t>
            </a:r>
            <a:endParaRPr lang="en-US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 smtClean="0"/>
              <a:t>вейвлет</a:t>
            </a:r>
            <a:r>
              <a:rPr lang="ru-RU" sz="1900" i="1" dirty="0" smtClean="0"/>
              <a:t> </a:t>
            </a:r>
            <a:r>
              <a:rPr lang="ru-RU" sz="1900" dirty="0" smtClean="0"/>
              <a:t>разложения</a:t>
            </a:r>
            <a:r>
              <a:rPr lang="en-US" sz="1900" dirty="0" smtClean="0"/>
              <a:t> </a:t>
            </a:r>
            <a:r>
              <a:rPr lang="ru-RU" sz="1900" dirty="0" smtClean="0"/>
              <a:t>и их типы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время-частотного</a:t>
            </a:r>
            <a:r>
              <a:rPr lang="ru-RU" sz="1900" i="1" dirty="0" smtClean="0"/>
              <a:t> </a:t>
            </a:r>
            <a:r>
              <a:rPr lang="ru-RU" sz="1900" dirty="0"/>
              <a:t>разложения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внутренних мод</a:t>
            </a:r>
            <a:r>
              <a:rPr lang="en-US" sz="1900" dirty="0" smtClean="0"/>
              <a:t>,</a:t>
            </a:r>
            <a:endParaRPr lang="ru-RU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Псевдоспектр</a:t>
            </a:r>
            <a:r>
              <a:rPr lang="ru-RU" sz="1900" dirty="0"/>
              <a:t>. </a:t>
            </a:r>
            <a:r>
              <a:rPr lang="ru-RU" sz="1900" dirty="0" err="1"/>
              <a:t>Разлож</a:t>
            </a:r>
            <a:r>
              <a:rPr lang="ru-RU" sz="1900" i="1" dirty="0" smtClean="0"/>
              <a:t>. </a:t>
            </a:r>
            <a:r>
              <a:rPr lang="en-US" sz="1900" i="1" dirty="0" smtClean="0"/>
              <a:t>(PCA, SSA, ESPRIT)</a:t>
            </a:r>
            <a:endParaRPr lang="en-US" sz="19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5162550" y="6488668"/>
            <a:ext cx="7029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https://tsfel.readthedocs.io/en/latest/descriptions/feature_list.html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8449" y="6309836"/>
            <a:ext cx="706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https://tsfresh.readthedocs.io/en/latest/text/list_of_features.html</a:t>
            </a:r>
          </a:p>
        </p:txBody>
      </p:sp>
    </p:spTree>
    <p:extLst>
      <p:ext uri="{BB962C8B-B14F-4D97-AF65-F5344CB8AC3E}">
        <p14:creationId xmlns:p14="http://schemas.microsoft.com/office/powerpoint/2010/main" val="356015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векторных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Набор параметров метода главных компонент (PCA)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Напр. набор собственных значений.</a:t>
            </a:r>
            <a:endParaRPr lang="en-US" altLang="ru-RU" sz="1800" dirty="0" smtClean="0"/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могут быть и другие методы сжатия размерности.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и значения коэффициентов модельного представления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ru-RU" sz="1800" dirty="0" smtClean="0"/>
              <a:t>ARIMA</a:t>
            </a:r>
            <a:r>
              <a:rPr lang="en-US" altLang="ru-RU" sz="1800" dirty="0"/>
              <a:t>, ARIMA error, HW error, HW </a:t>
            </a:r>
            <a:r>
              <a:rPr lang="en-US" altLang="ru-RU" sz="1800" dirty="0" smtClean="0"/>
              <a:t>coefficients</a:t>
            </a:r>
            <a:endParaRPr lang="ru-RU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простых аппроксимаций,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Например</a:t>
            </a:r>
            <a:r>
              <a:rPr lang="en-US" altLang="ru-RU" sz="1800" dirty="0" smtClean="0"/>
              <a:t> </a:t>
            </a:r>
            <a:r>
              <a:rPr lang="ru-RU" altLang="ru-RU" sz="1800" dirty="0" smtClean="0"/>
              <a:t>наклон, смещение, длина, точка начала кусочно-линейных аппроксимаций.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вектора сжатия </a:t>
            </a:r>
            <a:r>
              <a:rPr lang="ru-RU" altLang="ru-RU" sz="2200" dirty="0" err="1" smtClean="0"/>
              <a:t>автоэнкодера</a:t>
            </a:r>
            <a:r>
              <a:rPr lang="ru-RU" altLang="ru-RU" sz="2200" dirty="0" smtClean="0"/>
              <a:t> для рядов.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представлений: типа мешок признаков</a:t>
            </a:r>
            <a:r>
              <a:rPr lang="en-US" altLang="ru-RU" sz="2200" dirty="0" smtClean="0"/>
              <a:t>/</a:t>
            </a:r>
            <a:r>
              <a:rPr lang="ru-RU" altLang="ru-RU" sz="2200" dirty="0" smtClean="0"/>
              <a:t>символов</a:t>
            </a:r>
            <a:r>
              <a:rPr lang="en-US" altLang="ru-RU" sz="2200" dirty="0" smtClean="0"/>
              <a:t>, </a:t>
            </a:r>
            <a:r>
              <a:rPr lang="ru-RU" altLang="ru-RU" sz="2200" dirty="0" err="1" smtClean="0"/>
              <a:t>эмбеддинги</a:t>
            </a:r>
            <a:r>
              <a:rPr lang="ru-RU" altLang="ru-RU" sz="22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Известные комбинации параметров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epiction of an amnesic approximation, using the piecewise linear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9141" r="10513" b="31169"/>
          <a:stretch/>
        </p:blipFill>
        <p:spPr bwMode="auto">
          <a:xfrm>
            <a:off x="7446826" y="4348480"/>
            <a:ext cx="3906974" cy="229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4731" y="6488668"/>
            <a:ext cx="50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https://www.pinecone.io/learn/time-series-vectors/</a:t>
            </a:r>
          </a:p>
        </p:txBody>
      </p:sp>
    </p:spTree>
    <p:extLst>
      <p:ext uri="{BB962C8B-B14F-4D97-AF65-F5344CB8AC3E}">
        <p14:creationId xmlns:p14="http://schemas.microsoft.com/office/powerpoint/2010/main" val="7471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215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" y="1196340"/>
            <a:ext cx="10949940" cy="554735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altLang="ru-RU" dirty="0" smtClean="0"/>
              <a:t>Рекомендуется </a:t>
            </a:r>
            <a:r>
              <a:rPr lang="ru-RU" altLang="ru-RU" dirty="0"/>
              <a:t>начинать с наиболее интерпретируемых и понятных точечных признаков. </a:t>
            </a:r>
            <a:endParaRPr lang="ru-RU" altLang="ru-RU" dirty="0" smtClean="0"/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То </a:t>
            </a:r>
            <a:r>
              <a:rPr lang="ru-RU" altLang="ru-RU" sz="2800" dirty="0"/>
              <a:t>есть двигаться от простого к сложному. </a:t>
            </a:r>
            <a:endParaRPr lang="ru-RU" altLang="ru-RU" sz="2800" dirty="0" smtClean="0"/>
          </a:p>
          <a:p>
            <a:pPr>
              <a:lnSpc>
                <a:spcPct val="120000"/>
              </a:lnSpc>
            </a:pPr>
            <a:r>
              <a:rPr lang="ru-RU" altLang="ru-RU" dirty="0" smtClean="0"/>
              <a:t>Во многих случаях для поиска лучшего признакового пространства существуют готовые </a:t>
            </a:r>
            <a:r>
              <a:rPr lang="ru-RU" altLang="ru-RU" dirty="0" err="1" smtClean="0"/>
              <a:t>фреймворки</a:t>
            </a:r>
            <a:r>
              <a:rPr lang="ru-RU" altLang="ru-RU" dirty="0" smtClean="0"/>
              <a:t>. Примерами таких для языка </a:t>
            </a:r>
            <a:r>
              <a:rPr lang="ru-RU" altLang="ru-RU" dirty="0" err="1" smtClean="0"/>
              <a:t>Python</a:t>
            </a:r>
            <a:r>
              <a:rPr lang="ru-RU" altLang="ru-RU" dirty="0" smtClean="0"/>
              <a:t> могут быть: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 smtClean="0">
                <a:hlinkClick r:id="rId2"/>
              </a:rPr>
              <a:t>tsfresh</a:t>
            </a:r>
            <a:r>
              <a:rPr lang="ru-RU" altLang="ru-RU" sz="2800" dirty="0" smtClean="0"/>
              <a:t>(</a:t>
            </a:r>
            <a:r>
              <a:rPr lang="ru-RU" altLang="ru-RU" sz="2800" dirty="0" smtClean="0">
                <a:hlinkClick r:id="rId3"/>
              </a:rPr>
              <a:t>https</a:t>
            </a:r>
            <a:r>
              <a:rPr lang="ru-RU" altLang="ru-RU" sz="2800" dirty="0">
                <a:hlinkClick r:id="rId3"/>
              </a:rPr>
              <a:t>://tsfresh.readthedocs.io/en/latest/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err="1">
                <a:hlinkClick r:id="rId4"/>
              </a:rPr>
              <a:t>tsfel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5"/>
              </a:rPr>
              <a:t>https://tsfel.readthedocs.io/en/latest/</a:t>
            </a:r>
            <a:r>
              <a:rPr lang="ru-RU" altLang="ru-RU" sz="2800" dirty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>
                <a:hlinkClick r:id="rId6"/>
              </a:rPr>
              <a:t>Catch22</a:t>
            </a:r>
            <a:r>
              <a:rPr lang="ru-RU" altLang="ru-RU" sz="2800" dirty="0"/>
              <a:t>(</a:t>
            </a:r>
            <a:r>
              <a:rPr lang="ru-RU" altLang="ru-RU" sz="2800" dirty="0">
                <a:hlinkClick r:id="rId7"/>
              </a:rPr>
              <a:t>https://github.com/DynamicsAndNeuralSystems/catch22/wiki</a:t>
            </a:r>
            <a:r>
              <a:rPr lang="ru-RU" altLang="ru-RU" sz="2800" dirty="0" smtClean="0"/>
              <a:t>);</a:t>
            </a:r>
          </a:p>
          <a:p>
            <a:pPr lvl="1">
              <a:lnSpc>
                <a:spcPct val="120000"/>
              </a:lnSpc>
            </a:pPr>
            <a:r>
              <a:rPr lang="ru-RU" altLang="ru-RU" sz="2800" dirty="0" smtClean="0"/>
              <a:t>и </a:t>
            </a:r>
            <a:r>
              <a:rPr lang="ru-RU" altLang="ru-RU" sz="2800" dirty="0"/>
              <a:t>многие другие.</a:t>
            </a:r>
          </a:p>
          <a:p>
            <a:pPr>
              <a:lnSpc>
                <a:spcPct val="120000"/>
              </a:lnSpc>
            </a:pPr>
            <a:r>
              <a:rPr lang="ru-RU" altLang="ru-RU" dirty="0"/>
              <a:t>В </a:t>
            </a:r>
            <a:r>
              <a:rPr lang="ru-RU" altLang="ru-RU" dirty="0" err="1"/>
              <a:t>большенстве</a:t>
            </a:r>
            <a:r>
              <a:rPr lang="ru-RU" altLang="ru-RU" dirty="0"/>
              <a:t> случаев такие </a:t>
            </a:r>
            <a:r>
              <a:rPr lang="ru-RU" altLang="ru-RU" dirty="0" err="1"/>
              <a:t>фреймворки</a:t>
            </a:r>
            <a:r>
              <a:rPr lang="ru-RU" altLang="ru-RU" dirty="0"/>
              <a:t> предоставляют как возможности для выделения признаков, так и для их отбора</a:t>
            </a:r>
            <a:r>
              <a:rPr lang="ru-RU" altLang="ru-RU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Ряд </a:t>
            </a:r>
            <a:r>
              <a:rPr lang="ru-RU" altLang="ru-RU" dirty="0"/>
              <a:t>подобных фреймворков могут быть найдены в рамках единого </a:t>
            </a:r>
            <a:r>
              <a:rPr lang="ru-RU" altLang="ru-RU" dirty="0" err="1"/>
              <a:t>фреймворка</a:t>
            </a:r>
            <a:r>
              <a:rPr lang="ru-RU" altLang="ru-RU" dirty="0"/>
              <a:t> </a:t>
            </a:r>
            <a:r>
              <a:rPr lang="ru-RU" altLang="ru-RU" dirty="0" err="1">
                <a:hlinkClick r:id="rId8"/>
              </a:rPr>
              <a:t>sktime</a:t>
            </a:r>
            <a:r>
              <a:rPr lang="ru-RU" altLang="ru-RU" dirty="0"/>
              <a:t>(</a:t>
            </a:r>
            <a:r>
              <a:rPr lang="ru-RU" altLang="ru-RU" dirty="0">
                <a:hlinkClick r:id="rId9"/>
              </a:rPr>
              <a:t>https://www.sktime.org/en/stable/index.html</a:t>
            </a:r>
            <a:r>
              <a:rPr lang="ru-RU" altLang="ru-RU" dirty="0"/>
              <a:t>).</a:t>
            </a:r>
          </a:p>
          <a:p>
            <a:pPr>
              <a:lnSpc>
                <a:spcPct val="120000"/>
              </a:lnSpc>
            </a:pPr>
            <a:r>
              <a:rPr lang="ru-RU" altLang="ru-RU" dirty="0" smtClean="0"/>
              <a:t>По результатам отбора признаков могут быть использованы как стандартные алгоритмы машинного обучения типа </a:t>
            </a:r>
            <a:r>
              <a:rPr lang="en-US" altLang="ru-RU" dirty="0" err="1" smtClean="0"/>
              <a:t>XGBoost</a:t>
            </a:r>
            <a:r>
              <a:rPr lang="en-US" altLang="ru-RU" dirty="0" smtClean="0"/>
              <a:t>, SVM, RF </a:t>
            </a:r>
            <a:r>
              <a:rPr lang="ru-RU" altLang="ru-RU" dirty="0" smtClean="0"/>
              <a:t>и другие, так и специализированные.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41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200" b="1" dirty="0"/>
              <a:t>Достоинствами</a:t>
            </a:r>
            <a:r>
              <a:rPr lang="ru-RU" sz="2200" dirty="0"/>
              <a:t> </a:t>
            </a:r>
            <a:r>
              <a:rPr lang="ru-RU" sz="2200" dirty="0" smtClean="0"/>
              <a:t>подхода на основе признаков являются: 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создание </a:t>
            </a:r>
            <a:r>
              <a:rPr lang="ru-RU" sz="2200" dirty="0"/>
              <a:t>классификатора с </a:t>
            </a:r>
            <a:r>
              <a:rPr lang="ru-RU" sz="2200" b="1" dirty="0"/>
              <a:t>минимальной </a:t>
            </a:r>
            <a:r>
              <a:rPr lang="ru-RU" sz="2200" b="1" dirty="0" smtClean="0"/>
              <a:t>избыточностью </a:t>
            </a:r>
            <a:r>
              <a:rPr lang="ru-RU" sz="2200" dirty="0" smtClean="0"/>
              <a:t>и высокой обобщающей </a:t>
            </a:r>
            <a:r>
              <a:rPr lang="ru-RU" sz="2200" dirty="0"/>
              <a:t>способностью. 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sz="2200" dirty="0" smtClean="0"/>
              <a:t>Однако</a:t>
            </a:r>
            <a:r>
              <a:rPr lang="ru-RU" sz="2200" dirty="0"/>
              <a:t>, следует понимать, что в ряде случаев формализация признаков и поиск подходящего признакового пространства может представлять отдельную, достаточно сложную задачу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ряде случав, </a:t>
            </a:r>
            <a:r>
              <a:rPr lang="ru-RU" sz="2200" dirty="0" smtClean="0"/>
              <a:t>подход </a:t>
            </a:r>
            <a:r>
              <a:rPr lang="ru-RU" sz="2200" dirty="0"/>
              <a:t>позволяет </a:t>
            </a:r>
            <a:r>
              <a:rPr lang="ru-RU" sz="2200" b="1" dirty="0"/>
              <a:t>решить задачу на основе </a:t>
            </a:r>
            <a:r>
              <a:rPr lang="ru-RU" sz="2200" b="1" dirty="0" smtClean="0"/>
              <a:t>интерпретируемых </a:t>
            </a:r>
            <a:r>
              <a:rPr lang="ru-RU" sz="2200" b="1" dirty="0"/>
              <a:t>признаков</a:t>
            </a:r>
            <a:r>
              <a:rPr lang="ru-RU" sz="2200" dirty="0"/>
              <a:t>, что может быть предпочтительным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b="1" dirty="0" smtClean="0"/>
              <a:t>Возможность хранения только признакового </a:t>
            </a:r>
            <a:r>
              <a:rPr lang="ru-RU" sz="2200" dirty="0" smtClean="0"/>
              <a:t>пространства.</a:t>
            </a:r>
          </a:p>
          <a:p>
            <a:pPr>
              <a:lnSpc>
                <a:spcPct val="100000"/>
              </a:lnSpc>
            </a:pPr>
            <a:r>
              <a:rPr lang="ru-RU" sz="2200" b="1" dirty="0" smtClean="0"/>
              <a:t>Однако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могут содержать не всю информацию.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Признаки не всегда удается выделить и сформулировать.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Выделение признаков может быть отдельной вычислительно-сложной задачей.</a:t>
            </a:r>
          </a:p>
          <a:p>
            <a:pPr lvl="1">
              <a:lnSpc>
                <a:spcPct val="100000"/>
              </a:lnSpc>
            </a:pPr>
            <a:r>
              <a:rPr lang="ru-RU" sz="2200" i="1" dirty="0" smtClean="0"/>
              <a:t>Для сложных рядов ручное выделение признаков может не работать – нужно глубокое обучение.</a:t>
            </a:r>
            <a:endParaRPr lang="ru-RU" sz="2200" dirty="0" smtClean="0"/>
          </a:p>
        </p:txBody>
      </p:sp>
    </p:spTree>
    <p:extLst>
      <p:ext uri="{BB962C8B-B14F-4D97-AF65-F5344CB8AC3E}">
        <p14:creationId xmlns:p14="http://schemas.microsoft.com/office/powerpoint/2010/main" val="333102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2920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4202" y="1042587"/>
            <a:ext cx="11314632" cy="5597495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</a:pPr>
            <a:r>
              <a:rPr lang="ru-RU" sz="2200" dirty="0" smtClean="0"/>
              <a:t>Важно </a:t>
            </a:r>
            <a:r>
              <a:rPr lang="ru-RU" sz="2200" dirty="0"/>
              <a:t>заметить, что ряд задач классификации временных рядов предполагает использования много-переменных рядов.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 </a:t>
            </a:r>
            <a:r>
              <a:rPr lang="ru-RU" sz="2200" dirty="0"/>
              <a:t>есть каждый сегмент временного ряда содержит несколько одномерных составляющих.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 </a:t>
            </a:r>
            <a:r>
              <a:rPr lang="ru-RU" sz="2200" dirty="0"/>
              <a:t>таких случаях могут быть несколько подходов к выделению признаков</a:t>
            </a:r>
            <a:r>
              <a:rPr lang="ru-RU" sz="2200" dirty="0" smtClean="0"/>
              <a:t>:</a:t>
            </a:r>
          </a:p>
          <a:p>
            <a:pPr lvl="2">
              <a:lnSpc>
                <a:spcPct val="100000"/>
              </a:lnSpc>
            </a:pPr>
            <a:r>
              <a:rPr lang="ru-RU" sz="2200" b="1" dirty="0" smtClean="0"/>
              <a:t>объединение</a:t>
            </a:r>
            <a:r>
              <a:rPr lang="ru-RU" sz="2200" dirty="0" smtClean="0"/>
              <a:t> </a:t>
            </a:r>
            <a:r>
              <a:rPr lang="ru-RU" sz="2200" dirty="0"/>
              <a:t>признаков нескольких составляющих </a:t>
            </a:r>
            <a:r>
              <a:rPr lang="ru-RU" sz="2200" b="1" dirty="0"/>
              <a:t>в один вектор</a:t>
            </a:r>
            <a:r>
              <a:rPr lang="ru-RU" sz="2200" dirty="0"/>
              <a:t>;</a:t>
            </a:r>
          </a:p>
          <a:p>
            <a:pPr lvl="2">
              <a:lnSpc>
                <a:spcPct val="100000"/>
              </a:lnSpc>
            </a:pPr>
            <a:r>
              <a:rPr lang="ru-RU" sz="2200" b="1" dirty="0" err="1"/>
              <a:t>ансамблирование</a:t>
            </a:r>
            <a:r>
              <a:rPr lang="ru-RU" sz="2200" dirty="0"/>
              <a:t> </a:t>
            </a:r>
            <a:r>
              <a:rPr lang="ru-RU" sz="2200" b="1" dirty="0"/>
              <a:t>результатов</a:t>
            </a:r>
            <a:r>
              <a:rPr lang="ru-RU" sz="2200" dirty="0"/>
              <a:t> классификации по каждой составляющей;</a:t>
            </a:r>
          </a:p>
          <a:p>
            <a:pPr lvl="2">
              <a:lnSpc>
                <a:spcPct val="100000"/>
              </a:lnSpc>
            </a:pPr>
            <a:r>
              <a:rPr lang="ru-RU" sz="2200" b="1" dirty="0"/>
              <a:t>использование </a:t>
            </a:r>
            <a:r>
              <a:rPr lang="ru-RU" sz="2200" b="1" dirty="0" smtClean="0"/>
              <a:t>специальных методов, </a:t>
            </a:r>
            <a:r>
              <a:rPr lang="ru-RU" sz="2200" dirty="0" smtClean="0"/>
              <a:t>например </a:t>
            </a:r>
            <a:r>
              <a:rPr lang="ru-RU" sz="2200" dirty="0"/>
              <a:t>типа многомерных </a:t>
            </a:r>
            <a:r>
              <a:rPr lang="ru-RU" sz="2200" dirty="0" err="1"/>
              <a:t>шейплетов</a:t>
            </a:r>
            <a:r>
              <a:rPr lang="ru-RU" sz="2200" dirty="0"/>
              <a:t>.</a:t>
            </a:r>
          </a:p>
          <a:p>
            <a:pPr>
              <a:lnSpc>
                <a:spcPct val="100000"/>
              </a:lnSpc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51556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1900" b="1" dirty="0" smtClean="0"/>
              <a:t>Анализ и обработку признаков во временных рядах </a:t>
            </a:r>
            <a:r>
              <a:rPr lang="en-US" sz="1900" dirty="0" err="1" smtClean="0"/>
              <a:t>можно</a:t>
            </a:r>
            <a:r>
              <a:rPr lang="en-US" sz="1900" dirty="0" smtClean="0"/>
              <a:t> </a:t>
            </a:r>
            <a:r>
              <a:rPr lang="en-US" sz="1900" dirty="0" err="1" smtClean="0"/>
              <a:t>определить</a:t>
            </a:r>
            <a:r>
              <a:rPr lang="en-US" sz="1900" dirty="0" smtClean="0"/>
              <a:t> </a:t>
            </a:r>
            <a:r>
              <a:rPr lang="en-US" sz="1900" dirty="0" err="1" smtClean="0"/>
              <a:t>как</a:t>
            </a:r>
            <a:r>
              <a:rPr lang="en-US" sz="1900" dirty="0" smtClean="0"/>
              <a:t> </a:t>
            </a:r>
            <a:r>
              <a:rPr lang="en-US" sz="1900" dirty="0" err="1" smtClean="0"/>
              <a:t>процесс</a:t>
            </a:r>
            <a:r>
              <a:rPr lang="en-US" sz="1900" dirty="0" smtClean="0"/>
              <a:t> </a:t>
            </a:r>
            <a:r>
              <a:rPr lang="en-US" sz="1900" dirty="0" err="1" smtClean="0"/>
              <a:t>выбора</a:t>
            </a:r>
            <a:r>
              <a:rPr lang="en-US" sz="1900" dirty="0" smtClean="0"/>
              <a:t> и </a:t>
            </a:r>
            <a:r>
              <a:rPr lang="en-US" sz="1900" dirty="0" err="1" smtClean="0"/>
              <a:t>предварительной</a:t>
            </a:r>
            <a:r>
              <a:rPr lang="en-US" sz="1900" dirty="0" smtClean="0"/>
              <a:t> </a:t>
            </a:r>
            <a:r>
              <a:rPr lang="en-US" sz="1900" dirty="0" err="1" smtClean="0"/>
              <a:t>обработки</a:t>
            </a:r>
            <a:r>
              <a:rPr lang="en-US" sz="1900" dirty="0" smtClean="0"/>
              <a:t> </a:t>
            </a:r>
            <a:r>
              <a:rPr lang="en-US" sz="1900" dirty="0" err="1" smtClean="0"/>
              <a:t>значимых</a:t>
            </a:r>
            <a:r>
              <a:rPr lang="en-US" sz="1900" dirty="0" smtClean="0"/>
              <a:t> </a:t>
            </a:r>
            <a:r>
              <a:rPr lang="ru-RU" sz="1900" dirty="0" smtClean="0"/>
              <a:t>признаков</a:t>
            </a:r>
            <a:r>
              <a:rPr lang="en-US" sz="1900" dirty="0" smtClean="0"/>
              <a:t> и </a:t>
            </a:r>
            <a:r>
              <a:rPr lang="en-US" sz="1900" dirty="0" err="1" smtClean="0"/>
              <a:t>исключения</a:t>
            </a:r>
            <a:r>
              <a:rPr lang="en-US" sz="1900" dirty="0" smtClean="0"/>
              <a:t> </a:t>
            </a:r>
            <a:r>
              <a:rPr lang="en-US" sz="1900" dirty="0" err="1" smtClean="0"/>
              <a:t>из</a:t>
            </a:r>
            <a:r>
              <a:rPr lang="en-US" sz="1900" dirty="0" smtClean="0"/>
              <a:t> </a:t>
            </a:r>
            <a:r>
              <a:rPr lang="en-US" sz="1900" dirty="0" err="1" smtClean="0"/>
              <a:t>временных</a:t>
            </a:r>
            <a:r>
              <a:rPr lang="en-US" sz="1900" dirty="0" smtClean="0"/>
              <a:t> </a:t>
            </a:r>
            <a:r>
              <a:rPr lang="en-US" sz="1900" dirty="0" err="1" smtClean="0"/>
              <a:t>рядов</a:t>
            </a:r>
            <a:r>
              <a:rPr lang="en-US" sz="1900" dirty="0" smtClean="0"/>
              <a:t> </a:t>
            </a:r>
            <a:r>
              <a:rPr lang="ru-RU" sz="1900" dirty="0" smtClean="0"/>
              <a:t>признаков</a:t>
            </a:r>
            <a:r>
              <a:rPr lang="en-US" sz="1900" dirty="0" smtClean="0"/>
              <a:t>, </a:t>
            </a:r>
            <a:r>
              <a:rPr lang="en-US" sz="1900" dirty="0" err="1" smtClean="0"/>
              <a:t>которые</a:t>
            </a:r>
            <a:r>
              <a:rPr lang="en-US" sz="1900" dirty="0" smtClean="0"/>
              <a:t> </a:t>
            </a:r>
            <a:r>
              <a:rPr lang="en-US" sz="1900" dirty="0" err="1" smtClean="0"/>
              <a:t>не</a:t>
            </a:r>
            <a:r>
              <a:rPr lang="en-US" sz="1900" dirty="0" smtClean="0"/>
              <a:t> </a:t>
            </a:r>
            <a:r>
              <a:rPr lang="en-US" sz="1900" dirty="0" err="1" smtClean="0"/>
              <a:t>имеют</a:t>
            </a:r>
            <a:r>
              <a:rPr lang="en-US" sz="1900" dirty="0" smtClean="0"/>
              <a:t> </a:t>
            </a:r>
            <a:r>
              <a:rPr lang="en-US" sz="1900" dirty="0" err="1" smtClean="0"/>
              <a:t>отношения</a:t>
            </a:r>
            <a:r>
              <a:rPr lang="en-US" sz="1900" dirty="0" smtClean="0"/>
              <a:t> к </a:t>
            </a:r>
            <a:r>
              <a:rPr lang="en-US" sz="1900" dirty="0" err="1" smtClean="0"/>
              <a:t>задаче</a:t>
            </a:r>
            <a:r>
              <a:rPr lang="en-US" sz="1900" dirty="0" smtClean="0"/>
              <a:t>.</a:t>
            </a:r>
            <a:r>
              <a:rPr lang="ru-RU" sz="1900" dirty="0" smtClean="0"/>
              <a:t> </a:t>
            </a:r>
          </a:p>
          <a:p>
            <a:pPr>
              <a:lnSpc>
                <a:spcPct val="100000"/>
              </a:lnSpc>
            </a:pPr>
            <a:r>
              <a:rPr lang="ru-RU" sz="1900" dirty="0"/>
              <a:t>Анализ и обработка</a:t>
            </a:r>
            <a:r>
              <a:rPr lang="en-US" sz="1900" dirty="0"/>
              <a:t> </a:t>
            </a:r>
            <a:r>
              <a:rPr lang="ru-RU" sz="1900" dirty="0"/>
              <a:t>признаков</a:t>
            </a:r>
            <a:r>
              <a:rPr lang="en-US" sz="1900" dirty="0"/>
              <a:t> </a:t>
            </a:r>
            <a:r>
              <a:rPr lang="en-US" sz="1900" dirty="0" err="1"/>
              <a:t>облегча</a:t>
            </a:r>
            <a:r>
              <a:rPr lang="ru-RU" sz="1900" dirty="0"/>
              <a:t>ю</a:t>
            </a:r>
            <a:r>
              <a:rPr lang="en-US" sz="1900" dirty="0"/>
              <a:t>т </a:t>
            </a:r>
            <a:r>
              <a:rPr lang="en-US" sz="1900" dirty="0" err="1"/>
              <a:t>понимание</a:t>
            </a:r>
            <a:r>
              <a:rPr lang="en-US" sz="1900" dirty="0"/>
              <a:t> </a:t>
            </a:r>
            <a:r>
              <a:rPr lang="en-US" sz="1900" dirty="0" err="1"/>
              <a:t>данных</a:t>
            </a:r>
            <a:r>
              <a:rPr lang="en-US" sz="1900" dirty="0"/>
              <a:t>, </a:t>
            </a:r>
            <a:endParaRPr lang="ru-RU" sz="1900" dirty="0"/>
          </a:p>
          <a:p>
            <a:pPr lvl="1">
              <a:lnSpc>
                <a:spcPct val="100000"/>
              </a:lnSpc>
            </a:pPr>
            <a:r>
              <a:rPr lang="en-US" sz="1900" dirty="0" err="1"/>
              <a:t>сокраща</a:t>
            </a:r>
            <a:r>
              <a:rPr lang="ru-RU" sz="1900" dirty="0"/>
              <a:t>ю</a:t>
            </a:r>
            <a:r>
              <a:rPr lang="en-US" sz="1900" dirty="0"/>
              <a:t>т </a:t>
            </a:r>
            <a:r>
              <a:rPr lang="en-US" sz="1900" dirty="0" err="1"/>
              <a:t>время</a:t>
            </a:r>
            <a:r>
              <a:rPr lang="en-US" sz="1900" dirty="0"/>
              <a:t> </a:t>
            </a:r>
            <a:r>
              <a:rPr lang="en-US" sz="1900" dirty="0" err="1"/>
              <a:t>вычислений</a:t>
            </a:r>
            <a:r>
              <a:rPr lang="en-US" sz="1900" dirty="0"/>
              <a:t> </a:t>
            </a:r>
            <a:endParaRPr lang="ru-RU" sz="1900" dirty="0"/>
          </a:p>
          <a:p>
            <a:pPr lvl="1">
              <a:lnSpc>
                <a:spcPct val="100000"/>
              </a:lnSpc>
            </a:pPr>
            <a:r>
              <a:rPr lang="en-US" sz="1900" dirty="0" err="1"/>
              <a:t>требования</a:t>
            </a:r>
            <a:r>
              <a:rPr lang="en-US" sz="1900" dirty="0"/>
              <a:t> к </a:t>
            </a:r>
            <a:r>
              <a:rPr lang="en-US" sz="1900" dirty="0" err="1"/>
              <a:t>хранению</a:t>
            </a:r>
            <a:r>
              <a:rPr lang="en-US" sz="1900" dirty="0"/>
              <a:t>, </a:t>
            </a:r>
            <a:r>
              <a:rPr lang="en-US" sz="1900" dirty="0" err="1"/>
              <a:t>так</a:t>
            </a:r>
            <a:r>
              <a:rPr lang="en-US" sz="1900" dirty="0"/>
              <a:t> </a:t>
            </a:r>
            <a:r>
              <a:rPr lang="en-US" sz="1900" dirty="0" err="1"/>
              <a:t>что</a:t>
            </a:r>
            <a:r>
              <a:rPr lang="en-US" sz="1900" dirty="0"/>
              <a:t> </a:t>
            </a:r>
            <a:r>
              <a:rPr lang="en-US" sz="1900" dirty="0" err="1"/>
              <a:t>изучение</a:t>
            </a:r>
            <a:r>
              <a:rPr lang="en-US" sz="1900" dirty="0"/>
              <a:t> </a:t>
            </a:r>
            <a:r>
              <a:rPr lang="en-US" sz="1900" dirty="0" err="1"/>
              <a:t>моделей</a:t>
            </a:r>
            <a:r>
              <a:rPr lang="en-US" sz="1900" dirty="0"/>
              <a:t> </a:t>
            </a:r>
            <a:r>
              <a:rPr lang="en-US" sz="1900" dirty="0" err="1"/>
              <a:t>становится</a:t>
            </a:r>
            <a:r>
              <a:rPr lang="en-US" sz="1900" dirty="0"/>
              <a:t> </a:t>
            </a:r>
            <a:r>
              <a:rPr lang="en-US" sz="1900" dirty="0" err="1"/>
              <a:t>более</a:t>
            </a:r>
            <a:r>
              <a:rPr lang="en-US" sz="1900" dirty="0"/>
              <a:t> </a:t>
            </a:r>
            <a:r>
              <a:rPr lang="en-US" sz="1900" dirty="0" err="1"/>
              <a:t>простым</a:t>
            </a:r>
            <a:r>
              <a:rPr lang="en-US" sz="1900" dirty="0"/>
              <a:t> </a:t>
            </a:r>
            <a:r>
              <a:rPr lang="en-US" sz="1900" dirty="0" err="1"/>
              <a:t>процессом</a:t>
            </a:r>
            <a:r>
              <a:rPr lang="en-US" sz="1900" dirty="0"/>
              <a:t>. </a:t>
            </a:r>
            <a:endParaRPr lang="ru-RU" sz="1900" dirty="0"/>
          </a:p>
          <a:p>
            <a:pPr lvl="1">
              <a:lnSpc>
                <a:spcPct val="100000"/>
              </a:lnSpc>
            </a:pPr>
            <a:r>
              <a:rPr lang="ru-RU" sz="1900" dirty="0"/>
              <a:t>Иногда позволяет повысить интерпретируемость модели.</a:t>
            </a:r>
          </a:p>
          <a:p>
            <a:pPr lvl="1">
              <a:lnSpc>
                <a:spcPct val="100000"/>
              </a:lnSpc>
            </a:pPr>
            <a:r>
              <a:rPr lang="ru-RU" sz="1900" dirty="0"/>
              <a:t>Также в ряде случаев позволяет повысить точность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1202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Предварительный анализ признаков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12" y="1102406"/>
            <a:ext cx="10797988" cy="5755594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</a:pPr>
            <a:r>
              <a:rPr lang="ru-RU" sz="1900" dirty="0" smtClean="0"/>
              <a:t>Отбор признаков</a:t>
            </a:r>
          </a:p>
          <a:p>
            <a:pPr lvl="1" algn="just"/>
            <a:r>
              <a:rPr lang="ru-RU" sz="1900" b="1" dirty="0"/>
              <a:t>М</a:t>
            </a:r>
            <a:r>
              <a:rPr lang="en-US" sz="1900" b="1" dirty="0" err="1"/>
              <a:t>етоды</a:t>
            </a:r>
            <a:r>
              <a:rPr lang="en-US" sz="1900" dirty="0"/>
              <a:t> </a:t>
            </a:r>
            <a:r>
              <a:rPr lang="ru-RU" sz="1900" b="1" dirty="0"/>
              <a:t>оборачивания</a:t>
            </a:r>
            <a:r>
              <a:rPr lang="ru-RU" sz="1900" dirty="0"/>
              <a:t> - используются</a:t>
            </a:r>
            <a:r>
              <a:rPr lang="en-US" sz="1900" dirty="0"/>
              <a:t> </a:t>
            </a:r>
            <a:r>
              <a:rPr lang="en-US" sz="1900" dirty="0" err="1"/>
              <a:t>предопределенны</a:t>
            </a:r>
            <a:r>
              <a:rPr lang="ru-RU" sz="1900" dirty="0"/>
              <a:t>е</a:t>
            </a:r>
            <a:r>
              <a:rPr lang="en-US" sz="1900" dirty="0"/>
              <a:t> </a:t>
            </a:r>
            <a:r>
              <a:rPr lang="en-US" sz="1900" dirty="0" err="1"/>
              <a:t>алгоритм</a:t>
            </a:r>
            <a:r>
              <a:rPr lang="en-US" sz="1900" dirty="0"/>
              <a:t> </a:t>
            </a:r>
            <a:r>
              <a:rPr lang="en-US" sz="1900" dirty="0" err="1"/>
              <a:t>обучения</a:t>
            </a:r>
            <a:r>
              <a:rPr lang="en-US" sz="1900" dirty="0"/>
              <a:t>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определения</a:t>
            </a:r>
            <a:r>
              <a:rPr lang="en-US" sz="1900" dirty="0"/>
              <a:t> </a:t>
            </a:r>
            <a:r>
              <a:rPr lang="en-US" sz="1900" dirty="0" err="1"/>
              <a:t>качества</a:t>
            </a:r>
            <a:r>
              <a:rPr lang="en-US" sz="1900" dirty="0"/>
              <a:t> </a:t>
            </a:r>
            <a:r>
              <a:rPr lang="en-US" sz="1900" dirty="0" err="1"/>
              <a:t>выбранных</a:t>
            </a:r>
            <a:r>
              <a:rPr lang="en-US" sz="1900" dirty="0"/>
              <a:t> </a:t>
            </a:r>
            <a:r>
              <a:rPr lang="ru-RU" sz="1900" dirty="0"/>
              <a:t>признаков</a:t>
            </a:r>
            <a:r>
              <a:rPr lang="en-US" sz="1900" dirty="0"/>
              <a:t> в </a:t>
            </a:r>
            <a:r>
              <a:rPr lang="en-US" sz="1900" dirty="0" err="1"/>
              <a:t>соответствии</a:t>
            </a:r>
            <a:r>
              <a:rPr lang="en-US" sz="1900" dirty="0"/>
              <a:t> с </a:t>
            </a:r>
            <a:r>
              <a:rPr lang="ru-RU" sz="1900" dirty="0"/>
              <a:t>заданной </a:t>
            </a:r>
            <a:r>
              <a:rPr lang="en-US" sz="1900" dirty="0" err="1"/>
              <a:t>метрикой</a:t>
            </a:r>
            <a:r>
              <a:rPr lang="en-US" sz="1900" dirty="0"/>
              <a:t> </a:t>
            </a:r>
            <a:r>
              <a:rPr lang="en-US" sz="1900" dirty="0" err="1"/>
              <a:t>оценки</a:t>
            </a:r>
            <a:r>
              <a:rPr lang="en-US" sz="1900" dirty="0" smtClean="0"/>
              <a:t>.</a:t>
            </a:r>
            <a:endParaRPr lang="ru-RU" sz="1900" dirty="0" smtClean="0"/>
          </a:p>
          <a:p>
            <a:pPr lvl="2" algn="just"/>
            <a:r>
              <a:rPr lang="ru-RU" sz="1900" dirty="0" smtClean="0"/>
              <a:t>Например важность признаков для леса.</a:t>
            </a:r>
            <a:endParaRPr lang="en-US" sz="1900" dirty="0" smtClean="0"/>
          </a:p>
          <a:p>
            <a:pPr lvl="2" algn="just"/>
            <a:r>
              <a:rPr lang="ru-RU" sz="1900" dirty="0" smtClean="0"/>
              <a:t>Отбор комбинаций признаков.</a:t>
            </a:r>
            <a:endParaRPr lang="en-US" sz="1900" dirty="0"/>
          </a:p>
          <a:p>
            <a:pPr lvl="1" algn="just"/>
            <a:r>
              <a:rPr lang="en-US" sz="1900" b="1" dirty="0" err="1"/>
              <a:t>Методы</a:t>
            </a:r>
            <a:r>
              <a:rPr lang="en-US" sz="1900" b="1" dirty="0"/>
              <a:t> </a:t>
            </a:r>
            <a:r>
              <a:rPr lang="en-US" sz="1900" b="1" dirty="0" err="1"/>
              <a:t>фильтрации</a:t>
            </a:r>
            <a:r>
              <a:rPr lang="en-US" sz="1900" dirty="0"/>
              <a:t> </a:t>
            </a:r>
            <a:r>
              <a:rPr lang="ru-RU" sz="1900" b="1" dirty="0"/>
              <a:t>признаков</a:t>
            </a:r>
            <a:r>
              <a:rPr lang="ru-RU" sz="1900" dirty="0"/>
              <a:t> </a:t>
            </a:r>
            <a:r>
              <a:rPr lang="en-US" sz="1900" dirty="0" err="1"/>
              <a:t>применя</a:t>
            </a:r>
            <a:r>
              <a:rPr lang="ru-RU" sz="1900" dirty="0" err="1"/>
              <a:t>ются</a:t>
            </a:r>
            <a:r>
              <a:rPr lang="en-US" sz="1900" dirty="0"/>
              <a:t> </a:t>
            </a:r>
            <a:r>
              <a:rPr lang="en-US" sz="1900" dirty="0" err="1"/>
              <a:t>статистические</a:t>
            </a:r>
            <a:r>
              <a:rPr lang="en-US" sz="1900" dirty="0"/>
              <a:t> </a:t>
            </a:r>
            <a:r>
              <a:rPr lang="en-US" sz="1900" dirty="0" err="1"/>
              <a:t>меры</a:t>
            </a:r>
            <a:r>
              <a:rPr lang="en-US" sz="1900" dirty="0"/>
              <a:t> </a:t>
            </a:r>
            <a:r>
              <a:rPr lang="en-US" sz="1900" dirty="0" err="1"/>
              <a:t>для</a:t>
            </a:r>
            <a:r>
              <a:rPr lang="en-US" sz="1900" dirty="0"/>
              <a:t> </a:t>
            </a:r>
            <a:r>
              <a:rPr lang="en-US" sz="1900" dirty="0" err="1"/>
              <a:t>оценки</a:t>
            </a:r>
            <a:r>
              <a:rPr lang="en-US" sz="1900" dirty="0"/>
              <a:t> </a:t>
            </a:r>
            <a:r>
              <a:rPr lang="en-US" sz="1900" dirty="0" err="1"/>
              <a:t>набора</a:t>
            </a:r>
            <a:r>
              <a:rPr lang="en-US" sz="1900" dirty="0"/>
              <a:t> </a:t>
            </a:r>
            <a:r>
              <a:rPr lang="ru-RU" sz="1900" dirty="0"/>
              <a:t>признаков</a:t>
            </a:r>
            <a:r>
              <a:rPr lang="en-US" sz="1900" dirty="0" smtClean="0"/>
              <a:t>.</a:t>
            </a:r>
            <a:endParaRPr lang="ru-RU" sz="1900" dirty="0" smtClean="0"/>
          </a:p>
          <a:p>
            <a:pPr lvl="2" algn="just"/>
            <a:r>
              <a:rPr lang="ru-RU" sz="1900" dirty="0" smtClean="0"/>
              <a:t>Например корреляция признаков </a:t>
            </a:r>
          </a:p>
          <a:p>
            <a:pPr lvl="2" algn="just"/>
            <a:r>
              <a:rPr lang="ru-RU" sz="1900" dirty="0" smtClean="0"/>
              <a:t>Или </a:t>
            </a:r>
            <a:r>
              <a:rPr lang="en-US" sz="1900" dirty="0" smtClean="0"/>
              <a:t>ANOVA</a:t>
            </a:r>
            <a:endParaRPr lang="en-US" sz="1900" dirty="0"/>
          </a:p>
          <a:p>
            <a:pPr lvl="1" algn="just"/>
            <a:r>
              <a:rPr lang="ru-RU" sz="1900" b="1" dirty="0"/>
              <a:t>В</a:t>
            </a:r>
            <a:r>
              <a:rPr lang="en-US" sz="1900" b="1" dirty="0" err="1"/>
              <a:t>стр</a:t>
            </a:r>
            <a:r>
              <a:rPr lang="ru-RU" sz="1900" b="1" dirty="0" err="1"/>
              <a:t>аевымые</a:t>
            </a:r>
            <a:r>
              <a:rPr lang="en-US" sz="1900" b="1" dirty="0"/>
              <a:t> </a:t>
            </a:r>
            <a:r>
              <a:rPr lang="en-US" sz="1900" b="1" dirty="0" err="1"/>
              <a:t>методы</a:t>
            </a:r>
            <a:r>
              <a:rPr lang="en-US" sz="1900" dirty="0"/>
              <a:t> </a:t>
            </a:r>
            <a:r>
              <a:rPr lang="en-US" sz="1900" dirty="0" err="1"/>
              <a:t>одновременная</a:t>
            </a:r>
            <a:r>
              <a:rPr lang="en-US" sz="1900" dirty="0"/>
              <a:t> </a:t>
            </a:r>
            <a:r>
              <a:rPr lang="en-US" sz="1900" dirty="0" err="1"/>
              <a:t>подгонка</a:t>
            </a:r>
            <a:r>
              <a:rPr lang="en-US" sz="1900" dirty="0"/>
              <a:t> </a:t>
            </a:r>
            <a:r>
              <a:rPr lang="en-US" sz="1900" dirty="0" err="1"/>
              <a:t>модели</a:t>
            </a:r>
            <a:r>
              <a:rPr lang="en-US" sz="1900" dirty="0"/>
              <a:t> и </a:t>
            </a:r>
            <a:r>
              <a:rPr lang="en-US" sz="1900" dirty="0" err="1"/>
              <a:t>выбор</a:t>
            </a:r>
            <a:r>
              <a:rPr lang="en-US" sz="1900" dirty="0"/>
              <a:t> </a:t>
            </a:r>
            <a:r>
              <a:rPr lang="ru-RU" sz="1900" dirty="0"/>
              <a:t>признаков</a:t>
            </a:r>
            <a:r>
              <a:rPr lang="en-US" sz="1900" dirty="0" smtClean="0"/>
              <a:t>.</a:t>
            </a:r>
            <a:endParaRPr lang="ru-RU" sz="1900" dirty="0" smtClean="0"/>
          </a:p>
          <a:p>
            <a:pPr lvl="2" algn="just"/>
            <a:r>
              <a:rPr lang="ru-RU" sz="1900" dirty="0" smtClean="0"/>
              <a:t>Например </a:t>
            </a:r>
            <a:r>
              <a:rPr lang="en-US" sz="1900" dirty="0" smtClean="0"/>
              <a:t>L1 </a:t>
            </a:r>
            <a:r>
              <a:rPr lang="ru-RU" sz="1900" dirty="0" smtClean="0"/>
              <a:t>регуляризация.</a:t>
            </a:r>
            <a:endParaRPr lang="en-US" sz="1900" dirty="0"/>
          </a:p>
          <a:p>
            <a:pPr algn="l" rtl="0">
              <a:lnSpc>
                <a:spcPct val="100000"/>
              </a:lnSpc>
            </a:pPr>
            <a:endParaRPr lang="ru-RU" sz="1900" dirty="0" smtClean="0"/>
          </a:p>
        </p:txBody>
      </p:sp>
    </p:spTree>
    <p:extLst>
      <p:ext uri="{BB962C8B-B14F-4D97-AF65-F5344CB8AC3E}">
        <p14:creationId xmlns:p14="http://schemas.microsoft.com/office/powerpoint/2010/main" val="11970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27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Tsfresh: автоматически генерируем признаки из временных рядов | OT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01" y="2061264"/>
            <a:ext cx="6288315" cy="395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eature filtering — tsfresh 0.20.1.dev14+g2e49614 documen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41" b="34147"/>
          <a:stretch/>
        </p:blipFill>
        <p:spPr bwMode="auto">
          <a:xfrm>
            <a:off x="6506796" y="2136065"/>
            <a:ext cx="5685204" cy="404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6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Классификатор </a:t>
            </a:r>
            <a:r>
              <a:rPr lang="en-US" sz="2200" dirty="0" smtClean="0"/>
              <a:t>Time-Series-Forest </a:t>
            </a:r>
            <a:r>
              <a:rPr lang="ru-RU" sz="2200" dirty="0" smtClean="0"/>
              <a:t>TSF </a:t>
            </a:r>
            <a:r>
              <a:rPr lang="ru-RU" sz="2200" dirty="0"/>
              <a:t>адаптирует классификатор случайного леса к </a:t>
            </a:r>
            <a:r>
              <a:rPr lang="ru-RU" sz="2200" dirty="0" smtClean="0"/>
              <a:t>временному ряду.</a:t>
            </a:r>
            <a:endParaRPr lang="ru-RU" sz="22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TSF - это классификатор на основе </a:t>
            </a:r>
            <a:r>
              <a:rPr lang="ru-RU" sz="2200" dirty="0" smtClean="0"/>
              <a:t>интервалов.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основе данного подхода лежит следующая последовательность действий.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каждого сегмента временного ряда выделяется набор интервалов, </a:t>
            </a:r>
            <a:r>
              <a:rPr lang="ru-RU" sz="2200" dirty="0" smtClean="0"/>
              <a:t>выбранных </a:t>
            </a:r>
            <a:r>
              <a:rPr lang="ru-RU" sz="2200" dirty="0"/>
              <a:t>случайно.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производится </a:t>
            </a:r>
            <a:r>
              <a:rPr lang="ru-RU" sz="2200" dirty="0" smtClean="0"/>
              <a:t>оценка, </a:t>
            </a:r>
            <a:endParaRPr lang="en-US" sz="2200" dirty="0" smtClean="0"/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среднее </a:t>
            </a:r>
            <a:r>
              <a:rPr lang="ru-RU" sz="1800" dirty="0"/>
              <a:t>значение</a:t>
            </a:r>
            <a:r>
              <a:rPr lang="ru-RU" sz="1800" dirty="0" smtClean="0"/>
              <a:t>,</a:t>
            </a:r>
            <a:endParaRPr lang="en-US" sz="1800" dirty="0" smtClean="0"/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 </a:t>
            </a:r>
            <a:r>
              <a:rPr lang="ru-RU" sz="1800" dirty="0"/>
              <a:t>стандартное отклонение </a:t>
            </a:r>
            <a:endParaRPr lang="en-US" sz="1800" dirty="0" smtClean="0"/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и </a:t>
            </a:r>
            <a:r>
              <a:rPr lang="ru-RU" sz="1800" dirty="0"/>
              <a:t>наклон линейного тренда. </a:t>
            </a:r>
            <a:endParaRPr lang="en-US" sz="1800" dirty="0" smtClean="0"/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Возможны </a:t>
            </a:r>
            <a:r>
              <a:rPr lang="ru-RU" sz="1800" dirty="0"/>
              <a:t>и другие характеристики.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признаков </a:t>
            </a:r>
            <a:r>
              <a:rPr lang="ru-RU" sz="2200" dirty="0" smtClean="0"/>
              <a:t>каждого </a:t>
            </a:r>
            <a:r>
              <a:rPr lang="ru-RU" sz="2200" dirty="0"/>
              <a:t>интервала строится отдельное дерево.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Среднее значение по ансамблю деревьев рассматривается как результат работы алгоритма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0600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6367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Лес </a:t>
            </a:r>
            <a:r>
              <a:rPr lang="ru-RU" b="1" dirty="0"/>
              <a:t>временных рядов (TSF</a:t>
            </a:r>
            <a:r>
              <a:rPr lang="ru-RU" b="1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2" y="931492"/>
            <a:ext cx="11011968" cy="567440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200" dirty="0" smtClean="0"/>
              <a:t>Преимущества TSF: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эффективен с точки зрения вычислений.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Лес временных рядов - это интерпретируемая модель.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/>
              <a:t>Важность временных характеристик может быть оценена – есть отбор признаков. 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>
                <a:latin typeface="-apple-system"/>
              </a:rPr>
              <a:t>В </a:t>
            </a:r>
            <a:r>
              <a:rPr lang="ru-RU" altLang="ru-RU" sz="2200" dirty="0">
                <a:latin typeface="-apple-system"/>
              </a:rPr>
              <a:t>оригинальной работе авторы также предложили особый критерий </a:t>
            </a:r>
            <a:r>
              <a:rPr lang="ru-RU" altLang="ru-RU" sz="2200" dirty="0" smtClean="0">
                <a:latin typeface="-apple-system"/>
              </a:rPr>
              <a:t>расщеплений </a:t>
            </a:r>
            <a:r>
              <a:rPr lang="ru-RU" altLang="ru-RU" sz="2200" dirty="0">
                <a:latin typeface="-apple-system"/>
              </a:rPr>
              <a:t>в дереве</a:t>
            </a:r>
            <a:r>
              <a:rPr lang="ru-RU" altLang="ru-RU" sz="2200" dirty="0" smtClean="0">
                <a:latin typeface="-apple-system"/>
              </a:rPr>
              <a:t>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>
                <a:latin typeface="-apple-system"/>
              </a:rPr>
              <a:t>Отметим</a:t>
            </a:r>
            <a:r>
              <a:rPr lang="ru-RU" altLang="ru-RU" sz="2200" dirty="0">
                <a:latin typeface="-apple-system"/>
              </a:rPr>
              <a:t>, что в общем случае алгоритм </a:t>
            </a:r>
            <a:r>
              <a:rPr lang="ru-RU" altLang="ru-RU" sz="2200" dirty="0">
                <a:latin typeface="var(--jp-code-font-family)"/>
              </a:rPr>
              <a:t>TSF</a:t>
            </a:r>
            <a:r>
              <a:rPr lang="ru-RU" altLang="ru-RU" sz="2200" dirty="0">
                <a:latin typeface="-apple-system"/>
              </a:rPr>
              <a:t> не ограничивается предложенными авторами </a:t>
            </a:r>
            <a:r>
              <a:rPr lang="ru-RU" altLang="ru-RU" sz="2200" dirty="0" smtClean="0">
                <a:latin typeface="STIXMathJax_Main"/>
              </a:rPr>
              <a:t>3</a:t>
            </a:r>
            <a:r>
              <a:rPr lang="ru-RU" altLang="ru-RU" sz="2200" dirty="0">
                <a:latin typeface="-apple-system"/>
              </a:rPr>
              <a:t> признаками. </a:t>
            </a:r>
            <a:endParaRPr lang="ru-RU" altLang="ru-RU" sz="2200" dirty="0" smtClean="0">
              <a:latin typeface="-apple-system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altLang="ru-RU" sz="2200" dirty="0" smtClean="0">
                <a:latin typeface="-apple-system"/>
              </a:rPr>
              <a:t>Например</a:t>
            </a:r>
            <a:r>
              <a:rPr lang="ru-RU" altLang="ru-RU" sz="2200" dirty="0">
                <a:latin typeface="-apple-system"/>
              </a:rPr>
              <a:t>, авторы подхода </a:t>
            </a:r>
            <a:r>
              <a:rPr lang="ru-RU" altLang="ru-RU" sz="2200" dirty="0">
                <a:latin typeface="var(--jp-code-font-family)"/>
              </a:rPr>
              <a:t>Catch22</a:t>
            </a:r>
            <a:r>
              <a:rPr lang="ru-RU" altLang="ru-RU" sz="2200" dirty="0">
                <a:latin typeface="-apple-system"/>
              </a:rPr>
              <a:t> предложили </a:t>
            </a:r>
            <a:r>
              <a:rPr lang="en-US" altLang="ru-RU" sz="2200" dirty="0" smtClean="0">
                <a:latin typeface="-apple-system"/>
              </a:rPr>
              <a:t/>
            </a:r>
            <a:br>
              <a:rPr lang="en-US" altLang="ru-RU" sz="2200" dirty="0" smtClean="0">
                <a:latin typeface="-apple-system"/>
              </a:rPr>
            </a:br>
            <a:r>
              <a:rPr lang="ru-RU" altLang="ru-RU" sz="2200" dirty="0">
                <a:latin typeface="-apple-system"/>
              </a:rPr>
              <a:t> </a:t>
            </a:r>
            <a:r>
              <a:rPr lang="ru-RU" altLang="ru-RU" sz="2200" b="1" dirty="0" err="1">
                <a:latin typeface="-apple-system"/>
              </a:rPr>
              <a:t>Canonical</a:t>
            </a:r>
            <a:r>
              <a:rPr lang="ru-RU" altLang="ru-RU" sz="2200" b="1" dirty="0">
                <a:latin typeface="-apple-system"/>
              </a:rPr>
              <a:t> </a:t>
            </a:r>
            <a:r>
              <a:rPr lang="ru-RU" altLang="ru-RU" sz="2200" b="1" dirty="0" err="1">
                <a:latin typeface="-apple-system"/>
              </a:rPr>
              <a:t>Interval</a:t>
            </a:r>
            <a:r>
              <a:rPr lang="ru-RU" altLang="ru-RU" sz="2200" b="1" dirty="0">
                <a:latin typeface="-apple-system"/>
              </a:rPr>
              <a:t> </a:t>
            </a:r>
            <a:r>
              <a:rPr lang="ru-RU" altLang="ru-RU" sz="2200" b="1" dirty="0" err="1">
                <a:latin typeface="-apple-system"/>
              </a:rPr>
              <a:t>Forest</a:t>
            </a:r>
            <a:r>
              <a:rPr lang="ru-RU" altLang="ru-RU" sz="2200" b="1" dirty="0">
                <a:latin typeface="-apple-system"/>
              </a:rPr>
              <a:t> (</a:t>
            </a:r>
            <a:r>
              <a:rPr lang="ru-RU" altLang="ru-RU" sz="2200" b="1" dirty="0" smtClean="0">
                <a:latin typeface="-apple-system"/>
              </a:rPr>
              <a:t>CIF)</a:t>
            </a:r>
            <a:r>
              <a:rPr lang="ru-RU" altLang="ru-RU" sz="2200" dirty="0" smtClean="0">
                <a:latin typeface="-apple-system"/>
              </a:rPr>
              <a:t>:</a:t>
            </a:r>
            <a:endParaRPr lang="en-US" altLang="ru-RU" sz="2200" dirty="0" smtClean="0">
              <a:latin typeface="-apple-system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1800" dirty="0" err="1" smtClean="0">
                <a:latin typeface="-apple-system"/>
              </a:rPr>
              <a:t>нарбор</a:t>
            </a:r>
            <a:r>
              <a:rPr lang="ru-RU" altLang="ru-RU" sz="1800" dirty="0" smtClean="0">
                <a:latin typeface="-apple-system"/>
              </a:rPr>
              <a:t> 22 признаков </a:t>
            </a:r>
            <a:endParaRPr lang="en-US" altLang="ru-RU" sz="1800" dirty="0" smtClean="0">
              <a:latin typeface="-apple-system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altLang="ru-RU" sz="1800" dirty="0" smtClean="0">
                <a:latin typeface="-apple-system"/>
              </a:rPr>
              <a:t>совместно </a:t>
            </a:r>
            <a:r>
              <a:rPr lang="ru-RU" altLang="ru-RU" sz="1800" dirty="0">
                <a:latin typeface="-apple-system"/>
              </a:rPr>
              <a:t>с подходом </a:t>
            </a:r>
            <a:r>
              <a:rPr lang="ru-RU" altLang="ru-RU" sz="1800" dirty="0">
                <a:latin typeface="var(--jp-code-font-family)"/>
              </a:rPr>
              <a:t>TSF</a:t>
            </a:r>
            <a:r>
              <a:rPr lang="ru-RU" altLang="ru-RU" sz="1800" dirty="0">
                <a:latin typeface="-apple-system"/>
              </a:rPr>
              <a:t> для построения деревьев.</a:t>
            </a:r>
            <a:r>
              <a:rPr lang="ru-RU" altLang="ru-RU" sz="1800" dirty="0"/>
              <a:t> </a:t>
            </a:r>
            <a:endParaRPr lang="ru-RU" altLang="ru-RU" sz="1800" dirty="0">
              <a:latin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ru-RU" sz="22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3273291"/>
            <a:ext cx="4619625" cy="377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341832" y="5194775"/>
            <a:ext cx="698289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i="1" dirty="0">
                <a:latin typeface="-apple-system"/>
              </a:rPr>
              <a:t>Алгоритмы на основе TSF показывают высокие точности для ряда задач. </a:t>
            </a:r>
            <a:endParaRPr lang="ru-RU" altLang="ru-RU" sz="2000" i="1" dirty="0" smtClean="0">
              <a:latin typeface="-apple-system"/>
            </a:endParaRPr>
          </a:p>
          <a:p>
            <a:r>
              <a:rPr lang="ru-RU" altLang="ru-RU" sz="2000" i="1" dirty="0" smtClean="0">
                <a:latin typeface="-apple-system"/>
              </a:rPr>
              <a:t>Однако</a:t>
            </a:r>
            <a:r>
              <a:rPr lang="ru-RU" altLang="ru-RU" sz="2000" i="1" dirty="0">
                <a:latin typeface="-apple-system"/>
              </a:rPr>
              <a:t>, метод описывает лишь временные характеристики ряда не позволяя учитывать спектральные составляющие. 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11591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908550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Подход</a:t>
            </a:r>
            <a:r>
              <a:rPr lang="ru-RU" altLang="ru-RU" sz="2200" dirty="0"/>
              <a:t> </a:t>
            </a:r>
            <a:r>
              <a:rPr lang="ru-RU" altLang="ru-RU" sz="2200" b="1" dirty="0"/>
              <a:t>RISE - </a:t>
            </a:r>
            <a:r>
              <a:rPr lang="ru-RU" altLang="ru-RU" sz="2200" b="1" dirty="0" err="1"/>
              <a:t>Random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Interval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Spectral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Ensemble</a:t>
            </a:r>
            <a:r>
              <a:rPr lang="ru-RU" altLang="ru-RU" sz="2200" b="1" dirty="0"/>
              <a:t> </a:t>
            </a:r>
            <a:r>
              <a:rPr lang="ru-RU" altLang="ru-RU" sz="2200" dirty="0" smtClean="0"/>
              <a:t> предложен </a:t>
            </a:r>
            <a:r>
              <a:rPr lang="ru-RU" altLang="ru-RU" sz="2200" dirty="0"/>
              <a:t>как учитывающий как глобальные признаки (по всему сегменту временного ряда), так и локальные (полученные по случайным интервалам в рамках сегмента</a:t>
            </a:r>
            <a:r>
              <a:rPr lang="ru-RU" altLang="ru-RU" sz="2200" dirty="0" smtClean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</a:pPr>
            <a:r>
              <a:rPr lang="ru-RU" altLang="ru-RU" sz="2200" dirty="0" smtClean="0"/>
              <a:t>Для каждого </a:t>
            </a:r>
            <a:r>
              <a:rPr lang="ru-RU" altLang="ru-RU" sz="2200" dirty="0"/>
              <a:t>участка ряда выделяются </a:t>
            </a:r>
            <a:r>
              <a:rPr lang="ru-RU" altLang="ru-RU" sz="2200" dirty="0" smtClean="0"/>
              <a:t>векторные признаки:</a:t>
            </a:r>
            <a:endParaRPr lang="ru-RU" altLang="ru-RU" sz="22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/>
              <a:t>набор нескольких значений автокорреляционной </a:t>
            </a:r>
            <a:r>
              <a:rPr lang="ru-RU" altLang="ru-RU" sz="2200" dirty="0" smtClean="0"/>
              <a:t>функции и функций частичной АКФ;</a:t>
            </a:r>
            <a:endParaRPr lang="ru-RU" altLang="ru-RU" sz="22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/>
              <a:t>набор нескольких значений спектральной мощности (значений амплитудного спектра);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/>
              <a:t>набор нескольких коэффициентов </a:t>
            </a:r>
            <a:r>
              <a:rPr lang="ru-RU" altLang="ru-RU" sz="2200" dirty="0" err="1"/>
              <a:t>авторегрессионной</a:t>
            </a:r>
            <a:r>
              <a:rPr lang="ru-RU" altLang="ru-RU" sz="2200" dirty="0"/>
              <a:t> </a:t>
            </a:r>
            <a:r>
              <a:rPr lang="ru-RU" altLang="ru-RU" sz="2200" dirty="0" smtClean="0"/>
              <a:t>функции.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 smtClean="0"/>
              <a:t>последний </a:t>
            </a:r>
            <a:r>
              <a:rPr lang="ru-RU" altLang="ru-RU" sz="2200" dirty="0"/>
              <a:t>набор признаков может быть опущен. Так это сделано, в реализации пакета </a:t>
            </a:r>
            <a:r>
              <a:rPr lang="ru-RU" altLang="ru-RU" sz="2200" dirty="0" err="1">
                <a:hlinkClick r:id="rId2"/>
              </a:rPr>
              <a:t>sktime</a:t>
            </a:r>
            <a:r>
              <a:rPr lang="ru-RU" altLang="ru-RU" sz="2200" dirty="0"/>
              <a:t>. </a:t>
            </a:r>
            <a:endParaRPr lang="ru-RU" altLang="ru-RU" sz="2200" dirty="0" smtClean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 smtClean="0"/>
              <a:t>Для </a:t>
            </a:r>
            <a:r>
              <a:rPr lang="ru-RU" altLang="ru-RU" sz="2200" dirty="0"/>
              <a:t>каждого случая выбранного пространства признаков строится </a:t>
            </a:r>
            <a:r>
              <a:rPr lang="ru-RU" altLang="ru-RU" sz="2200" dirty="0" smtClean="0"/>
              <a:t>отдельное </a:t>
            </a:r>
            <a:r>
              <a:rPr lang="ru-RU" altLang="ru-RU" sz="2200" dirty="0"/>
              <a:t>дерево. </a:t>
            </a:r>
            <a:endParaRPr lang="ru-RU" altLang="ru-RU" sz="2200" dirty="0" smtClean="0"/>
          </a:p>
          <a:p>
            <a:pPr marL="914400" lvl="2" indent="0" eaLnBrk="0" fontAlgn="base" hangingPunc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lang="ru-RU" altLang="ru-RU" sz="2200" dirty="0" smtClean="0"/>
              <a:t>В </a:t>
            </a:r>
            <a:r>
              <a:rPr lang="ru-RU" altLang="ru-RU" sz="2200" dirty="0"/>
              <a:t>оригинальной статье авторы рекомендуют строить одно глобальное дерево (по всему сегменту ряда) и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500 локальных деревьев.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426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925" y="365125"/>
            <a:ext cx="12163425" cy="1325563"/>
          </a:xfrm>
        </p:spPr>
        <p:txBody>
          <a:bodyPr/>
          <a:lstStyle/>
          <a:p>
            <a:r>
              <a:rPr lang="ru-RU" b="1" dirty="0"/>
              <a:t>Спектральный ансамбль со случайными интервалами (RISE)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924" y="1825625"/>
            <a:ext cx="11191875" cy="4908550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TSF в RISE: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использует один интервал временного ряда для каждого дерева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он обучается с использованием спектральных характеристик, извлеченных из ряда, вместо сводной статистики.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Вероятности </a:t>
            </a:r>
            <a:r>
              <a:rPr lang="ru-RU" sz="2200" dirty="0"/>
              <a:t>классов рассчитываются как доля голосов базового классификатора.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RISE контролирует время выполнения, создавая адаптивную модель времени для построения единого дерева.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Это важно для длинных серий (например, аудио), где очень большие интервалы могут означать очень мало деревьев.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2470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Если </a:t>
            </a:r>
            <a:r>
              <a:rPr lang="ru-RU" sz="2200" dirty="0"/>
              <a:t>признаки </a:t>
            </a:r>
            <a:r>
              <a:rPr lang="ru-RU" sz="2200" dirty="0" smtClean="0"/>
              <a:t>не удаётся </a:t>
            </a:r>
            <a:r>
              <a:rPr lang="ru-RU" sz="2200" dirty="0"/>
              <a:t>полностью формализовать, то, </a:t>
            </a:r>
            <a:r>
              <a:rPr lang="ru-RU" sz="2200" dirty="0" smtClean="0"/>
              <a:t>не полностью </a:t>
            </a:r>
            <a:r>
              <a:rPr lang="ru-RU" sz="2200" dirty="0"/>
              <a:t>вручную описанное признаковое пространство может привести к потери точности и/или обобщающей способности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таких задач, на практике, методы на основе данных и на основе признаков могут быть </a:t>
            </a:r>
            <a:r>
              <a:rPr lang="ru-RU" sz="2200" dirty="0" smtClean="0"/>
              <a:t>объединены </a:t>
            </a:r>
            <a:r>
              <a:rPr lang="ru-RU" sz="2200" dirty="0"/>
              <a:t>в ансамбли таким образом, чтобы учесть </a:t>
            </a:r>
            <a:r>
              <a:rPr lang="ru-RU" sz="2200" dirty="0" smtClean="0"/>
              <a:t>преимущества </a:t>
            </a:r>
            <a:r>
              <a:rPr lang="ru-RU" sz="2200" dirty="0"/>
              <a:t>и недостатки тех и других подходов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этом надо отметить, что анализе временных рядов ансамблевые методы предполагают использование различных подходов, решающих разные типы задач. </a:t>
            </a:r>
          </a:p>
        </p:txBody>
      </p:sp>
    </p:spTree>
    <p:extLst>
      <p:ext uri="{BB962C8B-B14F-4D97-AF65-F5344CB8AC3E}">
        <p14:creationId xmlns:p14="http://schemas.microsoft.com/office/powerpoint/2010/main" val="245237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/>
              <a:t>Комбинации </a:t>
            </a:r>
            <a:r>
              <a:rPr lang="ru-RU" b="1" dirty="0" smtClean="0"/>
              <a:t>подходов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1975" y="1276350"/>
            <a:ext cx="10791825" cy="4900613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Например</a:t>
            </a:r>
            <a:r>
              <a:rPr lang="ru-RU" sz="2200" dirty="0"/>
              <a:t>, в ансамбль объедены могут быть подходы</a:t>
            </a:r>
            <a:r>
              <a:rPr lang="ru-RU" sz="2200" dirty="0" smtClean="0"/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latin typeface="-apple-system"/>
              </a:rPr>
              <a:t>ориентированные на работу с </a:t>
            </a:r>
            <a:r>
              <a:rPr lang="ru-RU" altLang="ru-RU" sz="2200" dirty="0" smtClean="0">
                <a:latin typeface="-apple-system"/>
              </a:rPr>
              <a:t>временными </a:t>
            </a:r>
            <a:r>
              <a:rPr lang="ru-RU" altLang="ru-RU" sz="2200" dirty="0">
                <a:latin typeface="-apple-system"/>
              </a:rPr>
              <a:t>признаками (такие, как </a:t>
            </a:r>
            <a:r>
              <a:rPr lang="ru-RU" altLang="ru-RU" sz="2200" dirty="0" err="1">
                <a:latin typeface="var(--jp-code-font-family)"/>
              </a:rPr>
              <a:t>TSForest</a:t>
            </a:r>
            <a:r>
              <a:rPr lang="ru-RU" altLang="ru-RU" sz="2200" dirty="0">
                <a:latin typeface="-apple-system"/>
              </a:rPr>
              <a:t>);</a:t>
            </a:r>
            <a:br>
              <a:rPr lang="ru-RU" altLang="ru-RU" sz="2200" dirty="0">
                <a:latin typeface="-apple-system"/>
              </a:rPr>
            </a:br>
            <a:r>
              <a:rPr lang="ru-RU" altLang="ru-RU" sz="2200" dirty="0" smtClean="0">
                <a:latin typeface="-apple-system"/>
              </a:rPr>
              <a:t>ориентированные </a:t>
            </a:r>
            <a:r>
              <a:rPr lang="ru-RU" altLang="ru-RU" sz="2200" dirty="0">
                <a:latin typeface="-apple-system"/>
              </a:rPr>
              <a:t>на работу в спектральной области (такие, как </a:t>
            </a:r>
            <a:r>
              <a:rPr lang="ru-RU" altLang="ru-RU" sz="2200" dirty="0">
                <a:latin typeface="var(--jp-code-font-family)"/>
              </a:rPr>
              <a:t>RISE</a:t>
            </a:r>
            <a:r>
              <a:rPr lang="ru-RU" altLang="ru-RU" sz="2200" dirty="0">
                <a:latin typeface="-apple-system"/>
              </a:rPr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latin typeface="-apple-system"/>
              </a:rPr>
              <a:t>ориентированные на обработку некоторых шаблонов формы (такие, как </a:t>
            </a:r>
            <a:r>
              <a:rPr lang="ru-RU" altLang="ru-RU" sz="2200" dirty="0" err="1">
                <a:latin typeface="var(--jp-code-font-family)"/>
              </a:rPr>
              <a:t>Шейплеты</a:t>
            </a:r>
            <a:r>
              <a:rPr lang="ru-RU" altLang="ru-RU" sz="2200" dirty="0">
                <a:latin typeface="-apple-system"/>
              </a:rPr>
              <a:t>);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>
                <a:latin typeface="-apple-system"/>
              </a:rPr>
              <a:t>и ориентированные на обработку повторяющихся шаблонов формы (такие, как словари </a:t>
            </a:r>
            <a:r>
              <a:rPr lang="ru-RU" altLang="ru-RU" sz="2200" dirty="0">
                <a:latin typeface="var(--jp-code-font-family)"/>
              </a:rPr>
              <a:t>BOSS</a:t>
            </a:r>
            <a:r>
              <a:rPr lang="ru-RU" altLang="ru-RU" sz="2200" dirty="0">
                <a:latin typeface="-apple-system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5400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201645"/>
            <a:ext cx="184731" cy="4032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01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ROCKET (</a:t>
            </a:r>
            <a:r>
              <a:rPr lang="ru-RU" sz="2000" dirty="0" err="1"/>
              <a:t>RandOm</a:t>
            </a:r>
            <a:r>
              <a:rPr lang="ru-RU" sz="2000" dirty="0"/>
              <a:t> </a:t>
            </a:r>
            <a:r>
              <a:rPr lang="ru-RU" sz="2000" dirty="0" err="1"/>
              <a:t>Convolutional</a:t>
            </a:r>
            <a:r>
              <a:rPr lang="ru-RU" sz="2000" dirty="0"/>
              <a:t> </a:t>
            </a:r>
            <a:r>
              <a:rPr lang="ru-RU" sz="2000" dirty="0" err="1"/>
              <a:t>KErnel</a:t>
            </a:r>
            <a:r>
              <a:rPr lang="ru-RU" sz="2000" dirty="0"/>
              <a:t> </a:t>
            </a:r>
            <a:r>
              <a:rPr lang="ru-RU" sz="2000" dirty="0" err="1"/>
              <a:t>Transform</a:t>
            </a:r>
            <a:r>
              <a:rPr lang="ru-RU" sz="2000" dirty="0"/>
              <a:t>) Классификатор является типом классификаторов на </a:t>
            </a:r>
            <a:r>
              <a:rPr lang="ru-RU" sz="2000" dirty="0" smtClean="0"/>
              <a:t>основе признаков преобразованных данных, </a:t>
            </a:r>
            <a:r>
              <a:rPr lang="ru-RU" sz="2000" dirty="0"/>
              <a:t>основанных на так называемых  </a:t>
            </a:r>
            <a:r>
              <a:rPr lang="ru-RU" sz="2000" b="1" dirty="0"/>
              <a:t>ROCKET </a:t>
            </a:r>
            <a:r>
              <a:rPr lang="ru-RU" sz="2000" b="1" dirty="0" smtClean="0"/>
              <a:t>преобразованиях</a:t>
            </a:r>
            <a:r>
              <a:rPr lang="ru-RU" sz="2000" dirty="0" smtClean="0"/>
              <a:t>.</a:t>
            </a:r>
            <a:endParaRPr lang="ru-RU" sz="2000" dirty="0"/>
          </a:p>
          <a:p>
            <a:pPr lvl="1"/>
            <a:r>
              <a:rPr lang="ru-RU" sz="2000" dirty="0"/>
              <a:t>Преобразования  </a:t>
            </a:r>
            <a:r>
              <a:rPr lang="ru-RU" sz="2000" b="1" dirty="0"/>
              <a:t>ROCKET - это преобразования</a:t>
            </a:r>
            <a:r>
              <a:rPr lang="ru-RU" sz="2000" dirty="0"/>
              <a:t>  временных рядов с использованием </a:t>
            </a:r>
            <a:r>
              <a:rPr lang="ru-RU" sz="2000" dirty="0" smtClean="0"/>
              <a:t>сверточных ядер со случайными параметрами и в большом количестве.</a:t>
            </a:r>
            <a:endParaRPr lang="ru-RU" sz="2000" dirty="0"/>
          </a:p>
          <a:p>
            <a:pPr lvl="1"/>
            <a:r>
              <a:rPr lang="ru-RU" sz="2000" dirty="0"/>
              <a:t>ROCKET </a:t>
            </a:r>
            <a:r>
              <a:rPr lang="ru-RU" sz="2000" dirty="0" err="1"/>
              <a:t>Classifer</a:t>
            </a:r>
            <a:r>
              <a:rPr lang="ru-RU" sz="2000" dirty="0"/>
              <a:t> вычисляет два объекта из полученных карт признаков (после преобразований</a:t>
            </a:r>
            <a:r>
              <a:rPr lang="ru-RU" sz="2000" dirty="0" smtClean="0"/>
              <a:t>): максимальное </a:t>
            </a:r>
            <a:r>
              <a:rPr lang="ru-RU" sz="2000" dirty="0"/>
              <a:t>значение и соотношение положительных значений ко всем (</a:t>
            </a:r>
            <a:r>
              <a:rPr lang="ru-RU" sz="2000" dirty="0" err="1"/>
              <a:t>ppv</a:t>
            </a:r>
            <a:r>
              <a:rPr lang="ru-RU" sz="2000" dirty="0" smtClean="0"/>
              <a:t>).</a:t>
            </a:r>
            <a:endParaRPr lang="ru-RU" sz="2000" dirty="0"/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5438330" y="3381806"/>
            <a:ext cx="6457772" cy="28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4731" y="3381806"/>
            <a:ext cx="55302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latin typeface="-apple-system"/>
              </a:rPr>
              <a:t>Подход </a:t>
            </a:r>
            <a:r>
              <a:rPr lang="ru-RU" altLang="ru-RU" dirty="0" err="1">
                <a:latin typeface="-apple-system"/>
              </a:rPr>
              <a:t>явлется</a:t>
            </a:r>
            <a:r>
              <a:rPr lang="ru-RU" altLang="ru-RU" dirty="0">
                <a:latin typeface="-apple-system"/>
              </a:rPr>
              <a:t> достаточно точным и при этом показывает высокую скорость как в работе, так и в обучении.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609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процедура классификации состоит из следующих шагов.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Производится выбор параметров случайных параметров расширенного одномерного сверточного слоя нейронной сети. В том числе: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длина </a:t>
            </a:r>
            <a:r>
              <a:rPr lang="ru-RU" altLang="ru-RU" sz="2200" dirty="0"/>
              <a:t>ядра,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распределения </a:t>
            </a:r>
            <a:r>
              <a:rPr lang="ru-RU" altLang="ru-RU" sz="2200" dirty="0"/>
              <a:t>значений весовых </a:t>
            </a:r>
            <a:r>
              <a:rPr lang="ru-RU" altLang="ru-RU" sz="2200" dirty="0" smtClean="0"/>
              <a:t>параметров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, </a:t>
            </a:r>
            <a:r>
              <a:rPr lang="ru-RU" altLang="ru-RU" sz="2200" dirty="0"/>
              <a:t>смещение ядра, расширение свертки (</a:t>
            </a:r>
            <a:r>
              <a:rPr lang="ru-RU" altLang="ru-RU" sz="2200" dirty="0" err="1"/>
              <a:t>dilation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rate</a:t>
            </a:r>
            <a:r>
              <a:rPr lang="ru-RU" altLang="ru-RU" sz="2200" dirty="0"/>
              <a:t>)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и </a:t>
            </a:r>
            <a:r>
              <a:rPr lang="ru-RU" altLang="ru-RU" sz="2200" dirty="0"/>
              <a:t>добавление нулей (</a:t>
            </a:r>
            <a:r>
              <a:rPr lang="ru-RU" altLang="ru-RU" sz="2200" dirty="0" err="1"/>
              <a:t>padding</a:t>
            </a:r>
            <a:r>
              <a:rPr lang="ru-RU" altLang="ru-RU" sz="2200" dirty="0" smtClean="0"/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Как правило число генерируемы таким образом фильтров </a:t>
            </a:r>
            <a:r>
              <a:rPr lang="ru-RU" altLang="ru-RU" sz="2200" dirty="0" smtClean="0"/>
              <a:t>∼</a:t>
            </a:r>
            <a:r>
              <a:rPr lang="ru-RU" altLang="ru-RU" sz="2200" dirty="0"/>
              <a:t>10 000.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Для результата воздействия на сегмент каждого фильтра </a:t>
            </a:r>
            <a:r>
              <a:rPr lang="ru-RU" altLang="ru-RU" sz="2200" dirty="0" smtClean="0"/>
              <a:t>выбираются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максимальное значение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 smtClean="0"/>
              <a:t> </a:t>
            </a:r>
            <a:r>
              <a:rPr lang="ru-RU" altLang="ru-RU" sz="2200" dirty="0"/>
              <a:t>число значений больше нуля (</a:t>
            </a:r>
            <a:r>
              <a:rPr lang="ru-RU" altLang="ru-RU" sz="2200" dirty="0" err="1"/>
              <a:t>ppv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proportion</a:t>
            </a:r>
            <a:r>
              <a:rPr lang="ru-RU" altLang="ru-RU" sz="2200" dirty="0"/>
              <a:t> </a:t>
            </a:r>
            <a:r>
              <a:rPr lang="ru-RU" altLang="ru-RU" sz="2200" dirty="0" err="1"/>
              <a:t>of</a:t>
            </a:r>
            <a:r>
              <a:rPr lang="ru-RU" altLang="ru-RU" sz="2200" dirty="0"/>
              <a:t> </a:t>
            </a:r>
            <a:r>
              <a:rPr lang="ru-RU" altLang="ru-RU" sz="2200" dirty="0" err="1"/>
              <a:t>positive</a:t>
            </a:r>
            <a:r>
              <a:rPr lang="ru-RU" altLang="ru-RU" sz="2200" dirty="0"/>
              <a:t> </a:t>
            </a:r>
            <a:r>
              <a:rPr lang="ru-RU" altLang="ru-RU" sz="2200" dirty="0" err="1"/>
              <a:t>values</a:t>
            </a:r>
            <a:r>
              <a:rPr lang="ru-RU" altLang="ru-RU" sz="2200" dirty="0"/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ru-RU" altLang="ru-RU" sz="2200" dirty="0"/>
              <a:t>В качестве итогового алгоритма авторы оригинальной статьи предлагали использовать или Гребневую регрессию с кросс-</a:t>
            </a:r>
            <a:r>
              <a:rPr lang="ru-RU" altLang="ru-RU" sz="2200" dirty="0" err="1"/>
              <a:t>валидацией</a:t>
            </a:r>
            <a:r>
              <a:rPr lang="ru-RU" altLang="ru-RU" sz="2200" dirty="0"/>
              <a:t> (</a:t>
            </a:r>
            <a:r>
              <a:rPr lang="ru-RU" altLang="ru-RU" sz="2200" dirty="0" err="1"/>
              <a:t>RidgeRegressionCV</a:t>
            </a:r>
            <a:r>
              <a:rPr lang="ru-RU" altLang="ru-RU" sz="2200" dirty="0"/>
              <a:t>) или логистическую регрессию (</a:t>
            </a:r>
            <a:r>
              <a:rPr lang="ru-RU" altLang="ru-RU" sz="2200" dirty="0" err="1"/>
              <a:t>LogisticRegression</a:t>
            </a:r>
            <a:r>
              <a:rPr lang="ru-RU" altLang="ru-RU" sz="2200" dirty="0"/>
              <a:t>) для достаточно больших наборов данных.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4400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107"/>
            <a:ext cx="184731" cy="4834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57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/>
            <a:r>
              <a:rPr lang="en-US" sz="3200" b="1" dirty="0" smtClean="0"/>
              <a:t>ROCKET</a:t>
            </a:r>
            <a:r>
              <a:rPr lang="ru-RU" sz="3200" b="1" dirty="0" smtClean="0"/>
              <a:t> </a:t>
            </a:r>
            <a:r>
              <a:rPr lang="en-US" sz="3200" b="1" dirty="0" err="1" smtClean="0"/>
              <a:t>Классификатор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Одна </a:t>
            </a:r>
            <a:r>
              <a:rPr lang="ru-RU" altLang="ru-RU" sz="2200" dirty="0"/>
              <a:t>из модификаций алгоритма (от авторов оригинальной работы) </a:t>
            </a:r>
            <a:r>
              <a:rPr lang="ru-RU" altLang="ru-RU" sz="2200" dirty="0" smtClean="0"/>
              <a:t>–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 err="1" smtClean="0"/>
              <a:t>MiniRocket</a:t>
            </a:r>
            <a:r>
              <a:rPr lang="ru-RU" altLang="ru-RU" sz="2200" dirty="0"/>
              <a:t> сокращает число возможны вариантов генерации сверточных ядер, что ускоряет обучение в порядка 50 раз без значительных потерей точности. </a:t>
            </a:r>
            <a:endParaRPr lang="ru-RU" altLang="ru-RU" sz="2200" dirty="0" smtClean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/>
              <a:t>Мини-</a:t>
            </a:r>
            <a:r>
              <a:rPr lang="ru-RU" altLang="ru-RU" sz="2200" dirty="0" err="1"/>
              <a:t>Рокет</a:t>
            </a:r>
            <a:r>
              <a:rPr lang="ru-RU" altLang="ru-RU" sz="2200" dirty="0"/>
              <a:t> использует только </a:t>
            </a:r>
            <a:r>
              <a:rPr lang="ru-RU" altLang="ru-RU" sz="2200" dirty="0" smtClean="0"/>
              <a:t>небольшой набор заданных параметров ядер (все значения -1,0,1, ядро размера 9, расширение в заданных пределах).</a:t>
            </a:r>
            <a:endParaRPr lang="en-US" altLang="ru-RU" sz="22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/>
              <a:t>Мини-</a:t>
            </a:r>
            <a:r>
              <a:rPr lang="ru-RU" altLang="ru-RU" sz="2200" dirty="0" err="1" smtClean="0"/>
              <a:t>Рокет</a:t>
            </a:r>
            <a:r>
              <a:rPr lang="ru-RU" altLang="ru-RU" sz="2200" dirty="0" smtClean="0"/>
              <a:t> использует только признак </a:t>
            </a:r>
            <a:r>
              <a:rPr lang="en-US" altLang="ru-RU" sz="2200" dirty="0" err="1" smtClean="0"/>
              <a:t>ppv</a:t>
            </a:r>
            <a:endParaRPr lang="en-US" altLang="ru-RU" sz="2200" dirty="0" smtClean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smtClean="0">
                <a:latin typeface="Arial" panose="020B0604020202020204" pitchFamily="34" charset="0"/>
              </a:rPr>
              <a:t>После выбора ядер – можно провести их селекцию.</a:t>
            </a:r>
            <a:endParaRPr lang="ru-RU" altLang="ru-RU" sz="2000" dirty="0">
              <a:latin typeface="Arial" panose="020B0604020202020204" pitchFamily="34" charset="0"/>
            </a:endParaRPr>
          </a:p>
        </p:txBody>
      </p:sp>
      <p:pic>
        <p:nvPicPr>
          <p:cNvPr id="3076" name="Picture 4" descr="Weights of the four most discriminative kernels  (criterion: mutual information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2"/>
          <a:stretch/>
        </p:blipFill>
        <p:spPr bwMode="auto">
          <a:xfrm>
            <a:off x="5143055" y="3468769"/>
            <a:ext cx="6457772" cy="2888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4350" y="41484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/>
              <a:t>Также предложены специальные версии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Многомерный </a:t>
            </a:r>
            <a:r>
              <a:rPr lang="en-US" dirty="0" smtClean="0"/>
              <a:t>ROCKET</a:t>
            </a:r>
            <a:endParaRPr lang="ru-RU" dirty="0" smtClean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dirty="0" smtClean="0"/>
              <a:t>Ансамбль </a:t>
            </a:r>
            <a:r>
              <a:rPr lang="en-US" dirty="0"/>
              <a:t>ROCKET</a:t>
            </a: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9609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351" y="2567781"/>
            <a:ext cx="6387446" cy="41518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/>
              <a:t>Метод ансамбля с иерархическим коллективным голосованием на основе преобразований (HIVE-COTE) - это мета-ансамбль, построенный на классификаторах </a:t>
            </a:r>
            <a:r>
              <a:rPr lang="en-US" sz="2200" dirty="0"/>
              <a:t>HIVE-COTE (The Hierarchical Vote Collective of Transformation-based Ensembles with Collective of Transformation-based Ensembles</a:t>
            </a:r>
            <a:r>
              <a:rPr lang="en-US" sz="2200" dirty="0" smtClean="0"/>
              <a:t>)</a:t>
            </a:r>
            <a:endParaRPr lang="ru-RU" sz="2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2550" y="3010525"/>
            <a:ext cx="4450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классификатор преобразования </a:t>
            </a:r>
            <a:r>
              <a:rPr lang="ru-RU" sz="2200" dirty="0" err="1"/>
              <a:t>шейплета</a:t>
            </a:r>
            <a:r>
              <a:rPr lang="ru-RU" sz="2200" dirty="0"/>
              <a:t>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BOSS</a:t>
            </a:r>
            <a:r>
              <a:rPr lang="ru-RU" sz="2200" dirty="0" smtClean="0"/>
              <a:t>,</a:t>
            </a:r>
            <a:endParaRPr lang="ru-RU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dirty="0"/>
              <a:t>Лес временных рядов,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RISE</a:t>
            </a:r>
            <a:r>
              <a:rPr lang="ru-RU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07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384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980" y="1219200"/>
            <a:ext cx="11640094" cy="55299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/>
              <a:t>Подход </a:t>
            </a:r>
            <a:r>
              <a:rPr lang="ru-RU" sz="2200" dirty="0" smtClean="0"/>
              <a:t>предполагает</a:t>
            </a:r>
            <a:r>
              <a:rPr lang="ru-RU" sz="2200" dirty="0"/>
              <a:t>, что модель строится </a:t>
            </a:r>
            <a:r>
              <a:rPr lang="ru-RU" sz="2200" dirty="0" smtClean="0"/>
              <a:t>на выделение признаков и принятии решений.</a:t>
            </a:r>
          </a:p>
          <a:p>
            <a:pPr>
              <a:lnSpc>
                <a:spcPct val="100000"/>
              </a:lnSpc>
            </a:pPr>
            <a:r>
              <a:rPr lang="ru-RU" sz="2200" dirty="0" smtClean="0"/>
              <a:t>Признаки </a:t>
            </a:r>
            <a:r>
              <a:rPr lang="ru-RU" sz="2200" dirty="0"/>
              <a:t>могут быть </a:t>
            </a:r>
            <a:r>
              <a:rPr lang="ru-RU" sz="2200" dirty="0" smtClean="0"/>
              <a:t>выделены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для </a:t>
            </a:r>
            <a:r>
              <a:rPr lang="ru-RU" sz="2200" dirty="0"/>
              <a:t>всего сегмента ряда (глобальные признаки),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для некоторых его частей (интервальные признаки). </a:t>
            </a:r>
            <a:r>
              <a:rPr lang="ru-RU" sz="2000" dirty="0"/>
              <a:t>При этом интервалы могут </a:t>
            </a:r>
            <a:r>
              <a:rPr lang="ru-RU" sz="2000" dirty="0" smtClean="0"/>
              <a:t>быть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Детерминированными</a:t>
            </a:r>
            <a:r>
              <a:rPr lang="en-US" dirty="0" smtClean="0"/>
              <a:t> (</a:t>
            </a:r>
            <a:r>
              <a:rPr lang="ru-RU" dirty="0" smtClean="0"/>
              <a:t>за ранее). </a:t>
            </a:r>
            <a:endParaRPr lang="ru-RU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выбранными </a:t>
            </a:r>
            <a:r>
              <a:rPr lang="ru-RU" dirty="0" smtClean="0"/>
              <a:t>случайно.</a:t>
            </a:r>
          </a:p>
          <a:p>
            <a:pPr lvl="2">
              <a:lnSpc>
                <a:spcPct val="100000"/>
              </a:lnSpc>
            </a:pPr>
            <a:r>
              <a:rPr lang="ru-RU" dirty="0" smtClean="0"/>
              <a:t>Выбранными путем оптимизации как </a:t>
            </a:r>
            <a:r>
              <a:rPr lang="ru-RU" dirty="0" err="1" smtClean="0"/>
              <a:t>гиперпараметр</a:t>
            </a:r>
            <a:r>
              <a:rPr lang="ru-RU" dirty="0" smtClean="0"/>
              <a:t>.</a:t>
            </a:r>
            <a:endParaRPr lang="ru-RU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Интервалы могут быть разной длины.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sz="2200" dirty="0"/>
              <a:t>Признаки могут быть</a:t>
            </a:r>
            <a:r>
              <a:rPr lang="ru-RU" sz="22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точечными </a:t>
            </a:r>
            <a:r>
              <a:rPr lang="ru-RU" sz="2200" dirty="0"/>
              <a:t>(одно значение),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векторными (например набор коэффициентов авторегрессии</a:t>
            </a:r>
            <a:r>
              <a:rPr lang="ru-RU" sz="2200" dirty="0" smtClean="0"/>
              <a:t>).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4093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4415870"/>
            <a:ext cx="3757122" cy="24421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HIVE-COTE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0943602" cy="5245471"/>
          </a:xfrm>
        </p:spPr>
        <p:txBody>
          <a:bodyPr>
            <a:noAutofit/>
          </a:bodyPr>
          <a:lstStyle/>
          <a:p>
            <a:pPr lvl="0"/>
            <a:r>
              <a:rPr lang="ru-RU" sz="2200" dirty="0" smtClean="0"/>
              <a:t>Прогнозы </a:t>
            </a:r>
            <a:r>
              <a:rPr lang="ru-RU" sz="2200" dirty="0"/>
              <a:t>HIVE-COTE представляют собой средневзвешенное значение прогнозов, сделанных его участниками:</a:t>
            </a:r>
          </a:p>
          <a:p>
            <a:pPr lvl="1"/>
            <a:r>
              <a:rPr lang="ru-RU" sz="2200" dirty="0"/>
              <a:t>классификатор преобразования </a:t>
            </a:r>
            <a:r>
              <a:rPr lang="ru-RU" sz="2200" dirty="0" err="1" smtClean="0"/>
              <a:t>шейплета</a:t>
            </a:r>
            <a:r>
              <a:rPr lang="en-US" sz="2200" dirty="0" smtClean="0"/>
              <a:t> </a:t>
            </a:r>
            <a:r>
              <a:rPr lang="ru-RU" sz="2200" dirty="0" smtClean="0"/>
              <a:t>(форма),</a:t>
            </a:r>
            <a:endParaRPr lang="ru-RU" sz="2200" dirty="0"/>
          </a:p>
          <a:p>
            <a:pPr lvl="1"/>
            <a:r>
              <a:rPr lang="ru-RU" sz="2200" dirty="0" smtClean="0"/>
              <a:t>БОСС (повтор форм),</a:t>
            </a:r>
            <a:endParaRPr lang="ru-RU" sz="2200" dirty="0"/>
          </a:p>
          <a:p>
            <a:pPr lvl="1"/>
            <a:r>
              <a:rPr lang="ru-RU" sz="2200" dirty="0"/>
              <a:t>Лес временных </a:t>
            </a:r>
            <a:r>
              <a:rPr lang="ru-RU" sz="2200" dirty="0" smtClean="0"/>
              <a:t>рядов (временные признаки),</a:t>
            </a:r>
            <a:endParaRPr lang="ru-RU" sz="2200" dirty="0"/>
          </a:p>
          <a:p>
            <a:pPr lvl="1"/>
            <a:r>
              <a:rPr lang="en-US" sz="2200" dirty="0" smtClean="0"/>
              <a:t>RISE</a:t>
            </a:r>
            <a:r>
              <a:rPr lang="ru-RU" sz="2200" dirty="0" smtClean="0"/>
              <a:t> (частотные </a:t>
            </a:r>
            <a:r>
              <a:rPr lang="ru-RU" sz="2200" dirty="0" err="1" smtClean="0"/>
              <a:t>пизнаки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0"/>
            <a:r>
              <a:rPr lang="ru-RU" sz="2200" dirty="0"/>
              <a:t>Каждый </a:t>
            </a:r>
            <a:r>
              <a:rPr lang="ru-RU" sz="2200" dirty="0" err="1"/>
              <a:t>подклассификатор</a:t>
            </a:r>
            <a:r>
              <a:rPr lang="ru-RU" sz="2200" dirty="0"/>
              <a:t> оценивает </a:t>
            </a:r>
            <a:r>
              <a:rPr lang="ru-RU" sz="2200" dirty="0" smtClean="0"/>
              <a:t>вероятность </a:t>
            </a:r>
            <a:r>
              <a:rPr lang="ru-RU" sz="2200" dirty="0"/>
              <a:t>каждого класса.</a:t>
            </a:r>
          </a:p>
          <a:p>
            <a:pPr lvl="0"/>
            <a:r>
              <a:rPr lang="ru-RU" sz="2200" dirty="0" smtClean="0"/>
              <a:t>блок </a:t>
            </a:r>
            <a:r>
              <a:rPr lang="ru-RU" sz="2200" dirty="0"/>
              <a:t>управления объединяет эти </a:t>
            </a:r>
            <a:r>
              <a:rPr lang="ru-RU" sz="2200" dirty="0" smtClean="0"/>
              <a:t>вероятности с обучаемыми всеми </a:t>
            </a:r>
            <a:r>
              <a:rPr lang="ru-RU" sz="2200" dirty="0"/>
              <a:t>(CAPWE).</a:t>
            </a:r>
          </a:p>
          <a:p>
            <a:pPr lvl="0"/>
            <a:r>
              <a:rPr lang="ru-RU" sz="2200" dirty="0"/>
              <a:t>Веса назначаются как относительная оценка </a:t>
            </a:r>
            <a:r>
              <a:rPr lang="ru-RU" sz="2200" dirty="0" smtClean="0"/>
              <a:t>качества </a:t>
            </a:r>
            <a:r>
              <a:rPr lang="ru-RU" sz="2200" dirty="0"/>
              <a:t>классификатора,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найденного на </a:t>
            </a:r>
            <a:r>
              <a:rPr lang="ru-RU" sz="2200" dirty="0"/>
              <a:t>обучающих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76139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HIVE-COTE</a:t>
            </a:r>
            <a:r>
              <a:rPr lang="ru-RU" b="1" dirty="0" smtClean="0"/>
              <a:t>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sz="2200" dirty="0"/>
              <a:t>Temporal Dictionary Ensemble (TDE) </a:t>
            </a:r>
            <a:endParaRPr lang="ru-RU" sz="2200" dirty="0" smtClean="0"/>
          </a:p>
          <a:p>
            <a:r>
              <a:rPr lang="en-US" sz="2200" dirty="0"/>
              <a:t> Diverse Representation Canonical Interval Forest (</a:t>
            </a:r>
            <a:r>
              <a:rPr lang="en-US" sz="2200" dirty="0" err="1"/>
              <a:t>DrCIF</a:t>
            </a:r>
            <a:r>
              <a:rPr lang="en-US" sz="2200" dirty="0" smtClean="0"/>
              <a:t>)</a:t>
            </a:r>
            <a:endParaRPr lang="ru-RU" sz="2200" dirty="0" smtClean="0"/>
          </a:p>
          <a:p>
            <a:r>
              <a:rPr lang="en-US" sz="2200" dirty="0"/>
              <a:t>Arsenal, an ensemble of ROCKET classifiers </a:t>
            </a:r>
            <a:endParaRPr lang="ru-RU" sz="2200" dirty="0" smtClean="0"/>
          </a:p>
          <a:p>
            <a:r>
              <a:rPr lang="en-US" sz="2000" dirty="0" err="1" smtClean="0"/>
              <a:t>Shapelet</a:t>
            </a:r>
            <a:r>
              <a:rPr lang="en-US" sz="2000" dirty="0" smtClean="0"/>
              <a:t> </a:t>
            </a:r>
            <a:r>
              <a:rPr lang="en-US" sz="2000" dirty="0"/>
              <a:t>Transform Classifier (STC)</a:t>
            </a:r>
            <a:endParaRPr lang="ru-RU" sz="2000" dirty="0"/>
          </a:p>
        </p:txBody>
      </p:sp>
      <p:pic>
        <p:nvPicPr>
          <p:cNvPr id="8194" name="Picture 2" descr="Time Series Classification Websi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2793742"/>
            <a:ext cx="5867400" cy="386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09575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https://www.timeseriesclassification.com/papers.php?Name=HIVE-COTE%202.0%20%282021%29</a:t>
            </a:r>
          </a:p>
        </p:txBody>
      </p:sp>
    </p:spTree>
    <p:extLst>
      <p:ext uri="{BB962C8B-B14F-4D97-AF65-F5344CB8AC3E}">
        <p14:creationId xmlns:p14="http://schemas.microsoft.com/office/powerpoint/2010/main" val="191699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 по теме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53720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В </a:t>
            </a:r>
            <a:r>
              <a:rPr lang="en-US" dirty="0" err="1"/>
              <a:t>конце</a:t>
            </a:r>
            <a:r>
              <a:rPr lang="en-US" dirty="0"/>
              <a:t> </a:t>
            </a:r>
            <a:r>
              <a:rPr lang="en-US" dirty="0" err="1"/>
              <a:t>раздела</a:t>
            </a:r>
            <a:r>
              <a:rPr lang="en-US" dirty="0"/>
              <a:t> </a:t>
            </a:r>
            <a:r>
              <a:rPr lang="en-US" dirty="0" err="1"/>
              <a:t>отметим</a:t>
            </a:r>
            <a:r>
              <a:rPr lang="en-US" dirty="0"/>
              <a:t> </a:t>
            </a:r>
            <a:r>
              <a:rPr lang="en-US" dirty="0" err="1"/>
              <a:t>некоторые</a:t>
            </a:r>
            <a:r>
              <a:rPr lang="en-US" dirty="0"/>
              <a:t> </a:t>
            </a:r>
            <a:r>
              <a:rPr lang="en-US" dirty="0" err="1"/>
              <a:t>полезные</a:t>
            </a:r>
            <a:r>
              <a:rPr lang="en-US" dirty="0"/>
              <a:t> </a:t>
            </a:r>
            <a:r>
              <a:rPr lang="en-US" dirty="0" err="1"/>
              <a:t>материалы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теме</a:t>
            </a:r>
            <a:r>
              <a:rPr lang="en-US" dirty="0"/>
              <a:t>: 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://www.timeseriesclassification.com/</a:t>
            </a:r>
            <a:r>
              <a:rPr lang="en-US" dirty="0"/>
              <a:t> и </a:t>
            </a:r>
            <a:r>
              <a:rPr lang="en-US" dirty="0" err="1"/>
              <a:t>особенно</a:t>
            </a:r>
            <a:r>
              <a:rPr lang="en-US" dirty="0"/>
              <a:t> </a:t>
            </a:r>
            <a:r>
              <a:rPr lang="en-US" dirty="0" err="1"/>
              <a:t>раздел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алгоритмы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дает</a:t>
            </a:r>
            <a:r>
              <a:rPr lang="en-US" dirty="0"/>
              <a:t> </a:t>
            </a:r>
            <a:r>
              <a:rPr lang="en-US" dirty="0" err="1"/>
              <a:t>некоторое</a:t>
            </a:r>
            <a:r>
              <a:rPr lang="en-US" dirty="0"/>
              <a:t> </a:t>
            </a:r>
            <a:r>
              <a:rPr lang="en-US" dirty="0" err="1"/>
              <a:t>представление</a:t>
            </a:r>
            <a:r>
              <a:rPr lang="en-US" dirty="0"/>
              <a:t> о </a:t>
            </a:r>
            <a:r>
              <a:rPr lang="en-US" dirty="0" err="1"/>
              <a:t>существующем</a:t>
            </a:r>
            <a:r>
              <a:rPr lang="en-US" dirty="0"/>
              <a:t> </a:t>
            </a:r>
            <a:r>
              <a:rPr lang="en-US" dirty="0" err="1"/>
              <a:t>прогрессе</a:t>
            </a:r>
            <a:r>
              <a:rPr lang="en-US" dirty="0"/>
              <a:t> в </a:t>
            </a:r>
            <a:r>
              <a:rPr lang="en-US" dirty="0" err="1"/>
              <a:t>этой</a:t>
            </a:r>
            <a:r>
              <a:rPr lang="en-US" dirty="0"/>
              <a:t> </a:t>
            </a:r>
            <a:r>
              <a:rPr lang="en-US" dirty="0" err="1"/>
              <a:t>области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сегодня</a:t>
            </a:r>
            <a:r>
              <a:rPr lang="en-US" dirty="0"/>
              <a:t>.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раздел</a:t>
            </a:r>
            <a:r>
              <a:rPr lang="en-US" dirty="0" smtClean="0"/>
              <a:t> </a:t>
            </a:r>
            <a:r>
              <a:rPr lang="en-US" dirty="0" err="1"/>
              <a:t>веб-сайта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https://paperswithcode.com/task/time-series-classification</a:t>
            </a:r>
            <a:r>
              <a:rPr lang="en-US" dirty="0"/>
              <a:t> 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дает</a:t>
            </a:r>
            <a:r>
              <a:rPr lang="en-US" dirty="0"/>
              <a:t> </a:t>
            </a:r>
            <a:r>
              <a:rPr lang="en-US" dirty="0" err="1"/>
              <a:t>некоторое</a:t>
            </a:r>
            <a:r>
              <a:rPr lang="en-US" dirty="0"/>
              <a:t> </a:t>
            </a:r>
            <a:r>
              <a:rPr lang="en-US" dirty="0" err="1"/>
              <a:t>представление</a:t>
            </a:r>
            <a:r>
              <a:rPr lang="en-US" dirty="0"/>
              <a:t> о </a:t>
            </a:r>
            <a:r>
              <a:rPr lang="en-US" dirty="0" err="1"/>
              <a:t>существующих</a:t>
            </a:r>
            <a:r>
              <a:rPr lang="en-US" dirty="0"/>
              <a:t> </a:t>
            </a:r>
            <a:r>
              <a:rPr lang="en-US" dirty="0" err="1"/>
              <a:t>бенчмарках</a:t>
            </a:r>
            <a:r>
              <a:rPr lang="en-US" dirty="0"/>
              <a:t>, и </a:t>
            </a:r>
            <a:r>
              <a:rPr lang="en-US" dirty="0" err="1"/>
              <a:t>наиболее</a:t>
            </a:r>
            <a:r>
              <a:rPr lang="en-US" dirty="0"/>
              <a:t> </a:t>
            </a:r>
            <a:r>
              <a:rPr lang="en-US" dirty="0" err="1"/>
              <a:t>точных</a:t>
            </a:r>
            <a:r>
              <a:rPr lang="en-US" dirty="0"/>
              <a:t> </a:t>
            </a:r>
            <a:r>
              <a:rPr lang="en-US" dirty="0" err="1"/>
              <a:t>подхах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них</a:t>
            </a:r>
            <a:r>
              <a:rPr lang="en-US" dirty="0"/>
              <a:t>. </a:t>
            </a:r>
            <a:r>
              <a:rPr lang="en-US" dirty="0" err="1"/>
              <a:t>Однако</a:t>
            </a:r>
            <a:r>
              <a:rPr lang="en-US" dirty="0"/>
              <a:t>, </a:t>
            </a:r>
            <a:r>
              <a:rPr lang="en-US" dirty="0" err="1"/>
              <a:t>тут</a:t>
            </a:r>
            <a:r>
              <a:rPr lang="en-US" dirty="0"/>
              <a:t> </a:t>
            </a:r>
            <a:r>
              <a:rPr lang="en-US" dirty="0" err="1"/>
              <a:t>приемущественно</a:t>
            </a:r>
            <a:r>
              <a:rPr lang="en-US" dirty="0"/>
              <a:t> </a:t>
            </a:r>
            <a:r>
              <a:rPr lang="en-US" dirty="0" err="1"/>
              <a:t>можно</a:t>
            </a:r>
            <a:r>
              <a:rPr lang="en-US" dirty="0"/>
              <a:t> </a:t>
            </a:r>
            <a:r>
              <a:rPr lang="en-US" dirty="0" err="1"/>
              <a:t>найти</a:t>
            </a:r>
            <a:r>
              <a:rPr lang="en-US" dirty="0"/>
              <a:t> Deep Learning-based </a:t>
            </a:r>
            <a:r>
              <a:rPr lang="en-US" dirty="0" err="1"/>
              <a:t>подходы</a:t>
            </a:r>
            <a:r>
              <a:rPr lang="en-US" dirty="0"/>
              <a:t>. 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err="1" smtClean="0"/>
              <a:t>раздел</a:t>
            </a:r>
            <a:r>
              <a:rPr lang="en-US" dirty="0" smtClean="0"/>
              <a:t> </a:t>
            </a:r>
            <a:r>
              <a:rPr lang="en-US" dirty="0" err="1"/>
              <a:t>фреймворка</a:t>
            </a:r>
            <a:r>
              <a:rPr lang="en-US" dirty="0"/>
              <a:t> </a:t>
            </a:r>
            <a:r>
              <a:rPr lang="en-US" dirty="0" err="1"/>
              <a:t>SKTime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https://www.sktime.org/en/stable/api_reference/classification.html</a:t>
            </a:r>
            <a:r>
              <a:rPr lang="en-US" dirty="0"/>
              <a:t>, </a:t>
            </a:r>
            <a:r>
              <a:rPr lang="en-US" dirty="0" err="1"/>
              <a:t>содержащий</a:t>
            </a:r>
            <a:r>
              <a:rPr lang="en-US" dirty="0"/>
              <a:t> </a:t>
            </a:r>
            <a:r>
              <a:rPr lang="en-US" dirty="0" err="1"/>
              <a:t>реализации</a:t>
            </a:r>
            <a:r>
              <a:rPr lang="en-US" dirty="0"/>
              <a:t> </a:t>
            </a:r>
            <a:r>
              <a:rPr lang="en-US" dirty="0" err="1"/>
              <a:t>популярных</a:t>
            </a:r>
            <a:r>
              <a:rPr lang="en-US" dirty="0"/>
              <a:t> </a:t>
            </a:r>
            <a:r>
              <a:rPr lang="en-US" dirty="0" err="1"/>
              <a:t>классификаторов</a:t>
            </a:r>
            <a:r>
              <a:rPr lang="en-US" dirty="0"/>
              <a:t> </a:t>
            </a:r>
            <a:r>
              <a:rPr lang="en-US" dirty="0" err="1"/>
              <a:t>временных</a:t>
            </a:r>
            <a:r>
              <a:rPr lang="en-US" dirty="0"/>
              <a:t> </a:t>
            </a:r>
            <a:r>
              <a:rPr lang="en-US" dirty="0" err="1"/>
              <a:t>рядов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библиотека</a:t>
            </a:r>
            <a:r>
              <a:rPr lang="en-US" dirty="0" smtClean="0"/>
              <a:t> </a:t>
            </a:r>
            <a:r>
              <a:rPr lang="en-US" dirty="0"/>
              <a:t>TSAI </a:t>
            </a:r>
            <a:r>
              <a:rPr lang="en-US" dirty="0">
                <a:hlinkClick r:id="rId6"/>
              </a:rPr>
              <a:t>https://timeseriesai.github.io/tsai/</a:t>
            </a:r>
            <a:r>
              <a:rPr lang="en-US" dirty="0"/>
              <a:t>, </a:t>
            </a:r>
            <a:r>
              <a:rPr lang="en-US" dirty="0" err="1"/>
              <a:t>которая</a:t>
            </a:r>
            <a:r>
              <a:rPr lang="en-US" dirty="0"/>
              <a:t> </a:t>
            </a:r>
            <a:r>
              <a:rPr lang="en-US" dirty="0" err="1"/>
              <a:t>включает</a:t>
            </a:r>
            <a:r>
              <a:rPr lang="en-US" dirty="0"/>
              <a:t> </a:t>
            </a:r>
            <a:r>
              <a:rPr lang="en-US" dirty="0" err="1"/>
              <a:t>реализацию</a:t>
            </a:r>
            <a:r>
              <a:rPr lang="en-US" dirty="0"/>
              <a:t> </a:t>
            </a:r>
            <a:r>
              <a:rPr lang="en-US" dirty="0" err="1"/>
              <a:t>ряда</a:t>
            </a:r>
            <a:r>
              <a:rPr lang="en-US" dirty="0"/>
              <a:t> </a:t>
            </a:r>
            <a:r>
              <a:rPr lang="en-US" dirty="0" err="1"/>
              <a:t>глубоких</a:t>
            </a:r>
            <a:r>
              <a:rPr lang="en-US" dirty="0"/>
              <a:t> </a:t>
            </a:r>
            <a:r>
              <a:rPr lang="en-US" dirty="0" err="1"/>
              <a:t>нейронных</a:t>
            </a:r>
            <a:r>
              <a:rPr lang="en-US" dirty="0"/>
              <a:t> </a:t>
            </a:r>
            <a:r>
              <a:rPr lang="en-US" dirty="0" err="1"/>
              <a:t>сетей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с </a:t>
            </a:r>
            <a:r>
              <a:rPr lang="en-US" dirty="0" err="1"/>
              <a:t>временными</a:t>
            </a:r>
            <a:r>
              <a:rPr lang="en-US" dirty="0"/>
              <a:t> </a:t>
            </a:r>
            <a:r>
              <a:rPr lang="en-US" dirty="0" err="1"/>
              <a:t>рядами</a:t>
            </a:r>
            <a:r>
              <a:rPr lang="en-US" dirty="0"/>
              <a:t> в </a:t>
            </a:r>
            <a:r>
              <a:rPr lang="en-US" dirty="0" err="1"/>
              <a:t>рамках</a:t>
            </a:r>
            <a:r>
              <a:rPr lang="en-US" dirty="0"/>
              <a:t> </a:t>
            </a:r>
            <a:r>
              <a:rPr lang="en-US" dirty="0" err="1"/>
              <a:t>фреймврока</a:t>
            </a:r>
            <a:r>
              <a:rPr lang="en-US" dirty="0"/>
              <a:t> </a:t>
            </a:r>
            <a:r>
              <a:rPr lang="en-US" dirty="0" err="1"/>
              <a:t>PyTorch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 err="1" smtClean="0"/>
              <a:t>Также</a:t>
            </a:r>
            <a:r>
              <a:rPr lang="en-US" dirty="0" smtClean="0"/>
              <a:t> </a:t>
            </a:r>
            <a:r>
              <a:rPr lang="en-US" dirty="0" err="1"/>
              <a:t>бы</a:t>
            </a:r>
            <a:r>
              <a:rPr lang="en-US" dirty="0"/>
              <a:t> </a:t>
            </a:r>
            <a:r>
              <a:rPr lang="en-US" dirty="0" err="1"/>
              <a:t>хотелось</a:t>
            </a:r>
            <a:r>
              <a:rPr lang="en-US" dirty="0"/>
              <a:t> </a:t>
            </a:r>
            <a:r>
              <a:rPr lang="en-US" dirty="0" err="1"/>
              <a:t>отметить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часто</a:t>
            </a:r>
            <a:r>
              <a:rPr lang="en-US" dirty="0"/>
              <a:t> </a:t>
            </a:r>
            <a:r>
              <a:rPr lang="en-US" dirty="0" err="1"/>
              <a:t>сравнение</a:t>
            </a:r>
            <a:r>
              <a:rPr lang="en-US" dirty="0"/>
              <a:t> </a:t>
            </a:r>
            <a:r>
              <a:rPr lang="en-US" dirty="0" err="1"/>
              <a:t>классических</a:t>
            </a:r>
            <a:r>
              <a:rPr lang="en-US" dirty="0"/>
              <a:t> </a:t>
            </a:r>
            <a:r>
              <a:rPr lang="en-US" dirty="0" err="1"/>
              <a:t>алгоритмов</a:t>
            </a:r>
            <a:r>
              <a:rPr lang="en-US" dirty="0"/>
              <a:t> </a:t>
            </a:r>
            <a:r>
              <a:rPr lang="en-US" dirty="0" err="1"/>
              <a:t>производится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архива</a:t>
            </a:r>
            <a:r>
              <a:rPr lang="en-US" dirty="0"/>
              <a:t> </a:t>
            </a:r>
            <a:r>
              <a:rPr lang="en-US" dirty="0" err="1"/>
              <a:t>наборов</a:t>
            </a:r>
            <a:r>
              <a:rPr lang="en-US" dirty="0"/>
              <a:t> </a:t>
            </a:r>
            <a:r>
              <a:rPr lang="en-US" dirty="0" err="1"/>
              <a:t>данных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UCR Time Series Classification Archive</a:t>
            </a:r>
            <a:r>
              <a:rPr lang="en-US" dirty="0"/>
              <a:t>, </a:t>
            </a:r>
            <a:r>
              <a:rPr lang="en-US" dirty="0" err="1"/>
              <a:t>последняя</a:t>
            </a:r>
            <a:r>
              <a:rPr lang="en-US" dirty="0"/>
              <a:t> </a:t>
            </a:r>
            <a:r>
              <a:rPr lang="en-US" dirty="0" err="1"/>
              <a:t>версия</a:t>
            </a:r>
            <a:r>
              <a:rPr lang="en-US" dirty="0"/>
              <a:t> </a:t>
            </a:r>
            <a:r>
              <a:rPr lang="en-US" dirty="0" err="1"/>
              <a:t>самого</a:t>
            </a:r>
            <a:r>
              <a:rPr lang="en-US" dirty="0"/>
              <a:t> </a:t>
            </a:r>
            <a:r>
              <a:rPr lang="en-US" dirty="0" err="1"/>
              <a:t>архива</a:t>
            </a:r>
            <a:r>
              <a:rPr lang="en-US" dirty="0"/>
              <a:t> </a:t>
            </a:r>
            <a:r>
              <a:rPr lang="en-US" dirty="0" err="1"/>
              <a:t>может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получена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>
                <a:hlinkClick r:id="rId8"/>
              </a:rPr>
              <a:t>ссылке</a:t>
            </a:r>
            <a:r>
              <a:rPr lang="en-US" dirty="0"/>
              <a:t>. </a:t>
            </a:r>
            <a:r>
              <a:rPr lang="en-US" dirty="0" err="1"/>
              <a:t>Архив</a:t>
            </a:r>
            <a:r>
              <a:rPr lang="en-US" dirty="0"/>
              <a:t> </a:t>
            </a:r>
            <a:r>
              <a:rPr lang="en-US" dirty="0" err="1"/>
              <a:t>содержит</a:t>
            </a:r>
            <a:r>
              <a:rPr lang="en-US" dirty="0"/>
              <a:t> </a:t>
            </a:r>
            <a:r>
              <a:rPr lang="en-US" dirty="0" err="1"/>
              <a:t>более</a:t>
            </a:r>
            <a:r>
              <a:rPr lang="en-US" dirty="0"/>
              <a:t> 100 </a:t>
            </a:r>
            <a:r>
              <a:rPr lang="en-US" dirty="0" err="1"/>
              <a:t>наборов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59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275" y="266012"/>
            <a:ext cx="10515600" cy="1010829"/>
          </a:xfrm>
        </p:spPr>
        <p:txBody>
          <a:bodyPr/>
          <a:lstStyle/>
          <a:p>
            <a:r>
              <a:rPr lang="ru-RU" b="1" dirty="0"/>
              <a:t>Подход на основе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3068" y="1191037"/>
            <a:ext cx="11322231" cy="4351338"/>
          </a:xfrm>
        </p:spPr>
        <p:txBody>
          <a:bodyPr/>
          <a:lstStyle/>
          <a:p>
            <a:r>
              <a:rPr lang="ru-RU" sz="2200" dirty="0" smtClean="0"/>
              <a:t>Перед выделением признаков ряд может быть </a:t>
            </a:r>
            <a:r>
              <a:rPr lang="ru-RU" sz="2200" dirty="0" err="1" smtClean="0"/>
              <a:t>предобработан</a:t>
            </a:r>
            <a:r>
              <a:rPr lang="ru-RU" sz="2200" dirty="0" smtClean="0"/>
              <a:t>.</a:t>
            </a:r>
          </a:p>
          <a:p>
            <a:r>
              <a:rPr lang="ru-RU" sz="2200" dirty="0"/>
              <a:t>Признаки могут быть выделены в едином пространстве.</a:t>
            </a:r>
          </a:p>
          <a:p>
            <a:pPr lvl="1"/>
            <a:r>
              <a:rPr lang="ru-RU" sz="2200" dirty="0"/>
              <a:t>как для одномерных рядов</a:t>
            </a:r>
          </a:p>
          <a:p>
            <a:pPr lvl="1"/>
            <a:r>
              <a:rPr lang="ru-RU" sz="2200" dirty="0"/>
              <a:t>Так и для многомерных </a:t>
            </a:r>
          </a:p>
          <a:p>
            <a:r>
              <a:rPr lang="ru-RU" sz="2200" dirty="0" smtClean="0"/>
              <a:t>После выделения признаки могут быть отобраны и трансформированы.</a:t>
            </a:r>
          </a:p>
          <a:p>
            <a:pPr lvl="1"/>
            <a:endParaRPr lang="ru-RU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5" y="3468523"/>
            <a:ext cx="8239497" cy="282299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14399" y="6381596"/>
            <a:ext cx="8098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https://www.softxjournal.com/article/S2352-7110%2820%2930001-7/fulltext</a:t>
            </a:r>
          </a:p>
        </p:txBody>
      </p:sp>
    </p:spTree>
    <p:extLst>
      <p:ext uri="{BB962C8B-B14F-4D97-AF65-F5344CB8AC3E}">
        <p14:creationId xmlns:p14="http://schemas.microsoft.com/office/powerpoint/2010/main" val="12584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836"/>
          </a:xfrm>
        </p:spPr>
        <p:txBody>
          <a:bodyPr/>
          <a:lstStyle/>
          <a:p>
            <a:r>
              <a:rPr lang="ru-RU" b="1" dirty="0"/>
              <a:t>Подход </a:t>
            </a:r>
            <a:r>
              <a:rPr lang="ru-RU" b="1" dirty="0" smtClean="0"/>
              <a:t>на </a:t>
            </a:r>
            <a:r>
              <a:rPr lang="ru-RU" b="1" dirty="0"/>
              <a:t>основе признаков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0935" y="1375873"/>
            <a:ext cx="10712865" cy="524711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В ряде случаев </a:t>
            </a:r>
            <a:r>
              <a:rPr lang="ru-RU" sz="2200" dirty="0"/>
              <a:t>достаточно выделить лишь </a:t>
            </a:r>
            <a:r>
              <a:rPr lang="ru-RU" sz="2200" dirty="0" smtClean="0"/>
              <a:t>простые </a:t>
            </a:r>
            <a:r>
              <a:rPr lang="ru-RU" sz="2200" dirty="0"/>
              <a:t>статистические признаки, </a:t>
            </a:r>
            <a:r>
              <a:rPr lang="ru-RU" sz="2200" dirty="0" smtClean="0"/>
              <a:t>(среднее </a:t>
            </a:r>
            <a:r>
              <a:rPr lang="ru-RU" sz="2200" dirty="0"/>
              <a:t>или стандартное </a:t>
            </a:r>
            <a:r>
              <a:rPr lang="ru-RU" sz="2200" dirty="0" smtClean="0"/>
              <a:t>отклонение) </a:t>
            </a:r>
            <a:r>
              <a:rPr lang="ru-RU" sz="2200" dirty="0"/>
              <a:t>для каждого сегмента временного ряда</a:t>
            </a:r>
            <a:r>
              <a:rPr lang="ru-RU" sz="2200" dirty="0" smtClean="0"/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Далее таблица , по ней напр. логистическая регрессия, (</a:t>
            </a:r>
            <a:r>
              <a:rPr lang="ru-RU" sz="2200" dirty="0"/>
              <a:t>каждая запись: признаки, метка класса</a:t>
            </a:r>
            <a:r>
              <a:rPr lang="ru-RU" sz="2200" dirty="0" smtClean="0"/>
              <a:t>).</a:t>
            </a:r>
          </a:p>
          <a:p>
            <a:pPr marL="228600" lvl="1">
              <a:lnSpc>
                <a:spcPct val="130000"/>
              </a:lnSpc>
              <a:spcBef>
                <a:spcPts val="0"/>
              </a:spcBef>
            </a:pPr>
            <a:r>
              <a:rPr lang="ru-RU" sz="2200" b="1" dirty="0"/>
              <a:t>Экзогенные факторы – тоже могут быть признаками.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Потенциально</a:t>
            </a:r>
            <a:r>
              <a:rPr lang="ru-RU" sz="2200" dirty="0"/>
              <a:t>, число допустимых признаков для временного ряда может быть достаточно большим. </a:t>
            </a:r>
            <a:endParaRPr lang="ru-RU" sz="2200" dirty="0" smtClean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ru-RU" sz="2200" dirty="0" smtClean="0"/>
              <a:t>Как правило рекомендуется исследовать </a:t>
            </a:r>
            <a:r>
              <a:rPr lang="ru-RU" sz="2200" dirty="0"/>
              <a:t>следует использовать или готовые схемы или известные методы отбора признаков</a:t>
            </a:r>
            <a:r>
              <a:rPr lang="ru-RU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717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2750" y="165100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признаков по группам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84150" y="904874"/>
            <a:ext cx="11401425" cy="5404961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Описательные статистики</a:t>
            </a:r>
            <a:endParaRPr lang="en-US" sz="22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среднее</a:t>
            </a:r>
            <a:r>
              <a:rPr lang="en-US" sz="1800" dirty="0" smtClean="0"/>
              <a:t>,</a:t>
            </a:r>
            <a:r>
              <a:rPr lang="ru-RU" sz="1800" dirty="0" smtClean="0"/>
              <a:t> СКО, дисперсия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Моменты высших порядков</a:t>
            </a:r>
            <a:r>
              <a:rPr lang="en-US" sz="18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Другие параметры распределений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медиана</a:t>
            </a:r>
            <a:r>
              <a:rPr lang="en-US" sz="1600" dirty="0" smtClean="0"/>
              <a:t>, </a:t>
            </a:r>
            <a:r>
              <a:rPr lang="ru-RU" sz="1600" dirty="0" smtClean="0"/>
              <a:t>мода, перцентиль, энтропия, </a:t>
            </a:r>
            <a:r>
              <a:rPr lang="en-US" sz="1600" dirty="0" smtClean="0"/>
              <a:t>ECDF </a:t>
            </a:r>
            <a:r>
              <a:rPr lang="ru-RU" sz="1600" dirty="0" smtClean="0"/>
              <a:t>парам.</a:t>
            </a:r>
            <a:endParaRPr lang="en-US" sz="16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статистик</a:t>
            </a:r>
            <a:r>
              <a:rPr lang="en-US" sz="1800" dirty="0" smtClean="0"/>
              <a:t>,</a:t>
            </a:r>
            <a:r>
              <a:rPr lang="ru-RU" sz="1800" dirty="0" smtClean="0"/>
              <a:t> напр. </a:t>
            </a:r>
            <a:r>
              <a:rPr lang="en-US" sz="1800" dirty="0" smtClean="0"/>
              <a:t>ADF </a:t>
            </a:r>
            <a:r>
              <a:rPr lang="ru-RU" sz="1800" dirty="0" smtClean="0"/>
              <a:t>как </a:t>
            </a:r>
            <a:r>
              <a:rPr lang="ru-RU" sz="1800" dirty="0" err="1" smtClean="0"/>
              <a:t>хар</a:t>
            </a:r>
            <a:r>
              <a:rPr lang="ru-RU" sz="1800" dirty="0" smtClean="0"/>
              <a:t>-р стационарности.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Результат сравнения с эталоном по метрике</a:t>
            </a:r>
            <a:endParaRPr lang="en-US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Временные параметры</a:t>
            </a:r>
            <a:endParaRPr lang="en-US" sz="1800" b="1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макс</a:t>
            </a:r>
            <a:r>
              <a:rPr lang="en-US" sz="1800" dirty="0" smtClean="0"/>
              <a:t>,</a:t>
            </a:r>
            <a:r>
              <a:rPr lang="ru-RU" sz="1800" dirty="0" smtClean="0"/>
              <a:t> мин,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Наклон тренда и его параметры,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Начальное значение параметров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декомпозиции (сезон, число гармоник)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Расстояние </a:t>
            </a:r>
            <a:r>
              <a:rPr lang="ru-RU" dirty="0"/>
              <a:t>между особыми точками (пиками,</a:t>
            </a:r>
            <a:r>
              <a:rPr lang="en-US" dirty="0"/>
              <a:t> </a:t>
            </a:r>
            <a:r>
              <a:rPr lang="ru-RU" dirty="0" smtClean="0"/>
              <a:t>нулями).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Значения лагов АКФ, ЧАКФ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Параметры ошибки разложения</a:t>
            </a:r>
            <a:endParaRPr lang="en-US" sz="1800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5943601" y="904875"/>
            <a:ext cx="6076950" cy="5283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Спектральные параметры </a:t>
            </a:r>
            <a:r>
              <a:rPr lang="en-US" sz="2200" b="1" dirty="0" smtClean="0"/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Макс. частота</a:t>
            </a:r>
            <a:r>
              <a:rPr lang="en-US" sz="1800" dirty="0" smtClean="0"/>
              <a:t>,</a:t>
            </a:r>
            <a:r>
              <a:rPr lang="ru-RU" sz="1800" dirty="0" smtClean="0"/>
              <a:t> Частоты пиков,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Центр. масс</a:t>
            </a:r>
            <a:r>
              <a:rPr lang="en-US" dirty="0" smtClean="0"/>
              <a:t>.</a:t>
            </a:r>
            <a:endParaRPr lang="ru-RU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Площадь под кривой</a:t>
            </a:r>
            <a:endParaRPr lang="en-US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Спектральные статистики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600" dirty="0" smtClean="0"/>
              <a:t>Энтропия, энергия и т.д.</a:t>
            </a:r>
            <a:r>
              <a:rPr lang="en-US" sz="1600" dirty="0" smtClean="0"/>
              <a:t>,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1800" dirty="0" smtClean="0"/>
              <a:t>AR </a:t>
            </a:r>
            <a:r>
              <a:rPr lang="ru-RU" sz="1800" dirty="0" smtClean="0"/>
              <a:t>или</a:t>
            </a:r>
            <a:r>
              <a:rPr lang="en-US" sz="1800" dirty="0" smtClean="0"/>
              <a:t> ARIMA </a:t>
            </a:r>
            <a:r>
              <a:rPr lang="ru-RU" sz="1800" dirty="0" smtClean="0"/>
              <a:t>коэффициенты.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800" dirty="0" smtClean="0"/>
              <a:t>Фазовые характеристики</a:t>
            </a:r>
            <a:endParaRPr lang="en-US" sz="18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b="1" dirty="0" smtClean="0"/>
              <a:t>Время-частотные, псевдо спектральные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sz="1900" i="1" dirty="0" smtClean="0"/>
              <a:t>Аналогичные признаки для:</a:t>
            </a:r>
            <a:endParaRPr lang="en-US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 smtClean="0"/>
              <a:t>вейвлет</a:t>
            </a:r>
            <a:r>
              <a:rPr lang="ru-RU" sz="1900" i="1" dirty="0" smtClean="0"/>
              <a:t> </a:t>
            </a:r>
            <a:r>
              <a:rPr lang="ru-RU" sz="1900" dirty="0" smtClean="0"/>
              <a:t>разложения</a:t>
            </a:r>
            <a:r>
              <a:rPr lang="en-US" sz="1900" dirty="0" smtClean="0"/>
              <a:t> </a:t>
            </a:r>
            <a:r>
              <a:rPr lang="ru-RU" sz="1900" dirty="0" smtClean="0"/>
              <a:t>и их типы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время-частотного</a:t>
            </a:r>
            <a:r>
              <a:rPr lang="ru-RU" sz="1900" i="1" dirty="0" smtClean="0"/>
              <a:t> </a:t>
            </a:r>
            <a:r>
              <a:rPr lang="ru-RU" sz="1900" dirty="0"/>
              <a:t>разложения</a:t>
            </a:r>
            <a:r>
              <a:rPr lang="en-US" sz="1900" dirty="0" smtClean="0"/>
              <a:t>,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smtClean="0"/>
              <a:t>внутренних мод</a:t>
            </a:r>
            <a:r>
              <a:rPr lang="en-US" sz="1900" dirty="0" smtClean="0"/>
              <a:t>,</a:t>
            </a:r>
            <a:endParaRPr lang="ru-RU" sz="1900" dirty="0" smtClean="0"/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ru-RU" sz="1900" dirty="0" err="1"/>
              <a:t>Псевдоспектр</a:t>
            </a:r>
            <a:r>
              <a:rPr lang="ru-RU" sz="1900" dirty="0"/>
              <a:t>. </a:t>
            </a:r>
            <a:r>
              <a:rPr lang="ru-RU" sz="1900" dirty="0" err="1"/>
              <a:t>Разлож</a:t>
            </a:r>
            <a:r>
              <a:rPr lang="ru-RU" sz="1900" i="1" dirty="0" smtClean="0"/>
              <a:t>. </a:t>
            </a:r>
            <a:r>
              <a:rPr lang="en-US" sz="1900" i="1" dirty="0" smtClean="0"/>
              <a:t>(PCA, SSA, ESPRIT)</a:t>
            </a:r>
            <a:endParaRPr lang="en-US" sz="19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5162550" y="6488668"/>
            <a:ext cx="70294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https://tsfel.readthedocs.io/en/latest/descriptions/feature_list.html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98449" y="6309836"/>
            <a:ext cx="7064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https://tsfresh.readthedocs.io/en/latest/text/list_of_features.html</a:t>
            </a:r>
          </a:p>
        </p:txBody>
      </p:sp>
    </p:spTree>
    <p:extLst>
      <p:ext uri="{BB962C8B-B14F-4D97-AF65-F5344CB8AC3E}">
        <p14:creationId xmlns:p14="http://schemas.microsoft.com/office/powerpoint/2010/main" val="381135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2600" y="365125"/>
            <a:ext cx="10871200" cy="739775"/>
          </a:xfrm>
        </p:spPr>
        <p:txBody>
          <a:bodyPr/>
          <a:lstStyle/>
          <a:p>
            <a:r>
              <a:rPr lang="ru-RU" b="1" dirty="0" smtClean="0"/>
              <a:t>Примеры векторных 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5" y="1104900"/>
            <a:ext cx="11401425" cy="5283200"/>
          </a:xfrm>
        </p:spPr>
        <p:txBody>
          <a:bodyPr>
            <a:no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Набор параметров метода главных компонент (PCA)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Напр. набор собственных значений.</a:t>
            </a:r>
            <a:endParaRPr lang="en-US" altLang="ru-RU" sz="1800" dirty="0" smtClean="0"/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могут быть и другие методы сжатия размерности.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и значения коэффициентов модельного представления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en-US" altLang="ru-RU" sz="1800" dirty="0" smtClean="0"/>
              <a:t>ARIMA</a:t>
            </a:r>
            <a:r>
              <a:rPr lang="en-US" altLang="ru-RU" sz="1800" dirty="0"/>
              <a:t>, ARIMA error, HW error, HW </a:t>
            </a:r>
            <a:r>
              <a:rPr lang="en-US" altLang="ru-RU" sz="1800" dirty="0" smtClean="0"/>
              <a:t>coefficients</a:t>
            </a:r>
            <a:r>
              <a:rPr lang="en-US" altLang="ru-RU" sz="1800" dirty="0" smtClean="0"/>
              <a:t>, TBATS</a:t>
            </a:r>
            <a:endParaRPr lang="ru-RU" altLang="ru-RU" sz="1800" dirty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простых аппроксимаций,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1800" dirty="0" smtClean="0"/>
              <a:t>Например</a:t>
            </a:r>
            <a:r>
              <a:rPr lang="en-US" altLang="ru-RU" sz="1800" dirty="0" smtClean="0"/>
              <a:t> </a:t>
            </a:r>
            <a:r>
              <a:rPr lang="ru-RU" altLang="ru-RU" sz="1800" dirty="0" smtClean="0"/>
              <a:t>наклон, смещение, длина, точка начала кусочно-линейных аппроксимаций.</a:t>
            </a:r>
            <a:endParaRPr lang="en-US" altLang="ru-RU" sz="1800" dirty="0" smtClean="0"/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вектора сжатия </a:t>
            </a:r>
            <a:r>
              <a:rPr lang="ru-RU" altLang="ru-RU" sz="2200" dirty="0" err="1" smtClean="0"/>
              <a:t>автоэнкодера</a:t>
            </a:r>
            <a:r>
              <a:rPr lang="ru-RU" altLang="ru-RU" sz="2200" dirty="0" smtClean="0"/>
              <a:t> для рядов.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Параметры представлений и</a:t>
            </a:r>
            <a:r>
              <a:rPr lang="en-US" altLang="ru-RU" sz="2200" dirty="0" smtClean="0"/>
              <a:t> </a:t>
            </a:r>
            <a:r>
              <a:rPr lang="ru-RU" altLang="ru-RU" sz="2200" dirty="0" err="1" smtClean="0"/>
              <a:t>эмбеддинги</a:t>
            </a:r>
            <a:r>
              <a:rPr lang="ru-RU" altLang="ru-RU" sz="2200" dirty="0" smtClean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ru-RU" sz="2200" dirty="0" smtClean="0"/>
              <a:t>Известные комбинации параметров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Depiction of an amnesic approximation, using the piecewise linear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4" t="9141" r="10513" b="31169"/>
          <a:stretch/>
        </p:blipFill>
        <p:spPr bwMode="auto">
          <a:xfrm>
            <a:off x="6958739" y="4061590"/>
            <a:ext cx="4395061" cy="258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84731" y="6488668"/>
            <a:ext cx="5088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https://www.pinecone.io/learn/time-series-vectors/</a:t>
            </a:r>
          </a:p>
        </p:txBody>
      </p:sp>
    </p:spTree>
    <p:extLst>
      <p:ext uri="{BB962C8B-B14F-4D97-AF65-F5344CB8AC3E}">
        <p14:creationId xmlns:p14="http://schemas.microsoft.com/office/powerpoint/2010/main" val="34784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F54ABD3320D684BA7123571EF31FDB1" ma:contentTypeVersion="1" ma:contentTypeDescription="Создание документа." ma:contentTypeScope="" ma:versionID="4cd560a22e8f69656b10a6343eb1630c">
  <xsd:schema xmlns:xsd="http://www.w3.org/2001/XMLSchema" xmlns:xs="http://www.w3.org/2001/XMLSchema" xmlns:p="http://schemas.microsoft.com/office/2006/metadata/properties" xmlns:ns2="26b444ed-7a68-43ef-8285-de2fb5905570" targetNamespace="http://schemas.microsoft.com/office/2006/metadata/properties" ma:root="true" ma:fieldsID="69ef64dd354fc57d515429fca4a1c7b3" ns2:_="">
    <xsd:import namespace="26b444ed-7a68-43ef-8285-de2fb5905570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444ed-7a68-43ef-8285-de2fb590557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26b444ed-7a68-43ef-8285-de2fb5905570" xsi:nil="true"/>
  </documentManagement>
</p:properties>
</file>

<file path=customXml/itemProps1.xml><?xml version="1.0" encoding="utf-8"?>
<ds:datastoreItem xmlns:ds="http://schemas.openxmlformats.org/officeDocument/2006/customXml" ds:itemID="{49124400-C9F7-47D7-BF5D-C29515655816}"/>
</file>

<file path=customXml/itemProps2.xml><?xml version="1.0" encoding="utf-8"?>
<ds:datastoreItem xmlns:ds="http://schemas.openxmlformats.org/officeDocument/2006/customXml" ds:itemID="{B7875A2F-CDC4-4DD9-9E70-95303C6C2283}"/>
</file>

<file path=customXml/itemProps3.xml><?xml version="1.0" encoding="utf-8"?>
<ds:datastoreItem xmlns:ds="http://schemas.openxmlformats.org/officeDocument/2006/customXml" ds:itemID="{84DEF091-EB6F-4A9A-A108-0C75879134B4}"/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2989</Words>
  <Application>Microsoft Office PowerPoint</Application>
  <PresentationFormat>Широкоэкранный</PresentationFormat>
  <Paragraphs>459</Paragraphs>
  <Slides>52</Slides>
  <Notes>0</Notes>
  <HiddenSlides>27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9" baseType="lpstr">
      <vt:lpstr>-apple-system</vt:lpstr>
      <vt:lpstr>Arial</vt:lpstr>
      <vt:lpstr>Calibri</vt:lpstr>
      <vt:lpstr>Calibri Light</vt:lpstr>
      <vt:lpstr>STIXMathJax_Main</vt:lpstr>
      <vt:lpstr>var(--jp-code-font-family)</vt:lpstr>
      <vt:lpstr>Тема Office</vt:lpstr>
      <vt:lpstr>Классификаторы  временных рядов на основе признаков</vt:lpstr>
      <vt:lpstr>Подход на основе признаков</vt:lpstr>
      <vt:lpstr>Примеры про признаки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Примеры признаков по группам</vt:lpstr>
      <vt:lpstr>Примеры векторных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Предварительный анализ признаков</vt:lpstr>
      <vt:lpstr>Предварительный анализ признаков</vt:lpstr>
      <vt:lpstr>Лес временных рядов (TSF)</vt:lpstr>
      <vt:lpstr>Лес временных рядов (TSF)</vt:lpstr>
      <vt:lpstr>Спектральный ансамбль со случайными интервалами (RISE)</vt:lpstr>
      <vt:lpstr>Спектральный ансамбль со случайными интервалами (RISE)</vt:lpstr>
      <vt:lpstr>Комбинации подходов</vt:lpstr>
      <vt:lpstr>Комбинации гетерогенных подходов</vt:lpstr>
      <vt:lpstr>ROCKET Классификатор</vt:lpstr>
      <vt:lpstr>ROCKET Классификатор</vt:lpstr>
      <vt:lpstr>ROCKET Классификатор</vt:lpstr>
      <vt:lpstr>HIVE-COTE</vt:lpstr>
      <vt:lpstr>HIVE-COTE</vt:lpstr>
      <vt:lpstr>HIVE-COTE2</vt:lpstr>
      <vt:lpstr>Классификаторы  временных рядов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Примеры признаков по группам</vt:lpstr>
      <vt:lpstr>Примеры векторных признаков</vt:lpstr>
      <vt:lpstr>Подход на основе признаков</vt:lpstr>
      <vt:lpstr>Подход на основе признаков</vt:lpstr>
      <vt:lpstr>Подход на основе признаков</vt:lpstr>
      <vt:lpstr>Предварительный анализ признаков</vt:lpstr>
      <vt:lpstr>Предварительный анализ признаков</vt:lpstr>
      <vt:lpstr>Лес временных рядов (TSF)</vt:lpstr>
      <vt:lpstr>Лес временных рядов (TSF)</vt:lpstr>
      <vt:lpstr>Спектральный ансамбль со случайными интервалами (RISE)</vt:lpstr>
      <vt:lpstr>Спектральный ансамбль со случайными интервалами (RISE)</vt:lpstr>
      <vt:lpstr>Комбинации подходов</vt:lpstr>
      <vt:lpstr>Комбинации подходов</vt:lpstr>
      <vt:lpstr>ROCKET Классификатор</vt:lpstr>
      <vt:lpstr>ROCKET Классификатор</vt:lpstr>
      <vt:lpstr>ROCKET Классификатор</vt:lpstr>
      <vt:lpstr>HIVE-COTE</vt:lpstr>
      <vt:lpstr>HIVE-COTE</vt:lpstr>
      <vt:lpstr>HIVE-COTE2</vt:lpstr>
      <vt:lpstr>Ссылки по теме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237</cp:revision>
  <dcterms:created xsi:type="dcterms:W3CDTF">2021-11-21T16:45:21Z</dcterms:created>
  <dcterms:modified xsi:type="dcterms:W3CDTF">2023-04-04T14:05:40Z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0x0101009F54ABD3320D684BA7123571EF31FDB1</vt:lpwstr>
  </property>
</Properties>
</file>