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3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11" r:id="rId4"/>
    <p:sldId id="312" r:id="rId5"/>
    <p:sldId id="313" r:id="rId6"/>
    <p:sldId id="258" r:id="rId7"/>
    <p:sldId id="259" r:id="rId8"/>
    <p:sldId id="260" r:id="rId9"/>
    <p:sldId id="262" r:id="rId10"/>
    <p:sldId id="261" r:id="rId11"/>
    <p:sldId id="314" r:id="rId12"/>
    <p:sldId id="316" r:id="rId13"/>
    <p:sldId id="315" r:id="rId14"/>
    <p:sldId id="317" r:id="rId15"/>
    <p:sldId id="318" r:id="rId16"/>
    <p:sldId id="325" r:id="rId17"/>
    <p:sldId id="332" r:id="rId18"/>
    <p:sldId id="327" r:id="rId19"/>
    <p:sldId id="328" r:id="rId20"/>
    <p:sldId id="329" r:id="rId21"/>
    <p:sldId id="319" r:id="rId22"/>
    <p:sldId id="321" r:id="rId23"/>
    <p:sldId id="320" r:id="rId24"/>
    <p:sldId id="322" r:id="rId25"/>
    <p:sldId id="331" r:id="rId26"/>
    <p:sldId id="330" r:id="rId27"/>
    <p:sldId id="333" r:id="rId28"/>
    <p:sldId id="334" r:id="rId29"/>
    <p:sldId id="32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ustomXml" Target="../customXml/item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671D0-2BDB-45AF-A851-D661F6D3C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E451CD-2A5A-4E46-AFCE-79644189A1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91DB95-3757-4C7E-9F81-5F60BF055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4EC4B4-1367-4D8E-98C3-AEEF96014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166ED29-C873-4543-B7E1-E79BD42C1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05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84F6BC-9C7D-44E3-8FB3-A5D3FEC50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DFA137-9E72-4D4E-9A9B-9B642B1F5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56E9F-9208-4121-85E1-3069D24C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443664-6186-48C2-95DF-9567CE3B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8714A1-E3E5-42B3-B82F-97C26E3C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36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4496B09-4BEB-4AD3-BCC9-B01888D24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B18123-2CC5-4AFC-90FD-68FBE07BE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13529F-3052-4090-BDE7-86EAB3196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9C83CC-6A2F-4599-A82B-3AA20D97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5489EC-BA6C-4295-ADF3-CF230364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44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2B7CF-4E40-4185-8260-B4FC838A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45DE7-F6E6-4997-8029-9B80694E3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06A06-4FF1-422C-8D52-F4C6F4EC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E736CE-F5D0-4002-ADD5-399C6291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5AE779-A848-4796-9479-123BA3A5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72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42B49-AEBD-4573-84CE-134E86D1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53F6D9-0132-470C-8C1F-99E53343B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877F16-A63D-45E3-9E07-B99763F7E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9784523-6B3B-4688-A33F-31D12B50A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A97AF9-930F-44FA-AE70-F46166F2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34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1B7ED-3B4D-4CF3-9AF8-DCFA7945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C7095C-D1F3-448E-A163-D811235902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660A3BF-C8DE-4139-AE13-92B32F003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B7D209-7CF1-481D-A144-80767B40C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B842DF-EF65-4F50-B173-AF577714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77E9F67-8E18-48D2-8851-11289DBE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13AA4-4B3E-47CC-84F7-84A4A9120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C2EB5-78BA-457C-B172-19C0A191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30350A-7A80-410B-9621-CD2213744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34978DF-27EF-44A3-8C76-B3143C030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9C3C9DE-74D8-4AC4-BC28-30DCC1292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58EBA5-17CA-4BCA-98D6-C529D9EE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42B907-DAD8-46DF-965D-0B85D9D61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47FE150-31C6-4D57-9A40-2BEEDE2D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745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EDD412-A49B-4A60-BDA9-4DE98A6E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6332180-815A-4A37-B56E-259D59B73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352E8DE-1155-454F-BB6A-7FB7A49F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6F4679-CA96-4CE4-872E-B105DE6E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0E88BB0-CD50-48ED-8CDC-08B1E4C22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5A81452-4D20-4FB6-84E4-002112616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58415-FB42-4A51-9C33-5FC3C862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80E52-EBD8-4698-BC00-B913EC32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80B661-234C-4994-93A0-D2B9787F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3FEC5A4-924A-4780-B408-DFCD1F4C3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4EEA3B6-18B1-4F03-81C0-729F3C08C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8AFA4F-041E-4869-8D5B-C232A4DE7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4F7C73E-5593-4555-81D8-EE7DEC17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6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3BDD2B-B107-4E97-B23F-240320E0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0284E83-FF34-4A04-ACA2-5913DC0EF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5989CA-DA16-41CF-9FD1-E3548A24A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33ABB5-76C9-422A-B6D3-931B70C96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E1671-358D-4BAB-9EB2-DC8D65251B8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ECAB4-441B-4BA1-9EB9-CE05AF6B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852E05-DB3B-4B02-9658-B1682F2D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9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0249F-5E6F-435B-8BA6-2A771585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024CB9-05D5-4CEB-A431-24500E1B2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934E13-6B72-4799-A173-50AE9991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E1671-358D-4BAB-9EB2-DC8D65251B89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D8DB70-5BC0-49E9-831B-FA990266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CCAF82-71F2-4F04-AEC5-AD970EB3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BD233-594A-4988-B3E0-F12C767C0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8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BB7B41-7122-497A-A583-FEDA91463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4166"/>
            <a:ext cx="9144000" cy="3034834"/>
          </a:xfrm>
        </p:spPr>
        <p:txBody>
          <a:bodyPr>
            <a:normAutofit/>
          </a:bodyPr>
          <a:lstStyle/>
          <a:p>
            <a:r>
              <a:rPr lang="ru-RU" b="1" dirty="0"/>
              <a:t>Использование методов глубокого обучения в анализе временных рядов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59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Подходы к временным рядам DL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374451" cy="6140153"/>
          </a:xfrm>
        </p:spPr>
        <p:txBody>
          <a:bodyPr>
            <a:noAutofit/>
          </a:bodyPr>
          <a:lstStyle/>
          <a:p>
            <a:pPr lvl="0"/>
            <a:r>
              <a:rPr lang="ru-RU" sz="2000" i="1" dirty="0"/>
              <a:t>Примечание</a:t>
            </a:r>
            <a:endParaRPr lang="ru-RU" sz="2000" dirty="0"/>
          </a:p>
          <a:p>
            <a:pPr lvl="1"/>
            <a:r>
              <a:rPr lang="ru-RU" sz="2000" dirty="0"/>
              <a:t>Другой популярный подход - «многие к одному», но его можно рассматривать как частный случай «многие ко многим».</a:t>
            </a:r>
          </a:p>
          <a:p>
            <a:pPr lvl="1"/>
            <a:r>
              <a:rPr lang="ru-RU" sz="2000" dirty="0"/>
              <a:t>Пример сети </a:t>
            </a:r>
            <a:r>
              <a:rPr lang="ru-RU" sz="2000" dirty="0" err="1"/>
              <a:t>rnn</a:t>
            </a:r>
            <a:r>
              <a:rPr lang="ru-RU" sz="2000" dirty="0"/>
              <a:t> кодировщика-декодера.</a:t>
            </a:r>
          </a:p>
          <a:p>
            <a:pPr lvl="1"/>
            <a:r>
              <a:rPr lang="ru-RU" sz="2000" dirty="0"/>
              <a:t>Здесь ℎ обозначает скрытое (или латентное, встраиваемое) пространство любого фиксированного измерения.</a:t>
            </a:r>
          </a:p>
          <a:p>
            <a:pPr lvl="1"/>
            <a:r>
              <a:rPr lang="ru-RU" sz="2000" dirty="0"/>
              <a:t>Смысл этого пространства - извлечение признаков (т. Е. Обобщение некоторой значимой информации всей исходной последовательности).</a:t>
            </a:r>
          </a:p>
          <a:p>
            <a:pPr lvl="1"/>
            <a:r>
              <a:rPr lang="ru-RU" sz="2000" dirty="0"/>
              <a:t>Обычно типы кодировщика и декодера могут быть разными.</a:t>
            </a:r>
          </a:p>
          <a:p>
            <a:r>
              <a:rPr lang="ru-RU" sz="2000" dirty="0"/>
              <a:t>Например, кодер CNN и декодер RNN могут быть объединены</a:t>
            </a:r>
            <a:endParaRPr lang="en-US" sz="2000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848" y="2936815"/>
            <a:ext cx="2421607" cy="3670418"/>
          </a:xfrm>
          <a:prstGeom prst="rect">
            <a:avLst/>
          </a:prstGeom>
        </p:spPr>
      </p:pic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1528" y="4253444"/>
            <a:ext cx="5773855" cy="219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828"/>
          </a:xfrm>
        </p:spPr>
        <p:txBody>
          <a:bodyPr/>
          <a:lstStyle/>
          <a:p>
            <a:r>
              <a:rPr lang="ru-RU" b="1" dirty="0" smtClean="0"/>
              <a:t>Рекуррентные </a:t>
            </a:r>
            <a:r>
              <a:rPr lang="ru-RU" b="1" dirty="0"/>
              <a:t>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8385" y="1118052"/>
            <a:ext cx="10815415" cy="4980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 smtClean="0"/>
              <a:t>Рекуррентные </a:t>
            </a:r>
            <a:r>
              <a:rPr lang="ru-RU" sz="2200" dirty="0"/>
              <a:t>нейронные сети это тип сетей, основанный на </a:t>
            </a:r>
            <a:r>
              <a:rPr lang="ru-RU" sz="2200" dirty="0" err="1"/>
              <a:t>переиспользовании</a:t>
            </a:r>
            <a:r>
              <a:rPr lang="ru-RU" sz="2200" dirty="0"/>
              <a:t> одних и тех же весовых параметров для разных участков данных. </a:t>
            </a:r>
            <a:endParaRPr lang="ru-RU" sz="2200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При </a:t>
            </a:r>
            <a:r>
              <a:rPr lang="ru-RU" dirty="0"/>
              <a:t>этом сеть как бы скользит по данным.</a:t>
            </a:r>
          </a:p>
          <a:p>
            <a:pPr>
              <a:lnSpc>
                <a:spcPct val="100000"/>
              </a:lnSpc>
            </a:pPr>
            <a:r>
              <a:rPr lang="ru-RU" sz="2200" dirty="0"/>
              <a:t>Отличие рекуррентной сети от обычно </a:t>
            </a:r>
            <a:r>
              <a:rPr lang="ru-RU" sz="2200" dirty="0" err="1"/>
              <a:t>полносвязной</a:t>
            </a:r>
            <a:r>
              <a:rPr lang="ru-RU" sz="2200" dirty="0"/>
              <a:t> в использовании скрытого состояния, которое передается из одной позиции окна в другую. </a:t>
            </a:r>
            <a:endParaRPr lang="ru-RU" sz="2200" dirty="0" smtClean="0"/>
          </a:p>
          <a:p>
            <a:endParaRPr lang="ru-RU" sz="2200" dirty="0"/>
          </a:p>
        </p:txBody>
      </p:sp>
      <p:pic>
        <p:nvPicPr>
          <p:cNvPr id="1026" name="Picture 2" descr="https://res.cloudinary.com/dyd911kmh/image/upload/v1647442110/image2_ysmal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838" y="3158081"/>
            <a:ext cx="6582785" cy="194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ime series forecasting | TensorFlow Co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170" y="3608328"/>
            <a:ext cx="4778375" cy="299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232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9832"/>
          </a:xfrm>
        </p:spPr>
        <p:txBody>
          <a:bodyPr/>
          <a:lstStyle/>
          <a:p>
            <a:r>
              <a:rPr lang="ru-RU" b="1" dirty="0"/>
              <a:t>Р</a:t>
            </a:r>
            <a:r>
              <a:rPr lang="ru-RU" b="1" dirty="0" smtClean="0"/>
              <a:t>екуррентные </a:t>
            </a:r>
            <a:r>
              <a:rPr lang="ru-RU" b="1" dirty="0"/>
              <a:t>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7464" y="1204958"/>
            <a:ext cx="10515600" cy="4351338"/>
          </a:xfrm>
        </p:spPr>
        <p:txBody>
          <a:bodyPr>
            <a:normAutofit/>
          </a:bodyPr>
          <a:lstStyle/>
          <a:p>
            <a:r>
              <a:rPr lang="ru-RU" sz="2100" dirty="0" smtClean="0"/>
              <a:t>Другая интерпретация сети – мы движемся окном по временному ряду. </a:t>
            </a:r>
            <a:endParaRPr lang="ru-RU" sz="2100" dirty="0"/>
          </a:p>
          <a:p>
            <a:r>
              <a:rPr lang="ru-RU" sz="2100" dirty="0" smtClean="0"/>
              <a:t>Но корме результата для каждого положения окна мы сохраняем внутреннее состояние </a:t>
            </a:r>
          </a:p>
          <a:p>
            <a:pPr lvl="1"/>
            <a:r>
              <a:rPr lang="ru-RU" sz="2100" dirty="0" smtClean="0"/>
              <a:t>состояние используется в следующем положении окна</a:t>
            </a:r>
            <a:endParaRPr lang="ru-RU" sz="2100" dirty="0"/>
          </a:p>
        </p:txBody>
      </p:sp>
      <p:pic>
        <p:nvPicPr>
          <p:cNvPr id="3074" name="Picture 2" descr="https://neerc.ifmo.ru/wiki/images/thumb/1/18/RNN_BPTT.jpg/450px-RNN_BPT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569" y="2508410"/>
            <a:ext cx="5700045" cy="2824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s://neerc.ifmo.ru/wiki/images/thumb/a/a6/RNN_BP.jpg/450px-RNN_B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10" y="2361527"/>
            <a:ext cx="3516669" cy="2789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114" y="4221016"/>
            <a:ext cx="3814508" cy="256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48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 smtClean="0"/>
              <a:t>Джордана</a:t>
            </a:r>
            <a:r>
              <a:rPr lang="ru-RU" dirty="0" smtClean="0"/>
              <a:t> или </a:t>
            </a:r>
            <a:r>
              <a:rPr lang="en-US" dirty="0" smtClean="0"/>
              <a:t>Simple RNN/Vanilla RNN</a:t>
            </a:r>
            <a:r>
              <a:rPr lang="ru-RU" dirty="0" smtClean="0"/>
              <a:t>:</a:t>
            </a:r>
            <a:endParaRPr lang="ru-RU" dirty="0"/>
          </a:p>
        </p:txBody>
      </p:sp>
      <p:pic>
        <p:nvPicPr>
          <p:cNvPr id="2050" name="Picture 2" descr="https://stanford.edu/~shervine/teaching/cs-230/illustrations/description-block-rnn-ltr.png?74e25518f882f8758439bcb3637715e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463" y="1957497"/>
            <a:ext cx="4838971" cy="2419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57615"/>
            <a:ext cx="4162425" cy="80962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05943"/>
            <a:ext cx="4029075" cy="819150"/>
          </a:xfrm>
          <a:prstGeom prst="rect">
            <a:avLst/>
          </a:prstGeom>
        </p:spPr>
      </p:pic>
      <p:pic>
        <p:nvPicPr>
          <p:cNvPr id="2061" name="Picture 13" descr="Illustration of the vanilla recurrent neural network. | Download Scientific  Diagra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4508855"/>
            <a:ext cx="4298113" cy="183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ru-RU" b="1" dirty="0" smtClean="0"/>
              <a:t>Простая рекуррентная </a:t>
            </a:r>
            <a:r>
              <a:rPr lang="ru-RU" b="1" dirty="0"/>
              <a:t>нейронные сети</a:t>
            </a:r>
          </a:p>
        </p:txBody>
      </p:sp>
      <p:sp>
        <p:nvSpPr>
          <p:cNvPr id="15" name="Объект 2"/>
          <p:cNvSpPr txBox="1">
            <a:spLocks/>
          </p:cNvSpPr>
          <p:nvPr/>
        </p:nvSpPr>
        <p:spPr>
          <a:xfrm>
            <a:off x="453149" y="4736659"/>
            <a:ext cx="10515600" cy="6262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/>
              <a:t>Может быть и формулировка </a:t>
            </a:r>
            <a:r>
              <a:rPr lang="ru-RU" dirty="0" err="1" smtClean="0"/>
              <a:t>Элмана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980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b="1" dirty="0"/>
              <a:t>Рекуррентные нейронные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738806" cy="614015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/>
              <a:t>Рекуррентные нейронные сети (RNN)</a:t>
            </a:r>
            <a:r>
              <a:rPr lang="ru-RU" sz="2000" dirty="0"/>
              <a:t>  исторически использовались при моделировании последовательностей, давая хорошие результаты по множеству задач.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Традиционное применение RNN - обработка естественного языка.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Однако в последние годы для приложений временного прогнозирования было разработано много архитектур на основе RNN.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Упомянутая выше популярность в обработке последовательностей связана с тем, что ячейки RNN содержат состояние внутренней памяти, которое действует как сжатое резюме прошлой информации</a:t>
            </a:r>
            <a:r>
              <a:rPr lang="ru-RU" sz="2000" dirty="0" smtClean="0"/>
              <a:t>.</a:t>
            </a:r>
            <a:endParaRPr lang="ru-RU" sz="2000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469" y="3413065"/>
            <a:ext cx="4657529" cy="313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86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ru-RU" b="1" dirty="0"/>
              <a:t>Рекуррентные нейронные сети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459910" cy="614015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Одна из  </a:t>
            </a:r>
            <a:r>
              <a:rPr lang="ru-RU" sz="2200" b="1" dirty="0"/>
              <a:t>основных проблем простых RNN (</a:t>
            </a:r>
            <a:r>
              <a:rPr lang="ru-RU" sz="2200" b="1" dirty="0" err="1"/>
              <a:t>vanilla</a:t>
            </a:r>
            <a:r>
              <a:rPr lang="ru-RU" sz="2200" b="1" dirty="0"/>
              <a:t> RNN)</a:t>
            </a:r>
            <a:r>
              <a:rPr lang="ru-RU" sz="2200" dirty="0"/>
              <a:t>  - это </a:t>
            </a:r>
            <a:r>
              <a:rPr lang="ru-RU" sz="2200" b="1" dirty="0" smtClean="0"/>
              <a:t>взрыв </a:t>
            </a:r>
            <a:r>
              <a:rPr lang="ru-RU" sz="2200" b="1" dirty="0"/>
              <a:t>веса (или градиента) и </a:t>
            </a:r>
            <a:r>
              <a:rPr lang="ru-RU" sz="2200" b="1" dirty="0" smtClean="0"/>
              <a:t>вымывание градиента</a:t>
            </a:r>
            <a:r>
              <a:rPr lang="ru-RU" sz="2200" dirty="0" smtClean="0"/>
              <a:t>,</a:t>
            </a:r>
            <a:endParaRPr lang="ru-RU" sz="2200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когда обрабатывается длинная последовательность.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Таким </a:t>
            </a:r>
            <a:r>
              <a:rPr lang="ru-RU" sz="2200" dirty="0"/>
              <a:t>образом, только некоторая часть серии может быть обработана как вход RNN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Решением этой простой проблемы RNN</a:t>
            </a:r>
            <a:r>
              <a:rPr lang="ru-RU" sz="2200" dirty="0"/>
              <a:t>  являются: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усечение обучение (усеченное обратное распространение).</a:t>
            </a:r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/>
              <a:t>двунаправленное обучение (если возможно).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 smtClean="0"/>
              <a:t>использование </a:t>
            </a:r>
            <a:r>
              <a:rPr lang="ru-RU" sz="2200" dirty="0"/>
              <a:t>продвинутых </a:t>
            </a:r>
            <a:r>
              <a:rPr lang="en-US" sz="2200" dirty="0" smtClean="0"/>
              <a:t> </a:t>
            </a:r>
            <a:r>
              <a:rPr lang="ru-RU" sz="2200" dirty="0" smtClean="0"/>
              <a:t>архитектур рекуррентных </a:t>
            </a:r>
            <a:r>
              <a:rPr lang="ru-RU" sz="2200" dirty="0"/>
              <a:t>сетей (LSTM, GRU и др.).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регуляризация обучения </a:t>
            </a:r>
            <a:r>
              <a:rPr lang="ru-RU" sz="2200" dirty="0" smtClean="0"/>
              <a:t>(</a:t>
            </a:r>
            <a:r>
              <a:rPr lang="ru-RU" sz="2200" dirty="0" err="1" smtClean="0"/>
              <a:t>батч</a:t>
            </a:r>
            <a:r>
              <a:rPr lang="ru-RU" sz="2200" dirty="0" smtClean="0"/>
              <a:t>-норма</a:t>
            </a:r>
            <a:r>
              <a:rPr lang="ru-RU" sz="2200" dirty="0"/>
              <a:t>, L1, L2,ограничение  градиентные (или его нормы), функции активации с </a:t>
            </a:r>
            <a:r>
              <a:rPr lang="ru-RU" sz="2200" dirty="0" err="1"/>
              <a:t>самонормализацией</a:t>
            </a:r>
            <a:r>
              <a:rPr lang="ru-RU" sz="2200" dirty="0"/>
              <a:t> и т. д.).</a:t>
            </a:r>
          </a:p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ru-RU" altLang="ru-RU" sz="2200" b="1" dirty="0">
                <a:latin typeface="-apple-system"/>
              </a:rPr>
              <a:t>Также отметим, что следствием высокой вероятности переобучения является не возможность сделать рекуррентные сети слишком глубокими.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altLang="ru-RU" sz="2200" dirty="0">
                <a:latin typeface="-apple-system"/>
              </a:rPr>
              <a:t>Архитектуры, содержащие более 4 двунаправленных слоев это редкость.</a:t>
            </a:r>
            <a:r>
              <a:rPr lang="ru-RU" altLang="ru-RU" sz="2200" dirty="0"/>
              <a:t> </a:t>
            </a:r>
            <a:endParaRPr lang="ru-RU" altLang="ru-RU" sz="2200" dirty="0">
              <a:latin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600"/>
              </a:spcBef>
            </a:pPr>
            <a:endParaRPr lang="ru-RU" sz="2200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70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ru-RU" b="1" dirty="0"/>
              <a:t>Рекуррентные нейронные сети</a:t>
            </a:r>
            <a:endParaRPr lang="en-US" b="1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805019" y="879998"/>
            <a:ext cx="5687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Пример усеченного обратного распространения</a:t>
            </a:r>
            <a:endParaRPr lang="ru-RU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975" y="1418734"/>
            <a:ext cx="5735504" cy="2008425"/>
          </a:xfrm>
          <a:prstGeom prst="rect">
            <a:avLst/>
          </a:prstGeom>
        </p:spPr>
      </p:pic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5067052" y="3537486"/>
            <a:ext cx="44791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Пример двунаправленного обучения</a:t>
            </a:r>
            <a:endParaRPr lang="ru-RU" dirty="0"/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852" y="4075955"/>
            <a:ext cx="7251411" cy="263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676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ru-RU" b="1" dirty="0"/>
              <a:t>Рекуррентные нейронные сети</a:t>
            </a:r>
            <a:endParaRPr lang="en-US" b="1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3247782"/>
            <a:ext cx="6794070" cy="2699171"/>
          </a:xfrm>
          <a:prstGeom prst="rect">
            <a:avLst/>
          </a:prstGeom>
        </p:spPr>
      </p:pic>
      <p:sp>
        <p:nvSpPr>
          <p:cNvPr id="18" name="Объект 2"/>
          <p:cNvSpPr>
            <a:spLocks noGrp="1"/>
          </p:cNvSpPr>
          <p:nvPr>
            <p:ph idx="1"/>
          </p:nvPr>
        </p:nvSpPr>
        <p:spPr>
          <a:xfrm>
            <a:off x="6003634" y="2228242"/>
            <a:ext cx="4921541" cy="357763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en-US" sz="2000" dirty="0" smtClean="0"/>
              <a:t>Пример </a:t>
            </a:r>
            <a:r>
              <a:rPr lang="en-US" sz="2000" dirty="0" err="1"/>
              <a:t>расширенного</a:t>
            </a:r>
            <a:r>
              <a:rPr lang="en-US" sz="2000" dirty="0"/>
              <a:t> </a:t>
            </a:r>
            <a:r>
              <a:rPr lang="en-US" sz="2000" dirty="0" err="1" smtClean="0"/>
              <a:t>обучения</a:t>
            </a:r>
            <a:r>
              <a:rPr lang="en-US" sz="2000" dirty="0" smtClean="0"/>
              <a:t> RNN</a:t>
            </a:r>
          </a:p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/>
              <a:t> </a:t>
            </a:r>
            <a:r>
              <a:rPr lang="en-US" sz="2000" dirty="0" smtClean="0"/>
              <a:t>(temporal learning)</a:t>
            </a:r>
            <a:endParaRPr lang="en-US" sz="16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1267010"/>
            <a:ext cx="4810125" cy="5289786"/>
          </a:xfrm>
          <a:prstGeom prst="rect">
            <a:avLst/>
          </a:prstGeom>
        </p:spPr>
      </p:pic>
      <p:sp>
        <p:nvSpPr>
          <p:cNvPr id="19" name="Объект 2"/>
          <p:cNvSpPr txBox="1">
            <a:spLocks/>
          </p:cNvSpPr>
          <p:nvPr/>
        </p:nvSpPr>
        <p:spPr>
          <a:xfrm>
            <a:off x="1660234" y="717847"/>
            <a:ext cx="4921541" cy="3577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 smtClean="0"/>
              <a:t>Глубокая сеть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9299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ru-RU" b="1" dirty="0"/>
              <a:t>Рекуррентные 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1123950"/>
            <a:ext cx="10725150" cy="5476875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ru-RU" altLang="ru-RU" sz="2200" dirty="0">
                <a:latin typeface="-apple-system"/>
              </a:rPr>
              <a:t>Н</a:t>
            </a:r>
            <a:r>
              <a:rPr lang="ru-RU" altLang="ru-RU" sz="2200" dirty="0" smtClean="0">
                <a:latin typeface="-apple-system"/>
              </a:rPr>
              <a:t>едостатком подходов обучения с </a:t>
            </a:r>
            <a:r>
              <a:rPr lang="en-US" altLang="ru-RU" sz="2200" dirty="0" smtClean="0">
                <a:latin typeface="-apple-system"/>
              </a:rPr>
              <a:t>RNN </a:t>
            </a:r>
            <a:r>
              <a:rPr lang="ru-RU" altLang="ru-RU" sz="2200" dirty="0" smtClean="0">
                <a:latin typeface="-apple-system"/>
              </a:rPr>
              <a:t>является </a:t>
            </a:r>
            <a:r>
              <a:rPr lang="ru-RU" altLang="ru-RU" sz="2200" dirty="0">
                <a:latin typeface="-apple-system"/>
              </a:rPr>
              <a:t>не возможность учета долговременного контекста. </a:t>
            </a:r>
            <a:endParaRPr lang="en-US" altLang="ru-RU" sz="2200" dirty="0" smtClean="0">
              <a:latin typeface="-apple-system"/>
            </a:endParaRPr>
          </a:p>
          <a:p>
            <a:pPr lvl="0">
              <a:lnSpc>
                <a:spcPct val="120000"/>
              </a:lnSpc>
              <a:spcBef>
                <a:spcPts val="600"/>
              </a:spcBef>
            </a:pPr>
            <a:r>
              <a:rPr lang="ru-RU" altLang="ru-RU" sz="2200" dirty="0" smtClean="0">
                <a:latin typeface="-apple-system"/>
              </a:rPr>
              <a:t>Для </a:t>
            </a:r>
            <a:r>
              <a:rPr lang="ru-RU" altLang="ru-RU" sz="2200" dirty="0">
                <a:latin typeface="-apple-system"/>
              </a:rPr>
              <a:t>решения этой проблемы используются </a:t>
            </a:r>
            <a:r>
              <a:rPr lang="ru-RU" altLang="ru-RU" sz="2200" dirty="0" smtClean="0">
                <a:latin typeface="var(--jp-code-font-family)"/>
              </a:rPr>
              <a:t>LSTM</a:t>
            </a:r>
            <a:r>
              <a:rPr lang="ru-RU" altLang="ru-RU" sz="2200" dirty="0">
                <a:latin typeface="-apple-system"/>
              </a:rPr>
              <a:t> </a:t>
            </a:r>
            <a:r>
              <a:rPr lang="ru-RU" altLang="ru-RU" sz="2200" dirty="0" smtClean="0">
                <a:latin typeface="-apple-system"/>
              </a:rPr>
              <a:t>и</a:t>
            </a:r>
            <a:r>
              <a:rPr lang="ru-RU" altLang="ru-RU" sz="2200" dirty="0">
                <a:latin typeface="-apple-system"/>
              </a:rPr>
              <a:t> </a:t>
            </a:r>
            <a:r>
              <a:rPr lang="ru-RU" altLang="ru-RU" sz="2200" dirty="0">
                <a:latin typeface="var(--jp-code-font-family)"/>
              </a:rPr>
              <a:t>GRU</a:t>
            </a:r>
            <a:r>
              <a:rPr lang="ru-RU" altLang="ru-RU" sz="2200" dirty="0">
                <a:latin typeface="-apple-system"/>
              </a:rPr>
              <a:t> ячейки, которые имеют учет </a:t>
            </a:r>
            <a:r>
              <a:rPr lang="ru-RU" altLang="ru-RU" sz="2200" dirty="0" smtClean="0">
                <a:latin typeface="-apple-system"/>
              </a:rPr>
              <a:t>долговременного </a:t>
            </a:r>
            <a:r>
              <a:rPr lang="ru-RU" altLang="ru-RU" sz="2200" dirty="0">
                <a:latin typeface="-apple-system"/>
              </a:rPr>
              <a:t>контекста. </a:t>
            </a:r>
            <a:endParaRPr lang="en-US" altLang="ru-RU" sz="2200" dirty="0" smtClean="0">
              <a:latin typeface="-apple-system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ru-RU" sz="2200" dirty="0"/>
              <a:t>в литературе можно найти и другие варианты модификаций. </a:t>
            </a:r>
            <a:endParaRPr lang="ru-RU" sz="2200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3450543"/>
            <a:ext cx="98107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1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8825"/>
          </a:xfrm>
        </p:spPr>
        <p:txBody>
          <a:bodyPr/>
          <a:lstStyle/>
          <a:p>
            <a:r>
              <a:rPr lang="ru-RU" b="1" dirty="0"/>
              <a:t>Рекуррентные 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168" y="996950"/>
            <a:ext cx="10725150" cy="5476875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 smtClean="0">
                <a:latin typeface="-apple-system"/>
              </a:rPr>
              <a:t>Особенностью</a:t>
            </a:r>
            <a:r>
              <a:rPr lang="ru-RU" altLang="ru-RU" sz="2200" dirty="0">
                <a:latin typeface="-apple-system"/>
              </a:rPr>
              <a:t> </a:t>
            </a:r>
            <a:r>
              <a:rPr lang="ru-RU" altLang="ru-RU" sz="2200" dirty="0">
                <a:latin typeface="var(--jp-code-font-family)"/>
              </a:rPr>
              <a:t>LSTM</a:t>
            </a:r>
            <a:r>
              <a:rPr lang="ru-RU" altLang="ru-RU" sz="2200" dirty="0">
                <a:latin typeface="-apple-system"/>
              </a:rPr>
              <a:t> ячейки является раздельный учет </a:t>
            </a:r>
            <a:r>
              <a:rPr lang="ru-RU" altLang="ru-RU" sz="2200" dirty="0" smtClean="0">
                <a:latin typeface="-apple-system"/>
              </a:rPr>
              <a:t>скрытых </a:t>
            </a:r>
            <a:r>
              <a:rPr lang="ru-RU" altLang="ru-RU" sz="2200" dirty="0">
                <a:latin typeface="-apple-system"/>
              </a:rPr>
              <a:t>состояний. </a:t>
            </a:r>
            <a:endParaRPr lang="ru-RU" altLang="ru-RU" sz="2200" dirty="0" smtClean="0">
              <a:latin typeface="-apple-system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 smtClean="0">
                <a:latin typeface="-apple-system"/>
              </a:rPr>
              <a:t>Первое соответствует </a:t>
            </a:r>
            <a:r>
              <a:rPr lang="ru-RU" altLang="ru-RU" sz="2200" dirty="0">
                <a:latin typeface="-apple-system"/>
              </a:rPr>
              <a:t>кратковременному контексту (например так мы можем учесть сезонность), </a:t>
            </a:r>
            <a:endParaRPr lang="ru-RU" altLang="ru-RU" sz="2200" dirty="0" smtClean="0">
              <a:latin typeface="-apple-system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 smtClean="0">
                <a:latin typeface="-apple-system"/>
              </a:rPr>
              <a:t>а </a:t>
            </a:r>
            <a:r>
              <a:rPr lang="ru-RU" altLang="ru-RU" sz="2200" dirty="0">
                <a:latin typeface="-apple-system"/>
              </a:rPr>
              <a:t>второе состояние </a:t>
            </a:r>
            <a:r>
              <a:rPr lang="ru-RU" altLang="ru-RU" sz="2200" dirty="0" smtClean="0">
                <a:latin typeface="-apple-system"/>
              </a:rPr>
              <a:t>учитывает </a:t>
            </a:r>
            <a:r>
              <a:rPr lang="ru-RU" altLang="ru-RU" sz="2200" dirty="0">
                <a:latin typeface="-apple-system"/>
              </a:rPr>
              <a:t>долговременный контекст (так мы сможем учесть тренд</a:t>
            </a:r>
            <a:r>
              <a:rPr lang="ru-RU" altLang="ru-RU" sz="2200" dirty="0" smtClean="0">
                <a:latin typeface="-apple-system"/>
              </a:rPr>
              <a:t>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 smtClean="0">
                <a:latin typeface="-apple-system"/>
              </a:rPr>
              <a:t> </a:t>
            </a:r>
            <a:r>
              <a:rPr lang="ru-RU" altLang="ru-RU" sz="2200" dirty="0">
                <a:latin typeface="-apple-system"/>
              </a:rPr>
              <a:t>Идея </a:t>
            </a:r>
            <a:r>
              <a:rPr lang="ru-RU" altLang="ru-RU" sz="2200" dirty="0">
                <a:latin typeface="var(--jp-code-font-family)"/>
              </a:rPr>
              <a:t>GRU</a:t>
            </a:r>
            <a:r>
              <a:rPr lang="ru-RU" altLang="ru-RU" sz="2200" dirty="0">
                <a:latin typeface="-apple-system"/>
              </a:rPr>
              <a:t> ячейки </a:t>
            </a:r>
            <a:r>
              <a:rPr lang="ru-RU" altLang="ru-RU" sz="2200" dirty="0" smtClean="0">
                <a:latin typeface="-apple-system"/>
              </a:rPr>
              <a:t>объединить </a:t>
            </a:r>
            <a:r>
              <a:rPr lang="ru-RU" altLang="ru-RU" sz="2200" dirty="0">
                <a:latin typeface="-apple-system"/>
              </a:rPr>
              <a:t>оба скрытых состояния вместе и </a:t>
            </a:r>
            <a:r>
              <a:rPr lang="ru-RU" altLang="ru-RU" sz="2200" dirty="0" smtClean="0">
                <a:latin typeface="-apple-system"/>
              </a:rPr>
              <a:t>передавать </a:t>
            </a:r>
            <a:r>
              <a:rPr lang="ru-RU" altLang="ru-RU" sz="2200" dirty="0">
                <a:latin typeface="-apple-system"/>
              </a:rPr>
              <a:t>их одним параметром. </a:t>
            </a:r>
            <a:endParaRPr lang="ru-RU" altLang="ru-RU" sz="2200" dirty="0" smtClean="0">
              <a:latin typeface="-apple-system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dirty="0" smtClean="0">
                <a:latin typeface="-apple-system"/>
              </a:rPr>
              <a:t>За </a:t>
            </a:r>
            <a:r>
              <a:rPr lang="ru-RU" altLang="ru-RU" sz="2200" dirty="0">
                <a:latin typeface="-apple-system"/>
              </a:rPr>
              <a:t>счет этого общее число параметров будет меньше.</a:t>
            </a:r>
            <a:r>
              <a:rPr lang="ru-RU" altLang="ru-RU" sz="2200" dirty="0"/>
              <a:t> </a:t>
            </a:r>
            <a:endParaRPr lang="ru-RU" altLang="ru-RU" sz="2200" dirty="0">
              <a:latin typeface="Arial" panose="020B0604020202020204" pitchFamily="34" charset="0"/>
            </a:endParaRPr>
          </a:p>
        </p:txBody>
      </p:sp>
      <p:pic>
        <p:nvPicPr>
          <p:cNvPr id="6146" name="Picture 2" descr="Recurrent Neural Networks - Combination of RNN and CNN - Convolutional  Neural Networks for Image and Video Processing - TUM Wiki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43" b="12224"/>
          <a:stretch/>
        </p:blipFill>
        <p:spPr bwMode="auto">
          <a:xfrm>
            <a:off x="261257" y="3861706"/>
            <a:ext cx="5834743" cy="2915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IJGI | Free Full-Text | Bidirectional Gated Recurrent Unit Neural Network  for Chinese Address Element Segment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561" y="4111202"/>
            <a:ext cx="4225925" cy="266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14" descr="Review: Empirical Evaluation of Gated Recurrent Neural Networks on Sequence  Modeling (GRU) | by Sik-Ho Tsang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6" descr="https://miro.medium.com/v2/resize:fit:875/0*c3WksH9kuFrQy7r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65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pPr algn="l" rtl="0">
              <a:lnSpc>
                <a:spcPct val="100000"/>
              </a:lnSpc>
              <a:spcBef>
                <a:spcPts val="0"/>
              </a:spcBef>
            </a:pPr>
            <a:r>
              <a:rPr lang="ru-RU" sz="3200" b="1" dirty="0" smtClean="0"/>
              <a:t>Методы машинного обучения на основе моделей</a:t>
            </a:r>
            <a:endParaRPr lang="en-US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846034"/>
            <a:ext cx="11528276" cy="5503491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 smtClean="0"/>
              <a:t>непараметрические</a:t>
            </a:r>
            <a:r>
              <a:rPr lang="ru-RU" sz="2000" b="1" dirty="0"/>
              <a:t>,</a:t>
            </a:r>
            <a:r>
              <a:rPr lang="ru-RU" sz="2000" dirty="0"/>
              <a:t>  такие как скользящее среднее, </a:t>
            </a:r>
            <a:r>
              <a:rPr lang="ru-RU" sz="2000" dirty="0" err="1"/>
              <a:t>Холта</a:t>
            </a:r>
            <a:r>
              <a:rPr lang="ru-RU" sz="2000" dirty="0"/>
              <a:t>-Винтера, простая регрессия: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 smtClean="0"/>
              <a:t>В </a:t>
            </a:r>
            <a:r>
              <a:rPr lang="ru-RU" sz="2000" dirty="0"/>
              <a:t>основе аналитической модели поведения ряда,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легко обучаться и </a:t>
            </a:r>
            <a:r>
              <a:rPr lang="ru-RU" sz="2000" dirty="0" err="1" smtClean="0"/>
              <a:t>дообучаться</a:t>
            </a:r>
            <a:r>
              <a:rPr lang="ru-RU" sz="2000" dirty="0"/>
              <a:t>,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низкая вероятность переобучения,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обеспечивают наилучшую точность для сравнительно простых данных </a:t>
            </a:r>
            <a:endParaRPr lang="ru-RU" sz="2000" dirty="0" smtClean="0"/>
          </a:p>
          <a:p>
            <a:pPr lvl="2">
              <a:lnSpc>
                <a:spcPct val="100000"/>
              </a:lnSpc>
              <a:spcBef>
                <a:spcPts val="600"/>
              </a:spcBef>
            </a:pPr>
            <a:r>
              <a:rPr lang="ru-RU" dirty="0" smtClean="0"/>
              <a:t>стационарных </a:t>
            </a:r>
            <a:r>
              <a:rPr lang="ru-RU" dirty="0"/>
              <a:t>с гауссовыми шумами или некоторыми простыми шумами, такими как симметрично </a:t>
            </a:r>
            <a:r>
              <a:rPr lang="ru-RU" dirty="0" smtClean="0"/>
              <a:t>распределенные.</a:t>
            </a:r>
            <a:endParaRPr lang="ru-RU" dirty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Легко интерпретируется</a:t>
            </a:r>
            <a:r>
              <a:rPr lang="ru-RU" sz="2000" dirty="0" smtClean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Может иметь аналитическое решение (например, для линейной регрессии).</a:t>
            </a:r>
          </a:p>
          <a:p>
            <a:pPr marL="228600" lvl="1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 smtClean="0"/>
              <a:t>НО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 smtClean="0"/>
              <a:t>точность </a:t>
            </a:r>
            <a:r>
              <a:rPr lang="ru-RU" sz="2000" dirty="0"/>
              <a:t>сильно зависит от количества данных для обучения.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производительность резко снижается, если поведение данных отличается от предполагаемого (формируют предполагаемую статистическую гипотезу).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Хорошо работает только в одномерном случае.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000" dirty="0" smtClean="0"/>
              <a:t>Для работы </a:t>
            </a:r>
            <a:r>
              <a:rPr lang="ru-RU" sz="2000" dirty="0"/>
              <a:t>нам нужно знать тип распределения или делать серьезные предположения о нем.</a:t>
            </a:r>
          </a:p>
        </p:txBody>
      </p:sp>
    </p:spTree>
    <p:extLst>
      <p:ext uri="{BB962C8B-B14F-4D97-AF65-F5344CB8AC3E}">
        <p14:creationId xmlns:p14="http://schemas.microsoft.com/office/powerpoint/2010/main" val="189548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b="1" dirty="0" err="1" smtClean="0"/>
              <a:t>Рекуррентные</a:t>
            </a:r>
            <a:r>
              <a:rPr lang="en-US" b="1" dirty="0" smtClean="0"/>
              <a:t> </a:t>
            </a:r>
            <a:r>
              <a:rPr lang="en-US" b="1" dirty="0"/>
              <a:t>нейронные сети. 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60375" y="717847"/>
            <a:ext cx="108339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b="1" dirty="0">
                <a:solidFill>
                  <a:srgbClr val="000000"/>
                </a:solidFill>
              </a:rPr>
              <a:t>Сети с долгой краткосрочной памятью (LSTM) </a:t>
            </a:r>
            <a:r>
              <a:rPr lang="en-US" dirty="0">
                <a:solidFill>
                  <a:srgbClr val="000000"/>
                </a:solidFill>
              </a:rPr>
              <a:t>были разработаны для устранения ограничений длинной памяти RNN. Это достигается за счет использования состояния ячейки, в котором хранится отдельная долгосрочная и краткосрочная информация, модулируемая через серию вентилей.</a:t>
            </a:r>
            <a:endParaRPr lang="ru-RU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057" y="2111554"/>
            <a:ext cx="10477249" cy="3821114"/>
          </a:xfrm>
          <a:prstGeom prst="rect">
            <a:avLst/>
          </a:prstGeom>
        </p:spPr>
      </p:pic>
      <p:sp>
        <p:nvSpPr>
          <p:cNvPr id="20" name="AutoShape 2" descr="image-2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310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b="1" dirty="0" err="1" smtClean="0"/>
              <a:t>Рекуррентные</a:t>
            </a:r>
            <a:r>
              <a:rPr lang="en-US" b="1" dirty="0" smtClean="0"/>
              <a:t> </a:t>
            </a:r>
            <a:r>
              <a:rPr lang="en-US" b="1" dirty="0"/>
              <a:t>нейронные сети. 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20" name="AutoShape 2" descr="image-2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21" name="Рисунок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21" y="1362756"/>
            <a:ext cx="11426825" cy="3694981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1069974" y="835099"/>
            <a:ext cx="7515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GRU </a:t>
            </a:r>
            <a:r>
              <a:rPr lang="ru-RU" dirty="0" smtClean="0"/>
              <a:t>может </a:t>
            </a:r>
            <a:r>
              <a:rPr lang="ru-RU" dirty="0"/>
              <a:t>рассматриваться как </a:t>
            </a:r>
            <a:r>
              <a:rPr lang="ru-RU" dirty="0" smtClean="0"/>
              <a:t>альтернатива</a:t>
            </a:r>
            <a:r>
              <a:rPr lang="en-US" dirty="0" smtClean="0"/>
              <a:t> </a:t>
            </a:r>
            <a:r>
              <a:rPr lang="ru-RU" dirty="0" smtClean="0"/>
              <a:t>для LSTM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68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lvl="0" algn="l" rtl="0"/>
            <a:r>
              <a:rPr lang="en-US" sz="4000" b="1" dirty="0" smtClean="0"/>
              <a:t>RNN. </a:t>
            </a:r>
            <a:r>
              <a:rPr lang="ru-RU" sz="4000" b="1" dirty="0" smtClean="0"/>
              <a:t>Итеративная </a:t>
            </a:r>
            <a:r>
              <a:rPr lang="ru-RU" altLang="ru-RU" sz="4000" b="1" dirty="0" smtClean="0"/>
              <a:t>Авторегрессия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1005865"/>
            <a:ext cx="11832935" cy="5806346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b="1" dirty="0" smtClean="0"/>
              <a:t>Прямой </a:t>
            </a:r>
            <a:r>
              <a:rPr lang="ru-RU" sz="2000" b="1" dirty="0"/>
              <a:t>подход</a:t>
            </a:r>
            <a:r>
              <a:rPr lang="ru-RU" sz="2000" dirty="0"/>
              <a:t>  (традиционный) обычно представляет собой архитектуру </a:t>
            </a:r>
            <a:r>
              <a:rPr lang="ru-RU" sz="2000" dirty="0" smtClean="0"/>
              <a:t>«</a:t>
            </a:r>
            <a:r>
              <a:rPr lang="en-US" sz="2000" dirty="0" smtClean="0"/>
              <a:t>seq2seq</a:t>
            </a:r>
            <a:r>
              <a:rPr lang="ru-RU" sz="2000" dirty="0" smtClean="0"/>
              <a:t>», </a:t>
            </a:r>
            <a:r>
              <a:rPr lang="ru-RU" sz="2000" dirty="0"/>
              <a:t>в которой используется кодер для обобщения прошлой информации </a:t>
            </a:r>
            <a:r>
              <a:rPr lang="ru-RU" sz="2000" dirty="0" smtClean="0"/>
              <a:t>и </a:t>
            </a:r>
            <a:r>
              <a:rPr lang="ru-RU" sz="2000" dirty="0"/>
              <a:t>декодер для объединения их с известными будущими входными данными.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000" dirty="0"/>
              <a:t>Недостаток прямого подхода </a:t>
            </a:r>
            <a:endParaRPr lang="en-US" sz="2000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u="sng" dirty="0" smtClean="0"/>
              <a:t>устранении </a:t>
            </a:r>
            <a:r>
              <a:rPr lang="ru-RU" sz="2200" u="sng" dirty="0"/>
              <a:t>необходимости в рекурсии прямые методы требуют указания максимального горизонта прогноза, </a:t>
            </a:r>
            <a:endParaRPr lang="en-US" sz="2200" u="sng" dirty="0" smtClean="0"/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u="sng" dirty="0" smtClean="0"/>
              <a:t>причем </a:t>
            </a:r>
            <a:r>
              <a:rPr lang="ru-RU" sz="2200" u="sng" dirty="0"/>
              <a:t>прогнозы делаются только через заранее определенные дискретные интервалы.</a:t>
            </a:r>
            <a:endParaRPr lang="ru-RU" sz="2200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b="48945"/>
          <a:stretch/>
        </p:blipFill>
        <p:spPr>
          <a:xfrm>
            <a:off x="527631" y="3667698"/>
            <a:ext cx="4793993" cy="2101468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2"/>
          <a:srcRect t="52746"/>
          <a:stretch/>
        </p:blipFill>
        <p:spPr>
          <a:xfrm>
            <a:off x="5499333" y="3667698"/>
            <a:ext cx="4991846" cy="20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55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lvl="0" algn="l" rtl="0"/>
            <a:r>
              <a:rPr lang="en-US" sz="4000" b="1" dirty="0" smtClean="0"/>
              <a:t>RNN. </a:t>
            </a:r>
            <a:r>
              <a:rPr lang="ru-RU" sz="4000" b="1" dirty="0" smtClean="0"/>
              <a:t>Итеративная </a:t>
            </a:r>
            <a:r>
              <a:rPr lang="ru-RU" altLang="ru-RU" sz="4000" b="1" dirty="0" smtClean="0"/>
              <a:t>Авторегрессия</a:t>
            </a:r>
            <a:endParaRPr lang="en-US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Итеративное обучение</a:t>
            </a:r>
            <a:r>
              <a:rPr lang="ru-RU" sz="2200" dirty="0"/>
              <a:t>  - это развитие идеи </a:t>
            </a:r>
            <a:r>
              <a:rPr lang="ru-RU" sz="2200" dirty="0" smtClean="0"/>
              <a:t>повторяющегося обучения для временных </a:t>
            </a:r>
            <a:r>
              <a:rPr lang="ru-RU" sz="2200" dirty="0"/>
              <a:t>рядов.</a:t>
            </a:r>
          </a:p>
          <a:p>
            <a:pPr lvl="0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Основная идея итеративного обучения</a:t>
            </a:r>
            <a:r>
              <a:rPr lang="ru-RU" sz="2200" dirty="0"/>
              <a:t>  заключается в использовании принципа авторегрессии в рекуррентной сетевой структуре.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/>
              <a:t>В отличие от традиционного (прямого) метода в итеративном обучении, </a:t>
            </a:r>
            <a:r>
              <a:rPr lang="ru-RU" sz="2200" dirty="0" smtClean="0"/>
              <a:t>модель </a:t>
            </a:r>
            <a:r>
              <a:rPr lang="ru-RU" sz="2200" dirty="0"/>
              <a:t>учит предсказывать только на один шаг вперед на этапе обучения (обратите внимание, что скрытое состояние также сохраняется).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b="1" dirty="0"/>
              <a:t>На этапе проверки сеть использует свои предыдущие прогнозы в качестве дополнительных входных данных.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ru-RU" sz="2200" dirty="0" err="1"/>
              <a:t>Многогоризонтные</a:t>
            </a:r>
            <a:r>
              <a:rPr lang="ru-RU" sz="2200" dirty="0"/>
              <a:t> прогнозы создаются путем рекурсивной подачи выборок </a:t>
            </a:r>
            <a:r>
              <a:rPr lang="ru-RU" sz="2200" dirty="0" smtClean="0"/>
              <a:t>(</a:t>
            </a:r>
            <a:r>
              <a:rPr lang="ru-RU" sz="2200" dirty="0"/>
              <a:t>одношаговый прогноз) в будущие временные шаги </a:t>
            </a:r>
            <a:r>
              <a:rPr lang="ru-RU" sz="2200" dirty="0" smtClean="0"/>
              <a:t>(повторение </a:t>
            </a:r>
            <a:r>
              <a:rPr lang="ru-RU" sz="2200" dirty="0"/>
              <a:t>процедуры вывода</a:t>
            </a:r>
            <a:r>
              <a:rPr lang="ru-RU" sz="2200" dirty="0" smtClean="0"/>
              <a:t>).</a:t>
            </a:r>
            <a:endParaRPr lang="ru-RU" sz="2200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2"/>
          <a:srcRect b="48945"/>
          <a:stretch/>
        </p:blipFill>
        <p:spPr>
          <a:xfrm>
            <a:off x="612775" y="4379799"/>
            <a:ext cx="4904594" cy="214995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2"/>
          <a:srcRect t="52746"/>
          <a:stretch/>
        </p:blipFill>
        <p:spPr>
          <a:xfrm>
            <a:off x="6248334" y="4379799"/>
            <a:ext cx="5088374" cy="206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95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sz="4000" b="1" dirty="0" err="1" smtClean="0"/>
              <a:t>Глубокая</a:t>
            </a:r>
            <a:r>
              <a:rPr lang="en-US" sz="4000" b="1" dirty="0" smtClean="0"/>
              <a:t> AR </a:t>
            </a:r>
            <a:r>
              <a:rPr lang="ru-RU" sz="4000" b="1" dirty="0" smtClean="0"/>
              <a:t>сеть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lvl="0"/>
            <a:r>
              <a:rPr lang="ru-RU" sz="2000" dirty="0"/>
              <a:t>Сеть </a:t>
            </a:r>
            <a:r>
              <a:rPr lang="ru-RU" sz="2000" dirty="0" err="1"/>
              <a:t>Deep</a:t>
            </a:r>
            <a:r>
              <a:rPr lang="ru-RU" sz="2000" dirty="0"/>
              <a:t> AR - самая известная реализация  </a:t>
            </a:r>
            <a:r>
              <a:rPr lang="ru-RU" sz="2000" u="sng" dirty="0"/>
              <a:t>итеративного обучения в сочетании с </a:t>
            </a:r>
            <a:r>
              <a:rPr lang="ru-RU" sz="2000" u="sng" dirty="0" err="1"/>
              <a:t>lstm</a:t>
            </a:r>
            <a:r>
              <a:rPr lang="ru-RU" sz="2000" u="sng" dirty="0"/>
              <a:t>-ячейками и так называемым </a:t>
            </a:r>
            <a:r>
              <a:rPr lang="ru-RU" sz="2000" b="1" u="sng" dirty="0"/>
              <a:t>вероятностным обучением</a:t>
            </a:r>
            <a:r>
              <a:rPr lang="ru-RU" sz="2000" u="sng" dirty="0"/>
              <a:t> с учителем </a:t>
            </a:r>
            <a:r>
              <a:rPr lang="ru-RU" sz="2000" b="1" u="sng" dirty="0" smtClean="0"/>
              <a:t>.</a:t>
            </a:r>
            <a:endParaRPr lang="en-US" sz="2000" b="1" u="sng" dirty="0" smtClean="0"/>
          </a:p>
          <a:p>
            <a:r>
              <a:rPr lang="ru-RU" sz="2000" dirty="0"/>
              <a:t>В  </a:t>
            </a:r>
            <a:r>
              <a:rPr lang="ru-RU" sz="2000" b="1" dirty="0"/>
              <a:t>вероятностном обучении</a:t>
            </a:r>
            <a:r>
              <a:rPr lang="ru-RU" sz="2000" dirty="0"/>
              <a:t>  мы пытаемся не только спрогнозировать одно значение прогноза, но и его дисперсию. Другими словами, мы пытаемся построить какое-то распределение и минимизировать сумму его значений</a:t>
            </a:r>
          </a:p>
          <a:p>
            <a:pPr lvl="0"/>
            <a:endParaRPr lang="ru-RU" sz="2000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"/>
          <a:srcRect r="50098"/>
          <a:stretch/>
        </p:blipFill>
        <p:spPr>
          <a:xfrm>
            <a:off x="583803" y="2243149"/>
            <a:ext cx="5512196" cy="2991668"/>
          </a:xfrm>
          <a:prstGeom prst="rect">
            <a:avLst/>
          </a:prstGeom>
        </p:spPr>
      </p:pic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 rotWithShape="1">
          <a:blip r:embed="rId2"/>
          <a:srcRect l="50607"/>
          <a:stretch/>
        </p:blipFill>
        <p:spPr>
          <a:xfrm>
            <a:off x="6188365" y="2319564"/>
            <a:ext cx="5272362" cy="2890929"/>
          </a:xfrm>
          <a:prstGeom prst="rect">
            <a:avLst/>
          </a:prstGeom>
        </p:spPr>
      </p:pic>
      <p:sp>
        <p:nvSpPr>
          <p:cNvPr id="8" name="AutoShape 2" descr="https://miro.medium.com/v2/resize:fit:852/0*RpUovvN5BT2_sbMF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57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1534"/>
          </a:xfrm>
        </p:spPr>
        <p:txBody>
          <a:bodyPr/>
          <a:lstStyle/>
          <a:p>
            <a:r>
              <a:rPr lang="en-US" b="1" dirty="0" err="1"/>
              <a:t>Глубокая</a:t>
            </a:r>
            <a:r>
              <a:rPr lang="en-US" b="1" dirty="0"/>
              <a:t> AR </a:t>
            </a:r>
            <a:r>
              <a:rPr lang="ru-RU" b="1" dirty="0"/>
              <a:t>сеть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399"/>
            <a:ext cx="6308558" cy="4881563"/>
          </a:xfrm>
        </p:spPr>
        <p:txBody>
          <a:bodyPr/>
          <a:lstStyle/>
          <a:p>
            <a:r>
              <a:rPr lang="ru-RU" dirty="0"/>
              <a:t>Из </a:t>
            </a:r>
            <a:r>
              <a:rPr lang="en-US" dirty="0" err="1"/>
              <a:t>ht</a:t>
            </a:r>
            <a:r>
              <a:rPr lang="en-US" dirty="0"/>
              <a:t> </a:t>
            </a:r>
            <a:r>
              <a:rPr lang="ru-RU" dirty="0"/>
              <a:t>при помощи двух </a:t>
            </a:r>
            <a:r>
              <a:rPr lang="ru-RU" dirty="0" err="1"/>
              <a:t>полносвязных</a:t>
            </a:r>
            <a:r>
              <a:rPr lang="ru-RU" dirty="0"/>
              <a:t> слоев оцениваются μ создается гауссово распределение с этими параметрами </a:t>
            </a:r>
          </a:p>
          <a:p>
            <a:r>
              <a:rPr lang="ru-RU" dirty="0"/>
              <a:t>Из созданного распределения берется выборку. </a:t>
            </a:r>
          </a:p>
          <a:p>
            <a:r>
              <a:rPr lang="ru-RU" dirty="0" smtClean="0"/>
              <a:t>На этапе тренировки модель </a:t>
            </a:r>
            <a:r>
              <a:rPr lang="ru-RU" dirty="0"/>
              <a:t>проверяет, насколько эта выборка близка к реальному наблюдению.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253" y="2885932"/>
            <a:ext cx="4835019" cy="367999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349" y="1436660"/>
            <a:ext cx="4486825" cy="12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61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pPr algn="l" rtl="0"/>
            <a:r>
              <a:rPr lang="en-US" sz="4000" b="1" dirty="0" err="1" smtClean="0"/>
              <a:t>Глубокая</a:t>
            </a:r>
            <a:r>
              <a:rPr lang="en-US" sz="4000" b="1" dirty="0" smtClean="0"/>
              <a:t> AR </a:t>
            </a:r>
            <a:r>
              <a:rPr lang="ru-RU" sz="4000" b="1" dirty="0" smtClean="0"/>
              <a:t>сеть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lvl="0"/>
            <a:r>
              <a:rPr lang="ru-RU" sz="2000" dirty="0"/>
              <a:t>Сеть </a:t>
            </a:r>
            <a:r>
              <a:rPr lang="ru-RU" sz="2000" dirty="0" err="1"/>
              <a:t>Deep</a:t>
            </a:r>
            <a:r>
              <a:rPr lang="ru-RU" sz="2000" dirty="0"/>
              <a:t> AR - самая известная реализация  </a:t>
            </a:r>
            <a:r>
              <a:rPr lang="ru-RU" sz="2000" u="sng" dirty="0"/>
              <a:t>итеративного обучения в сочетании с </a:t>
            </a:r>
            <a:r>
              <a:rPr lang="ru-RU" sz="2000" u="sng" dirty="0" err="1"/>
              <a:t>lstm</a:t>
            </a:r>
            <a:r>
              <a:rPr lang="ru-RU" sz="2000" u="sng" dirty="0"/>
              <a:t>-ячейками и так называемым </a:t>
            </a:r>
            <a:r>
              <a:rPr lang="ru-RU" sz="2000" b="1" u="sng" dirty="0"/>
              <a:t>вероятностным обучением</a:t>
            </a:r>
            <a:r>
              <a:rPr lang="ru-RU" sz="2000" u="sng" dirty="0"/>
              <a:t> с учителем </a:t>
            </a:r>
            <a:r>
              <a:rPr lang="ru-RU" sz="2000" b="1" u="sng" dirty="0" smtClean="0"/>
              <a:t>.</a:t>
            </a:r>
            <a:endParaRPr lang="ru-RU" sz="2000" dirty="0"/>
          </a:p>
          <a:p>
            <a:pPr lvl="0"/>
            <a:r>
              <a:rPr lang="ru-RU" sz="2000" dirty="0" smtClean="0"/>
              <a:t>Официальное </a:t>
            </a:r>
            <a:r>
              <a:rPr lang="ru-RU" sz="2000" dirty="0"/>
              <a:t>представление архитектуры </a:t>
            </a:r>
            <a:r>
              <a:rPr lang="ru-RU" sz="2000" dirty="0" err="1"/>
              <a:t>Deep</a:t>
            </a:r>
            <a:r>
              <a:rPr lang="ru-RU" sz="2000" dirty="0"/>
              <a:t> </a:t>
            </a:r>
            <a:r>
              <a:rPr lang="ru-RU" sz="2000" dirty="0" smtClean="0"/>
              <a:t>AR слева, обучение (выше) </a:t>
            </a:r>
            <a:r>
              <a:rPr lang="ru-RU" sz="2000" dirty="0"/>
              <a:t>и </a:t>
            </a:r>
            <a:r>
              <a:rPr lang="ru-RU" sz="2000" dirty="0" smtClean="0"/>
              <a:t>тестирование (ниже).</a:t>
            </a:r>
            <a:endParaRPr lang="ru-RU" sz="2000" dirty="0"/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580" y="1759646"/>
            <a:ext cx="8751710" cy="480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524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en-US" sz="4000" b="1" dirty="0"/>
              <a:t>RNN. Deep AR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Arial" panose="020B0604020202020204" pitchFamily="34" charset="0"/>
            </a:endParaRP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2842"/>
            <a:ext cx="7235902" cy="5083175"/>
          </a:xfrm>
          <a:prstGeom prst="rect">
            <a:avLst/>
          </a:prstGeom>
        </p:spPr>
      </p:pic>
      <p:sp>
        <p:nvSpPr>
          <p:cNvPr id="10" name="AutoShape 2" descr="image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0190" y="5651511"/>
            <a:ext cx="8776154" cy="1018890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587375" y="5925957"/>
            <a:ext cx="22781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0000"/>
                </a:solidFill>
                <a:latin typeface="georgia" panose="02040502050405020303" pitchFamily="18" charset="0"/>
              </a:rPr>
              <a:t>Gaussian </a:t>
            </a:r>
            <a:r>
              <a:rPr lang="en-US" sz="16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likelihood</a:t>
            </a:r>
            <a:br>
              <a:rPr lang="en-US" sz="1600" b="1" dirty="0" smtClean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sz="1600" b="1" dirty="0" smtClean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en-US" sz="1600" b="1" dirty="0">
                <a:solidFill>
                  <a:srgbClr val="000000"/>
                </a:solidFill>
                <a:latin typeface="georgia" panose="02040502050405020303" pitchFamily="18" charset="0"/>
              </a:rPr>
              <a:t>loss function</a:t>
            </a:r>
            <a:endParaRPr lang="ru-RU" sz="16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 rotWithShape="1">
          <a:blip r:embed="rId4"/>
          <a:srcRect r="37032" b="35255"/>
          <a:stretch/>
        </p:blipFill>
        <p:spPr>
          <a:xfrm>
            <a:off x="7167766" y="1053219"/>
            <a:ext cx="4548578" cy="685696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 rotWithShape="1">
          <a:blip r:embed="rId4"/>
          <a:srcRect l="5591" t="61220" r="52222" b="-1440"/>
          <a:stretch/>
        </p:blipFill>
        <p:spPr>
          <a:xfrm>
            <a:off x="7315685" y="1883737"/>
            <a:ext cx="3047438" cy="425959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 rotWithShape="1">
          <a:blip r:embed="rId4"/>
          <a:srcRect l="55803" t="55464" r="2010" b="4316"/>
          <a:stretch/>
        </p:blipFill>
        <p:spPr>
          <a:xfrm>
            <a:off x="7328267" y="2378676"/>
            <a:ext cx="3047438" cy="425959"/>
          </a:xfrm>
          <a:prstGeom prst="rect">
            <a:avLst/>
          </a:prstGeom>
        </p:spPr>
      </p:pic>
      <p:sp>
        <p:nvSpPr>
          <p:cNvPr id="22" name="Прямоугольник 21"/>
          <p:cNvSpPr/>
          <p:nvPr/>
        </p:nvSpPr>
        <p:spPr>
          <a:xfrm>
            <a:off x="6648896" y="695417"/>
            <a:ext cx="5307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Negative Binomial Likelihood loss function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6260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en-US" sz="4000" b="1" dirty="0"/>
              <a:t>RNN. Deep AR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00"/>
                </a:solidFill>
              </a:rPr>
              <a:t>In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b="1" dirty="0" err="1">
                <a:solidFill>
                  <a:srgbClr val="000000"/>
                </a:solidFill>
              </a:rPr>
              <a:t>Probabilistic</a:t>
            </a:r>
            <a:r>
              <a:rPr lang="ru-RU" altLang="ru-RU" sz="2000" b="1" dirty="0">
                <a:solidFill>
                  <a:srgbClr val="000000"/>
                </a:solidFill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</a:rPr>
              <a:t>learning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dirty="0" err="1">
                <a:solidFill>
                  <a:srgbClr val="000000"/>
                </a:solidFill>
              </a:rPr>
              <a:t>we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are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not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only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try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forecast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one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prediction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value</a:t>
            </a:r>
            <a:r>
              <a:rPr lang="ru-RU" altLang="ru-RU" sz="2000" dirty="0">
                <a:solidFill>
                  <a:srgbClr val="000000"/>
                </a:solidFill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</a:rPr>
              <a:t>but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also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its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variance</a:t>
            </a:r>
            <a:r>
              <a:rPr lang="ru-RU" altLang="ru-RU" sz="2000" dirty="0">
                <a:solidFill>
                  <a:srgbClr val="000000"/>
                </a:solidFill>
              </a:rPr>
              <a:t>.</a:t>
            </a:r>
            <a:r>
              <a:rPr lang="ru-RU" altLang="ru-RU" sz="2000" dirty="0"/>
              <a:t/>
            </a:r>
            <a:br>
              <a:rPr lang="ru-RU" altLang="ru-RU" sz="2000" dirty="0"/>
            </a:br>
            <a:r>
              <a:rPr lang="ru-RU" altLang="ru-RU" sz="2000" dirty="0" err="1">
                <a:solidFill>
                  <a:srgbClr val="000000"/>
                </a:solidFill>
              </a:rPr>
              <a:t>In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other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words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we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try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build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some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distribution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minimize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its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likelihood</a:t>
            </a:r>
            <a:r>
              <a:rPr lang="ru-RU" altLang="ru-RU" sz="2000" dirty="0">
                <a:solidFill>
                  <a:srgbClr val="000000"/>
                </a:solidFill>
              </a:rPr>
              <a:t> (</a:t>
            </a:r>
            <a:r>
              <a:rPr lang="ru-RU" altLang="ru-RU" sz="2000" dirty="0" err="1">
                <a:solidFill>
                  <a:srgbClr val="000000"/>
                </a:solidFill>
              </a:rPr>
              <a:t>sum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of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its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values</a:t>
            </a:r>
            <a:r>
              <a:rPr lang="ru-RU" altLang="ru-RU" sz="2000" dirty="0">
                <a:solidFill>
                  <a:srgbClr val="000000"/>
                </a:solidFill>
              </a:rPr>
              <a:t>).</a:t>
            </a:r>
            <a:r>
              <a:rPr lang="ru-RU" altLang="ru-RU" sz="2000" dirty="0"/>
              <a:t/>
            </a:r>
            <a:br>
              <a:rPr lang="ru-RU" altLang="ru-RU" sz="2000" dirty="0"/>
            </a:br>
            <a:r>
              <a:rPr lang="ru-RU" altLang="ru-RU" sz="2000" dirty="0" err="1">
                <a:solidFill>
                  <a:srgbClr val="000000"/>
                </a:solidFill>
              </a:rPr>
              <a:t>In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b="1" dirty="0" err="1">
                <a:solidFill>
                  <a:srgbClr val="000000"/>
                </a:solidFill>
              </a:rPr>
              <a:t>Probabilistic</a:t>
            </a:r>
            <a:r>
              <a:rPr lang="ru-RU" altLang="ru-RU" sz="2000" b="1" dirty="0">
                <a:solidFill>
                  <a:srgbClr val="000000"/>
                </a:solidFill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</a:rPr>
              <a:t>iterative</a:t>
            </a:r>
            <a:r>
              <a:rPr lang="ru-RU" altLang="ru-RU" sz="2000" b="1" dirty="0">
                <a:solidFill>
                  <a:srgbClr val="000000"/>
                </a:solidFill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</a:rPr>
              <a:t>learning</a:t>
            </a:r>
            <a:endParaRPr lang="ru-RU" altLang="ru-RU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00"/>
                </a:solidFill>
              </a:rPr>
              <a:t>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b="1" dirty="0" err="1">
                <a:solidFill>
                  <a:srgbClr val="000000"/>
                </a:solidFill>
              </a:rPr>
              <a:t>training</a:t>
            </a:r>
            <a:r>
              <a:rPr lang="ru-RU" altLang="ru-RU" sz="2000" b="1" dirty="0">
                <a:solidFill>
                  <a:srgbClr val="000000"/>
                </a:solidFill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</a:rPr>
              <a:t>stage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goal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predict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at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each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time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step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following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one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value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its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distribution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parameters</a:t>
            </a:r>
            <a:r>
              <a:rPr lang="ru-RU" altLang="ru-RU" sz="2000" dirty="0">
                <a:solidFill>
                  <a:srgbClr val="000000"/>
                </a:solidFill>
              </a:rPr>
              <a:t> (</a:t>
            </a:r>
            <a:r>
              <a:rPr lang="ru-RU" altLang="ru-RU" sz="2000" dirty="0" smtClean="0">
                <a:solidFill>
                  <a:srgbClr val="000000"/>
                </a:solidFill>
              </a:rPr>
              <a:t>𝜇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dirty="0" smtClean="0">
                <a:solidFill>
                  <a:srgbClr val="000000"/>
                </a:solidFill>
              </a:rPr>
              <a:t>𝛼-</a:t>
            </a:r>
            <a:r>
              <a:rPr lang="ru-RU" altLang="ru-RU" sz="2000" dirty="0" err="1">
                <a:solidFill>
                  <a:srgbClr val="000000"/>
                </a:solidFill>
              </a:rPr>
              <a:t>variance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for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Gaussian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distribution</a:t>
            </a:r>
            <a:r>
              <a:rPr lang="ru-RU" altLang="ru-RU" sz="2000" dirty="0">
                <a:solidFill>
                  <a:srgbClr val="000000"/>
                </a:solidFill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</a:rPr>
              <a:t>horizon</a:t>
            </a:r>
            <a:r>
              <a:rPr lang="ru-RU" altLang="ru-RU" sz="2000" dirty="0">
                <a:solidFill>
                  <a:srgbClr val="000000"/>
                </a:solidFill>
              </a:rPr>
              <a:t>=1).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information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propagated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hidden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layer</a:t>
            </a:r>
            <a:r>
              <a:rPr lang="ru-RU" altLang="ru-RU" sz="2000" dirty="0">
                <a:solidFill>
                  <a:srgbClr val="000000"/>
                </a:solidFill>
              </a:rPr>
              <a:t> (</a:t>
            </a:r>
            <a:r>
              <a:rPr lang="ru-RU" altLang="ru-RU" sz="2000" dirty="0" smtClean="0">
                <a:solidFill>
                  <a:srgbClr val="000000"/>
                </a:solidFill>
              </a:rPr>
              <a:t>ℎ) 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up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to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loss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function</a:t>
            </a:r>
            <a:r>
              <a:rPr lang="ru-RU" altLang="ru-RU" sz="2000" dirty="0">
                <a:solidFill>
                  <a:srgbClr val="000000"/>
                </a:solidFill>
              </a:rPr>
              <a:t> (</a:t>
            </a:r>
            <a:r>
              <a:rPr lang="ru-RU" altLang="ru-RU" sz="2000" dirty="0" err="1">
                <a:solidFill>
                  <a:srgbClr val="000000"/>
                </a:solidFill>
              </a:rPr>
              <a:t>likelihood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function</a:t>
            </a:r>
            <a:r>
              <a:rPr lang="ru-RU" altLang="ru-RU" sz="2000" dirty="0">
                <a:solidFill>
                  <a:srgbClr val="000000"/>
                </a:solidFill>
              </a:rPr>
              <a:t>, </a:t>
            </a:r>
            <a:r>
              <a:rPr lang="ru-RU" altLang="ru-RU" sz="2000" dirty="0" err="1">
                <a:solidFill>
                  <a:srgbClr val="000000"/>
                </a:solidFill>
              </a:rPr>
              <a:t>which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is</a:t>
            </a:r>
            <a:r>
              <a:rPr lang="ru-RU" altLang="ru-RU" sz="2000" dirty="0">
                <a:solidFill>
                  <a:srgbClr val="000000"/>
                </a:solidFill>
              </a:rPr>
              <a:t> a </a:t>
            </a:r>
            <a:r>
              <a:rPr lang="ru-RU" altLang="ru-RU" sz="2000" dirty="0" err="1">
                <a:solidFill>
                  <a:srgbClr val="000000"/>
                </a:solidFill>
              </a:rPr>
              <a:t>score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function</a:t>
            </a:r>
            <a:r>
              <a:rPr lang="ru-RU" altLang="ru-RU" sz="2000" dirty="0">
                <a:solidFill>
                  <a:srgbClr val="000000"/>
                </a:solidFill>
              </a:rPr>
              <a:t>).</a:t>
            </a:r>
            <a:br>
              <a:rPr lang="ru-RU" altLang="ru-RU" sz="2000" dirty="0">
                <a:solidFill>
                  <a:srgbClr val="000000"/>
                </a:solidFill>
              </a:rPr>
            </a:b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likelihood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function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can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be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Gaussian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or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Negative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Binomial</a:t>
            </a:r>
            <a:r>
              <a:rPr lang="ru-RU" altLang="ru-RU" sz="2000" dirty="0">
                <a:solidFill>
                  <a:srgbClr val="000000"/>
                </a:solidFill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 err="1">
                <a:solidFill>
                  <a:srgbClr val="000000"/>
                </a:solidFill>
              </a:rPr>
              <a:t>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the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b="1" dirty="0" err="1">
                <a:solidFill>
                  <a:srgbClr val="000000"/>
                </a:solidFill>
              </a:rPr>
              <a:t>validate</a:t>
            </a:r>
            <a:r>
              <a:rPr lang="ru-RU" altLang="ru-RU" sz="2000" b="1" dirty="0">
                <a:solidFill>
                  <a:srgbClr val="000000"/>
                </a:solidFill>
              </a:rPr>
              <a:t> </a:t>
            </a:r>
            <a:r>
              <a:rPr lang="ru-RU" altLang="ru-RU" sz="2000" b="1" dirty="0" err="1">
                <a:solidFill>
                  <a:srgbClr val="000000"/>
                </a:solidFill>
              </a:rPr>
              <a:t>stage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dirty="0" err="1">
                <a:solidFill>
                  <a:srgbClr val="000000"/>
                </a:solidFill>
              </a:rPr>
              <a:t>forward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propagation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carried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out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using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input</a:t>
            </a:r>
            <a:r>
              <a:rPr lang="ru-RU" altLang="ru-RU" sz="2000" dirty="0">
                <a:solidFill>
                  <a:srgbClr val="000000"/>
                </a:solidFill>
              </a:rPr>
              <a:t> 𝑧𝑖−</a:t>
            </a:r>
            <a:r>
              <a:rPr lang="ru-RU" altLang="ru-RU" sz="2000" dirty="0" smtClean="0">
                <a:solidFill>
                  <a:srgbClr val="000000"/>
                </a:solidFill>
              </a:rPr>
              <a:t>1</a:t>
            </a:r>
            <a:r>
              <a:rPr lang="ru-RU" altLang="ru-RU" sz="2000" dirty="0">
                <a:solidFill>
                  <a:srgbClr val="000000"/>
                </a:solidFill>
              </a:rPr>
              <a:t> (</a:t>
            </a:r>
            <a:r>
              <a:rPr lang="ru-RU" altLang="ru-RU" sz="2000" dirty="0" err="1">
                <a:solidFill>
                  <a:srgbClr val="000000"/>
                </a:solidFill>
              </a:rPr>
              <a:t>along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with</a:t>
            </a:r>
            <a:r>
              <a:rPr lang="ru-RU" altLang="ru-RU" sz="2000" dirty="0">
                <a:solidFill>
                  <a:srgbClr val="000000"/>
                </a:solidFill>
              </a:rPr>
              <a:t> [</a:t>
            </a:r>
            <a:r>
              <a:rPr lang="ru-RU" altLang="ru-RU" sz="2000" dirty="0" err="1">
                <a:solidFill>
                  <a:srgbClr val="000000"/>
                </a:solidFill>
              </a:rPr>
              <a:t>optional</a:t>
            </a:r>
            <a:r>
              <a:rPr lang="ru-RU" altLang="ru-RU" sz="2000" dirty="0">
                <a:solidFill>
                  <a:srgbClr val="000000"/>
                </a:solidFill>
              </a:rPr>
              <a:t>] </a:t>
            </a:r>
            <a:r>
              <a:rPr lang="ru-RU" altLang="ru-RU" sz="2000" dirty="0" err="1">
                <a:solidFill>
                  <a:srgbClr val="000000"/>
                </a:solidFill>
              </a:rPr>
              <a:t>covariates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or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one-hot-encoded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categorical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features</a:t>
            </a:r>
            <a:r>
              <a:rPr lang="ru-RU" altLang="ru-RU" sz="2000" dirty="0">
                <a:solidFill>
                  <a:srgbClr val="000000"/>
                </a:solidFill>
              </a:rPr>
              <a:t>) 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obtained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on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training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stage</a:t>
            </a:r>
            <a:r>
              <a:rPr lang="ru-RU" altLang="ru-RU" sz="2000" dirty="0">
                <a:solidFill>
                  <a:srgbClr val="000000"/>
                </a:solidFill>
              </a:rPr>
              <a:t> </a:t>
            </a:r>
            <a:r>
              <a:rPr lang="ru-RU" altLang="ru-RU" sz="2000" dirty="0" err="1">
                <a:solidFill>
                  <a:srgbClr val="000000"/>
                </a:solidFill>
              </a:rPr>
              <a:t>parameters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dirty="0" smtClean="0">
                <a:solidFill>
                  <a:srgbClr val="000000"/>
                </a:solidFill>
              </a:rPr>
              <a:t>𝜇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dirty="0" err="1">
                <a:solidFill>
                  <a:srgbClr val="000000"/>
                </a:solidFill>
              </a:rPr>
              <a:t>and</a:t>
            </a:r>
            <a:r>
              <a:rPr lang="ru-RU" altLang="ru-RU" sz="2000" dirty="0">
                <a:solidFill>
                  <a:srgbClr val="000000"/>
                </a:solidFill>
              </a:rPr>
              <a:t> </a:t>
            </a:r>
            <a:r>
              <a:rPr lang="ru-RU" altLang="ru-RU" sz="2000" dirty="0" smtClean="0">
                <a:solidFill>
                  <a:srgbClr val="000000"/>
                </a:solidFill>
              </a:rPr>
              <a:t>𝛼.</a:t>
            </a:r>
            <a:endParaRPr lang="ru-RU" altLang="ru-RU" sz="20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2000" dirty="0">
              <a:latin typeface="Arial" panose="020B0604020202020204" pitchFamily="34" charset="0"/>
            </a:endParaRP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59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Autofit/>
          </a:bodyPr>
          <a:lstStyle/>
          <a:p>
            <a:r>
              <a:rPr lang="en-US" sz="4000" b="1" dirty="0"/>
              <a:t>RNN. </a:t>
            </a:r>
            <a:r>
              <a:rPr lang="en-US" sz="4000" b="1" dirty="0" err="1"/>
              <a:t>Глубокая</a:t>
            </a:r>
            <a:r>
              <a:rPr lang="en-US" sz="4000" b="1" dirty="0"/>
              <a:t> AR </a:t>
            </a:r>
            <a:r>
              <a:rPr lang="ru-RU" sz="4000" b="1" dirty="0"/>
              <a:t>сеть</a:t>
            </a:r>
            <a:endParaRPr lang="en-US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365" y="672058"/>
            <a:ext cx="11832935" cy="6140153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Преимущества </a:t>
            </a:r>
            <a:r>
              <a:rPr lang="ru-RU" sz="2000" b="1" dirty="0" err="1"/>
              <a:t>DeepAR</a:t>
            </a:r>
            <a:endParaRPr lang="ru-RU" sz="2000" dirty="0"/>
          </a:p>
          <a:p>
            <a:pPr lvl="1"/>
            <a:r>
              <a:rPr lang="ru-RU" sz="2200" dirty="0"/>
              <a:t>возможность обучения нескольких сотен или тысяч временных рядов одновременно, значительная масштабируемость модели.</a:t>
            </a:r>
          </a:p>
          <a:p>
            <a:pPr lvl="1"/>
            <a:r>
              <a:rPr lang="ru-RU" sz="2200" dirty="0" smtClean="0"/>
              <a:t>Модель </a:t>
            </a:r>
            <a:r>
              <a:rPr lang="ru-RU" sz="2200" dirty="0"/>
              <a:t>изучает сезонное поведение по заданным </a:t>
            </a:r>
            <a:r>
              <a:rPr lang="ru-RU" sz="2200" dirty="0" err="1"/>
              <a:t>ковариатам</a:t>
            </a:r>
            <a:r>
              <a:rPr lang="ru-RU" sz="2200" dirty="0"/>
              <a:t> во временных рядах.</a:t>
            </a:r>
          </a:p>
          <a:p>
            <a:pPr lvl="1"/>
            <a:r>
              <a:rPr lang="ru-RU" sz="2200" dirty="0"/>
              <a:t>Модель </a:t>
            </a:r>
            <a:r>
              <a:rPr lang="ru-RU" sz="2200" dirty="0" smtClean="0"/>
              <a:t>может </a:t>
            </a:r>
            <a:r>
              <a:rPr lang="ru-RU" sz="2200" dirty="0" err="1" smtClean="0"/>
              <a:t>предсказыать</a:t>
            </a:r>
            <a:r>
              <a:rPr lang="ru-RU" sz="2200" dirty="0" smtClean="0"/>
              <a:t> данные с </a:t>
            </a:r>
            <a:r>
              <a:rPr lang="ru-RU" sz="2200" dirty="0"/>
              <a:t>небольшой историей.</a:t>
            </a:r>
          </a:p>
          <a:p>
            <a:pPr lvl="1"/>
            <a:r>
              <a:rPr lang="ru-RU" sz="2200" dirty="0"/>
              <a:t>Разнообразие функций правдоподобия: </a:t>
            </a:r>
            <a:r>
              <a:rPr lang="ru-RU" sz="2200" dirty="0" err="1"/>
              <a:t>DeepAR</a:t>
            </a:r>
            <a:r>
              <a:rPr lang="ru-RU" sz="2200" dirty="0"/>
              <a:t> не использует </a:t>
            </a:r>
            <a:r>
              <a:rPr lang="ru-RU" sz="2200" dirty="0" err="1"/>
              <a:t>гауссовский</a:t>
            </a:r>
            <a:r>
              <a:rPr lang="ru-RU" sz="2200" dirty="0"/>
              <a:t> шум для обеспечения гибкости данных.</a:t>
            </a:r>
          </a:p>
          <a:p>
            <a:pPr lvl="0"/>
            <a:r>
              <a:rPr lang="ru-RU" sz="2000" b="1" dirty="0"/>
              <a:t>Недостатки </a:t>
            </a:r>
            <a:r>
              <a:rPr lang="ru-RU" sz="2000" b="1" dirty="0" err="1"/>
              <a:t>DeepAR</a:t>
            </a:r>
            <a:endParaRPr lang="ru-RU" sz="2000" dirty="0"/>
          </a:p>
          <a:p>
            <a:pPr lvl="1"/>
            <a:r>
              <a:rPr lang="ru-RU" sz="2200" dirty="0"/>
              <a:t>Требуется полный набор данных при создании новых прогнозов.</a:t>
            </a:r>
          </a:p>
          <a:p>
            <a:pPr lvl="1"/>
            <a:r>
              <a:rPr lang="ru-RU" sz="2200" dirty="0"/>
              <a:t>Нет настройки модели для отдельных временных рядов.</a:t>
            </a:r>
          </a:p>
          <a:p>
            <a:pPr lvl="1"/>
            <a:r>
              <a:rPr lang="ru-RU" sz="2200" dirty="0"/>
              <a:t>Данные должны быть отформатированы определенным образом, рекомендованным разработчиком.</a:t>
            </a:r>
          </a:p>
          <a:p>
            <a:pPr lvl="1"/>
            <a:r>
              <a:rPr lang="ru-RU" sz="2200" dirty="0"/>
              <a:t>Позволяют получить </a:t>
            </a:r>
            <a:r>
              <a:rPr lang="ru-RU" sz="2200" dirty="0" smtClean="0"/>
              <a:t>сравнительно </a:t>
            </a:r>
            <a:r>
              <a:rPr lang="ru-RU" sz="2200" dirty="0"/>
              <a:t>высокую производительность только на огромном объекте объединенных данных. </a:t>
            </a:r>
            <a:endParaRPr lang="ru-RU" sz="2200" dirty="0" smtClean="0"/>
          </a:p>
          <a:p>
            <a:pPr lvl="1"/>
            <a:r>
              <a:rPr lang="ru-RU" sz="2200" dirty="0" smtClean="0"/>
              <a:t>Точность </a:t>
            </a:r>
            <a:r>
              <a:rPr lang="ru-RU" sz="2200" dirty="0"/>
              <a:t>для определенных рядов данных (или небольшого количества рядов) ниже, чем для ARIMA и ETS.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9" name="AutoShape 5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9975"/>
            <a:ext cx="184731" cy="43724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AutoShape 2" descr="image-2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003634" y="-247469"/>
            <a:ext cx="184731" cy="49493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15870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1" name="AutoShape 3" descr="image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12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AutoShape 2" descr="image.pn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87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/>
              <a:t>Методы машинного обучения на основе моделей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503491"/>
          </a:xfrm>
        </p:spPr>
        <p:txBody>
          <a:bodyPr>
            <a:noAutofit/>
          </a:bodyPr>
          <a:lstStyle/>
          <a:p>
            <a:pPr lvl="0"/>
            <a:r>
              <a:rPr lang="ru-RU" sz="2000" b="1" dirty="0" smtClean="0"/>
              <a:t>Параметрические методы,</a:t>
            </a:r>
            <a:r>
              <a:rPr lang="ru-RU" sz="2000" dirty="0"/>
              <a:t>  такие как ARIMA, GARCH, </a:t>
            </a:r>
            <a:r>
              <a:rPr lang="ru-RU" sz="2000" dirty="0" err="1"/>
              <a:t>Prophet</a:t>
            </a:r>
            <a:r>
              <a:rPr lang="ru-RU" sz="2000" dirty="0"/>
              <a:t> и т. д.</a:t>
            </a:r>
          </a:p>
          <a:p>
            <a:pPr lvl="1"/>
            <a:r>
              <a:rPr lang="ru-RU" sz="2000" dirty="0" smtClean="0"/>
              <a:t>Строиться на </a:t>
            </a:r>
            <a:r>
              <a:rPr lang="ru-RU" sz="2000" dirty="0"/>
              <a:t>основе аналитико-параметрической модели поведения ряда,</a:t>
            </a:r>
          </a:p>
          <a:p>
            <a:pPr lvl="1"/>
            <a:r>
              <a:rPr lang="ru-RU" sz="2000" dirty="0"/>
              <a:t>прост для понимания и реализации,</a:t>
            </a:r>
          </a:p>
          <a:p>
            <a:pPr lvl="1"/>
            <a:r>
              <a:rPr lang="ru-RU" sz="2000" dirty="0"/>
              <a:t>легко обучаться и </a:t>
            </a:r>
            <a:r>
              <a:rPr lang="ru-RU" sz="2000" dirty="0" err="1" smtClean="0"/>
              <a:t>дообучаться</a:t>
            </a:r>
            <a:r>
              <a:rPr lang="ru-RU" sz="2000" dirty="0"/>
              <a:t>,</a:t>
            </a:r>
          </a:p>
          <a:p>
            <a:pPr lvl="1"/>
            <a:r>
              <a:rPr lang="ru-RU" sz="2000" dirty="0"/>
              <a:t>обеспечивают достаточно высокую точность прогноза,</a:t>
            </a:r>
          </a:p>
          <a:p>
            <a:pPr lvl="1"/>
            <a:r>
              <a:rPr lang="ru-RU" sz="2000" dirty="0"/>
              <a:t>лучше работать с одномерными данными,</a:t>
            </a:r>
          </a:p>
          <a:p>
            <a:pPr lvl="1"/>
            <a:r>
              <a:rPr lang="ru-RU" sz="2000" dirty="0"/>
              <a:t>лучше </a:t>
            </a:r>
            <a:r>
              <a:rPr lang="ru-RU" sz="2000" dirty="0" smtClean="0"/>
              <a:t>при </a:t>
            </a:r>
            <a:r>
              <a:rPr lang="ru-RU" sz="2000" dirty="0"/>
              <a:t>относительно </a:t>
            </a:r>
            <a:r>
              <a:rPr lang="ru-RU" sz="2000" dirty="0" smtClean="0"/>
              <a:t>простых </a:t>
            </a:r>
            <a:r>
              <a:rPr lang="ru-RU" sz="2000" dirty="0" err="1" smtClean="0"/>
              <a:t>нестационарностях</a:t>
            </a:r>
            <a:r>
              <a:rPr lang="ru-RU" sz="2000" dirty="0" smtClean="0"/>
              <a:t> в </a:t>
            </a:r>
            <a:r>
              <a:rPr lang="ru-RU" sz="2000" dirty="0" err="1" smtClean="0"/>
              <a:t>даннных</a:t>
            </a:r>
            <a:r>
              <a:rPr lang="ru-RU" sz="2000" dirty="0" smtClean="0"/>
              <a:t>,</a:t>
            </a:r>
          </a:p>
          <a:p>
            <a:pPr lvl="1"/>
            <a:r>
              <a:rPr lang="ru-RU" sz="2000" dirty="0"/>
              <a:t>Легко интерпретируется</a:t>
            </a:r>
            <a:r>
              <a:rPr lang="ru-RU" sz="2000" dirty="0" smtClean="0"/>
              <a:t>.</a:t>
            </a:r>
          </a:p>
          <a:p>
            <a:pPr lvl="1"/>
            <a:r>
              <a:rPr lang="ru-RU" sz="2000" dirty="0"/>
              <a:t>Более устойчивый к </a:t>
            </a:r>
            <a:r>
              <a:rPr lang="ru-RU" sz="2000" dirty="0" smtClean="0"/>
              <a:t>выбросам </a:t>
            </a:r>
            <a:r>
              <a:rPr lang="ru-RU" sz="2000" dirty="0"/>
              <a:t>в случае хорошо выбранной модели </a:t>
            </a:r>
            <a:endParaRPr lang="ru-RU" sz="2000" dirty="0" smtClean="0"/>
          </a:p>
          <a:p>
            <a:pPr lvl="1"/>
            <a:r>
              <a:rPr lang="ru-RU" sz="2000" dirty="0" smtClean="0"/>
              <a:t>Лучше для небольших </a:t>
            </a:r>
            <a:r>
              <a:rPr lang="ru-RU" sz="2000" dirty="0"/>
              <a:t>наборов </a:t>
            </a:r>
            <a:r>
              <a:rPr lang="ru-RU" sz="2000" dirty="0" smtClean="0"/>
              <a:t>данных, чем другие подходы.</a:t>
            </a:r>
            <a:endParaRPr lang="ru-RU" sz="2000" dirty="0"/>
          </a:p>
          <a:p>
            <a:pPr marL="342900" lvl="1" indent="-342900"/>
            <a:r>
              <a:rPr lang="ru-RU" sz="2000" b="1" dirty="0" smtClean="0"/>
              <a:t>НО</a:t>
            </a:r>
            <a:endParaRPr lang="ru-RU" sz="2000" b="1" dirty="0"/>
          </a:p>
          <a:p>
            <a:pPr lvl="1"/>
            <a:r>
              <a:rPr lang="ru-RU" sz="2000" dirty="0"/>
              <a:t>точность сильно зависит от количества данных для обучения,</a:t>
            </a:r>
          </a:p>
          <a:p>
            <a:pPr lvl="1"/>
            <a:r>
              <a:rPr lang="ru-RU" sz="2000" dirty="0"/>
              <a:t>точность сильно зависит от выбора значений </a:t>
            </a:r>
            <a:r>
              <a:rPr lang="ru-RU" sz="2000" dirty="0" err="1"/>
              <a:t>гиперпараметров</a:t>
            </a:r>
            <a:r>
              <a:rPr lang="ru-RU" sz="2000" dirty="0"/>
              <a:t> (здесь </a:t>
            </a:r>
            <a:r>
              <a:rPr lang="ru-RU" sz="2000" dirty="0" err="1"/>
              <a:t>гиперпараметры</a:t>
            </a:r>
            <a:r>
              <a:rPr lang="ru-RU" sz="2000" dirty="0"/>
              <a:t> являются аналогом статистической гипотезы в непараметрическом подходе),</a:t>
            </a:r>
          </a:p>
          <a:p>
            <a:pPr lvl="1"/>
            <a:r>
              <a:rPr lang="ru-RU" sz="2000" dirty="0"/>
              <a:t>не может справиться со сложной нелинейной зависимостью между данными,</a:t>
            </a:r>
          </a:p>
          <a:p>
            <a:pPr lvl="1"/>
            <a:r>
              <a:rPr lang="ru-RU" sz="2000" dirty="0" smtClean="0"/>
              <a:t>низкая </a:t>
            </a:r>
            <a:r>
              <a:rPr lang="ru-RU" sz="2000" dirty="0"/>
              <a:t>производительность для огромных многомерных </a:t>
            </a:r>
            <a:r>
              <a:rPr lang="ru-RU" sz="2000" dirty="0" smtClean="0"/>
              <a:t>нестационарных рядов </a:t>
            </a:r>
            <a:br>
              <a:rPr lang="ru-RU" sz="2000" dirty="0" smtClean="0"/>
            </a:br>
            <a:r>
              <a:rPr lang="ru-RU" sz="2000" dirty="0" smtClean="0"/>
              <a:t>(</a:t>
            </a:r>
            <a:r>
              <a:rPr lang="ru-RU" sz="2000" dirty="0"/>
              <a:t>особенно в случае </a:t>
            </a:r>
            <a:r>
              <a:rPr lang="ru-RU" sz="2000" dirty="0" smtClean="0"/>
              <a:t>данных </a:t>
            </a:r>
            <a:r>
              <a:rPr lang="ru-RU" sz="2000" dirty="0"/>
              <a:t>с различным поведением и т. д</a:t>
            </a:r>
            <a:r>
              <a:rPr lang="ru-RU" sz="2000" dirty="0" smtClean="0"/>
              <a:t>.).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7972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/>
              <a:t>Методы машинного обучения на основе </a:t>
            </a:r>
            <a:r>
              <a:rPr lang="ru-RU" sz="3200" b="1" dirty="0" smtClean="0"/>
              <a:t>данных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862415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</a:pPr>
            <a:r>
              <a:rPr lang="ru-RU" sz="2200" b="1" dirty="0" smtClean="0"/>
              <a:t>Классические модели, управляемые данными (или подход машинного обучения)</a:t>
            </a:r>
            <a:r>
              <a:rPr lang="ru-RU" sz="2200" dirty="0" smtClean="0"/>
              <a:t> .</a:t>
            </a:r>
          </a:p>
          <a:p>
            <a:pPr lvl="0">
              <a:lnSpc>
                <a:spcPct val="100000"/>
              </a:lnSpc>
            </a:pPr>
            <a:r>
              <a:rPr lang="ru-RU" sz="2200" dirty="0" smtClean="0"/>
              <a:t>Такие методы, как опорные вектора (SV</a:t>
            </a:r>
            <a:r>
              <a:rPr lang="en-US" sz="2200" dirty="0" smtClean="0"/>
              <a:t>M</a:t>
            </a:r>
            <a:r>
              <a:rPr lang="ru-RU" sz="2200" dirty="0" smtClean="0"/>
              <a:t>), случайный лес, </a:t>
            </a:r>
            <a:r>
              <a:rPr lang="ru-RU" sz="2200" dirty="0" err="1" smtClean="0"/>
              <a:t>XGBoost</a:t>
            </a:r>
            <a:r>
              <a:rPr lang="en-US" sz="2200" dirty="0" smtClean="0"/>
              <a:t>, TSF, ROCKET, </a:t>
            </a:r>
            <a:r>
              <a:rPr lang="ru-RU" sz="2200" dirty="0" smtClean="0"/>
              <a:t>и </a:t>
            </a:r>
            <a:r>
              <a:rPr lang="ru-RU" sz="2200" dirty="0" err="1" smtClean="0"/>
              <a:t>тд</a:t>
            </a:r>
            <a:r>
              <a:rPr lang="ru-RU" sz="22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Позволяют работать с сильно нелинейными данными.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Нет необходимости в статистической гипотезе для модели.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Хорошо справляется с нестационарными отношениями между данными.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Легко тренировать.</a:t>
            </a:r>
            <a:endParaRPr lang="en-US" sz="2200" dirty="0" smtClean="0"/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Иногда но всегда и не полностью результаты интерпретируются.</a:t>
            </a:r>
            <a:endParaRPr lang="en-US" sz="2200" dirty="0" smtClean="0"/>
          </a:p>
          <a:p>
            <a:pPr marL="358775" lvl="1">
              <a:lnSpc>
                <a:spcPct val="100000"/>
              </a:lnSpc>
            </a:pPr>
            <a:r>
              <a:rPr lang="ru-RU" sz="2200" b="1" dirty="0" smtClean="0"/>
              <a:t>Но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Точность сильно зависит от выбора значений </a:t>
            </a:r>
            <a:r>
              <a:rPr lang="ru-RU" sz="2200" dirty="0" err="1" smtClean="0"/>
              <a:t>гиперпараметров</a:t>
            </a:r>
            <a:r>
              <a:rPr lang="ru-RU" sz="2200" dirty="0" smtClean="0"/>
              <a:t>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Неявная зависимость выбранной модели и данных от результатов прогноза.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Точность сильно зависит от сходства между обученными данными и данными вывода.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Трудно достичь сопоставимой точности с подходом на основе модели для относительно простых данных.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Часто нужно использовать ансамбль методов для достижения приемлемой точности</a:t>
            </a:r>
          </a:p>
          <a:p>
            <a:pPr lvl="1">
              <a:lnSpc>
                <a:spcPct val="100000"/>
              </a:lnSpc>
            </a:pPr>
            <a:r>
              <a:rPr lang="ru-RU" sz="2200" dirty="0" smtClean="0"/>
              <a:t>Вычислительная сложность работы значительно выше, чем для модельных подходов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94968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200" b="1" dirty="0"/>
              <a:t>Методы машинного обучения на основе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846034"/>
            <a:ext cx="11835925" cy="5245471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Глубокая нейронная сеть</a:t>
            </a:r>
            <a:r>
              <a:rPr lang="ru-RU" sz="2000" dirty="0"/>
              <a:t> .</a:t>
            </a:r>
          </a:p>
          <a:p>
            <a:pPr marL="685800" lvl="2"/>
            <a:r>
              <a:rPr lang="ru-RU" sz="2200" dirty="0"/>
              <a:t>Нет необходимости в статистической гипотезе или конкретной форме модели.</a:t>
            </a:r>
          </a:p>
          <a:p>
            <a:pPr marL="685800" lvl="2"/>
            <a:r>
              <a:rPr lang="ru-RU" sz="2200" dirty="0"/>
              <a:t>Может аппроксимировать любую функцию с пропущенными данными, аномалиями и другими нерегулярными шаблонами.</a:t>
            </a:r>
          </a:p>
          <a:p>
            <a:pPr marL="685800" lvl="2"/>
            <a:r>
              <a:rPr lang="ru-RU" sz="2200" dirty="0"/>
              <a:t>Позволяют работать с огромными многомерными рядами данных со сложной взаимосвязью поведения между данными.</a:t>
            </a:r>
          </a:p>
          <a:p>
            <a:pPr marL="685800" lvl="2"/>
            <a:r>
              <a:rPr lang="ru-RU" sz="2200" dirty="0"/>
              <a:t>Автоматически извлекают и обрабатывают сложные признаки и отношения между ними</a:t>
            </a:r>
            <a:r>
              <a:rPr lang="ru-RU" sz="2200" dirty="0" smtClean="0"/>
              <a:t>.</a:t>
            </a:r>
          </a:p>
          <a:p>
            <a:pPr marL="685800" lvl="2"/>
            <a:r>
              <a:rPr lang="ru-RU" sz="2200" dirty="0"/>
              <a:t>Для сложных и многомерных данных в большом количестве модели, управляемые данными, могут обеспечить лучшую производительность.</a:t>
            </a:r>
          </a:p>
          <a:p>
            <a:pPr marL="228600" lvl="1"/>
            <a:r>
              <a:rPr lang="ru-RU" sz="2000" b="1" dirty="0" smtClean="0"/>
              <a:t>НО</a:t>
            </a:r>
          </a:p>
          <a:p>
            <a:pPr marL="685800" lvl="2"/>
            <a:r>
              <a:rPr lang="ru-RU" sz="2200" dirty="0" smtClean="0"/>
              <a:t>Требуется тщательная </a:t>
            </a:r>
            <a:r>
              <a:rPr lang="ru-RU" sz="2200" dirty="0"/>
              <a:t>настройка </a:t>
            </a:r>
            <a:r>
              <a:rPr lang="ru-RU" sz="2200" dirty="0" err="1"/>
              <a:t>гиперпараметров</a:t>
            </a:r>
            <a:r>
              <a:rPr lang="ru-RU" sz="2200" dirty="0"/>
              <a:t>.</a:t>
            </a:r>
          </a:p>
          <a:p>
            <a:pPr marL="685800" lvl="2"/>
            <a:r>
              <a:rPr lang="ru-RU" sz="2200" dirty="0"/>
              <a:t>Часто требуется ансамбль сетей для получения высокой точности.</a:t>
            </a:r>
          </a:p>
          <a:p>
            <a:pPr marL="685800" lvl="2"/>
            <a:r>
              <a:rPr lang="ru-RU" sz="2200" dirty="0"/>
              <a:t>Тяжело перетренировать.</a:t>
            </a:r>
          </a:p>
          <a:p>
            <a:pPr marL="685800" lvl="2"/>
            <a:r>
              <a:rPr lang="ru-RU" sz="2200" dirty="0"/>
              <a:t>Трудно достичь сопоставимой точности с подходом на основе модели для относительно простых рядов.</a:t>
            </a:r>
          </a:p>
          <a:p>
            <a:pPr lvl="1"/>
            <a:r>
              <a:rPr lang="ru-RU" sz="2200" dirty="0"/>
              <a:t>Выбор конкретных методов зависит от поставленной задачи.</a:t>
            </a:r>
          </a:p>
          <a:p>
            <a:pPr lvl="1"/>
            <a:r>
              <a:rPr lang="ru-RU" sz="2200" dirty="0"/>
              <a:t>Для простых и одномерных данных </a:t>
            </a:r>
            <a:r>
              <a:rPr lang="ru-RU" sz="2200" dirty="0" smtClean="0"/>
              <a:t>работает хуже остальных методов.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26593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0019" y="342266"/>
            <a:ext cx="10883781" cy="78549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/>
              <a:t>Традиционное машинное обучение </a:t>
            </a:r>
            <a:r>
              <a:rPr lang="ru-RU" b="1" dirty="0" smtClean="0"/>
              <a:t/>
            </a:r>
            <a:br>
              <a:rPr lang="ru-RU" b="1" dirty="0" smtClean="0"/>
            </a:br>
            <a:r>
              <a:rPr lang="ru-RU" b="1" dirty="0" smtClean="0"/>
              <a:t>и глубокие 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1318260"/>
            <a:ext cx="11374451" cy="5048357"/>
          </a:xfrm>
        </p:spPr>
        <p:txBody>
          <a:bodyPr>
            <a:normAutofit/>
          </a:bodyPr>
          <a:lstStyle/>
          <a:p>
            <a:pPr lvl="0"/>
            <a:r>
              <a:rPr lang="ru-RU" sz="2000" b="1" dirty="0"/>
              <a:t>Недостатки традиционного машинного обучения</a:t>
            </a:r>
            <a:endParaRPr lang="ru-RU" sz="2000" dirty="0"/>
          </a:p>
          <a:p>
            <a:pPr lvl="1"/>
            <a:r>
              <a:rPr lang="ru-RU" sz="2000" dirty="0"/>
              <a:t>Выбросы и отсутствующие значения могут существенно повлиять на производительность моделей.</a:t>
            </a:r>
          </a:p>
          <a:p>
            <a:pPr lvl="1"/>
            <a:r>
              <a:rPr lang="ru-RU" sz="2000" dirty="0"/>
              <a:t>Классическое машинное обучение не способно распознавать сложные шаблоны в данных.</a:t>
            </a:r>
          </a:p>
          <a:p>
            <a:pPr lvl="1"/>
            <a:r>
              <a:rPr lang="ru-RU" sz="2000" dirty="0"/>
              <a:t>Классический ML обычно хорошо работает только в прогнозах с несколькими шагами, но не в долгосрочном прогнозе.</a:t>
            </a:r>
          </a:p>
          <a:p>
            <a:pPr lvl="1"/>
            <a:r>
              <a:rPr lang="ru-RU" sz="2000" dirty="0" smtClean="0"/>
              <a:t>Ансамбль </a:t>
            </a:r>
            <a:r>
              <a:rPr lang="ru-RU" sz="2000" dirty="0"/>
              <a:t>ML</a:t>
            </a:r>
            <a:r>
              <a:rPr lang="ru-RU" sz="2000" dirty="0" smtClean="0"/>
              <a:t> </a:t>
            </a:r>
            <a:r>
              <a:rPr lang="ru-RU" sz="2000" dirty="0"/>
              <a:t>методов имеет время обучения, сопоставимое с </a:t>
            </a:r>
            <a:r>
              <a:rPr lang="ru-RU" sz="2000" dirty="0" err="1" smtClean="0"/>
              <a:t>нейросетью</a:t>
            </a:r>
            <a:r>
              <a:rPr lang="ru-RU" sz="2000" dirty="0" smtClean="0"/>
              <a:t>.</a:t>
            </a:r>
            <a:endParaRPr lang="ru-RU" sz="2000" dirty="0"/>
          </a:p>
          <a:p>
            <a:pPr lvl="0"/>
            <a:r>
              <a:rPr lang="ru-RU" sz="2000" b="1" dirty="0" smtClean="0"/>
              <a:t>Преимущества </a:t>
            </a:r>
            <a:r>
              <a:rPr lang="ru-RU" sz="2000" b="1" dirty="0"/>
              <a:t>нейронной </a:t>
            </a:r>
            <a:r>
              <a:rPr lang="ru-RU" sz="2000" b="1" dirty="0" smtClean="0"/>
              <a:t>сети</a:t>
            </a:r>
            <a:r>
              <a:rPr lang="ru-RU" sz="2000" dirty="0" smtClean="0"/>
              <a:t>:</a:t>
            </a:r>
            <a:endParaRPr lang="ru-RU" sz="2000" dirty="0"/>
          </a:p>
          <a:p>
            <a:pPr lvl="1"/>
            <a:r>
              <a:rPr lang="ru-RU" sz="2000" dirty="0"/>
              <a:t>возможность аппроксимировать произвольные нелинейные функции;</a:t>
            </a:r>
          </a:p>
          <a:p>
            <a:pPr lvl="1"/>
            <a:r>
              <a:rPr lang="ru-RU" sz="2000" dirty="0"/>
              <a:t>способность справляться с шумом (устойчивость к шуму);</a:t>
            </a:r>
          </a:p>
          <a:p>
            <a:pPr lvl="1"/>
            <a:r>
              <a:rPr lang="ru-RU" sz="2000" dirty="0"/>
              <a:t>устойчивость к выбросам и пропущенным значениям;</a:t>
            </a:r>
          </a:p>
          <a:p>
            <a:pPr lvl="1"/>
            <a:r>
              <a:rPr lang="ru-RU" sz="2000" dirty="0"/>
              <a:t>возможность работы с нерегулярными и </a:t>
            </a:r>
            <a:r>
              <a:rPr lang="ru-RU" sz="2000" dirty="0" smtClean="0"/>
              <a:t>неравномерными </a:t>
            </a:r>
            <a:r>
              <a:rPr lang="ru-RU" sz="2000" dirty="0"/>
              <a:t>временными рядами (с нерегулярными и неравномерными временными шагами);</a:t>
            </a:r>
          </a:p>
          <a:p>
            <a:pPr lvl="1"/>
            <a:r>
              <a:rPr lang="ru-RU" sz="2000" dirty="0"/>
              <a:t>хорошая производительность на многомерных </a:t>
            </a:r>
            <a:r>
              <a:rPr lang="ru-RU" sz="2000" dirty="0" smtClean="0"/>
              <a:t>рядах </a:t>
            </a:r>
            <a:r>
              <a:rPr lang="ru-RU" sz="2000" dirty="0"/>
              <a:t>с любым количеством </a:t>
            </a:r>
            <a:r>
              <a:rPr lang="ru-RU" sz="2000" dirty="0" smtClean="0"/>
              <a:t>признаков;</a:t>
            </a:r>
            <a:endParaRPr lang="ru-RU" sz="2000" dirty="0"/>
          </a:p>
          <a:p>
            <a:pPr lvl="1"/>
            <a:r>
              <a:rPr lang="ru-RU" sz="2000" dirty="0"/>
              <a:t>возможность делать долгосрочные многошаговые прогнозы.</a:t>
            </a:r>
          </a:p>
        </p:txBody>
      </p:sp>
    </p:spTree>
    <p:extLst>
      <p:ext uri="{BB962C8B-B14F-4D97-AF65-F5344CB8AC3E}">
        <p14:creationId xmlns:p14="http://schemas.microsoft.com/office/powerpoint/2010/main" val="38398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8"/>
            <a:ext cx="10883781" cy="851581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Г</a:t>
            </a:r>
            <a:r>
              <a:rPr lang="ru-RU" b="1" dirty="0" smtClean="0"/>
              <a:t>лубокие </a:t>
            </a:r>
            <a:r>
              <a:rPr lang="ru-RU" b="1" dirty="0"/>
              <a:t>нейронные сети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7591" y="1143000"/>
            <a:ext cx="11374451" cy="5394959"/>
          </a:xfrm>
        </p:spPr>
        <p:txBody>
          <a:bodyPr>
            <a:noAutofit/>
          </a:bodyPr>
          <a:lstStyle/>
          <a:p>
            <a:pPr lvl="0">
              <a:spcBef>
                <a:spcPts val="0"/>
              </a:spcBef>
            </a:pPr>
            <a:r>
              <a:rPr lang="ru-RU" sz="1800" b="1" dirty="0" err="1" smtClean="0"/>
              <a:t>Полносвязные</a:t>
            </a:r>
            <a:r>
              <a:rPr lang="ru-RU" sz="1800" b="1" dirty="0" smtClean="0"/>
              <a:t> сети (FCN</a:t>
            </a:r>
            <a:r>
              <a:rPr lang="ru-RU" sz="1800" b="1" dirty="0"/>
              <a:t>)</a:t>
            </a:r>
            <a:endParaRPr lang="ru-RU" sz="1800" dirty="0"/>
          </a:p>
          <a:p>
            <a:pPr lvl="1">
              <a:spcBef>
                <a:spcPts val="0"/>
              </a:spcBef>
            </a:pPr>
            <a:r>
              <a:rPr lang="ru-RU" sz="1800" dirty="0"/>
              <a:t>Многослойный персептрон (MLP, FCNN);</a:t>
            </a:r>
          </a:p>
          <a:p>
            <a:pPr lvl="1">
              <a:spcBef>
                <a:spcPts val="0"/>
              </a:spcBef>
            </a:pPr>
            <a:r>
              <a:rPr lang="ru-RU" sz="1800" dirty="0" err="1"/>
              <a:t>Force-back</a:t>
            </a:r>
            <a:r>
              <a:rPr lang="ru-RU" sz="1800" dirty="0"/>
              <a:t> FCN;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Нелинейная </a:t>
            </a:r>
            <a:r>
              <a:rPr lang="ru-RU" sz="1800" dirty="0" err="1"/>
              <a:t>авторегрессионная</a:t>
            </a:r>
            <a:r>
              <a:rPr lang="ru-RU" sz="1800" dirty="0"/>
              <a:t> сеть (</a:t>
            </a:r>
            <a:r>
              <a:rPr lang="ru-RU" sz="1800" dirty="0" err="1"/>
              <a:t>nar</a:t>
            </a:r>
            <a:r>
              <a:rPr lang="ru-RU" sz="1800" dirty="0"/>
              <a:t>, </a:t>
            </a:r>
            <a:r>
              <a:rPr lang="ru-RU" sz="1800" dirty="0" err="1"/>
              <a:t>narx</a:t>
            </a:r>
            <a:r>
              <a:rPr lang="ru-RU" sz="1800" dirty="0"/>
              <a:t>, </a:t>
            </a:r>
            <a:r>
              <a:rPr lang="ru-RU" sz="1800" dirty="0" err="1"/>
              <a:t>narimax</a:t>
            </a:r>
            <a:r>
              <a:rPr lang="ru-RU" sz="1800" dirty="0"/>
              <a:t>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Некоторые </a:t>
            </a:r>
            <a:r>
              <a:rPr lang="en-US" sz="1800" dirty="0" smtClean="0"/>
              <a:t>Mixer-</a:t>
            </a:r>
            <a:r>
              <a:rPr lang="ru-RU" sz="1800" dirty="0" smtClean="0"/>
              <a:t>MLP </a:t>
            </a:r>
            <a:r>
              <a:rPr lang="ru-RU" sz="1800" dirty="0"/>
              <a:t>(трансформаторы без внимания).</a:t>
            </a:r>
          </a:p>
          <a:p>
            <a:pPr lvl="0">
              <a:spcBef>
                <a:spcPts val="0"/>
              </a:spcBef>
            </a:pPr>
            <a:r>
              <a:rPr lang="ru-RU" sz="1800" b="1" dirty="0" err="1"/>
              <a:t>Сверточная</a:t>
            </a:r>
            <a:r>
              <a:rPr lang="ru-RU" sz="1800" b="1" dirty="0"/>
              <a:t> нейронная сеть (CNN)</a:t>
            </a:r>
            <a:endParaRPr lang="ru-RU" sz="1800" dirty="0"/>
          </a:p>
          <a:p>
            <a:pPr lvl="1">
              <a:spcBef>
                <a:spcPts val="0"/>
              </a:spcBef>
            </a:pPr>
            <a:r>
              <a:rPr lang="ru-RU" sz="1800" dirty="0"/>
              <a:t>2d-conv для многомерных данных;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2d-conv для данных, преобразованных в 2-мерные (сегментация, скольжение, прочее);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1d-conv для скользящего оконного набора данных;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1d-wave-conv (расширенная свертка, случайная свертка, временная </a:t>
            </a:r>
            <a:r>
              <a:rPr lang="ru-RU" sz="1800" dirty="0" err="1"/>
              <a:t>сверточная</a:t>
            </a:r>
            <a:r>
              <a:rPr lang="ru-RU" sz="1800" dirty="0"/>
              <a:t> сеть (TCN)) для </a:t>
            </a:r>
            <a:r>
              <a:rPr lang="ru-RU" sz="1800" dirty="0" smtClean="0"/>
              <a:t>набора </a:t>
            </a:r>
            <a:r>
              <a:rPr lang="ru-RU" sz="1800" dirty="0"/>
              <a:t>данных</a:t>
            </a:r>
            <a:r>
              <a:rPr lang="ru-RU" sz="1800" dirty="0" smtClean="0"/>
              <a:t>;</a:t>
            </a:r>
            <a:endParaRPr lang="en-US" sz="1800" dirty="0" smtClean="0"/>
          </a:p>
          <a:p>
            <a:pPr lvl="0">
              <a:spcBef>
                <a:spcPts val="0"/>
              </a:spcBef>
            </a:pPr>
            <a:r>
              <a:rPr lang="ru-RU" sz="1800" b="1" dirty="0"/>
              <a:t>Рекуррентная нейронная сеть (RNN)</a:t>
            </a:r>
            <a:endParaRPr lang="ru-RU" sz="1800" dirty="0"/>
          </a:p>
          <a:p>
            <a:pPr lvl="1">
              <a:spcBef>
                <a:spcPts val="0"/>
              </a:spcBef>
            </a:pPr>
            <a:r>
              <a:rPr lang="ru-RU" sz="1800" dirty="0"/>
              <a:t>Простой подход (RNN, LSTM, GRU);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двунаправленный подход (RNN, LSTM, GRU);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многоуровневый или глубокий подход RNN (RNN, LSTM, GRU);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гибридный (Рекуррентная нейронная сеть + CNN) подход;</a:t>
            </a:r>
          </a:p>
          <a:p>
            <a:pPr lvl="0">
              <a:spcBef>
                <a:spcPts val="0"/>
              </a:spcBef>
            </a:pPr>
            <a:r>
              <a:rPr lang="ru-RU" sz="1800" b="1" dirty="0"/>
              <a:t>Модели на основе внимания</a:t>
            </a:r>
            <a:endParaRPr lang="ru-RU" sz="1800" dirty="0"/>
          </a:p>
          <a:p>
            <a:pPr lvl="1">
              <a:spcBef>
                <a:spcPts val="0"/>
              </a:spcBef>
            </a:pPr>
            <a:r>
              <a:rPr lang="ru-RU" sz="1800" dirty="0"/>
              <a:t>кодировщик внимания (RNN, LSTM, GRU);</a:t>
            </a:r>
          </a:p>
          <a:p>
            <a:pPr lvl="1">
              <a:spcBef>
                <a:spcPts val="0"/>
              </a:spcBef>
            </a:pPr>
            <a:r>
              <a:rPr lang="ru-RU" sz="1800" dirty="0" err="1"/>
              <a:t>Самовнимание</a:t>
            </a:r>
            <a:r>
              <a:rPr lang="ru-RU" sz="1800" dirty="0"/>
              <a:t> (LSTM, GLU, CNN);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Трансформаторная (CNN, FCN);</a:t>
            </a:r>
          </a:p>
          <a:p>
            <a:pPr lvl="1">
              <a:spcBef>
                <a:spcPts val="0"/>
              </a:spcBef>
            </a:pPr>
            <a:r>
              <a:rPr lang="ru-RU" sz="1800" dirty="0"/>
              <a:t>гибридный подход (CNN-внимание и т. д.).</a:t>
            </a:r>
          </a:p>
          <a:p>
            <a:pPr lvl="1">
              <a:spcBef>
                <a:spcPts val="0"/>
              </a:spcBef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6317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Подходы к временным рядам DL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374451" cy="6140153"/>
          </a:xfrm>
        </p:spPr>
        <p:txBody>
          <a:bodyPr>
            <a:noAutofit/>
          </a:bodyPr>
          <a:lstStyle/>
          <a:p>
            <a:pPr lvl="0"/>
            <a:r>
              <a:rPr lang="ru-RU" sz="2000" b="1" dirty="0"/>
              <a:t>Один к одному (а)</a:t>
            </a:r>
            <a:r>
              <a:rPr lang="ru-RU" sz="2000" dirty="0"/>
              <a:t> :</a:t>
            </a:r>
          </a:p>
          <a:p>
            <a:pPr lvl="1"/>
            <a:r>
              <a:rPr lang="ru-RU" sz="2000" dirty="0"/>
              <a:t>один вход и один выход. Типичным примером является случай, когда у вас есть полный сегмент (или полный временной ряд) в качестве входных данных, и вы хотите спрогнозировать единственную метку для сегмента.</a:t>
            </a:r>
          </a:p>
          <a:p>
            <a:pPr lvl="0"/>
            <a:r>
              <a:rPr lang="ru-RU" sz="2000" b="1" dirty="0"/>
              <a:t>Один ко многим (б)</a:t>
            </a:r>
            <a:r>
              <a:rPr lang="ru-RU" sz="2000" dirty="0"/>
              <a:t> :</a:t>
            </a:r>
          </a:p>
          <a:p>
            <a:pPr lvl="1"/>
            <a:r>
              <a:rPr lang="ru-RU" sz="2000" dirty="0"/>
              <a:t>полный сегмент (или полный временной ряд) в качестве входных данных и последовательность выходных данных. Типичным примером является входной сегмент и соответствующие ему показатели, параметры или его разложение.</a:t>
            </a:r>
          </a:p>
          <a:p>
            <a:pPr lvl="0"/>
            <a:r>
              <a:rPr lang="ru-RU" sz="2000" b="1" dirty="0"/>
              <a:t>Многие-к-одному (c)</a:t>
            </a:r>
            <a:r>
              <a:rPr lang="ru-RU" sz="2000" dirty="0"/>
              <a:t> :</a:t>
            </a:r>
          </a:p>
          <a:p>
            <a:pPr lvl="1"/>
            <a:r>
              <a:rPr lang="ru-RU" sz="2000" dirty="0"/>
              <a:t>последовательность данных в качестве входных данных, и мы должны предсказать единственный выход. Типичный пример, когда у нас есть входной набор сегментов (или полученный с помощью скользящего окна), и мы хотим предсказать единственный выходной тег (прогноз или метка).</a:t>
            </a:r>
          </a:p>
          <a:p>
            <a:pPr lvl="0"/>
            <a:r>
              <a:rPr lang="ru-RU" sz="2000" b="1" dirty="0"/>
              <a:t>Последовательные многие-ко-многим (d)</a:t>
            </a:r>
            <a:r>
              <a:rPr lang="ru-RU" sz="2000" dirty="0"/>
              <a:t> :</a:t>
            </a:r>
          </a:p>
          <a:p>
            <a:pPr lvl="1"/>
            <a:r>
              <a:rPr lang="ru-RU" sz="2000" dirty="0"/>
              <a:t>вход последовательности и выход последовательности. Например, цены акций за 7 дней в качестве входных данных и цены акций следующих 7 дней в качестве выходных данных.</a:t>
            </a:r>
          </a:p>
          <a:p>
            <a:pPr lvl="0"/>
            <a:r>
              <a:rPr lang="ru-RU" sz="2000" b="1" dirty="0"/>
              <a:t>Синхронные многие-ко-многим (e)</a:t>
            </a:r>
            <a:r>
              <a:rPr lang="ru-RU" sz="2000" dirty="0"/>
              <a:t> :</a:t>
            </a:r>
          </a:p>
          <a:p>
            <a:pPr lvl="1"/>
            <a:r>
              <a:rPr lang="ru-RU" sz="2000" dirty="0"/>
              <a:t>вход последовательности и выход последовательности. Например, обработка видео как проблема временных рядов или любая онлайн-проблема.</a:t>
            </a:r>
          </a:p>
        </p:txBody>
      </p:sp>
    </p:spTree>
    <p:extLst>
      <p:ext uri="{BB962C8B-B14F-4D97-AF65-F5344CB8AC3E}">
        <p14:creationId xmlns:p14="http://schemas.microsoft.com/office/powerpoint/2010/main" val="2089094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2927" y="177119"/>
            <a:ext cx="10883781" cy="5407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Подходы к временным рядам DL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67469" y="717846"/>
            <a:ext cx="11374451" cy="6140153"/>
          </a:xfrm>
        </p:spPr>
        <p:txBody>
          <a:bodyPr>
            <a:noAutofit/>
          </a:bodyPr>
          <a:lstStyle/>
          <a:p>
            <a:pPr lvl="0"/>
            <a:r>
              <a:rPr lang="ru-RU" sz="2000" u="sng" dirty="0"/>
              <a:t>Самый универсальный подход глубокого обучения к анализу временных рядов - это многие ко многим </a:t>
            </a:r>
            <a:r>
              <a:rPr lang="ru-RU" sz="2000" dirty="0"/>
              <a:t> (или  </a:t>
            </a:r>
            <a:r>
              <a:rPr lang="ru-RU" sz="2000" b="1" dirty="0"/>
              <a:t>Sequence2Sequence, Seq2Seq</a:t>
            </a:r>
            <a:r>
              <a:rPr lang="ru-RU" sz="2000" dirty="0"/>
              <a:t> ).</a:t>
            </a:r>
          </a:p>
          <a:p>
            <a:pPr lvl="0"/>
            <a:r>
              <a:rPr lang="ru-RU" sz="2000" b="1" dirty="0"/>
              <a:t>Seq2Seq</a:t>
            </a:r>
            <a:r>
              <a:rPr lang="ru-RU" sz="2000" dirty="0"/>
              <a:t>  подход  </a:t>
            </a:r>
            <a:r>
              <a:rPr lang="ru-RU" sz="2000" u="sng" dirty="0"/>
              <a:t>можно интерпретировать как модель кодера-декодера.</a:t>
            </a:r>
            <a:endParaRPr lang="ru-RU" sz="2000" dirty="0"/>
          </a:p>
          <a:p>
            <a:pPr lvl="0"/>
            <a:r>
              <a:rPr lang="ru-RU" sz="2000" dirty="0"/>
              <a:t>В этом случае кодер используется для суммирования прошлой информации (т. Е. Целей, наблюдаемых входных данных и априори известных входных данных), а декодер - для создания новых прогнозов, классификации, оценки и прочего.</a:t>
            </a:r>
          </a:p>
        </p:txBody>
      </p:sp>
      <p:sp>
        <p:nvSpPr>
          <p:cNvPr id="4" name="AutoShape 2" descr="image-2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rtl="0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b="51061"/>
          <a:stretch/>
        </p:blipFill>
        <p:spPr>
          <a:xfrm>
            <a:off x="564348" y="3046981"/>
            <a:ext cx="5584960" cy="331099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t="49793"/>
          <a:stretch/>
        </p:blipFill>
        <p:spPr>
          <a:xfrm>
            <a:off x="6520720" y="3047079"/>
            <a:ext cx="5443717" cy="331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9F54ABD3320D684BA7123571EF31FDB1" ma:contentTypeVersion="3" ma:contentTypeDescription="Создание документа." ma:contentTypeScope="" ma:versionID="17bcc30a7eb5ae632cb2a337bff227b3">
  <xsd:schema xmlns:xsd="http://www.w3.org/2001/XMLSchema" xmlns:xs="http://www.w3.org/2001/XMLSchema" xmlns:p="http://schemas.microsoft.com/office/2006/metadata/properties" xmlns:ns2="26b444ed-7a68-43ef-8285-de2fb5905570" targetNamespace="http://schemas.microsoft.com/office/2006/metadata/properties" ma:root="true" ma:fieldsID="53edf81e8a06c0b359c38d1bfa8d6d0b" ns2:_="">
    <xsd:import namespace="26b444ed-7a68-43ef-8285-de2fb5905570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b444ed-7a68-43ef-8285-de2fb5905570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32D9F3-4528-486E-AC25-DBECC6756245}"/>
</file>

<file path=customXml/itemProps2.xml><?xml version="1.0" encoding="utf-8"?>
<ds:datastoreItem xmlns:ds="http://schemas.openxmlformats.org/officeDocument/2006/customXml" ds:itemID="{9BEE04DF-D0CE-433D-84CF-CAC9BB72F62E}"/>
</file>

<file path=docProps/app.xml><?xml version="1.0" encoding="utf-8"?>
<Properties xmlns="http://schemas.openxmlformats.org/officeDocument/2006/extended-properties" xmlns:vt="http://schemas.openxmlformats.org/officeDocument/2006/docPropsVTypes">
  <TotalTime>1550</TotalTime>
  <Words>849</Words>
  <Application>Microsoft Office PowerPoint</Application>
  <PresentationFormat>Широкоэкранный</PresentationFormat>
  <Paragraphs>206</Paragraphs>
  <Slides>29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6" baseType="lpstr">
      <vt:lpstr>-apple-system</vt:lpstr>
      <vt:lpstr>Arial</vt:lpstr>
      <vt:lpstr>Calibri</vt:lpstr>
      <vt:lpstr>Calibri Light</vt:lpstr>
      <vt:lpstr>georgia</vt:lpstr>
      <vt:lpstr>var(--jp-code-font-family)</vt:lpstr>
      <vt:lpstr>Тема Office</vt:lpstr>
      <vt:lpstr>Использование методов глубокого обучения в анализе временных рядов</vt:lpstr>
      <vt:lpstr>Методы машинного обучения на основе моделей</vt:lpstr>
      <vt:lpstr>Методы машинного обучения на основе моделей</vt:lpstr>
      <vt:lpstr>Методы машинного обучения на основе данных</vt:lpstr>
      <vt:lpstr>Методы машинного обучения на основе данных</vt:lpstr>
      <vt:lpstr>Традиционное машинное обучение  и глубокие нейронные сети</vt:lpstr>
      <vt:lpstr>Глубокие нейронные сети</vt:lpstr>
      <vt:lpstr>Подходы к временным рядам DL</vt:lpstr>
      <vt:lpstr>Подходы к временным рядам DL</vt:lpstr>
      <vt:lpstr>Подходы к временным рядам DL</vt:lpstr>
      <vt:lpstr>Рекуррентные нейронные сети</vt:lpstr>
      <vt:lpstr>Рекуррентные нейронные сети</vt:lpstr>
      <vt:lpstr>Простая рекуррентная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</vt:lpstr>
      <vt:lpstr>Рекуррентные нейронные сети. </vt:lpstr>
      <vt:lpstr>Рекуррентные нейронные сети. </vt:lpstr>
      <vt:lpstr>RNN. Итеративная Авторегрессия</vt:lpstr>
      <vt:lpstr>RNN. Итеративная Авторегрессия</vt:lpstr>
      <vt:lpstr>Глубокая AR сеть</vt:lpstr>
      <vt:lpstr>Глубокая AR сеть</vt:lpstr>
      <vt:lpstr>Глубокая AR сеть</vt:lpstr>
      <vt:lpstr>RNN. Deep AR</vt:lpstr>
      <vt:lpstr>RNN. Deep AR</vt:lpstr>
      <vt:lpstr>RNN. Глубокая AR сеть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AutoRegressive Moving Average models</dc:title>
  <dc:creator>Ронкин Михаил Владимирович</dc:creator>
  <cp:lastModifiedBy>Ронкин Михаил Владимирович</cp:lastModifiedBy>
  <cp:revision>237</cp:revision>
  <dcterms:created xsi:type="dcterms:W3CDTF">2021-11-21T16:45:21Z</dcterms:created>
  <dcterms:modified xsi:type="dcterms:W3CDTF">2023-04-26T15:28:10Z</dcterms:modified>
</cp:coreProperties>
</file>