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9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5" r:id="rId14"/>
    <p:sldId id="353" r:id="rId15"/>
    <p:sldId id="354" r:id="rId16"/>
    <p:sldId id="3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07" d="100"/>
          <a:sy n="107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b="1" dirty="0"/>
              <a:t>Простые методы предсказания временных рядов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endParaRPr lang="ru-RU" sz="2000" dirty="0"/>
          </a:p>
        </p:txBody>
      </p:sp>
      <p:pic>
        <p:nvPicPr>
          <p:cNvPr id="1026" name="Picture 2" descr="ARIMA predictions">
            <a:extLst>
              <a:ext uri="{FF2B5EF4-FFF2-40B4-BE49-F238E27FC236}">
                <a16:creationId xmlns:a16="http://schemas.microsoft.com/office/drawing/2014/main" id="{63DAF743-B7DE-51E0-0334-BA88C834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2" y="846034"/>
            <a:ext cx="4217972" cy="281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phet predictions">
            <a:extLst>
              <a:ext uri="{FF2B5EF4-FFF2-40B4-BE49-F238E27FC236}">
                <a16:creationId xmlns:a16="http://schemas.microsoft.com/office/drawing/2014/main" id="{689CACCE-D58A-DF88-323B-A841D7FF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43" y="888763"/>
            <a:ext cx="4217972" cy="281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STM prediction">
            <a:extLst>
              <a:ext uri="{FF2B5EF4-FFF2-40B4-BE49-F238E27FC236}">
                <a16:creationId xmlns:a16="http://schemas.microsoft.com/office/drawing/2014/main" id="{DA607CE9-3254-8A59-5189-D29DCB35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32" y="3708344"/>
            <a:ext cx="4250559" cy="274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3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endParaRPr lang="ru-RU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EEC8E6-322C-D145-7FBA-A55F178F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2" y="931492"/>
            <a:ext cx="6101397" cy="28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D90DFB-C662-71F5-EF37-F34725E0A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97" y="1040431"/>
            <a:ext cx="6101398" cy="26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recasting results for: (a) Time series decomposition; (b)... | Download  Scientific Diagram">
            <a:extLst>
              <a:ext uri="{FF2B5EF4-FFF2-40B4-BE49-F238E27FC236}">
                <a16:creationId xmlns:a16="http://schemas.microsoft.com/office/drawing/2014/main" id="{628845E4-1FDF-C614-A21B-AFBDF1E3E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6" b="4165"/>
          <a:stretch/>
        </p:blipFill>
        <p:spPr bwMode="auto">
          <a:xfrm>
            <a:off x="3914728" y="3968938"/>
            <a:ext cx="5554710" cy="26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4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15AD4-8D28-088F-4924-5130475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предположить метод предсказания по временному ряду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892E6-CF12-AA22-6A10-08E8171A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102" name="Picture 6" descr="How to Select a Model For Your Time Series Prediction Task [Guide] -  neptune.ai">
            <a:extLst>
              <a:ext uri="{FF2B5EF4-FFF2-40B4-BE49-F238E27FC236}">
                <a16:creationId xmlns:a16="http://schemas.microsoft.com/office/drawing/2014/main" id="{D871A199-2B0D-A069-F9AC-10B3FB0F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776" y="1979405"/>
            <a:ext cx="5169024" cy="346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ime series prediction | Telesens">
            <a:extLst>
              <a:ext uri="{FF2B5EF4-FFF2-40B4-BE49-F238E27FC236}">
                <a16:creationId xmlns:a16="http://schemas.microsoft.com/office/drawing/2014/main" id="{49724017-F73F-3AE8-420A-2A25ED4B6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8039"/>
          <a:stretch/>
        </p:blipFill>
        <p:spPr bwMode="auto">
          <a:xfrm>
            <a:off x="242216" y="5597149"/>
            <a:ext cx="11363325" cy="82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ime Series Analysis. “It's tough to make predictions… | by James Andrew  Godwin | Towards Data Science">
            <a:extLst>
              <a:ext uri="{FF2B5EF4-FFF2-40B4-BE49-F238E27FC236}">
                <a16:creationId xmlns:a16="http://schemas.microsoft.com/office/drawing/2014/main" id="{05D0E853-5EE0-B6B9-A869-3168F772A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t="24024" b="27054"/>
          <a:stretch/>
        </p:blipFill>
        <p:spPr bwMode="auto">
          <a:xfrm>
            <a:off x="586459" y="2484839"/>
            <a:ext cx="5509541" cy="195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15AD4-8D28-088F-4924-5130475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предположить метод предсказания по временному ряду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892E6-CF12-AA22-6A10-08E8171A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Python Code on Holt-Winters Forecasting | by Etqad Khan | Analytics Vidhya  | Medium">
            <a:extLst>
              <a:ext uri="{FF2B5EF4-FFF2-40B4-BE49-F238E27FC236}">
                <a16:creationId xmlns:a16="http://schemas.microsoft.com/office/drawing/2014/main" id="{9834EF18-3632-720B-DA7D-CCE0D910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3" y="1700343"/>
            <a:ext cx="59186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DF] Finite Mixture of ARMA-GARCH Model for Stock Price Prediction |  Semantic Scholar">
            <a:extLst>
              <a:ext uri="{FF2B5EF4-FFF2-40B4-BE49-F238E27FC236}">
                <a16:creationId xmlns:a16="http://schemas.microsoft.com/office/drawing/2014/main" id="{E3C339A2-0F50-37C2-B9FC-AF9AA3AA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20" y="2121694"/>
            <a:ext cx="4800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F7985-4273-C654-DE26-734F660F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предположить метод предсказания по временному ряду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0C2A9-642F-EF80-AD3E-04D8640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forecasting - I am trying to build a monthly revenue prediction model using  Prophet in Python but how can I optimize the hyperparameters of the model?  - Cross Validated">
            <a:extLst>
              <a:ext uri="{FF2B5EF4-FFF2-40B4-BE49-F238E27FC236}">
                <a16:creationId xmlns:a16="http://schemas.microsoft.com/office/drawing/2014/main" id="{F596560D-ACDE-0C57-BEE0-ABADA5FD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6" y="1825625"/>
            <a:ext cx="4173968" cy="398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EBD5A19-F7CF-DAAF-9940-BE57BB3C4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58431"/>
          <a:stretch/>
        </p:blipFill>
        <p:spPr bwMode="auto">
          <a:xfrm>
            <a:off x="5069544" y="2231743"/>
            <a:ext cx="6504090" cy="15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5C3AD65-45A8-35D0-7C0B-5283CB89E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 b="59372"/>
          <a:stretch/>
        </p:blipFill>
        <p:spPr bwMode="auto">
          <a:xfrm>
            <a:off x="4983854" y="4208731"/>
            <a:ext cx="6589780" cy="15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9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F7985-4273-C654-DE26-734F660F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предположить метод предсказания по временному ряду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0C2A9-642F-EF80-AD3E-04D8640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 descr="Prophet vs DeepAR: Forecasting Food Demand | by Sam Mourad | Towards Data  Science">
            <a:extLst>
              <a:ext uri="{FF2B5EF4-FFF2-40B4-BE49-F238E27FC236}">
                <a16:creationId xmlns:a16="http://schemas.microsoft.com/office/drawing/2014/main" id="{C45073D1-4BCA-ADAA-C613-C20A8A19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06" y="1873221"/>
            <a:ext cx="5599372" cy="19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reating neural time series models with Gluon Time Series | AWS Machine  Learning Blog">
            <a:extLst>
              <a:ext uri="{FF2B5EF4-FFF2-40B4-BE49-F238E27FC236}">
                <a16:creationId xmlns:a16="http://schemas.microsoft.com/office/drawing/2014/main" id="{411DC0AF-E4E4-8B12-E264-3405F803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58"/>
          <a:stretch/>
        </p:blipFill>
        <p:spPr bwMode="auto">
          <a:xfrm>
            <a:off x="6911915" y="4176430"/>
            <a:ext cx="4265279" cy="254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ime series prediction deep learning Online Sale, UP TO 75% OFF">
            <a:extLst>
              <a:ext uri="{FF2B5EF4-FFF2-40B4-BE49-F238E27FC236}">
                <a16:creationId xmlns:a16="http://schemas.microsoft.com/office/drawing/2014/main" id="{F4A84207-CC82-6F0C-4B57-417650446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9"/>
          <a:stretch/>
        </p:blipFill>
        <p:spPr bwMode="auto">
          <a:xfrm>
            <a:off x="1844792" y="4276237"/>
            <a:ext cx="4060532" cy="24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Vector Auto Regression for Multivariate Time Series Forecasting | by Ceyda  Akbulut | Geek Culture | Medium">
            <a:extLst>
              <a:ext uri="{FF2B5EF4-FFF2-40B4-BE49-F238E27FC236}">
                <a16:creationId xmlns:a16="http://schemas.microsoft.com/office/drawing/2014/main" id="{5F979757-6323-720F-085C-E9BA147C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 t="47851" b="4026"/>
          <a:stretch/>
        </p:blipFill>
        <p:spPr bwMode="auto">
          <a:xfrm>
            <a:off x="6746088" y="2044326"/>
            <a:ext cx="4973619" cy="13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72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F7985-4273-C654-DE26-734F660F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предположить метод предсказания по временному ряду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0C2A9-642F-EF80-AD3E-04D8640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 descr="PDF] Forecasting Stocks with Multivariate Time Series Models . 1 | Semantic  Scholar">
            <a:extLst>
              <a:ext uri="{FF2B5EF4-FFF2-40B4-BE49-F238E27FC236}">
                <a16:creationId xmlns:a16="http://schemas.microsoft.com/office/drawing/2014/main" id="{F827A089-2637-185A-F05F-D07118D4A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t="5091" r="20676" b="9052"/>
          <a:stretch/>
        </p:blipFill>
        <p:spPr bwMode="auto">
          <a:xfrm>
            <a:off x="6530439" y="4233601"/>
            <a:ext cx="4786507" cy="25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he great multivariate time series classification bake off: a review and  experimental evaluation of recent algorithmic advances | SpringerLink">
            <a:extLst>
              <a:ext uri="{FF2B5EF4-FFF2-40B4-BE49-F238E27FC236}">
                <a16:creationId xmlns:a16="http://schemas.microsoft.com/office/drawing/2014/main" id="{1B99D627-5929-13EA-10C4-0A40CDB0F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1"/>
          <a:stretch/>
        </p:blipFill>
        <p:spPr bwMode="auto">
          <a:xfrm>
            <a:off x="8355302" y="1402921"/>
            <a:ext cx="3193184" cy="269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Two examples of time series instances of each data set. The colours... |  Download Scientific Diagram">
            <a:extLst>
              <a:ext uri="{FF2B5EF4-FFF2-40B4-BE49-F238E27FC236}">
                <a16:creationId xmlns:a16="http://schemas.microsoft.com/office/drawing/2014/main" id="{D3544549-32CE-DB52-CA62-9CEAB41EC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0" r="17477"/>
          <a:stretch/>
        </p:blipFill>
        <p:spPr bwMode="auto">
          <a:xfrm>
            <a:off x="732009" y="1615515"/>
            <a:ext cx="3489396" cy="52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Fill missing value for Time Series data | by Nuradib Maspo | Super AI  Engineer | Medium">
            <a:extLst>
              <a:ext uri="{FF2B5EF4-FFF2-40B4-BE49-F238E27FC236}">
                <a16:creationId xmlns:a16="http://schemas.microsoft.com/office/drawing/2014/main" id="{22E0627D-EB96-9575-8BD9-7A13451AC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34039" r="41449" b="5325"/>
          <a:stretch/>
        </p:blipFill>
        <p:spPr bwMode="auto">
          <a:xfrm>
            <a:off x="4316107" y="1602325"/>
            <a:ext cx="3844509" cy="25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4A6212-A247-01FE-D75C-9E37B642C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942242"/>
              </p:ext>
            </p:extLst>
          </p:nvPr>
        </p:nvGraphicFramePr>
        <p:xfrm>
          <a:off x="440266" y="406056"/>
          <a:ext cx="10892130" cy="4601878"/>
        </p:xfrm>
        <a:graphic>
          <a:graphicData uri="http://schemas.openxmlformats.org/drawingml/2006/table">
            <a:tbl>
              <a:tblPr/>
              <a:tblGrid>
                <a:gridCol w="3439576">
                  <a:extLst>
                    <a:ext uri="{9D8B030D-6E8A-4147-A177-3AD203B41FA5}">
                      <a16:colId xmlns:a16="http://schemas.microsoft.com/office/drawing/2014/main" val="1637185723"/>
                    </a:ext>
                  </a:extLst>
                </a:gridCol>
                <a:gridCol w="3437964">
                  <a:extLst>
                    <a:ext uri="{9D8B030D-6E8A-4147-A177-3AD203B41FA5}">
                      <a16:colId xmlns:a16="http://schemas.microsoft.com/office/drawing/2014/main" val="1001855980"/>
                    </a:ext>
                  </a:extLst>
                </a:gridCol>
                <a:gridCol w="4014590">
                  <a:extLst>
                    <a:ext uri="{9D8B030D-6E8A-4147-A177-3AD203B41FA5}">
                      <a16:colId xmlns:a16="http://schemas.microsoft.com/office/drawing/2014/main" val="1339203727"/>
                    </a:ext>
                  </a:extLst>
                </a:gridCol>
              </a:tblGrid>
              <a:tr h="527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Название этапа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преподавателя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студентов 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65593"/>
                  </a:ext>
                </a:extLst>
              </a:tr>
              <a:tr h="411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Задача предсказания временного ряда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рассказ о наиболее простых методах предсказания временного ряда, наивные методы кратко о других метода предсказания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показываются временные ряды, цель сказать какая модель подойдет для анализа, вопросы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79793"/>
                  </a:ext>
                </a:extLst>
              </a:tr>
              <a:tr h="522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модели скользящего среднего и относящиеся к ним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модели Холта-Винтера и ее виды, модель </a:t>
                      </a:r>
                      <a:r>
                        <a:rPr lang="e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вопросы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54314"/>
                  </a:ext>
                </a:extLst>
              </a:tr>
              <a:tr h="585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анализ остатков моделей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рассказ о метода анализа остатка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показывается пример остатка, необходимо дать его оценку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1615"/>
                  </a:ext>
                </a:extLst>
              </a:tr>
              <a:tr h="6716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практика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введение в пакет </a:t>
                      </a:r>
                      <a:r>
                        <a:rPr lang="en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sktime </a:t>
                      </a: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 его использование для предсказания временных рядов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выполнить соответствующую часть итогового задания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6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678A-DA52-4553-AD05-8B0FF936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882650"/>
          </a:xfrm>
        </p:spPr>
        <p:txBody>
          <a:bodyPr>
            <a:noAutofit/>
          </a:bodyPr>
          <a:lstStyle/>
          <a:p>
            <a:r>
              <a:rPr lang="ru-RU" altLang="en-US" sz="3600" b="1" dirty="0"/>
              <a:t>Классификация методов предсказания временных рядов. </a:t>
            </a:r>
            <a:r>
              <a:rPr lang="ru-RU" altLang="en-US" sz="3600" b="1" dirty="0" smtClean="0"/>
              <a:t> Аналитические методы (на основе модели)</a:t>
            </a:r>
            <a:endParaRPr lang="en-US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9162-5D24-4FDB-A00D-C60A4637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09141"/>
            <a:ext cx="11039475" cy="4929187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Линейная регрессия или задача регрессии, сводящаяся к линейной, например полиномиальная регрессия.</a:t>
            </a:r>
          </a:p>
          <a:p>
            <a:r>
              <a:rPr lang="ru-RU" sz="2000" dirty="0"/>
              <a:t>Авторегрессия - скользящее среднее ARMA и его варианты, включая ARIMA, SARIMAX, ARIFMA, AR, MA, VAR и т. д.</a:t>
            </a:r>
          </a:p>
          <a:p>
            <a:r>
              <a:rPr lang="ru-RU" sz="2000" dirty="0"/>
              <a:t>Модели адаптивной фильтрации, включая фильтр Винера, фильтр Калмана, линейные адаптивные фильтры, модели скользящего среднего и т. д.</a:t>
            </a:r>
          </a:p>
          <a:p>
            <a:r>
              <a:rPr lang="ru-RU" sz="2000" dirty="0"/>
              <a:t>Обобщенная адаптивная регрессия, включая </a:t>
            </a:r>
            <a:r>
              <a:rPr lang="ru-RU" sz="2000" dirty="0" err="1"/>
              <a:t>proh</a:t>
            </a:r>
            <a:r>
              <a:rPr lang="en-US" sz="2000" dirty="0"/>
              <a:t>et </a:t>
            </a:r>
            <a:r>
              <a:rPr lang="ru-RU" sz="2000" dirty="0"/>
              <a:t>и другие общие модели, которые обучаются современными оптимизаторами.</a:t>
            </a:r>
          </a:p>
          <a:p>
            <a:r>
              <a:rPr lang="ru-RU" sz="2000" dirty="0"/>
              <a:t>Модели разложения на частотные компоненты, включая декомпозицию Прони, анализ основных компонентов (PCA), матричный карандашный анализ, динамическое разложение по модам (DMD), анализ сингулярных сигналов (SSA) и т. д. с последующей регрессией.</a:t>
            </a:r>
          </a:p>
          <a:p>
            <a:r>
              <a:rPr lang="ru-RU" sz="2000" dirty="0"/>
              <a:t>Частотно-временные модели время-частотное преобразование Фурье, дробное преобразование Фурье и т. д. с последующей регрессией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Обобщенная </a:t>
            </a:r>
            <a:r>
              <a:rPr lang="ru-RU" sz="2000" dirty="0" err="1"/>
              <a:t>авторегрессионная</a:t>
            </a:r>
            <a:r>
              <a:rPr lang="ru-RU" sz="2000" dirty="0"/>
              <a:t> условная </a:t>
            </a:r>
            <a:r>
              <a:rPr lang="ru-RU" sz="2000" dirty="0" err="1"/>
              <a:t>гетероскедастичность</a:t>
            </a:r>
            <a:r>
              <a:rPr lang="ru-RU" sz="2000" dirty="0"/>
              <a:t> GARCH и его варианты, включая ARCH и т. </a:t>
            </a:r>
            <a:r>
              <a:rPr lang="ru-RU" sz="2000" dirty="0" smtClean="0"/>
              <a:t>д.  </a:t>
            </a:r>
            <a:r>
              <a:rPr lang="en-US" sz="2000" dirty="0" smtClean="0"/>
              <a:t>(ARAMA </a:t>
            </a:r>
            <a:r>
              <a:rPr lang="ru-RU" sz="2000" dirty="0" smtClean="0"/>
              <a:t>для дисперсии)</a:t>
            </a:r>
            <a:endParaRPr lang="ru-RU" sz="2000" dirty="0"/>
          </a:p>
          <a:p>
            <a:r>
              <a:rPr lang="ru-RU" sz="2000" dirty="0"/>
              <a:t>вариационная </a:t>
            </a:r>
            <a:r>
              <a:rPr lang="ru-RU" sz="2000" dirty="0" err="1"/>
              <a:t>модовая</a:t>
            </a:r>
            <a:r>
              <a:rPr lang="ru-RU" sz="2000" dirty="0"/>
              <a:t> декомпозиция (VMD</a:t>
            </a:r>
            <a:r>
              <a:rPr lang="ru-RU" sz="2000" dirty="0" smtClean="0"/>
              <a:t>), </a:t>
            </a:r>
            <a:r>
              <a:rPr lang="ru-RU" sz="2000" dirty="0" err="1"/>
              <a:t>эмперическое</a:t>
            </a:r>
            <a:r>
              <a:rPr lang="ru-RU" sz="2000" dirty="0"/>
              <a:t> 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(EWT) и т. д</a:t>
            </a:r>
            <a:r>
              <a:rPr lang="ru-RU" sz="2000" dirty="0" smtClean="0"/>
              <a:t>. 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9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678A-DA52-4553-AD05-8B0FF936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149667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3600" b="1" dirty="0"/>
              <a:t>Классификация методов анализа временных рядов. </a:t>
            </a:r>
            <a:r>
              <a:rPr lang="ru-RU" altLang="en-US" sz="3600" b="1" dirty="0" smtClean="0"/>
              <a:t>Неаналитические методы </a:t>
            </a:r>
            <a:r>
              <a:rPr lang="ru-RU" altLang="en-US" sz="3600" b="1" dirty="0"/>
              <a:t>параметрические модели</a:t>
            </a:r>
            <a:endParaRPr lang="en-US" altLang="en-US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9162-5D24-4FDB-A00D-C60A4637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71" y="1925109"/>
            <a:ext cx="11039475" cy="358818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Нелинейные </a:t>
            </a:r>
            <a:r>
              <a:rPr lang="ru-RU" sz="2000" dirty="0"/>
              <a:t>модели авторегрессии (NAR). </a:t>
            </a:r>
          </a:p>
          <a:p>
            <a:r>
              <a:rPr lang="ru-RU" sz="2000" dirty="0"/>
              <a:t>Модели разложения по внутренним модам, эмпирическая </a:t>
            </a:r>
            <a:r>
              <a:rPr lang="ru-RU" sz="2000" dirty="0" err="1"/>
              <a:t>модовая</a:t>
            </a:r>
            <a:r>
              <a:rPr lang="ru-RU" sz="2000" dirty="0"/>
              <a:t> декомпозиция (EMD), преобразование гильбертова вибрации (HVT)</a:t>
            </a:r>
            <a:endParaRPr lang="ru-RU" sz="2000" dirty="0" smtClean="0"/>
          </a:p>
          <a:p>
            <a:r>
              <a:rPr lang="ru-RU" sz="2000" dirty="0" smtClean="0"/>
              <a:t>Временные </a:t>
            </a:r>
            <a:r>
              <a:rPr lang="ru-RU" sz="2000" dirty="0" err="1"/>
              <a:t>псевдочастотные</a:t>
            </a:r>
            <a:r>
              <a:rPr lang="ru-RU" sz="2000" dirty="0"/>
              <a:t> модели 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и т. д. </a:t>
            </a:r>
          </a:p>
          <a:p>
            <a:r>
              <a:rPr lang="ru-RU" sz="2000" dirty="0" smtClean="0"/>
              <a:t>Классические методы </a:t>
            </a:r>
            <a:r>
              <a:rPr lang="ru-RU" sz="2000" dirty="0" err="1" smtClean="0"/>
              <a:t>knn</a:t>
            </a:r>
            <a:r>
              <a:rPr lang="ru-RU" sz="2000" dirty="0" smtClean="0"/>
              <a:t>, деревья, </a:t>
            </a:r>
            <a:r>
              <a:rPr lang="ru-RU" sz="2000" dirty="0" err="1" smtClean="0"/>
              <a:t>бустинг</a:t>
            </a:r>
            <a:r>
              <a:rPr lang="ru-RU" sz="2000" dirty="0" smtClean="0"/>
              <a:t>, </a:t>
            </a:r>
            <a:r>
              <a:rPr lang="ru-RU" sz="2000" dirty="0" err="1" smtClean="0"/>
              <a:t>svm</a:t>
            </a:r>
            <a:r>
              <a:rPr lang="ru-RU" sz="2000" dirty="0" smtClean="0"/>
              <a:t> и т. д.</a:t>
            </a:r>
          </a:p>
          <a:p>
            <a:r>
              <a:rPr lang="ru-RU" sz="2000" dirty="0" smtClean="0"/>
              <a:t>Специальные </a:t>
            </a:r>
            <a:r>
              <a:rPr lang="ru-RU" sz="2000" dirty="0"/>
              <a:t>модели машинного обучения, например ROCK</a:t>
            </a:r>
            <a:r>
              <a:rPr lang="en-US" sz="2000" dirty="0"/>
              <a:t>ET </a:t>
            </a:r>
            <a:r>
              <a:rPr lang="ru-RU" sz="2000" dirty="0"/>
              <a:t>регрессия, регрессия временных деревьев и т.д.</a:t>
            </a:r>
          </a:p>
          <a:p>
            <a:r>
              <a:rPr lang="ru-RU" sz="2000" dirty="0"/>
              <a:t>Глубокие нейронные сети рекуррентные сети, 1d- и 2d-сверточные сети и т. д.</a:t>
            </a:r>
          </a:p>
          <a:p>
            <a:endParaRPr lang="ru-R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F2DBD-FD8F-4860-BE10-17B84EFC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C678A-DA52-4553-AD05-8B0FF936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6"/>
            <a:ext cx="11039475" cy="149667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en-US" sz="3600" b="1" dirty="0"/>
              <a:t>Классификация методов анализа временных рядов. Нелинейные параметрические модели</a:t>
            </a:r>
            <a:endParaRPr lang="en-US" altLang="en-US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E9162-5D24-4FDB-A00D-C60A4637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71" y="1925109"/>
            <a:ext cx="11039475" cy="3588185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Обобщенная </a:t>
            </a:r>
            <a:r>
              <a:rPr lang="ru-RU" sz="2000" dirty="0" err="1"/>
              <a:t>авторегрессионная</a:t>
            </a:r>
            <a:r>
              <a:rPr lang="ru-RU" sz="2000" dirty="0"/>
              <a:t> условная </a:t>
            </a:r>
            <a:r>
              <a:rPr lang="ru-RU" sz="2000" dirty="0" err="1"/>
              <a:t>гетероскедастичность</a:t>
            </a:r>
            <a:r>
              <a:rPr lang="ru-RU" sz="2000" dirty="0"/>
              <a:t> GARCH и его варианты, включая ARCH и т. Д. </a:t>
            </a:r>
          </a:p>
          <a:p>
            <a:r>
              <a:rPr lang="ru-RU" sz="2000" dirty="0"/>
              <a:t>Нелинейные модели авторегрессии (NAR). </a:t>
            </a:r>
          </a:p>
          <a:p>
            <a:r>
              <a:rPr lang="ru-RU" sz="2000" dirty="0"/>
              <a:t>Модели разложения по внутренним модам, эмпирическая </a:t>
            </a:r>
            <a:r>
              <a:rPr lang="ru-RU" sz="2000" dirty="0" err="1"/>
              <a:t>модовая</a:t>
            </a:r>
            <a:r>
              <a:rPr lang="ru-RU" sz="2000" dirty="0"/>
              <a:t> декомпозиция (EMD), вариационная </a:t>
            </a:r>
            <a:r>
              <a:rPr lang="ru-RU" sz="2000" dirty="0" err="1"/>
              <a:t>модовая</a:t>
            </a:r>
            <a:r>
              <a:rPr lang="ru-RU" sz="2000" dirty="0"/>
              <a:t> декомпозиция (VMD), преобразование гильбертова вибрации (HVT), </a:t>
            </a:r>
            <a:r>
              <a:rPr lang="ru-RU" sz="2000" dirty="0" err="1"/>
              <a:t>эмперическое</a:t>
            </a:r>
            <a:r>
              <a:rPr lang="ru-RU" sz="2000" dirty="0"/>
              <a:t> 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(EWT) и т. д.). </a:t>
            </a:r>
          </a:p>
          <a:p>
            <a:r>
              <a:rPr lang="ru-RU" sz="2000" dirty="0"/>
              <a:t>Временные </a:t>
            </a:r>
            <a:r>
              <a:rPr lang="ru-RU" sz="2000" dirty="0" err="1"/>
              <a:t>псевдочастотные</a:t>
            </a:r>
            <a:r>
              <a:rPr lang="ru-RU" sz="2000" dirty="0"/>
              <a:t> модели </a:t>
            </a:r>
            <a:r>
              <a:rPr lang="ru-RU" sz="2000" dirty="0" err="1"/>
              <a:t>вейвлет</a:t>
            </a:r>
            <a:r>
              <a:rPr lang="ru-RU" sz="2000" dirty="0"/>
              <a:t>-преобразование и т. д. </a:t>
            </a:r>
          </a:p>
          <a:p>
            <a:r>
              <a:rPr lang="ru-RU" sz="2000" dirty="0"/>
              <a:t>Классические методы </a:t>
            </a:r>
            <a:r>
              <a:rPr lang="ru-RU" sz="2000" dirty="0" err="1"/>
              <a:t>knn</a:t>
            </a:r>
            <a:r>
              <a:rPr lang="ru-RU" sz="2000" dirty="0"/>
              <a:t>, деревья, </a:t>
            </a:r>
            <a:r>
              <a:rPr lang="ru-RU" sz="2000" dirty="0" err="1"/>
              <a:t>бустинг</a:t>
            </a:r>
            <a:r>
              <a:rPr lang="ru-RU" sz="2000" dirty="0"/>
              <a:t>, </a:t>
            </a:r>
            <a:r>
              <a:rPr lang="ru-RU" sz="2000" dirty="0" err="1"/>
              <a:t>svm</a:t>
            </a:r>
            <a:r>
              <a:rPr lang="ru-RU" sz="2000" dirty="0"/>
              <a:t> и т. д.</a:t>
            </a:r>
          </a:p>
          <a:p>
            <a:r>
              <a:rPr lang="ru-RU" sz="2000" dirty="0"/>
              <a:t>Специальные модели машинного обучения, например ROCK</a:t>
            </a:r>
            <a:r>
              <a:rPr lang="en-US" sz="2000" dirty="0"/>
              <a:t>ET </a:t>
            </a:r>
            <a:r>
              <a:rPr lang="ru-RU" sz="2000" dirty="0"/>
              <a:t>регрессия, регрессия временных деревьев и т.д.</a:t>
            </a:r>
          </a:p>
          <a:p>
            <a:r>
              <a:rPr lang="ru-RU" sz="2000" dirty="0"/>
              <a:t>Глубокие нейронные сети рекуррентные сети, 1d- и 2d-сверточные сети и т. д.</a:t>
            </a:r>
          </a:p>
          <a:p>
            <a:endParaRPr lang="ru-R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9F2DBD-FD8F-4860-BE10-17B84EFC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Существует несколько типов решения задачи прогноза временных рядов.</a:t>
            </a:r>
          </a:p>
          <a:p>
            <a:pPr lvl="0"/>
            <a:r>
              <a:rPr lang="ru-RU" sz="2000" b="1" dirty="0"/>
              <a:t>Стохастические модели (или подход, основанный на моделях)</a:t>
            </a:r>
            <a:r>
              <a:rPr lang="ru-RU" sz="2000" dirty="0"/>
              <a:t> . Методы можно разделить на непараметрические и параметрические.</a:t>
            </a:r>
          </a:p>
          <a:p>
            <a:pPr lvl="0"/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/>
            <a:r>
              <a:rPr lang="ru-RU" sz="2000" dirty="0"/>
              <a:t>на основе аналитической модели поведения ряда,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низкая вероятность переобучения,</a:t>
            </a:r>
          </a:p>
          <a:p>
            <a:pPr lvl="1"/>
            <a:r>
              <a:rPr lang="ru-RU" sz="2000" dirty="0"/>
              <a:t>обеспечивают наилучшую точность для сравнительно простых данных (стационарных с гауссовыми шумами или некоторыми простыми шумами, такими как симметрично распределенные).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/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/>
            <a:r>
              <a:rPr lang="ru-RU" sz="2000" dirty="0"/>
              <a:t>Хорошо работает только в одномерном случае.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lvl="1"/>
            <a:r>
              <a:rPr lang="ru-RU" sz="2000" dirty="0"/>
              <a:t>Для работы 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6268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850898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/>
              <a:t>Строиться на 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при относительно простых </a:t>
            </a:r>
            <a:r>
              <a:rPr lang="ru-RU" sz="2000" dirty="0" err="1"/>
              <a:t>нестационарностях</a:t>
            </a:r>
            <a:r>
              <a:rPr lang="ru-RU" sz="2000" dirty="0"/>
              <a:t> в данных,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/>
              <a:t>низкая производительность для огромных многомерных нестационарных рядов (особенно в случае данных с различным поведением и т. д.).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Более устойчивый к выводам в случае хорошо выбранной модели (из-за сверхвысокого разрешения с выводами для небольших наборов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2403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ru-RU" sz="3200" b="1" dirty="0"/>
              <a:t>Методы машинного обучения</a:t>
            </a:r>
            <a:r>
              <a:rPr lang="en-US" sz="3200" b="1" dirty="0"/>
              <a:t>. Прогноз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Модели, управляемые данными (или подход машинного обучения)</a:t>
            </a:r>
            <a:endParaRPr lang="ru-RU" sz="2000" dirty="0"/>
          </a:p>
          <a:p>
            <a:pPr lvl="0"/>
            <a:r>
              <a:rPr lang="ru-RU" sz="2000" dirty="0"/>
              <a:t>Методы можно разделить на классическое машинное обучение и глубокую нейронную сеть.</a:t>
            </a:r>
          </a:p>
          <a:p>
            <a:pPr lvl="0"/>
            <a:r>
              <a:rPr lang="ru-RU" sz="2000" b="1" dirty="0"/>
              <a:t>Классические модели, управляемые данными (или подход машинного обучения)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Такие методы, как векторная регрессия (SVR), случайный лес регрессии, </a:t>
            </a:r>
            <a:r>
              <a:rPr lang="ru-RU" sz="2000" dirty="0" err="1"/>
              <a:t>XGBoost</a:t>
            </a:r>
            <a:r>
              <a:rPr lang="ru-RU" sz="2000" dirty="0"/>
              <a:t> и </a:t>
            </a:r>
            <a:r>
              <a:rPr lang="ru-RU" sz="2000" dirty="0" err="1"/>
              <a:t>тд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Позволяют работать с сильно нелинейными данными.</a:t>
            </a:r>
          </a:p>
          <a:p>
            <a:pPr lvl="1"/>
            <a:r>
              <a:rPr lang="ru-RU" sz="2000" dirty="0"/>
              <a:t>Нет необходимости в статистической гипотезе для модели.</a:t>
            </a:r>
          </a:p>
          <a:p>
            <a:pPr lvl="1"/>
            <a:r>
              <a:rPr lang="ru-RU" sz="2000" dirty="0"/>
              <a:t>Хорошо справляется с нестационарными отношениями между данными.</a:t>
            </a:r>
          </a:p>
          <a:p>
            <a:pPr lvl="1"/>
            <a:r>
              <a:rPr lang="ru-RU" sz="2000" dirty="0"/>
              <a:t>Легко тренировать.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Неявная зависимость выбранной модели и данных от результатов прогноза.</a:t>
            </a:r>
          </a:p>
          <a:p>
            <a:pPr lvl="1"/>
            <a:r>
              <a:rPr lang="ru-RU" sz="2000" dirty="0"/>
              <a:t>Точность сильно зависит от сходства между обученными данными и данными вывода.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748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Нет необходимости в статистической гипотезе или конкретной форме модели.</a:t>
            </a:r>
          </a:p>
          <a:p>
            <a:pPr lvl="1"/>
            <a:r>
              <a:rPr lang="ru-RU" sz="20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lvl="1"/>
            <a:r>
              <a:rPr lang="ru-RU" sz="20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lvl="1"/>
            <a:r>
              <a:rPr lang="ru-RU" sz="2000" dirty="0"/>
              <a:t>Автоматически извлекает и обрабатывает сложные признаки и отношения между ними.</a:t>
            </a:r>
          </a:p>
          <a:p>
            <a:pPr lvl="1"/>
            <a:r>
              <a:rPr lang="ru-RU" sz="2000" dirty="0"/>
              <a:t>Требуется длительная настройка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Часто требуется ансамбль сетей для получения высокой точности.</a:t>
            </a:r>
          </a:p>
          <a:p>
            <a:pPr lvl="1"/>
            <a:r>
              <a:rPr lang="ru-RU" sz="2000" dirty="0"/>
              <a:t>Тяжело перетренировать.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0"/>
            <a:r>
              <a:rPr lang="ru-RU" sz="2000" dirty="0"/>
              <a:t>Выбор конкретных методов зависит от поставленной задачи.</a:t>
            </a:r>
          </a:p>
          <a:p>
            <a:pPr lvl="0"/>
            <a:r>
              <a:rPr lang="ru-RU" sz="2000" dirty="0"/>
              <a:t>Для простых и одномерных данных рекомендуется подход, основанный на модели.</a:t>
            </a:r>
          </a:p>
          <a:p>
            <a:pPr lvl="0"/>
            <a:r>
              <a:rPr lang="ru-RU" sz="20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668276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605</Words>
  <Application>Microsoft Office PowerPoint</Application>
  <PresentationFormat>Широкоэкранный</PresentationFormat>
  <Paragraphs>101</Paragraphs>
  <Slides>16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Простые методы предсказания временных рядов</vt:lpstr>
      <vt:lpstr>Презентация PowerPoint</vt:lpstr>
      <vt:lpstr>Классификация методов предсказания временных рядов.  Аналитические методы (на основе модели)</vt:lpstr>
      <vt:lpstr>Классификация методов анализа временных рядов. Неаналитические методы параметрические модели</vt:lpstr>
      <vt:lpstr>Классификация методов анализа временных рядов. Нелинейные параметрические модели</vt:lpstr>
      <vt:lpstr>Прогноз временного ряда</vt:lpstr>
      <vt:lpstr>Прогноз временного ряда</vt:lpstr>
      <vt:lpstr>Методы машинного обучения. Прогноз временного ряда</vt:lpstr>
      <vt:lpstr>Прогноз временного ряда</vt:lpstr>
      <vt:lpstr>Прогноз временного ряда</vt:lpstr>
      <vt:lpstr>Прогноз временного ряда</vt:lpstr>
      <vt:lpstr>задача предположить метод предсказания по временному ряду</vt:lpstr>
      <vt:lpstr>задача предположить метод предсказания по временному ряду</vt:lpstr>
      <vt:lpstr>задача предположить метод предсказания по временному ряду</vt:lpstr>
      <vt:lpstr>задача предположить метод предсказания по временному ряду</vt:lpstr>
      <vt:lpstr>задача предположить метод предсказания по временному ряду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84</cp:revision>
  <dcterms:created xsi:type="dcterms:W3CDTF">2021-10-31T10:57:36Z</dcterms:created>
  <dcterms:modified xsi:type="dcterms:W3CDTF">2023-03-07T13:00:40Z</dcterms:modified>
</cp:coreProperties>
</file>