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04" r:id="rId2"/>
    <p:sldId id="305" r:id="rId3"/>
    <p:sldId id="306" r:id="rId4"/>
    <p:sldId id="307" r:id="rId5"/>
    <p:sldId id="375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20" r:id="rId14"/>
    <p:sldId id="321" r:id="rId15"/>
    <p:sldId id="322" r:id="rId16"/>
    <p:sldId id="32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6327"/>
  </p:normalViewPr>
  <p:slideViewPr>
    <p:cSldViewPr snapToGrid="0">
      <p:cViewPr varScale="1">
        <p:scale>
          <a:sx n="107" d="100"/>
          <a:sy n="107" d="100"/>
        </p:scale>
        <p:origin x="12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07.03.2023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sz="2400" dirty="0"/>
                  <a:t>Самый простой метод регрессии - линейная регрессия. Этот метод основан на предположении, что тренд имеет следующую модель:</a:t>
                </a:r>
                <a:endParaRPr lang="ru-RU" sz="24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где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ru-RU" dirty="0"/>
                  <a:t>э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то оценка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- коэффициент наклона и смещение</a:t>
                </a:r>
                <a:r>
                  <a:rPr lang="en-US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переменная шума (случайного фактора) для выборки </a:t>
                </a:r>
                <a:r>
                  <a:rPr lang="en-US" dirty="0"/>
                  <a:t>n. </a:t>
                </a:r>
              </a:p>
              <a:p>
                <a:r>
                  <a:rPr lang="ru-RU" sz="2400" dirty="0"/>
                  <a:t>Эта модель справедлива для любых линейных временных рядов, например, для линейного тренда. Используя эту модель, можно найти предыдущие и будущие значения образцов. Таким образом, наша задача здесь - найти коэффициенты, которые наилучшим образом аппроксимируют ряды по некоторым критериям.</a:t>
                </a:r>
              </a:p>
              <a:p>
                <a:r>
                  <a:rPr lang="ru-RU" sz="2400" dirty="0"/>
                  <a:t>Последнее означает, что мы должны ввести некоторую метрику для оценки отношения точности при выборе параметров нашей модели. Интуитивно мы можем предположить, что в качестве такой метрики можно выбрать минимум среднего по расстояниям между каждой выборкой и </a:t>
                </a:r>
                <a:r>
                  <a:rPr lang="ru-RU" sz="2400" dirty="0" err="1"/>
                  <a:t>аппроксимационной</a:t>
                </a:r>
                <a:r>
                  <a:rPr lang="ru-RU" sz="2400" dirty="0"/>
                  <a:t> кривой.</a:t>
                </a:r>
              </a:p>
              <a:p>
                <a:pPr lvl="1"/>
                <a:r>
                  <a:rPr lang="ru-RU" sz="2000" dirty="0"/>
                  <a:t>Эта метрика упоминалась выше как.</a:t>
                </a:r>
              </a:p>
              <a:p>
                <a:r>
                  <a:rPr lang="ru-RU" sz="2400" dirty="0"/>
                  <a:t>Ряд аппроксимации в указанной выше форме посредством RSS-минимизации называется </a:t>
                </a:r>
                <a:r>
                  <a:rPr lang="ru-RU" sz="2400" b="1" dirty="0"/>
                  <a:t>методом наименьших квадратов (МНК, LSM)</a:t>
                </a:r>
                <a:r>
                  <a:rPr lang="ru-RU" sz="2400" dirty="0"/>
                  <a:t> 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590" t="-229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690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1264713" cy="5105960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 smtClean="0"/>
                  <a:t>Задачу обобщенной регрессии можно записать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это некоторый критерий </a:t>
                </a:r>
                <a:r>
                  <a:rPr lang="en-US" sz="2000" dirty="0"/>
                  <a:t>(</a:t>
                </a:r>
                <a:r>
                  <a:rPr lang="ru-RU" sz="2000" dirty="0"/>
                  <a:t>или функция потерь</a:t>
                </a:r>
                <a:r>
                  <a:rPr lang="en-US" sz="2000" dirty="0"/>
                  <a:t>); </a:t>
                </a:r>
                <a:endParaRPr lang="ru-RU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э</m:t>
                    </m:r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то функция связи некоторых параметров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и входных данных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, в т.ч.</m:t>
                    </m:r>
                  </m:oMath>
                </a14:m>
                <a:r>
                  <a:rPr lang="ru-RU" sz="2000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ru-RU" sz="2000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ru-RU" sz="2000" dirty="0"/>
                  <a:t>Проблема обобщенной регрессии (в частности, нелинейной регрессии) может возникнуть, если:</a:t>
                </a:r>
              </a:p>
              <a:p>
                <a:r>
                  <a:rPr lang="ru-RU" sz="2000" dirty="0"/>
                  <a:t>данные не могут быть приведены к линейной форме.</a:t>
                </a:r>
              </a:p>
              <a:p>
                <a:r>
                  <a:rPr lang="ru-RU" sz="2000" dirty="0"/>
                  <a:t>часто связь между данными и ответами не может быть сформулирована аналитически, предполагается только, что связь существует, и мы хотим приблизиться.</a:t>
                </a:r>
              </a:p>
              <a:p>
                <a:r>
                  <a:rPr lang="ru-RU" sz="2000" dirty="0"/>
                  <a:t>Мы хотим классифицировать некоторые данные по известным классам.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1264713" cy="5105960"/>
              </a:xfrm>
              <a:blipFill>
                <a:blip r:embed="rId2"/>
                <a:stretch>
                  <a:fillRect l="-487" t="-13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7231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1" y="1133476"/>
                <a:ext cx="10801350" cy="5438774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ru-RU" dirty="0"/>
                  <a:t>Нелинейная регрессия может быть решена с использованием метода градиентного спуска, в котором итеративно весовой вектор обновляется как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𝜇𝛻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скорость обучения</a:t>
                </a:r>
                <a:r>
                  <a:rPr lang="en-US" dirty="0"/>
                  <a:t>. </a:t>
                </a:r>
              </a:p>
              <a:p>
                <a:r>
                  <a:rPr lang="en-US" dirty="0"/>
                  <a:t> </a:t>
                </a:r>
                <a:r>
                  <a:rPr lang="ru-RU" dirty="0"/>
                  <a:t>если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=∑(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ru-RU" dirty="0"/>
                  <a:t>то</a:t>
                </a:r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𝜇𝛻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ru-RU" dirty="0"/>
                  <a:t>Процедура градиентного спуска требует инициализации вектора весов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,...,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первого приближения</a:t>
                </a:r>
                <a:r>
                  <a:rPr lang="en-US" dirty="0"/>
                  <a:t>.</a:t>
                </a:r>
              </a:p>
              <a:p>
                <a:r>
                  <a:rPr lang="ru-RU" dirty="0"/>
                  <a:t>В общем случае результат может зависеть от начальных значений, если предполагается, что функция потерь не будет везде гладкой.</a:t>
                </a:r>
              </a:p>
              <a:p>
                <a:r>
                  <a:rPr lang="ru-RU" dirty="0"/>
                  <a:t>в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 целом </m:t>
                    </m:r>
                    <m:sSub>
                      <m:sSubPr>
                        <m:ctrlPr>
                          <a:rPr lang="en-US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может </a:t>
                </a:r>
                <a:r>
                  <a:rPr lang="ru-RU" dirty="0" err="1"/>
                  <a:t>менться</a:t>
                </a:r>
                <a:r>
                  <a:rPr lang="en-US" dirty="0"/>
                  <a:t>!</a:t>
                </a:r>
              </a:p>
              <a:p>
                <a:r>
                  <a:rPr lang="ru-RU" dirty="0"/>
                  <a:t>Минимум потерь можно пропустить - это зависит от скорости обучения</a:t>
                </a:r>
                <a:r>
                  <a:rPr lang="en-US" dirty="0"/>
                  <a:t>! </a:t>
                </a:r>
              </a:p>
              <a:p>
                <a:r>
                  <a:rPr lang="ru-RU" dirty="0"/>
                  <a:t>Процедура градиентного спуска должна быть непрерывной до достижения состояния 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limited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𝑠𝑜𝑚𝑒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𝑠𝑚𝑎𝑙𝑙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𝑛𝑢𝑚𝑏𝑒𝑟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Cross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validation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techniques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Процедура не гарантирует отсутствие проблем с недостаточным / переобучением.</a:t>
                </a:r>
              </a:p>
              <a:p>
                <a:r>
                  <a:rPr lang="ru-RU" dirty="0"/>
                  <a:t>Как правило, можно использовать модифицированный градиентный спуск (например, стохастический, адаптивный, второго порядка и т. Д.).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1" y="1133476"/>
                <a:ext cx="10801350" cy="5438774"/>
              </a:xfrm>
              <a:blipFill>
                <a:blip r:embed="rId2"/>
                <a:stretch>
                  <a:fillRect l="-169" t="-12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92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0696575" cy="501015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ru-RU" dirty="0"/>
                  <a:t>Нейронную сеть можно рассматривать как нелинейную регрессию. </a:t>
                </a:r>
              </a:p>
              <a:p>
                <a:r>
                  <a:rPr lang="ru-RU" dirty="0"/>
                  <a:t> Теорема </a:t>
                </a:r>
                <a:r>
                  <a:rPr lang="ru-RU" dirty="0" err="1" smtClean="0"/>
                  <a:t>Цибенко</a:t>
                </a:r>
                <a:r>
                  <a:rPr lang="ru-RU" dirty="0" smtClean="0"/>
                  <a:t>-Хроника </a:t>
                </a:r>
                <a:r>
                  <a:rPr lang="ru-RU" dirty="0"/>
                  <a:t>(1989) утверждает, что каждая ограниченная функция 𝑓 (𝑥) может быть аппроксимирована следующим решением </a:t>
                </a:r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так, что </a:t>
                </a:r>
                <a:r>
                  <a:rPr lang="en-US" dirty="0"/>
                  <a:t/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))&lt;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  <a:r>
                  <a:rPr lang="ru-RU" dirty="0"/>
                  <a:t>где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ошибка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результат аппроксимации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нелинейная регрессия входного слоя (представляет собой скрытый слой в нейронной сети)</a:t>
                </a:r>
                <a:r>
                  <a:rPr lang="en-US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вес для каждого вывода скрытого слоя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M </a:t>
                </a:r>
                <a:r>
                  <a:rPr lang="ru-RU" dirty="0"/>
                  <a:t>это количество </a:t>
                </a:r>
                <a:r>
                  <a:rPr lang="ru-RU" dirty="0" err="1"/>
                  <a:t>связец</a:t>
                </a:r>
                <a:r>
                  <a:rPr lang="ru-RU" dirty="0"/>
                  <a:t> между скрытым и выходным слоями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P </a:t>
                </a:r>
                <a:r>
                  <a:rPr lang="ru-RU" dirty="0"/>
                  <a:t>это номер входной функции</a:t>
                </a:r>
                <a:r>
                  <a:rPr lang="en-US" dirty="0"/>
                  <a:t>.   </a:t>
                </a:r>
              </a:p>
              <a:p>
                <a:r>
                  <a:rPr lang="ru-RU" dirty="0" err="1"/>
                  <a:t>Лема</a:t>
                </a:r>
                <a:r>
                  <a:rPr lang="ru-RU" dirty="0"/>
                  <a:t> </a:t>
                </a:r>
                <a:r>
                  <a:rPr lang="ru-RU" dirty="0" err="1"/>
                  <a:t>Уитсона</a:t>
                </a:r>
                <a:r>
                  <a:rPr lang="ru-RU" dirty="0"/>
                  <a:t>: для данных с 𝑝 линейно независимыми характеристиками достаточно 2𝑝 + 1 измерений скрытого слоя.</a:t>
                </a:r>
                <a:endParaRPr lang="en-US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0696575" cy="5010150"/>
              </a:xfrm>
              <a:blipFill>
                <a:blip r:embed="rId2"/>
                <a:stretch>
                  <a:fillRect l="-399" t="-2068" b="-10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709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55"/>
            <a:ext cx="10515600" cy="1325563"/>
          </a:xfrm>
        </p:spPr>
        <p:txBody>
          <a:bodyPr/>
          <a:lstStyle/>
          <a:p>
            <a:r>
              <a:rPr lang="ru-RU" b="1" dirty="0"/>
              <a:t>Нелинейная регрессия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7D67FA-1088-43B6-8F2D-8ED735F0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285875"/>
            <a:ext cx="10696575" cy="5010150"/>
          </a:xfrm>
        </p:spPr>
        <p:txBody>
          <a:bodyPr>
            <a:noAutofit/>
          </a:bodyPr>
          <a:lstStyle/>
          <a:p>
            <a:r>
              <a:rPr lang="ru-RU" sz="2000" b="1" dirty="0"/>
              <a:t>Стохастическая модель </a:t>
            </a:r>
            <a:r>
              <a:rPr lang="ru-RU" sz="2000" b="1" dirty="0" err="1"/>
              <a:t>Prophet</a:t>
            </a:r>
            <a:endParaRPr lang="ru-RU" sz="2000" dirty="0"/>
          </a:p>
          <a:p>
            <a:r>
              <a:rPr lang="ru-RU" sz="2000" dirty="0"/>
              <a:t>Адаптивная модель бизнес-прогноза </a:t>
            </a:r>
            <a:r>
              <a:rPr lang="ru-RU" sz="2000" dirty="0" err="1"/>
              <a:t>facebook</a:t>
            </a:r>
            <a:endParaRPr lang="ru-RU" sz="2000" dirty="0"/>
          </a:p>
          <a:p>
            <a:pPr algn="just"/>
            <a:r>
              <a:rPr lang="ru-RU" sz="2000" dirty="0"/>
              <a:t>Стандартные методы, такие как ARIMA или </a:t>
            </a:r>
            <a:r>
              <a:rPr lang="ru-RU" sz="2000" dirty="0" err="1"/>
              <a:t>Holt-Winter</a:t>
            </a:r>
            <a:r>
              <a:rPr lang="ru-RU" sz="2000" dirty="0"/>
              <a:t>, генерируют стабильные прогнозы, однако они затрудняют прогнозирование быстрых изменений во временных рядах, особенно когда эти изменения вызваны множественными сезонностями или движущимися редкими событиями (например, праздниками).</a:t>
            </a:r>
          </a:p>
          <a:p>
            <a:pPr algn="just"/>
            <a:r>
              <a:rPr lang="ru-RU" sz="2000" dirty="0"/>
              <a:t>С другой стороны, если известна некоторая обобщенная (параметрическая) модель процесса, то модель прогноза можно ввести как адаптивную параметрическую.</a:t>
            </a:r>
          </a:p>
          <a:p>
            <a:pPr algn="just"/>
            <a:r>
              <a:rPr lang="ru-RU" sz="2000" dirty="0"/>
              <a:t>Для бизнес-прогнозов, таких как прогнозирование продаж, цен или спроса, модель можно описать как </a:t>
            </a:r>
          </a:p>
          <a:p>
            <a:pPr lvl="1" algn="just"/>
            <a:r>
              <a:rPr lang="ru-RU" sz="2000" dirty="0"/>
              <a:t>детерминированный  тренд с редкими изменениями; </a:t>
            </a:r>
          </a:p>
          <a:p>
            <a:pPr lvl="1" algn="just"/>
            <a:r>
              <a:rPr lang="ru-RU" sz="2000" dirty="0"/>
              <a:t>множественные сезонности (дни, недели, месяц, годы); </a:t>
            </a:r>
          </a:p>
          <a:p>
            <a:pPr lvl="1" algn="just"/>
            <a:r>
              <a:rPr lang="ru-RU" sz="2000" dirty="0"/>
              <a:t>и редкие события, такие как праздники.</a:t>
            </a:r>
          </a:p>
        </p:txBody>
      </p:sp>
    </p:spTree>
    <p:extLst>
      <p:ext uri="{BB962C8B-B14F-4D97-AF65-F5344CB8AC3E}">
        <p14:creationId xmlns:p14="http://schemas.microsoft.com/office/powerpoint/2010/main" val="1494998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3" y="1059679"/>
                <a:ext cx="11835925" cy="5031826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000" dirty="0"/>
                  <a:t>Обозначенные факторы могут быть заданы следующей моделью</a:t>
                </a:r>
                <a:r>
                  <a:rPr lang="en-US" sz="2000" dirty="0"/>
                  <a:t>: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h𝑜𝑙𝑦𝑑𝑎𝑦𝑠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𝑛𝑜𝑖𝑠𝑒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ru-RU" sz="2000" dirty="0"/>
              </a:p>
              <a:p>
                <a:pPr>
                  <a:lnSpc>
                    <a:spcPct val="100000"/>
                  </a:lnSpc>
                </a:pPr>
                <a:r>
                  <a:rPr lang="ru-RU" sz="2000" dirty="0"/>
                  <a:t>где</a:t>
                </a:r>
                <a:r>
                  <a:rPr lang="en-US" sz="2000" dirty="0"/>
                  <a:t>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или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 smtClean="0"/>
                  <a:t>непериодический </a:t>
                </a:r>
                <a:r>
                  <a:rPr lang="ru-RU" sz="2000" dirty="0"/>
                  <a:t>кусочно-линейный тренд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ru-RU" sz="2000" dirty="0"/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− скорость роста;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и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настройки скорости, а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− параметр смещения.  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ru-RU" sz="2000" i="1">
                        <a:latin typeface="Cambria Math" panose="02040503050406030204" pitchFamily="18" charset="0"/>
                      </a:rPr>
                      <m:t>логистически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й тренд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</a:rPr>
                          <m:t>уменьшение и увеличение</m:t>
                        </m:r>
                      </m:e>
                    </m:d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i="1">
                        <a:latin typeface="Cambria Math" panose="02040503050406030204" pitchFamily="18" charset="0"/>
                      </a:rPr>
                      <m:t>с насыщением</m:t>
                    </m:r>
                  </m:oMath>
                </a14:m>
                <a:endParaRPr lang="ru-RU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𝑡𝑟𝑒𝑛𝑑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))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где 𝐶, 𝑘, 𝑏 - обучаемые параметры: 𝐶 – коэффициент подъема; 𝑘 - скорость роста; 𝑏 - параметр смещения.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ru-RU" sz="2000" dirty="0"/>
                  <a:t>Отметим, что библиотека </a:t>
                </a:r>
                <a:r>
                  <a:rPr lang="en-US" sz="2000" b="1" dirty="0"/>
                  <a:t>Facebook</a:t>
                </a:r>
                <a:r>
                  <a:rPr lang="en-US" sz="2000" dirty="0"/>
                  <a:t> </a:t>
                </a:r>
                <a:r>
                  <a:rPr lang="ru-RU" sz="2000" dirty="0"/>
                  <a:t> </a:t>
                </a:r>
                <a:r>
                  <a:rPr lang="en-US" sz="2000" b="1" dirty="0"/>
                  <a:t>Prophet </a:t>
                </a:r>
                <a:r>
                  <a:rPr lang="ru-RU" sz="2000" dirty="0"/>
                  <a:t>включает дополнительную подпрограмму для автоматического выбора точки смены тренда по истории. Точку смены тренда также можно установить вручную.</a:t>
                </a:r>
                <a:r>
                  <a:rPr lang="en-US" sz="1600" dirty="0"/>
                  <a:t/>
                </a:r>
                <a:br>
                  <a:rPr lang="en-US" sz="1600" dirty="0"/>
                </a:br>
                <a:r>
                  <a:rPr lang="en-US" sz="1600" dirty="0"/>
                  <a:t> 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3" y="1059679"/>
                <a:ext cx="11835925" cy="5031826"/>
              </a:xfrm>
              <a:blipFill>
                <a:blip r:embed="rId2"/>
                <a:stretch>
                  <a:fillRect l="-463" t="-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328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6373" y="846034"/>
                <a:ext cx="11835925" cy="5245471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регулярное периодическое изменение. 6-х дневные сезонности (понедельник, вторник, среда, четверг, пятница, суббота) моделируются как 0 и 1, воскресенье моделируются как линейная комбинация дней предыдущих размеров. неделя, месяц и годы, несколько сезонностей, смоделированных в виде ряда Фурье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𝑠𝑒𝑎𝑠𝑜𝑛𝑎𝑙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cos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m:rPr>
                          <m:nor/>
                        </m:rPr>
                        <a:rPr lang="en-US" sz="2000"/>
                        <m:t>sin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𝑛𝑥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)),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– период в днях </a:t>
                </a:r>
                <a:r>
                  <a:rPr lang="en-US" sz="2000" dirty="0"/>
                  <a:t>(365.25 </a:t>
                </a:r>
                <a:r>
                  <a:rPr lang="ru-RU" sz="2000" dirty="0"/>
                  <a:t>для года</a:t>
                </a:r>
                <a:r>
                  <a:rPr lang="en-US" sz="2000" dirty="0"/>
                  <a:t>, 7 </a:t>
                </a:r>
                <a:r>
                  <a:rPr lang="ru-RU" sz="2000" dirty="0"/>
                  <a:t>для недели</a:t>
                </a:r>
                <a:r>
                  <a:rPr lang="en-US" sz="2000" dirty="0"/>
                  <a:t>);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оцениваемые параметры</a:t>
                </a:r>
                <a:r>
                  <a:rPr lang="en-US" sz="2000" dirty="0"/>
                  <a:t>. </a:t>
                </a:r>
              </a:p>
              <a:p>
                <a:pPr lvl="1"/>
                <a:r>
                  <a:rPr lang="ru-RU" sz="1600" dirty="0"/>
                  <a:t>Отметим, что важно выбрать правильно число компонент иначе можно переобучить модель.</a:t>
                </a:r>
              </a:p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h𝑜𝑙𝑦𝑑𝑎𝑦𝑠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редкие, но регулярные </a:t>
                </a:r>
                <a:r>
                  <a:rPr lang="ru-RU" sz="2000" dirty="0" smtClean="0"/>
                  <a:t>события </a:t>
                </a:r>
                <a:endParaRPr lang="ru-RU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h𝑜𝑙𝑦𝑑𝑎𝑦𝑠</m:t>
                      </m:r>
                      <m:d>
                        <m:d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[1(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),1(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),…)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sz="2000" dirty="0"/>
              </a:p>
              <a:p>
                <a:r>
                  <a:rPr lang="ru-RU" sz="2000" dirty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ru-RU" sz="20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- продолжительность выходных; k - нормальное распределение с СКО как параметр и нулевым </a:t>
                </a:r>
                <a:r>
                  <a:rPr lang="ru-RU" sz="2000" dirty="0" smtClean="0"/>
                  <a:t>сдернем </a:t>
                </a:r>
                <a:r>
                  <a:rPr lang="ru-RU" sz="2000" dirty="0"/>
                  <a:t>значением; 𝑛𝑜𝑖𝑠𝑒 (𝑥) - </a:t>
                </a:r>
                <a:r>
                  <a:rPr lang="ru-RU" sz="2000" dirty="0" err="1"/>
                  <a:t>i.i.d</a:t>
                </a:r>
                <a:r>
                  <a:rPr lang="ru-RU" sz="2000" dirty="0"/>
                  <a:t>. - </a:t>
                </a:r>
                <a:r>
                  <a:rPr lang="ru-RU" sz="2000" dirty="0" err="1" smtClean="0"/>
                  <a:t>Гауссовс</a:t>
                </a:r>
                <a:r>
                  <a:rPr lang="ru-RU" sz="2000" dirty="0" err="1"/>
                  <a:t>ы</a:t>
                </a:r>
                <a:r>
                  <a:rPr lang="ru-RU" sz="2000" dirty="0" smtClean="0"/>
                  <a:t> </a:t>
                </a:r>
                <a:r>
                  <a:rPr lang="ru-RU" sz="2000" dirty="0"/>
                  <a:t>шумы.</a:t>
                </a:r>
              </a:p>
              <a:p>
                <a:r>
                  <a:rPr lang="ru-RU" sz="2000" dirty="0"/>
                  <a:t>Примечание. В некоторых источниках вы можете увидеть следующее обозначение</a:t>
                </a:r>
                <a:endParaRPr lang="ru-RU" sz="20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𝑡𝑟𝑒𝑛𝑑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h𝑜𝑙𝑦𝑑𝑎𝑦𝑠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𝑛𝑜𝑖𝑠𝑒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endParaRPr lang="ru-RU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являются регрессорами, которые не описываются другими моделями (в уравнении в большинстве источников компонент включает неявно).</a:t>
                </a:r>
                <a:r>
                  <a:rPr lang="en-US" sz="2000" dirty="0"/>
                  <a:t> </a:t>
                </a:r>
              </a:p>
              <a:p>
                <a:pPr lvl="1"/>
                <a:r>
                  <a:rPr lang="ru-RU" sz="1600" dirty="0"/>
                  <a:t>В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latin typeface="Cambria Math" panose="02040503050406030204" pitchFamily="18" charset="0"/>
                      </a:rPr>
                      <m:t> предыд</m:t>
                    </m:r>
                    <m:r>
                      <a:rPr lang="ru-RU" sz="1600" b="0" i="1" smtClean="0">
                        <a:latin typeface="Cambria Math" panose="02040503050406030204" pitchFamily="18" charset="0"/>
                      </a:rPr>
                      <m:t>ущей нотации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𝑢𝑠𝑒𝑟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𝑟𝑒𝑔𝑟𝑒𝑠𝑠𝑜𝑟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r>
                  <a:rPr lang="ru-RU" sz="1600" dirty="0"/>
                  <a:t>часть 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𝑠𝑒𝑎𝑠𝑜𝑛𝑎𝑙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.  </a:t>
                </a:r>
                <a:br>
                  <a:rPr lang="en-US" sz="1600" dirty="0"/>
                </a:br>
                <a:endParaRPr lang="en-US" sz="1600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6373" y="846034"/>
                <a:ext cx="11835925" cy="5245471"/>
              </a:xfrm>
              <a:blipFill>
                <a:blip r:embed="rId2"/>
                <a:stretch>
                  <a:fillRect l="-463" t="-1279" b="-1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931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6374" y="365125"/>
            <a:ext cx="11097426" cy="566367"/>
          </a:xfrm>
        </p:spPr>
        <p:txBody>
          <a:bodyPr>
            <a:noAutofit/>
          </a:bodyPr>
          <a:lstStyle/>
          <a:p>
            <a:r>
              <a:rPr lang="ru-RU" sz="3600" b="1" dirty="0"/>
              <a:t>Обобщенная адаптивная модель</a:t>
            </a:r>
            <a:r>
              <a:rPr lang="en-US" sz="3600" b="1" dirty="0"/>
              <a:t> (</a:t>
            </a:r>
            <a:r>
              <a:rPr lang="ru-RU" sz="3600" b="1" dirty="0"/>
              <a:t>регрессия</a:t>
            </a:r>
            <a:r>
              <a:rPr lang="en-US" sz="3600" b="1" dirty="0"/>
              <a:t>). Prophet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3" y="931492"/>
            <a:ext cx="11835925" cy="5512037"/>
          </a:xfrm>
        </p:spPr>
        <p:txBody>
          <a:bodyPr>
            <a:noAutofit/>
          </a:bodyPr>
          <a:lstStyle/>
          <a:p>
            <a:r>
              <a:rPr lang="ru-RU" sz="2000" b="1" dirty="0"/>
              <a:t>Преимущества пророка</a:t>
            </a:r>
            <a:endParaRPr lang="ru-RU" sz="2000" dirty="0"/>
          </a:p>
          <a:p>
            <a:pPr lvl="1"/>
            <a:r>
              <a:rPr lang="en-US" sz="2000" b="1" dirty="0"/>
              <a:t>Prophet</a:t>
            </a:r>
            <a:r>
              <a:rPr lang="ru-RU" sz="2000" dirty="0"/>
              <a:t> может учесть несколько линейных и нелинейных признаков ряда в качестве компонент.</a:t>
            </a:r>
          </a:p>
          <a:p>
            <a:pPr lvl="1"/>
            <a:r>
              <a:rPr lang="ru-RU" sz="2000" dirty="0"/>
              <a:t>Возможность легко моделировать любое количество сезонностей.</a:t>
            </a:r>
          </a:p>
          <a:p>
            <a:pPr lvl="1"/>
            <a:r>
              <a:rPr lang="ru-RU" sz="2000" dirty="0"/>
              <a:t>Возможность работы с пропущенными датами во временных рядах.</a:t>
            </a:r>
          </a:p>
          <a:p>
            <a:pPr lvl="1"/>
            <a:r>
              <a:rPr lang="ru-RU" sz="2000" dirty="0"/>
              <a:t>Легко интегрирует праздники в модель.</a:t>
            </a:r>
          </a:p>
          <a:p>
            <a:pPr lvl="1"/>
            <a:r>
              <a:rPr lang="ru-RU" sz="2000" dirty="0"/>
              <a:t>Прозрачность модели.</a:t>
            </a:r>
          </a:p>
          <a:p>
            <a:pPr lvl="1"/>
            <a:r>
              <a:rPr lang="ru-RU" sz="2000" dirty="0"/>
              <a:t>Гибкость моделирования тренда.</a:t>
            </a:r>
          </a:p>
          <a:p>
            <a:r>
              <a:rPr lang="ru-RU" sz="2000" b="1" dirty="0"/>
              <a:t>Недостатки пророка</a:t>
            </a:r>
            <a:endParaRPr lang="ru-RU" sz="2000" dirty="0"/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допускает </a:t>
            </a:r>
            <a:r>
              <a:rPr lang="ru-RU" sz="2000" dirty="0" err="1"/>
              <a:t>негауссовского</a:t>
            </a:r>
            <a:r>
              <a:rPr lang="ru-RU" sz="2000" dirty="0"/>
              <a:t> распределения шума</a:t>
            </a:r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принимает во внимание автокорреляцию по невязке (поэтому требуется только распределение гауссова шума).</a:t>
            </a:r>
          </a:p>
          <a:p>
            <a:pPr lvl="1"/>
            <a:r>
              <a:rPr lang="ru-RU" sz="2000" dirty="0" err="1"/>
              <a:t>Prophet</a:t>
            </a:r>
            <a:r>
              <a:rPr lang="ru-RU" sz="2000" dirty="0"/>
              <a:t> не предполагает поведения стохастического тренда (случайного блуждания).</a:t>
            </a:r>
          </a:p>
          <a:p>
            <a:pPr lvl="1"/>
            <a:r>
              <a:rPr lang="ru-RU" sz="2000" dirty="0"/>
              <a:t>Долгосрочное прогнозирование может быть нестабильным с автоматическим выбором точки изменения тренда.</a:t>
            </a:r>
          </a:p>
        </p:txBody>
      </p:sp>
    </p:spTree>
    <p:extLst>
      <p:ext uri="{BB962C8B-B14F-4D97-AF65-F5344CB8AC3E}">
        <p14:creationId xmlns:p14="http://schemas.microsoft.com/office/powerpoint/2010/main" val="69732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анализ. Обычный МНК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/>
                  <a:t>Самым простым МНК является обычный МНК (</a:t>
                </a:r>
                <a:r>
                  <a:rPr lang="en-US" dirty="0"/>
                  <a:t>ordinary LSM, </a:t>
                </a:r>
                <a:r>
                  <a:rPr lang="ru-RU" dirty="0"/>
                  <a:t>OLS</a:t>
                </a:r>
                <a:r>
                  <a:rPr lang="en-US" dirty="0"/>
                  <a:t>M</a:t>
                </a:r>
                <a:r>
                  <a:rPr lang="ru-RU" dirty="0"/>
                  <a:t>). Задачу OLSM можно представить как</a:t>
                </a:r>
                <a:r>
                  <a:rPr lang="en-US" sz="2000" dirty="0"/>
                  <a:t>: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0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/>
                  <a:t>В нашем случае это приводит к следующему:</a:t>
                </a:r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dirty="0"/>
                  <a:t>Эту проблему можно решить аналитически.</a:t>
                </a:r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en-US" sz="200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r>
                                        <a:rPr lang="en-US" sz="2000" b="0" i="1" dirty="0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200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581649"/>
              </a:xfrm>
              <a:blipFill>
                <a:blip r:embed="rId2"/>
                <a:stretch>
                  <a:fillRect l="-966" t="-98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9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Полиномиальная регрессия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6"/>
                <a:ext cx="11363325" cy="4076700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ru-RU" dirty="0" smtClean="0"/>
                  <a:t>В более общем случае, когда ряд может быть выражен как некоторая линейная комбинация членов, например полиномиальная регрессия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+...+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 для полиномиальной регрессии</a:t>
                </a:r>
                <a:endParaRPr lang="en-US" dirty="0" smtClean="0"/>
              </a:p>
              <a:p>
                <a:pPr marL="0" indent="0" algn="ctr">
                  <a:buNone/>
                </a:pPr>
                <a:endParaRPr lang="ru-RU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для каждой выборки 𝑦𝑛 оценка может быть дана как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</a:t>
                </a:r>
                <a:endParaRPr lang="en-US" dirty="0"/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отображение i-го члена, а нулевой член - смещение</a:t>
                </a:r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;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)=(1,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),...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6"/>
                <a:ext cx="11363325" cy="4076700"/>
              </a:xfrm>
              <a:blipFill>
                <a:blip r:embed="rId2"/>
                <a:stretch>
                  <a:fillRect l="-54" t="-124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2627FF3-E2FD-4694-8735-A67C5A641367}"/>
                  </a:ext>
                </a:extLst>
              </p:cNvPr>
              <p:cNvSpPr/>
              <p:nvPr/>
            </p:nvSpPr>
            <p:spPr>
              <a:xfrm>
                <a:off x="1466850" y="5250483"/>
                <a:ext cx="9258300" cy="15193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Обратите внимание: решение МНК работает для любого симметричного распределения шумов 𝜂, с нулевым средним значением и ограниченной дисперсией, в частности, для гауссовского распределения шума, так что: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&lt;∞,</m:t>
                      </m:r>
                    </m:oMath>
                  </m:oMathPara>
                </a14:m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 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то есть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𝑊𝐺𝑁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шум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Прямоугольник 3">
                <a:extLst>
                  <a:ext uri="{FF2B5EF4-FFF2-40B4-BE49-F238E27FC236}">
                    <a16:creationId xmlns:a16="http://schemas.microsoft.com/office/drawing/2014/main" id="{B2627FF3-E2FD-4694-8735-A67C5A6413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50" y="5250483"/>
                <a:ext cx="9258300" cy="1519390"/>
              </a:xfrm>
              <a:prstGeom prst="rect">
                <a:avLst/>
              </a:prstGeom>
              <a:blipFill>
                <a:blip r:embed="rId3"/>
                <a:stretch>
                  <a:fillRect l="-593" t="-2000" b="-12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40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B6B433-AB20-4BD4-8E77-84B856A5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>
            <a:normAutofit/>
          </a:bodyPr>
          <a:lstStyle/>
          <a:p>
            <a:r>
              <a:rPr lang="ru-RU" b="1" dirty="0"/>
              <a:t>Регрессионный анализ. Обычный МНК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3849" y="1171575"/>
                <a:ext cx="11363325" cy="532129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sz="2400" dirty="0"/>
                  <a:t>в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вед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ем вектор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,...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 матрицу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(0),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(1),...,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−1))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тогда можно записать линейную регрессию в следующей форме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ru-RU" sz="2400" dirty="0"/>
                  <a:t>где</a:t>
                </a:r>
                <a:endParaRPr lang="en-US" sz="2400" dirty="0"/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,...)</m:t>
                    </m:r>
                  </m:oMath>
                </a14:m>
                <a:r>
                  <a:rPr lang="en-US" sz="2400" dirty="0"/>
                  <a:t>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 b="0" i="0" smtClean="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строка</a:t>
                </a:r>
                <a:r>
                  <a:rPr lang="en-US" sz="2400" dirty="0"/>
                  <a:t>);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столбец</a:t>
                </a:r>
                <a:r>
                  <a:rPr lang="en-US" sz="2400" dirty="0"/>
                  <a:t>);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</a:t>
                </a:r>
                <a14:m>
                  <m:oMath xmlns:m="http://schemas.openxmlformats.org/officeDocument/2006/math">
                    <m:r>
                      <a:rPr lang="ru-RU" sz="2400">
                        <a:latin typeface="Cambria Math" panose="02040503050406030204" pitchFamily="18" charset="0"/>
                      </a:rPr>
                      <m:t>меет раз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мер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+1)×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(</a:t>
                </a:r>
                <a:r>
                  <a:rPr lang="ru-RU" sz="2400" dirty="0"/>
                  <a:t>матрица</a:t>
                </a:r>
                <a:r>
                  <a:rPr lang="en-US" sz="2400" dirty="0"/>
                  <a:t>).</a:t>
                </a:r>
              </a:p>
              <a:p>
                <a:r>
                  <a:rPr lang="ru-RU" sz="2400" dirty="0"/>
                  <a:t>Для обсуждаемой модели можно сказать, что или серия имеет 𝑝 + 1 характеристики, или порядок модели.Решение задачи OLS в нашем обобщенном случае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</a:t>
                </a:r>
                <a:r>
                  <a:rPr lang="ru-RU" dirty="0" err="1"/>
                  <a:t>псведообратная</a:t>
                </a:r>
                <a:r>
                  <a:rPr lang="ru-RU" dirty="0"/>
                  <a:t> матрица</a:t>
                </a:r>
                <a:r>
                  <a:rPr lang="en-US" dirty="0"/>
                  <a:t>.</a:t>
                </a:r>
              </a:p>
              <a:p>
                <a:endParaRPr lang="en-US" sz="1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CFDC76D-90F0-4FD7-8BA6-954D6D2E6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849" y="1171575"/>
                <a:ext cx="11363325" cy="5321299"/>
              </a:xfrm>
              <a:blipFill>
                <a:blip r:embed="rId2"/>
                <a:stretch>
                  <a:fillRect l="-966" t="-21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63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B0BD9A-7621-4C6C-83FB-EF548642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31" y="365126"/>
            <a:ext cx="10806869" cy="84455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Регрессионный анализ. Теорема Гаусса-Маркова.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C09A9B-37BF-4A6D-BEFD-DC9A189B1B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899" y="1352550"/>
                <a:ext cx="11496675" cy="52578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Теорема Гаусса-Маркова утверждает, что для гауссовского распределения шума OLS обеспечивает статистически эффективную линейную несмещенную оценку (</a:t>
                </a:r>
                <a:r>
                  <a:rPr lang="en-US" dirty="0"/>
                  <a:t>BLUE</a:t>
                </a:r>
                <a:r>
                  <a:rPr lang="ru-RU" dirty="0"/>
                  <a:t>) с дисперсией этой оценки.</a:t>
                </a: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dirty="0">
                          <a:latin typeface="Cambria Math" panose="02040503050406030204" pitchFamily="18" charset="0"/>
                        </a:rPr>
                        <m:t>𝑣𝑎𝑟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dirty="0">
                          <a:latin typeface="Cambria Math" panose="02040503050406030204" pitchFamily="18" charset="0"/>
                        </a:rPr>
                        <m:t>𝑣𝑎𝑟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</m:d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dirty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dirty="0">
                          <a:latin typeface="Cambria Math" panose="02040503050406030204" pitchFamily="18" charset="0"/>
                        </a:rPr>
                        <m:t>.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ru-RU" dirty="0"/>
                  <a:t>Более общий случай решения методом наименьших квадратов для немного нестационарного случая - это взвешенное МНК (WLS) решение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𝐴𝑋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𝐴𝑌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где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это матрица весов</a:t>
                </a:r>
                <a:r>
                  <a:rPr lang="en-US" dirty="0"/>
                  <a:t>. 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:r>
                  <a:rPr lang="ru-RU" dirty="0"/>
                  <a:t>Частный случай (обобщенный МНК, GLS), когда 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т.ч.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)≠0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0EC09A9B-37BF-4A6D-BEFD-DC9A189B1B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899" y="1352550"/>
                <a:ext cx="11496675" cy="5257800"/>
              </a:xfrm>
              <a:blipFill>
                <a:blip r:embed="rId2"/>
                <a:stretch>
                  <a:fillRect l="-1060" t="-1972" b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050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обусловленности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042172"/>
            <a:ext cx="11534775" cy="5305425"/>
          </a:xfrm>
        </p:spPr>
        <p:txBody>
          <a:bodyPr>
            <a:normAutofit/>
          </a:bodyPr>
          <a:lstStyle/>
          <a:p>
            <a:r>
              <a:rPr lang="ru-RU" sz="2000" dirty="0"/>
              <a:t>Одним из основных препятствий для использования обычной регрессии является число плохих условий обрабатываемых данных.</a:t>
            </a:r>
          </a:p>
          <a:p>
            <a:r>
              <a:rPr lang="ru-RU" sz="2000" dirty="0"/>
              <a:t>Плохо обусловленная проблема - относительно высокая изменчивость результатов оценки, вызванная небольшим возмущением (изменением) данных.</a:t>
            </a:r>
          </a:p>
          <a:p>
            <a:r>
              <a:rPr lang="ru-RU" sz="2000" dirty="0"/>
              <a:t>Просьба обратить внимание на то, что плохое или хорошее состояние зависит от числа обратных состояний.</a:t>
            </a:r>
          </a:p>
          <a:p>
            <a:r>
              <a:rPr lang="ru-RU" sz="2000" dirty="0"/>
              <a:t>Номер физического состояния зависит от воздействия шума на серию.</a:t>
            </a:r>
          </a:p>
          <a:p>
            <a:r>
              <a:rPr lang="ru-RU" sz="2000" dirty="0"/>
              <a:t>Таким образом, чем больше отношение детерминированной части к шуму, тем лучше состояние ряда (т.е. меньше влияние возмущения данных результата оценки).</a:t>
            </a:r>
          </a:p>
          <a:p>
            <a:r>
              <a:rPr lang="ru-RU" sz="2000" dirty="0"/>
              <a:t>Проблема плохих условий может неявно проявляться в росте дисперсии и выбросов в прогнозировании регрессии.</a:t>
            </a:r>
          </a:p>
          <a:p>
            <a:r>
              <a:rPr lang="ru-RU" sz="2000" dirty="0"/>
              <a:t> Проблема плохих условий или сильного влияния шума приводит к возможности переобучения аппроксимируемого ряда.</a:t>
            </a:r>
          </a:p>
        </p:txBody>
      </p:sp>
      <p:pic>
        <p:nvPicPr>
          <p:cNvPr id="35842" name="Picture 2" descr="image.png">
            <a:extLst>
              <a:ext uri="{FF2B5EF4-FFF2-40B4-BE49-F238E27FC236}">
                <a16:creationId xmlns:a16="http://schemas.microsoft.com/office/drawing/2014/main" id="{20FA15FC-179C-40EE-9EE2-091AC71F6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7140" y="5123550"/>
            <a:ext cx="4586286" cy="173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9300208" y="5366241"/>
                <a:ext cx="1835054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−17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0208" y="5366241"/>
                <a:ext cx="183505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9045224" y="6113592"/>
                <a:ext cx="2187715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=5.002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+6.99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224" y="6113592"/>
                <a:ext cx="2187715" cy="7101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788956" y="5122339"/>
            <a:ext cx="3074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Хорошо обусловленное СЛАУ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8786020" y="5876644"/>
            <a:ext cx="290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Плохо обусловленное СЛАУ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14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</a:t>
            </a:r>
            <a:r>
              <a:rPr lang="ru-RU" b="1" dirty="0" smtClean="0"/>
              <a:t>обусловленности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187450"/>
            <a:ext cx="11534775" cy="5305425"/>
          </a:xfrm>
        </p:spPr>
        <p:txBody>
          <a:bodyPr>
            <a:noAutofit/>
          </a:bodyPr>
          <a:lstStyle/>
          <a:p>
            <a:r>
              <a:rPr lang="ru-RU" sz="2000" dirty="0"/>
              <a:t>Проблема плохих условий или сильного влияния шума приводит к возможности переобучения аппроксимируемого ряда.</a:t>
            </a:r>
          </a:p>
          <a:p>
            <a:r>
              <a:rPr lang="ru-RU" sz="2000" dirty="0"/>
              <a:t>Решения проблемы плохого состояния.</a:t>
            </a:r>
          </a:p>
          <a:p>
            <a:r>
              <a:rPr lang="ru-RU" sz="2000" b="1" dirty="0"/>
              <a:t>Робастная регрессия</a:t>
            </a:r>
            <a:r>
              <a:rPr lang="ru-RU" sz="2000" dirty="0"/>
              <a:t> - это группа эвристически предложенных методов для решения традиционных статистических задач. Эти методы могут быть основаны на изменении критериев (RSS) на другие, которые обеспечивают статистически неэффективные, но более устойчивые к шуму результаты (например, медианная регрессия, MAE-регрессия или так называемые M-оценки).</a:t>
            </a:r>
          </a:p>
          <a:p>
            <a:r>
              <a:rPr lang="ru-RU" sz="2000" b="1" dirty="0"/>
              <a:t>Выбор функций</a:t>
            </a:r>
            <a:r>
              <a:rPr lang="ru-RU" sz="2000" dirty="0"/>
              <a:t> (уменьшение размера) - выберите только ограниченное (уменьшенное) количество функций, доля которых меньше (чем меньше - тем лучше).</a:t>
            </a:r>
          </a:p>
          <a:p>
            <a:r>
              <a:rPr lang="ru-RU" sz="2000" b="1" dirty="0"/>
              <a:t>Преобразование объекта</a:t>
            </a:r>
            <a:r>
              <a:rPr lang="ru-RU" sz="2000" dirty="0"/>
              <a:t> в форму с лучшим состоянием (например, PCA и другие методы декомпозиции).</a:t>
            </a:r>
          </a:p>
          <a:p>
            <a:r>
              <a:rPr lang="ru-RU" sz="2000" b="1" dirty="0"/>
              <a:t>Матричная регуляризация</a:t>
            </a:r>
            <a:r>
              <a:rPr lang="ru-RU" sz="2000" dirty="0"/>
              <a:t> и нормализация (L1 лассо, L2 гребень (Тихонов) и др.).</a:t>
            </a:r>
          </a:p>
        </p:txBody>
      </p:sp>
    </p:spTree>
    <p:extLst>
      <p:ext uri="{BB962C8B-B14F-4D97-AF65-F5344CB8AC3E}">
        <p14:creationId xmlns:p14="http://schemas.microsoft.com/office/powerpoint/2010/main" val="402661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6C8B6-D3FE-4F56-8994-B00C81E3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ru-RU" b="1" dirty="0"/>
              <a:t>Проблема плохой </a:t>
            </a:r>
            <a:r>
              <a:rPr lang="ru-RU" b="1" dirty="0" err="1"/>
              <a:t>обсуловленности</a:t>
            </a:r>
            <a:endParaRPr lang="en-US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164AB-232A-4BDE-A9F7-2402AF183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2" y="1187450"/>
            <a:ext cx="11534775" cy="5305425"/>
          </a:xfrm>
        </p:spPr>
        <p:txBody>
          <a:bodyPr>
            <a:normAutofit/>
          </a:bodyPr>
          <a:lstStyle/>
          <a:p>
            <a:r>
              <a:rPr lang="ru-RU" dirty="0"/>
              <a:t>Пример показанного ранее решения задачи с использованием регуляризации L1 и L2</a:t>
            </a:r>
          </a:p>
        </p:txBody>
      </p:sp>
      <p:pic>
        <p:nvPicPr>
          <p:cNvPr id="40962" name="Picture 2" descr="image.png">
            <a:extLst>
              <a:ext uri="{FF2B5EF4-FFF2-40B4-BE49-F238E27FC236}">
                <a16:creationId xmlns:a16="http://schemas.microsoft.com/office/drawing/2014/main" id="{736E5B13-41FA-4862-B2F7-76B1FF97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5" y="2333441"/>
            <a:ext cx="7877175" cy="371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6390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94CB6-BC5C-4991-8560-24FF8533A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473" y="208755"/>
            <a:ext cx="11297540" cy="1325563"/>
          </a:xfrm>
        </p:spPr>
        <p:txBody>
          <a:bodyPr>
            <a:normAutofit/>
          </a:bodyPr>
          <a:lstStyle/>
          <a:p>
            <a:r>
              <a:rPr lang="ru-RU" sz="4000" b="1" dirty="0"/>
              <a:t>Стандартизация, нормализация, масштабирование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" y="1285875"/>
                <a:ext cx="11235138" cy="470058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В дополнение к вышесказанному в некоторых случаях серию можно масштабировать (нормализация и стандартизация):</a:t>
                </a:r>
              </a:p>
              <a:p>
                <a:r>
                  <a:rPr lang="ru-RU" sz="2000" dirty="0"/>
                  <a:t>Стандартизация - преобразовать распределение с нулевым значением и дисперсией 1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𝑒𝑣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))/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𝑣𝑎𝑟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где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п</a:t>
                </a:r>
                <a14:m>
                  <m:oMath xmlns:m="http://schemas.openxmlformats.org/officeDocument/2006/math"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реобразование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.  </a:t>
                </a:r>
                <a:endParaRPr lang="ru-RU" sz="2000" dirty="0"/>
              </a:p>
              <a:p>
                <a:r>
                  <a:rPr lang="en-US" sz="2000" dirty="0"/>
                  <a:t>Min-max </a:t>
                </a:r>
                <a:r>
                  <a:rPr lang="ru-RU" sz="2000" dirty="0"/>
                  <a:t>нормализация</a:t>
                </a:r>
                <a:r>
                  <a:rPr lang="en-US" sz="20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))/(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)).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После нормализации можно отмасштабировать 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𝑎𝑦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ru-RU" sz="2000" dirty="0"/>
                  <a:t>К примеру </a:t>
                </a:r>
                <a:r>
                  <a:rPr lang="en-US" sz="2000" dirty="0"/>
                  <a:t>𝑏 </a:t>
                </a:r>
                <a:r>
                  <a:rPr lang="ru-RU" sz="2000" dirty="0"/>
                  <a:t>может быть инструментальной погрешностью</a:t>
                </a:r>
                <a:r>
                  <a:rPr lang="en-US" sz="2000" dirty="0"/>
                  <a:t>, </a:t>
                </a:r>
                <a:r>
                  <a:rPr lang="ru-RU" sz="2000" dirty="0"/>
                  <a:t>а</a:t>
                </a:r>
                <a:r>
                  <a:rPr lang="en-US" sz="2000" dirty="0"/>
                  <a:t> 𝑎 − </a:t>
                </a:r>
                <a:r>
                  <a:rPr lang="ru-RU" sz="2000" dirty="0"/>
                  <a:t>градировочным коэффициентом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7D67FA-1088-43B6-8F2D-8ED735F0C0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" y="1285875"/>
                <a:ext cx="11235138" cy="4700588"/>
              </a:xfrm>
              <a:blipFill>
                <a:blip r:embed="rId2"/>
                <a:stretch>
                  <a:fillRect l="-488" t="-14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010" name="Picture 2" descr="image.png">
            <a:extLst>
              <a:ext uri="{FF2B5EF4-FFF2-40B4-BE49-F238E27FC236}">
                <a16:creationId xmlns:a16="http://schemas.microsoft.com/office/drawing/2014/main" id="{14530441-E286-46D0-BA8B-71C8FF43E9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338"/>
          <a:stretch/>
        </p:blipFill>
        <p:spPr bwMode="auto">
          <a:xfrm>
            <a:off x="2674834" y="4698769"/>
            <a:ext cx="7433015" cy="189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9428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752</Words>
  <Application>Microsoft Office PowerPoint</Application>
  <PresentationFormat>Широкоэкранный</PresentationFormat>
  <Paragraphs>167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Тема Office</vt:lpstr>
      <vt:lpstr>Регрессионный анализ</vt:lpstr>
      <vt:lpstr>Регрессионный анализ. Обычный МНК </vt:lpstr>
      <vt:lpstr>Полиномиальная регрессия</vt:lpstr>
      <vt:lpstr>Регрессионный анализ. Обычный МНК </vt:lpstr>
      <vt:lpstr>Регрессионный анализ. Теорема Гаусса-Маркова.</vt:lpstr>
      <vt:lpstr>Проблема плохой обусловленности</vt:lpstr>
      <vt:lpstr>Проблема плохой обусловленности</vt:lpstr>
      <vt:lpstr>Проблема плохой обсуловленности</vt:lpstr>
      <vt:lpstr>Стандартизация, нормализация, масштабирование</vt:lpstr>
      <vt:lpstr>Нелинейная регрессия</vt:lpstr>
      <vt:lpstr>Нелинейная регрессия</vt:lpstr>
      <vt:lpstr>Нелинейная регрессия</vt:lpstr>
      <vt:lpstr>Нелинейная регрессия</vt:lpstr>
      <vt:lpstr>Обобщенная адаптивная модель (регрессия). Prophet</vt:lpstr>
      <vt:lpstr>Обобщенная адаптивная модель (регрессия). Prophet</vt:lpstr>
      <vt:lpstr>Обобщенная адаптивная модель (регрессия). Prophet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87</cp:revision>
  <dcterms:created xsi:type="dcterms:W3CDTF">2021-10-31T10:57:36Z</dcterms:created>
  <dcterms:modified xsi:type="dcterms:W3CDTF">2023-03-07T13:56:47Z</dcterms:modified>
</cp:coreProperties>
</file>