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3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ucr.edu/~eamonn/time_series_data_2018/" TargetMode="External"/><Relationship Id="rId3" Type="http://schemas.openxmlformats.org/officeDocument/2006/relationships/hyperlink" Target="https://www.timeseriesclassification.com/algorithm.php" TargetMode="External"/><Relationship Id="rId7" Type="http://schemas.openxmlformats.org/officeDocument/2006/relationships/hyperlink" Target="https://www.cs.ucr.edu/~eamonn/time_series_data/" TargetMode="External"/><Relationship Id="rId2" Type="http://schemas.openxmlformats.org/officeDocument/2006/relationships/hyperlink" Target="https://www.timeseriesclassificati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meseriesai.github.io/tsai/" TargetMode="External"/><Relationship Id="rId5" Type="http://schemas.openxmlformats.org/officeDocument/2006/relationships/hyperlink" Target="https://www.sktime.org/en/stable/api_reference/classification.html" TargetMode="External"/><Relationship Id="rId4" Type="http://schemas.openxmlformats.org/officeDocument/2006/relationships/hyperlink" Target="https://paperswithcode.com/task/time-series-classific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Классификаторы</a:t>
            </a:r>
            <a:br>
              <a:rPr lang="ru-RU" b="1" dirty="0" smtClean="0"/>
            </a:br>
            <a:r>
              <a:rPr lang="ru-RU" b="1" dirty="0" smtClean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 smtClean="0"/>
              <a:t>Рекомендуется </a:t>
            </a:r>
            <a:r>
              <a:rPr lang="ru-RU" altLang="ru-RU" dirty="0"/>
              <a:t>начинать с наиболее интерпретируемых и понятных точечных признаков. </a:t>
            </a:r>
            <a:endParaRPr lang="ru-RU" altLang="ru-RU" dirty="0" smtClean="0"/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То </a:t>
            </a:r>
            <a:r>
              <a:rPr lang="ru-RU" altLang="ru-RU" sz="2800" dirty="0"/>
              <a:t>есть двигаться от простого к сложному. </a:t>
            </a:r>
            <a:endParaRPr lang="ru-RU" altLang="ru-RU" sz="2800" dirty="0" smtClean="0"/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 smtClean="0"/>
              <a:t>фреймворки</a:t>
            </a:r>
            <a:r>
              <a:rPr lang="ru-RU" altLang="ru-RU" dirty="0" smtClean="0"/>
              <a:t>. Примерами таких для языка </a:t>
            </a:r>
            <a:r>
              <a:rPr lang="ru-RU" altLang="ru-RU" dirty="0" err="1" smtClean="0"/>
              <a:t>Python</a:t>
            </a:r>
            <a:r>
              <a:rPr lang="ru-RU" altLang="ru-RU" dirty="0" smtClean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 smtClean="0">
                <a:hlinkClick r:id="rId2"/>
              </a:rPr>
              <a:t>tsfresh</a:t>
            </a:r>
            <a:r>
              <a:rPr lang="ru-RU" altLang="ru-RU" sz="2800" dirty="0" smtClean="0"/>
              <a:t>(</a:t>
            </a:r>
            <a:r>
              <a:rPr lang="ru-RU" altLang="ru-RU" sz="2800" dirty="0" smtClean="0">
                <a:hlinkClick r:id="rId3"/>
              </a:rPr>
              <a:t>https</a:t>
            </a:r>
            <a:r>
              <a:rPr lang="ru-RU" altLang="ru-RU" sz="2800" dirty="0">
                <a:hlinkClick r:id="rId3"/>
              </a:rPr>
              <a:t>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 smtClean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и </a:t>
            </a:r>
            <a:r>
              <a:rPr lang="ru-RU" altLang="ru-RU" sz="2800" dirty="0"/>
              <a:t>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b="1" dirty="0" err="1"/>
              <a:t>XGBoost</a:t>
            </a:r>
            <a:r>
              <a:rPr lang="en-US" altLang="ru-RU" b="1" dirty="0"/>
              <a:t>, SVM, RF </a:t>
            </a:r>
            <a:r>
              <a:rPr lang="ru-RU" altLang="ru-RU" dirty="0"/>
              <a:t>и другие, так и специализированные.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 </a:t>
            </a:r>
            <a:r>
              <a:rPr lang="ru-RU" altLang="ru-RU" dirty="0" err="1"/>
              <a:t>большенстве</a:t>
            </a:r>
            <a:r>
              <a:rPr lang="ru-RU" altLang="ru-RU" dirty="0"/>
              <a:t> случаев такие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 предоставляют как возможности для выделения признаков, так и для их отбора</a:t>
            </a:r>
            <a:r>
              <a:rPr lang="ru-RU" altLang="ru-RU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Ряд </a:t>
            </a:r>
            <a:r>
              <a:rPr lang="ru-RU" altLang="ru-RU" dirty="0"/>
              <a:t>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54" y="62909"/>
            <a:ext cx="10515600" cy="5415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719" y="693875"/>
            <a:ext cx="11524366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</a:t>
            </a:r>
            <a:r>
              <a:rPr lang="ru-RU" sz="2200" dirty="0" smtClean="0"/>
              <a:t>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создание </a:t>
            </a:r>
            <a:r>
              <a:rPr lang="ru-RU" sz="2200" dirty="0"/>
              <a:t>классификатора с </a:t>
            </a:r>
            <a:r>
              <a:rPr lang="ru-RU" sz="2200" b="1" dirty="0"/>
              <a:t>минимальной </a:t>
            </a:r>
            <a:r>
              <a:rPr lang="ru-RU" sz="2200" b="1" dirty="0" smtClean="0"/>
              <a:t>избыточностью </a:t>
            </a:r>
            <a:r>
              <a:rPr lang="ru-RU" sz="2200" dirty="0" smtClean="0"/>
              <a:t>и высокой обобщающей </a:t>
            </a:r>
            <a:r>
              <a:rPr lang="ru-RU" sz="2200" dirty="0"/>
              <a:t>способностью. 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ряде случав, </a:t>
            </a:r>
            <a:r>
              <a:rPr lang="ru-RU" sz="2200" dirty="0" smtClean="0"/>
              <a:t>подход </a:t>
            </a:r>
            <a:r>
              <a:rPr lang="ru-RU" sz="2200" dirty="0"/>
              <a:t>позволяет </a:t>
            </a:r>
            <a:r>
              <a:rPr lang="ru-RU" sz="2200" b="1" dirty="0"/>
              <a:t>решить задачу на основе </a:t>
            </a:r>
            <a:r>
              <a:rPr lang="ru-RU" sz="2200" b="1" dirty="0" smtClean="0"/>
              <a:t>интерпретируемых </a:t>
            </a:r>
            <a:r>
              <a:rPr lang="ru-RU" sz="2200" b="1" dirty="0"/>
              <a:t>признаков</a:t>
            </a:r>
            <a:r>
              <a:rPr lang="ru-RU" sz="2200" dirty="0"/>
              <a:t>, что может быть предпочтительным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b="1" dirty="0" smtClean="0"/>
              <a:t>Возможность хранения только признакового </a:t>
            </a:r>
            <a:r>
              <a:rPr lang="ru-RU" sz="2200" dirty="0" smtClean="0"/>
              <a:t>пространства.</a:t>
            </a:r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Иногда большая устойчивость к шумам</a:t>
            </a:r>
          </a:p>
          <a:p>
            <a:pPr>
              <a:lnSpc>
                <a:spcPct val="100000"/>
              </a:lnSpc>
            </a:pPr>
            <a:r>
              <a:rPr lang="ru-RU" sz="2200" b="1" dirty="0" smtClean="0"/>
              <a:t>Однако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 smtClean="0"/>
              <a:t>Для сложных рядов ручное выделение признаков может не работать – нужно глубокое обучение.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121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 smtClean="0"/>
              <a:t>Важно </a:t>
            </a:r>
            <a:r>
              <a:rPr lang="ru-RU" sz="2200" dirty="0"/>
              <a:t>заметить, что ряд задач классификации временных рядов предполагает использования много-переменных рядов.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 </a:t>
            </a:r>
            <a:r>
              <a:rPr lang="ru-RU" sz="2200" dirty="0"/>
              <a:t>есть каждый сегмент временного ряда содержит несколько одномерных составляющих.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таких случаях могут быть несколько подходов к выделению признаков</a:t>
            </a:r>
            <a:r>
              <a:rPr lang="ru-RU" sz="2200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ru-RU" sz="2200" b="1" dirty="0" smtClean="0"/>
              <a:t>объединение</a:t>
            </a:r>
            <a:r>
              <a:rPr lang="ru-RU" sz="2200" dirty="0" smtClean="0"/>
              <a:t> </a:t>
            </a:r>
            <a:r>
              <a:rPr lang="ru-RU" sz="2200" dirty="0"/>
              <a:t>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</a:t>
            </a:r>
            <a:r>
              <a:rPr lang="ru-RU" sz="2200" b="1" dirty="0" smtClean="0"/>
              <a:t>специальных методов, </a:t>
            </a:r>
          </a:p>
          <a:p>
            <a:pPr lvl="3">
              <a:lnSpc>
                <a:spcPct val="100000"/>
              </a:lnSpc>
            </a:pPr>
            <a:r>
              <a:rPr lang="ru-RU" sz="2000" dirty="0" smtClean="0"/>
              <a:t>например </a:t>
            </a:r>
            <a:r>
              <a:rPr lang="ru-RU" sz="2000" dirty="0"/>
              <a:t>типа многомерных </a:t>
            </a:r>
            <a:r>
              <a:rPr lang="ru-RU" sz="2000" dirty="0" err="1" smtClean="0"/>
              <a:t>шейплеты</a:t>
            </a:r>
            <a:r>
              <a:rPr lang="ru-RU" sz="2000" dirty="0" smtClean="0"/>
              <a:t>, многомерные авторегрессии, </a:t>
            </a:r>
            <a:r>
              <a:rPr lang="en-US" sz="2000" dirty="0" smtClean="0"/>
              <a:t>PCA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440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b="1" dirty="0" smtClean="0"/>
              <a:t>Анализ и обработку признаков во временных рядах </a:t>
            </a:r>
            <a:r>
              <a:rPr lang="en-US" sz="2200" dirty="0" err="1" smtClean="0"/>
              <a:t>можно</a:t>
            </a:r>
            <a:r>
              <a:rPr lang="en-US" sz="2200" dirty="0" smtClean="0"/>
              <a:t> </a:t>
            </a:r>
            <a:r>
              <a:rPr lang="en-US" sz="2200" dirty="0" err="1" smtClean="0"/>
              <a:t>определить</a:t>
            </a:r>
            <a:r>
              <a:rPr lang="en-US" sz="2200" dirty="0" smtClean="0"/>
              <a:t> </a:t>
            </a:r>
            <a:r>
              <a:rPr lang="en-US" sz="2200" dirty="0" err="1" smtClean="0"/>
              <a:t>как</a:t>
            </a:r>
            <a:r>
              <a:rPr lang="en-US" sz="2200" dirty="0" smtClean="0"/>
              <a:t> </a:t>
            </a:r>
            <a:r>
              <a:rPr lang="en-US" sz="2200" dirty="0" err="1" smtClean="0"/>
              <a:t>процесс</a:t>
            </a:r>
            <a:r>
              <a:rPr lang="en-US" sz="2200" dirty="0" smtClean="0"/>
              <a:t> </a:t>
            </a:r>
            <a:r>
              <a:rPr lang="en-US" sz="2200" dirty="0" err="1" smtClean="0"/>
              <a:t>выбора</a:t>
            </a:r>
            <a:r>
              <a:rPr lang="en-US" sz="2200" dirty="0" smtClean="0"/>
              <a:t> и </a:t>
            </a:r>
            <a:r>
              <a:rPr lang="en-US" sz="2200" dirty="0" err="1" smtClean="0"/>
              <a:t>предварительной</a:t>
            </a:r>
            <a:r>
              <a:rPr lang="en-US" sz="2200" dirty="0" smtClean="0"/>
              <a:t> </a:t>
            </a:r>
            <a:r>
              <a:rPr lang="en-US" sz="2200" dirty="0" err="1" smtClean="0"/>
              <a:t>обработки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значимых</a:t>
            </a:r>
            <a:r>
              <a:rPr lang="en-US" sz="2200" dirty="0" smtClean="0"/>
              <a:t> </a:t>
            </a:r>
            <a:r>
              <a:rPr lang="ru-RU" sz="2200" dirty="0" smtClean="0"/>
              <a:t>признаков</a:t>
            </a:r>
            <a:r>
              <a:rPr lang="en-US" sz="2200" dirty="0" smtClean="0"/>
              <a:t> и </a:t>
            </a:r>
            <a:r>
              <a:rPr lang="en-US" sz="2200" dirty="0" err="1" smtClean="0"/>
              <a:t>исключения</a:t>
            </a:r>
            <a:r>
              <a:rPr lang="en-US" sz="2200" dirty="0" smtClean="0"/>
              <a:t> </a:t>
            </a:r>
            <a:r>
              <a:rPr lang="en-US" sz="2200" dirty="0" err="1" smtClean="0"/>
              <a:t>из</a:t>
            </a:r>
            <a:r>
              <a:rPr lang="en-US" sz="2200" dirty="0" smtClean="0"/>
              <a:t> </a:t>
            </a:r>
            <a:r>
              <a:rPr lang="en-US" sz="2200" dirty="0" err="1" smtClean="0"/>
              <a:t>временных</a:t>
            </a:r>
            <a:r>
              <a:rPr lang="en-US" sz="2200" dirty="0" smtClean="0"/>
              <a:t> </a:t>
            </a:r>
            <a:r>
              <a:rPr lang="en-US" sz="2200" dirty="0" err="1" smtClean="0"/>
              <a:t>рядов</a:t>
            </a:r>
            <a:r>
              <a:rPr lang="en-US" sz="2200" dirty="0" smtClean="0"/>
              <a:t> </a:t>
            </a:r>
            <a:r>
              <a:rPr lang="ru-RU" sz="2200" dirty="0" smtClean="0"/>
              <a:t>признаков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которые</a:t>
            </a:r>
            <a:r>
              <a:rPr lang="en-US" sz="2200" dirty="0" smtClean="0"/>
              <a:t> </a:t>
            </a:r>
            <a:r>
              <a:rPr lang="en-US" sz="2200" dirty="0" err="1" smtClean="0"/>
              <a:t>не</a:t>
            </a:r>
            <a:r>
              <a:rPr lang="en-US" sz="2200" dirty="0" smtClean="0"/>
              <a:t> </a:t>
            </a:r>
            <a:r>
              <a:rPr lang="en-US" sz="2200" dirty="0" err="1" smtClean="0"/>
              <a:t>имеют</a:t>
            </a:r>
            <a:r>
              <a:rPr lang="en-US" sz="2200" dirty="0" smtClean="0"/>
              <a:t> </a:t>
            </a:r>
            <a:r>
              <a:rPr lang="en-US" sz="2200" dirty="0" err="1" smtClean="0"/>
              <a:t>отношения</a:t>
            </a:r>
            <a:r>
              <a:rPr lang="en-US" sz="2200" dirty="0" smtClean="0"/>
              <a:t> к </a:t>
            </a:r>
            <a:r>
              <a:rPr lang="en-US" sz="2200" dirty="0" err="1" smtClean="0"/>
              <a:t>задаче</a:t>
            </a:r>
            <a:r>
              <a:rPr lang="en-US" sz="2200" dirty="0" smtClean="0"/>
              <a:t>.</a:t>
            </a:r>
            <a:r>
              <a:rPr lang="ru-RU" sz="22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и обработка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</a:t>
            </a:r>
            <a:r>
              <a:rPr lang="en-US" sz="2200" dirty="0" err="1"/>
              <a:t>облегча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понимание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сокраща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вычислений</a:t>
            </a:r>
            <a:r>
              <a:rPr lang="en-US" sz="2200" dirty="0"/>
              <a:t>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требования</a:t>
            </a:r>
            <a:r>
              <a:rPr lang="en-US" sz="2200" dirty="0"/>
              <a:t> к </a:t>
            </a:r>
            <a:r>
              <a:rPr lang="en-US" sz="2200" dirty="0" err="1"/>
              <a:t>хранению</a:t>
            </a:r>
            <a:r>
              <a:rPr lang="en-US" sz="2200" dirty="0"/>
              <a:t>, </a:t>
            </a:r>
            <a:r>
              <a:rPr lang="en-US" sz="2200" dirty="0" err="1"/>
              <a:t>так</a:t>
            </a:r>
            <a:r>
              <a:rPr lang="en-US" sz="2200" dirty="0"/>
              <a:t>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изучение</a:t>
            </a:r>
            <a:r>
              <a:rPr lang="en-US" sz="2200" dirty="0"/>
              <a:t> </a:t>
            </a:r>
            <a:r>
              <a:rPr lang="en-US" sz="2200" dirty="0" err="1"/>
              <a:t>моделей</a:t>
            </a:r>
            <a:r>
              <a:rPr lang="en-US" sz="2200" dirty="0"/>
              <a:t> </a:t>
            </a:r>
            <a:r>
              <a:rPr lang="en-US" sz="2200" dirty="0" err="1"/>
              <a:t>становится</a:t>
            </a:r>
            <a:r>
              <a:rPr lang="en-US" sz="2200" dirty="0"/>
              <a:t> </a:t>
            </a:r>
            <a:r>
              <a:rPr lang="en-US" sz="2200" dirty="0" err="1"/>
              <a:t>более</a:t>
            </a:r>
            <a:r>
              <a:rPr lang="en-US" sz="2200" dirty="0"/>
              <a:t> </a:t>
            </a:r>
            <a:r>
              <a:rPr lang="en-US" sz="2200" dirty="0" err="1"/>
              <a:t>простым</a:t>
            </a:r>
            <a:r>
              <a:rPr lang="en-US" sz="2200" dirty="0"/>
              <a:t> </a:t>
            </a:r>
            <a:r>
              <a:rPr lang="en-US" sz="2200" dirty="0" err="1"/>
              <a:t>процессом</a:t>
            </a:r>
            <a:r>
              <a:rPr lang="en-US" sz="2200" dirty="0"/>
              <a:t>.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Также в ряде случаев позволяет повысить точность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47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dirty="0" smtClean="0"/>
              <a:t>Отбор признаков</a:t>
            </a:r>
          </a:p>
          <a:p>
            <a:pPr lvl="1" algn="just"/>
            <a:r>
              <a:rPr lang="ru-RU" sz="2200" b="1" dirty="0"/>
              <a:t>М</a:t>
            </a:r>
            <a:r>
              <a:rPr lang="en-US" sz="2200" b="1" dirty="0" err="1"/>
              <a:t>етоды</a:t>
            </a:r>
            <a:r>
              <a:rPr lang="en-US" sz="2200" dirty="0"/>
              <a:t> </a:t>
            </a:r>
            <a:r>
              <a:rPr lang="ru-RU" sz="2200" b="1" dirty="0"/>
              <a:t>оборачивания</a:t>
            </a:r>
            <a:r>
              <a:rPr lang="ru-RU" sz="2200" dirty="0"/>
              <a:t> - используются</a:t>
            </a:r>
            <a:r>
              <a:rPr lang="en-US" sz="2200" dirty="0"/>
              <a:t> </a:t>
            </a:r>
            <a:r>
              <a:rPr lang="en-US" sz="2200" dirty="0" err="1"/>
              <a:t>предопределенны</a:t>
            </a:r>
            <a:r>
              <a:rPr lang="ru-RU" sz="2200" dirty="0"/>
              <a:t>е</a:t>
            </a:r>
            <a:r>
              <a:rPr lang="en-US" sz="2200" dirty="0"/>
              <a:t> 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определения</a:t>
            </a:r>
            <a:r>
              <a:rPr lang="en-US" sz="2200" dirty="0"/>
              <a:t> </a:t>
            </a:r>
            <a:r>
              <a:rPr lang="en-US" sz="2200" dirty="0" err="1"/>
              <a:t>качества</a:t>
            </a:r>
            <a:r>
              <a:rPr lang="en-US" sz="2200" dirty="0"/>
              <a:t> </a:t>
            </a:r>
            <a:r>
              <a:rPr lang="en-US" sz="2200" dirty="0" err="1"/>
              <a:t>выбранных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в </a:t>
            </a:r>
            <a:r>
              <a:rPr lang="en-US" sz="2200" dirty="0" err="1"/>
              <a:t>соответствии</a:t>
            </a:r>
            <a:r>
              <a:rPr lang="en-US" sz="2200" dirty="0"/>
              <a:t> с </a:t>
            </a:r>
            <a:r>
              <a:rPr lang="ru-RU" sz="2200" dirty="0"/>
              <a:t>заданной </a:t>
            </a:r>
            <a:r>
              <a:rPr lang="en-US" sz="2200" dirty="0" err="1"/>
              <a:t>метрикой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важность признаков для леса.</a:t>
            </a:r>
            <a:endParaRPr lang="en-US" sz="2200" dirty="0" smtClean="0"/>
          </a:p>
          <a:p>
            <a:pPr lvl="2" algn="just"/>
            <a:r>
              <a:rPr lang="ru-RU" sz="2200" dirty="0" smtClean="0"/>
              <a:t>Отбор комбинаций признаков.</a:t>
            </a:r>
            <a:endParaRPr lang="en-US" sz="2200" dirty="0"/>
          </a:p>
          <a:p>
            <a:pPr lvl="1" algn="just"/>
            <a:r>
              <a:rPr lang="en-US" sz="2200" b="1" dirty="0" err="1"/>
              <a:t>Методы</a:t>
            </a:r>
            <a:r>
              <a:rPr lang="en-US" sz="2200" b="1" dirty="0"/>
              <a:t> </a:t>
            </a:r>
            <a:r>
              <a:rPr lang="en-US" sz="2200" b="1" dirty="0" err="1"/>
              <a:t>фильтрации</a:t>
            </a:r>
            <a:r>
              <a:rPr lang="en-US" sz="2200" dirty="0"/>
              <a:t> </a:t>
            </a:r>
            <a:r>
              <a:rPr lang="ru-RU" sz="2200" b="1" dirty="0"/>
              <a:t>признаков</a:t>
            </a:r>
            <a:r>
              <a:rPr lang="ru-RU" sz="2200" dirty="0"/>
              <a:t> </a:t>
            </a:r>
            <a:r>
              <a:rPr lang="en-US" sz="2200" dirty="0" err="1"/>
              <a:t>применя</a:t>
            </a:r>
            <a:r>
              <a:rPr lang="ru-RU" sz="2200" dirty="0" err="1"/>
              <a:t>ются</a:t>
            </a:r>
            <a:r>
              <a:rPr lang="en-US" sz="2200" dirty="0"/>
              <a:t> </a:t>
            </a:r>
            <a:r>
              <a:rPr lang="en-US" sz="2200" dirty="0" err="1"/>
              <a:t>статистические</a:t>
            </a:r>
            <a:r>
              <a:rPr lang="en-US" sz="2200" dirty="0"/>
              <a:t> </a:t>
            </a:r>
            <a:r>
              <a:rPr lang="en-US" sz="2200" dirty="0" err="1"/>
              <a:t>меры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 </a:t>
            </a:r>
            <a:r>
              <a:rPr lang="en-US" sz="2200" dirty="0" err="1"/>
              <a:t>набора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корреляция признаков </a:t>
            </a:r>
          </a:p>
          <a:p>
            <a:pPr lvl="2" algn="just"/>
            <a:r>
              <a:rPr lang="ru-RU" sz="2200" dirty="0" smtClean="0"/>
              <a:t>Или </a:t>
            </a:r>
            <a:r>
              <a:rPr lang="en-US" sz="2200" dirty="0" smtClean="0"/>
              <a:t>ANOVA</a:t>
            </a:r>
            <a:endParaRPr lang="en-US" sz="2200" dirty="0"/>
          </a:p>
          <a:p>
            <a:pPr lvl="1" algn="just"/>
            <a:r>
              <a:rPr lang="ru-RU" sz="2200" b="1" dirty="0"/>
              <a:t>В</a:t>
            </a:r>
            <a:r>
              <a:rPr lang="en-US" sz="2200" b="1" dirty="0" err="1"/>
              <a:t>стр</a:t>
            </a:r>
            <a:r>
              <a:rPr lang="ru-RU" sz="2200" b="1" dirty="0" err="1"/>
              <a:t>аевымые</a:t>
            </a:r>
            <a:r>
              <a:rPr lang="en-US" sz="2200" b="1" dirty="0"/>
              <a:t> </a:t>
            </a:r>
            <a:r>
              <a:rPr lang="en-US" sz="2200" b="1" dirty="0" err="1"/>
              <a:t>методы</a:t>
            </a:r>
            <a:r>
              <a:rPr lang="en-US" sz="2200" dirty="0"/>
              <a:t> </a:t>
            </a:r>
            <a:r>
              <a:rPr lang="en-US" sz="2200" dirty="0" err="1"/>
              <a:t>одновременная</a:t>
            </a:r>
            <a:r>
              <a:rPr lang="en-US" sz="2200" dirty="0"/>
              <a:t> </a:t>
            </a:r>
            <a:r>
              <a:rPr lang="en-US" sz="2200" dirty="0" err="1"/>
              <a:t>подгонка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и </a:t>
            </a:r>
            <a:r>
              <a:rPr lang="en-US" sz="2200" dirty="0" err="1"/>
              <a:t>выбор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</a:t>
            </a:r>
            <a:r>
              <a:rPr lang="en-US" sz="2200" dirty="0" smtClean="0"/>
              <a:t>L1 </a:t>
            </a:r>
            <a:r>
              <a:rPr lang="ru-RU" sz="2200" dirty="0" smtClean="0"/>
              <a:t>регуляризация.</a:t>
            </a:r>
            <a:endParaRPr lang="en-US" sz="2200" dirty="0"/>
          </a:p>
          <a:p>
            <a:pPr algn="l" rtl="0">
              <a:lnSpc>
                <a:spcPct val="100000"/>
              </a:lnSpc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4446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 smtClean="0"/>
              <a:t>Time-Series-Forest </a:t>
            </a:r>
            <a:r>
              <a:rPr lang="ru-RU" sz="2200" dirty="0" smtClean="0"/>
              <a:t>TSF </a:t>
            </a:r>
            <a:r>
              <a:rPr lang="ru-RU" sz="2200" dirty="0"/>
              <a:t>адаптирует классификатор случайного леса к </a:t>
            </a:r>
            <a:r>
              <a:rPr lang="ru-RU" sz="2200" dirty="0" smtClean="0"/>
              <a:t>временному ряду.</a:t>
            </a:r>
            <a:endParaRPr lang="ru-RU" sz="22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</a:t>
            </a:r>
            <a:r>
              <a:rPr lang="ru-RU" sz="2200" dirty="0" smtClean="0"/>
              <a:t>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</a:t>
            </a:r>
            <a:r>
              <a:rPr lang="ru-RU" sz="2200" dirty="0" smtClean="0"/>
              <a:t>выбранных </a:t>
            </a:r>
            <a:r>
              <a:rPr lang="ru-RU" sz="2200" dirty="0"/>
              <a:t>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производится </a:t>
            </a:r>
            <a:r>
              <a:rPr lang="ru-RU" sz="2200" dirty="0" smtClean="0"/>
              <a:t>оценка,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среднее </a:t>
            </a:r>
            <a:r>
              <a:rPr lang="ru-RU" sz="2200" dirty="0"/>
              <a:t>значение</a:t>
            </a:r>
            <a:r>
              <a:rPr lang="ru-RU" sz="2200" dirty="0" smtClean="0"/>
              <a:t>,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стандартное </a:t>
            </a:r>
            <a:r>
              <a:rPr lang="ru-RU" sz="2200" dirty="0"/>
              <a:t>отклонение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и </a:t>
            </a:r>
            <a:r>
              <a:rPr lang="ru-RU" sz="2200" dirty="0"/>
              <a:t>наклон линейного тренда.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Возможны </a:t>
            </a:r>
            <a:r>
              <a:rPr lang="ru-RU" sz="2200" dirty="0"/>
              <a:t>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11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работе авторы также предложили особый критерий </a:t>
            </a:r>
            <a:r>
              <a:rPr lang="ru-RU" altLang="ru-RU" sz="2200" dirty="0" smtClean="0"/>
              <a:t>расщеплений </a:t>
            </a:r>
            <a:r>
              <a:rPr lang="ru-RU" altLang="ru-RU" sz="2200" dirty="0"/>
              <a:t>в дереве</a:t>
            </a:r>
            <a:r>
              <a:rPr lang="ru-RU" altLang="ru-RU" sz="2200" dirty="0" smtClean="0"/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Отметим</a:t>
            </a:r>
            <a:r>
              <a:rPr lang="ru-RU" altLang="ru-RU" sz="2200" dirty="0"/>
              <a:t>, что в общем случае алгоритм TSF не ограничивается предложенными авторами </a:t>
            </a:r>
            <a:r>
              <a:rPr lang="ru-RU" altLang="ru-RU" sz="2200" dirty="0" smtClean="0"/>
              <a:t>3</a:t>
            </a:r>
            <a:r>
              <a:rPr lang="ru-RU" altLang="ru-RU" sz="2200" dirty="0"/>
              <a:t> признаками. </a:t>
            </a:r>
            <a:endParaRPr lang="ru-RU" altLang="ru-RU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Например</a:t>
            </a:r>
            <a:r>
              <a:rPr lang="ru-RU" altLang="ru-RU" sz="2200" dirty="0"/>
              <a:t>, авторы подхода </a:t>
            </a:r>
            <a:r>
              <a:rPr lang="ru-RU" altLang="ru-RU" sz="2200" b="1" dirty="0"/>
              <a:t>Catch22</a:t>
            </a:r>
            <a:r>
              <a:rPr lang="ru-RU" altLang="ru-RU" sz="2200" dirty="0"/>
              <a:t> предложили 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/>
              <a:t> </a:t>
            </a:r>
            <a:r>
              <a:rPr lang="ru-RU" altLang="ru-RU" sz="2200" b="1" dirty="0" err="1"/>
              <a:t>Canonical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Forest</a:t>
            </a:r>
            <a:r>
              <a:rPr lang="ru-RU" altLang="ru-RU" sz="2200" b="1" dirty="0"/>
              <a:t> (</a:t>
            </a:r>
            <a:r>
              <a:rPr lang="ru-RU" altLang="ru-RU" sz="2200" b="1" dirty="0" smtClean="0"/>
              <a:t>CIF)</a:t>
            </a:r>
            <a:r>
              <a:rPr lang="ru-RU" altLang="ru-RU" sz="2200" dirty="0" smtClean="0"/>
              <a:t>:</a:t>
            </a:r>
            <a:endParaRPr lang="en-US" altLang="ru-RU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набор 22 признаков </a:t>
            </a:r>
            <a:endParaRPr lang="en-US" altLang="ru-RU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совместно </a:t>
            </a:r>
            <a:r>
              <a:rPr lang="ru-RU" altLang="ru-RU" sz="2200" dirty="0"/>
              <a:t>с подходом TSF для построения деревьев.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05" y="3332136"/>
            <a:ext cx="4317273" cy="35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  <a:endParaRPr lang="ru-RU" altLang="ru-RU" sz="2000" i="1" dirty="0" smtClean="0">
              <a:latin typeface="-apple-system"/>
            </a:endParaRPr>
          </a:p>
          <a:p>
            <a:r>
              <a:rPr lang="ru-RU" altLang="ru-RU" sz="2000" i="1" dirty="0" smtClean="0">
                <a:latin typeface="-apple-system"/>
              </a:rPr>
              <a:t>Однако</a:t>
            </a:r>
            <a:r>
              <a:rPr lang="ru-RU" altLang="ru-RU" sz="2000" i="1" dirty="0">
                <a:latin typeface="-apple-system"/>
              </a:rPr>
              <a:t>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307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Подход</a:t>
            </a:r>
            <a:r>
              <a:rPr lang="ru-RU" altLang="ru-RU" sz="2200" dirty="0"/>
              <a:t>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 smtClean="0"/>
              <a:t> предложен </a:t>
            </a:r>
            <a:r>
              <a:rPr lang="ru-RU" altLang="ru-RU" sz="2200" dirty="0"/>
              <a:t>как учитывающий как глобальные признаки (по всему сегменту временного ряда), так и локальные (полученные по случайным интервалам в рамках сегмента</a:t>
            </a:r>
            <a:r>
              <a:rPr lang="ru-RU" altLang="ru-RU" sz="22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каждого </a:t>
            </a:r>
            <a:r>
              <a:rPr lang="ru-RU" altLang="ru-RU" sz="2200" dirty="0"/>
              <a:t>участка ряда выделяются </a:t>
            </a:r>
            <a:r>
              <a:rPr lang="ru-RU" altLang="ru-RU" sz="2200" dirty="0" smtClean="0"/>
              <a:t>векторные признаки:</a:t>
            </a:r>
            <a:endParaRPr lang="ru-RU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автокорреляционной </a:t>
            </a:r>
            <a:r>
              <a:rPr lang="ru-RU" altLang="ru-RU" sz="2200" dirty="0" smtClean="0"/>
              <a:t>функции и функций </a:t>
            </a:r>
            <a:r>
              <a:rPr lang="ru-RU" altLang="ru-RU" sz="2200" dirty="0"/>
              <a:t>Ч</a:t>
            </a:r>
            <a:r>
              <a:rPr lang="ru-RU" altLang="ru-RU" sz="2200" dirty="0" smtClean="0"/>
              <a:t>АКФ;</a:t>
            </a:r>
            <a:endParaRPr lang="ru-RU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</a:t>
            </a:r>
            <a:r>
              <a:rPr lang="ru-RU" altLang="ru-RU" sz="2200" dirty="0" smtClean="0"/>
              <a:t>функции.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последний </a:t>
            </a:r>
            <a:r>
              <a:rPr lang="ru-RU" altLang="ru-RU" sz="2200" dirty="0"/>
              <a:t>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</a:t>
            </a:r>
            <a:r>
              <a:rPr lang="ru-RU" altLang="ru-RU" sz="2200" dirty="0"/>
              <a:t>каждого случая выбранного пространства признаков строится </a:t>
            </a:r>
            <a:r>
              <a:rPr lang="ru-RU" altLang="ru-RU" sz="2200" dirty="0" smtClean="0"/>
              <a:t>отдельное </a:t>
            </a:r>
            <a:r>
              <a:rPr lang="ru-RU" altLang="ru-RU" sz="2200" dirty="0"/>
              <a:t>дерево. </a:t>
            </a:r>
            <a:endParaRPr lang="ru-RU" altLang="ru-RU" sz="22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600"/>
              </a:spcBef>
              <a:tabLst>
                <a:tab pos="2154238" algn="l"/>
              </a:tabLst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статье авторы рекомендуют строить одно глобальное </a:t>
            </a:r>
            <a:r>
              <a:rPr lang="ru-RU" altLang="ru-RU" sz="2200" dirty="0" smtClean="0"/>
              <a:t>дерево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 smtClean="0"/>
              <a:t>(</a:t>
            </a:r>
            <a:r>
              <a:rPr lang="ru-RU" altLang="ru-RU" sz="2200" dirty="0"/>
              <a:t>по всему сегменту ряда) и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42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Вероятности </a:t>
            </a:r>
            <a:r>
              <a:rPr lang="ru-RU" sz="2200" dirty="0"/>
              <a:t>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признаки </a:t>
            </a:r>
            <a:r>
              <a:rPr lang="ru-RU" sz="2200" dirty="0" smtClean="0"/>
              <a:t>не удаётся </a:t>
            </a:r>
            <a:r>
              <a:rPr lang="ru-RU" sz="2200" dirty="0"/>
              <a:t>полностью формализовать, то, </a:t>
            </a:r>
            <a:r>
              <a:rPr lang="ru-RU" sz="2200" dirty="0" smtClean="0"/>
              <a:t>не полностью </a:t>
            </a:r>
            <a:r>
              <a:rPr lang="ru-RU" sz="2200" dirty="0"/>
              <a:t>вручную описанное признаковое пространство может привести к потери точности и/или обобщающей способности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таких задач, на практике, методы на основе данных и на основе признаков могут быть </a:t>
            </a:r>
            <a:r>
              <a:rPr lang="ru-RU" sz="2200" dirty="0" smtClean="0"/>
              <a:t>объединены </a:t>
            </a:r>
            <a:r>
              <a:rPr lang="ru-RU" sz="2200" dirty="0"/>
              <a:t>в ансамбли таким образом, чтобы учесть </a:t>
            </a:r>
            <a:r>
              <a:rPr lang="ru-RU" sz="2200" dirty="0" smtClean="0"/>
              <a:t>преимущества </a:t>
            </a:r>
            <a:r>
              <a:rPr lang="ru-RU" sz="2200" dirty="0"/>
              <a:t>и недостатки тех и других подходов</a:t>
            </a:r>
            <a:r>
              <a:rPr lang="ru-RU" sz="22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194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принятии решений.</a:t>
            </a:r>
          </a:p>
          <a:p>
            <a:r>
              <a:rPr lang="ru-RU" sz="2200" dirty="0" smtClean="0"/>
              <a:t>Признаки - это определенные регулярные </a:t>
            </a:r>
            <a:r>
              <a:rPr lang="ru-RU" sz="2200" dirty="0"/>
              <a:t>характеристиках для каждой последовательности. </a:t>
            </a:r>
            <a:r>
              <a:rPr lang="ru-RU" sz="2200" dirty="0" smtClean="0"/>
              <a:t> </a:t>
            </a:r>
          </a:p>
          <a:p>
            <a:r>
              <a:rPr lang="ru-RU" sz="2200" dirty="0" smtClean="0"/>
              <a:t>Признаки:</a:t>
            </a:r>
          </a:p>
          <a:p>
            <a:pPr lvl="1"/>
            <a:r>
              <a:rPr lang="ru-RU" sz="2200" dirty="0" smtClean="0"/>
              <a:t>Регулярны для набора данных.</a:t>
            </a:r>
          </a:p>
          <a:p>
            <a:pPr lvl="1"/>
            <a:r>
              <a:rPr lang="ru-RU" sz="2200" dirty="0" smtClean="0"/>
              <a:t>Отражают класс (регулярны для класса).</a:t>
            </a:r>
          </a:p>
          <a:p>
            <a:pPr lvl="1"/>
            <a:r>
              <a:rPr lang="ru-RU" sz="2200" dirty="0" smtClean="0"/>
              <a:t>Не коррелируют друг с другом (иначе избыточны!).</a:t>
            </a:r>
          </a:p>
          <a:p>
            <a:pPr lvl="2"/>
            <a:r>
              <a:rPr lang="ru-RU" sz="1800" dirty="0" smtClean="0"/>
              <a:t>Можно решить отбором признаков.</a:t>
            </a:r>
          </a:p>
          <a:p>
            <a:pPr lvl="1"/>
            <a:r>
              <a:rPr lang="ru-RU" sz="2200" dirty="0" smtClean="0"/>
              <a:t>Позволяют различать классы как можно более четко.</a:t>
            </a:r>
          </a:p>
          <a:p>
            <a:pPr lvl="2"/>
            <a:r>
              <a:rPr lang="ru-RU" sz="1800" dirty="0" smtClean="0"/>
              <a:t>А еще можно преобразовать признаки.</a:t>
            </a:r>
          </a:p>
          <a:p>
            <a:pPr lvl="1"/>
            <a:r>
              <a:rPr lang="ru-RU" sz="2000" dirty="0"/>
              <a:t>Экзогенные факторы – тоже могут быть признаками.</a:t>
            </a:r>
          </a:p>
          <a:p>
            <a:pPr lvl="1"/>
            <a:r>
              <a:rPr lang="ru-RU" sz="2200" dirty="0" smtClean="0"/>
              <a:t>Пространство признаков должно быть достаточным для проведения классификации.</a:t>
            </a:r>
          </a:p>
          <a:p>
            <a:pPr lvl="2"/>
            <a:r>
              <a:rPr lang="ru-RU" sz="1800" dirty="0" smtClean="0"/>
              <a:t>От этого будет зависеть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2325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гетерогенных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Например</a:t>
            </a:r>
            <a:r>
              <a:rPr lang="ru-RU" sz="2200" dirty="0"/>
              <a:t>, в ансамбль объедены могут быть подходы</a:t>
            </a:r>
            <a:r>
              <a:rPr lang="ru-RU" sz="2200" dirty="0" smtClean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работу с </a:t>
            </a:r>
            <a:r>
              <a:rPr lang="ru-RU" altLang="ru-RU" sz="2200" dirty="0" smtClean="0"/>
              <a:t>временными </a:t>
            </a:r>
            <a:r>
              <a:rPr lang="ru-RU" altLang="ru-RU" sz="2200" dirty="0"/>
              <a:t>признаками (такие, как </a:t>
            </a:r>
            <a:r>
              <a:rPr lang="ru-RU" altLang="ru-RU" sz="2200" dirty="0" err="1"/>
              <a:t>TSForest</a:t>
            </a:r>
            <a:r>
              <a:rPr lang="ru-RU" altLang="ru-RU" sz="2200" dirty="0"/>
              <a:t>);</a:t>
            </a:r>
            <a:br>
              <a:rPr lang="ru-RU" altLang="ru-RU" sz="2200" dirty="0"/>
            </a:br>
            <a:r>
              <a:rPr lang="ru-RU" altLang="ru-RU" sz="2200" dirty="0" smtClean="0"/>
              <a:t>ориентированные </a:t>
            </a:r>
            <a:r>
              <a:rPr lang="ru-RU" altLang="ru-RU" sz="2200" dirty="0"/>
              <a:t>на работу в спектральной области (такие, как RISE);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обработку некоторых шаблонов формы (такие, как </a:t>
            </a:r>
            <a:r>
              <a:rPr lang="ru-RU" altLang="ru-RU" sz="2200" dirty="0" err="1"/>
              <a:t>Шейплеты</a:t>
            </a:r>
            <a:r>
              <a:rPr lang="ru-RU" altLang="ru-RU" sz="2200" dirty="0"/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и ориентированные на обработку повторяющихся шаблонов формы 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(</a:t>
            </a:r>
            <a:r>
              <a:rPr lang="ru-RU" altLang="ru-RU" sz="2200" dirty="0"/>
              <a:t>такие, как словари BOSS)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37883" y="4233393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41327" y="4341730"/>
            <a:ext cx="5196556" cy="18352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487055" y="3875628"/>
            <a:ext cx="5704945" cy="25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</a:t>
            </a:r>
            <a:r>
              <a:rPr lang="ru-RU" sz="2000" dirty="0" smtClean="0"/>
              <a:t>основе признаков преобразованных данных, </a:t>
            </a:r>
            <a:r>
              <a:rPr lang="ru-RU" sz="2000" dirty="0"/>
              <a:t>основанных на так называемых  </a:t>
            </a:r>
            <a:r>
              <a:rPr lang="ru-RU" sz="2000" b="1" dirty="0"/>
              <a:t>ROCKET </a:t>
            </a:r>
            <a:r>
              <a:rPr lang="ru-RU" sz="2000" b="1" dirty="0" smtClean="0"/>
              <a:t>преобразованиях</a:t>
            </a:r>
            <a:r>
              <a:rPr lang="ru-RU" sz="2000" dirty="0" smtClean="0"/>
              <a:t>.</a:t>
            </a:r>
            <a:endParaRPr lang="ru-RU" sz="2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</a:t>
            </a:r>
            <a:r>
              <a:rPr lang="ru-RU" sz="2000" dirty="0" smtClean="0"/>
              <a:t>сверточных ядер со случайными параметрами и в большом количестве.</a:t>
            </a:r>
            <a:endParaRPr lang="ru-RU" sz="2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после преобразований</a:t>
            </a:r>
            <a:r>
              <a:rPr lang="ru-RU" sz="2000" dirty="0" smtClean="0"/>
              <a:t>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максимальное </a:t>
            </a:r>
            <a:r>
              <a:rPr lang="ru-RU" sz="1600" dirty="0"/>
              <a:t>значение 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 </a:t>
            </a:r>
            <a:r>
              <a:rPr lang="ru-RU" sz="1600" dirty="0"/>
              <a:t>соотношение положительных значений ко всем (</a:t>
            </a:r>
            <a:r>
              <a:rPr lang="ru-RU" sz="1600" dirty="0" err="1"/>
              <a:t>ppv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4228173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-apple-system"/>
              </a:rPr>
              <a:t>Подход является </a:t>
            </a:r>
            <a:r>
              <a:rPr lang="ru-RU" altLang="ru-RU" dirty="0">
                <a:latin typeface="-apple-system"/>
              </a:rPr>
              <a:t>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" y="5391957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длина </a:t>
            </a:r>
            <a:r>
              <a:rPr lang="ru-RU" altLang="ru-RU" sz="2200" dirty="0"/>
              <a:t>ядра,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распределения </a:t>
            </a:r>
            <a:r>
              <a:rPr lang="ru-RU" altLang="ru-RU" sz="2200" dirty="0"/>
              <a:t>значений весовых </a:t>
            </a:r>
            <a:r>
              <a:rPr lang="ru-RU" altLang="ru-RU" sz="2200" dirty="0" smtClean="0"/>
              <a:t>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смещение </a:t>
            </a:r>
            <a:r>
              <a:rPr lang="ru-RU" altLang="ru-RU" sz="2200" dirty="0"/>
              <a:t>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и </a:t>
            </a:r>
            <a:r>
              <a:rPr lang="ru-RU" altLang="ru-RU" sz="2200" dirty="0"/>
              <a:t>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Как правило число генерируемы таким образом фильтров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</a:t>
            </a:r>
            <a:r>
              <a:rPr lang="ru-RU" altLang="ru-RU" sz="2200" dirty="0" smtClean="0"/>
              <a:t>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максимальное значение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Одна </a:t>
            </a:r>
            <a:r>
              <a:rPr lang="ru-RU" altLang="ru-RU" sz="2200" dirty="0"/>
              <a:t>из модификаций алгоритма (от авторов оригинальной работы) </a:t>
            </a:r>
            <a:r>
              <a:rPr lang="ru-RU" altLang="ru-RU" sz="2200" dirty="0" smtClean="0"/>
              <a:t>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 smtClean="0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</a:t>
            </a:r>
            <a:r>
              <a:rPr lang="ru-RU" altLang="ru-RU" sz="2200" dirty="0" smtClean="0"/>
              <a:t>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Мини-</a:t>
            </a:r>
            <a:r>
              <a:rPr lang="ru-RU" altLang="ru-RU" sz="2200" dirty="0" err="1" smtClean="0"/>
              <a:t>Рокет</a:t>
            </a:r>
            <a:r>
              <a:rPr lang="ru-RU" altLang="ru-RU" sz="2200" dirty="0" smtClean="0"/>
              <a:t> использует только признак </a:t>
            </a:r>
            <a:r>
              <a:rPr lang="en-US" altLang="ru-RU" sz="2200" dirty="0" err="1" smtClean="0"/>
              <a:t>ppv</a:t>
            </a:r>
            <a:endParaRPr lang="en-US" altLang="ru-RU" sz="22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</a:rPr>
              <a:t>После выбора ядер – можно провести их селекцию.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4662008" y="3468769"/>
            <a:ext cx="6938819" cy="31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Многомерный </a:t>
            </a:r>
            <a:r>
              <a:rPr lang="en-US" dirty="0" smtClean="0"/>
              <a:t>ROCKET</a:t>
            </a:r>
            <a:endParaRPr lang="ru-RU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93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60" y="2363492"/>
            <a:ext cx="6701737" cy="4356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BOSS</a:t>
            </a:r>
            <a:r>
              <a:rPr lang="ru-RU" sz="2200" dirty="0" smtClean="0"/>
              <a:t>,</a:t>
            </a:r>
            <a:endParaRPr lang="ru-RU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8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 smtClean="0"/>
              <a:t>Прогнозы </a:t>
            </a:r>
            <a:r>
              <a:rPr lang="ru-RU" sz="2200" dirty="0"/>
              <a:t>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 smtClean="0"/>
              <a:t>шейплета</a:t>
            </a:r>
            <a:r>
              <a:rPr lang="en-US" sz="2200" dirty="0" smtClean="0"/>
              <a:t> </a:t>
            </a:r>
            <a:r>
              <a:rPr lang="ru-RU" sz="2200" dirty="0" smtClean="0"/>
              <a:t>(форма),</a:t>
            </a:r>
            <a:endParaRPr lang="ru-RU" sz="2200" dirty="0"/>
          </a:p>
          <a:p>
            <a:pPr lvl="1"/>
            <a:r>
              <a:rPr lang="ru-RU" sz="2200" dirty="0" smtClean="0"/>
              <a:t>БОСС (повтор форм),</a:t>
            </a:r>
            <a:endParaRPr lang="ru-RU" sz="2200" dirty="0"/>
          </a:p>
          <a:p>
            <a:pPr lvl="1"/>
            <a:r>
              <a:rPr lang="ru-RU" sz="2200" dirty="0"/>
              <a:t>Лес временных </a:t>
            </a:r>
            <a:r>
              <a:rPr lang="ru-RU" sz="2200" dirty="0" smtClean="0"/>
              <a:t>рядов (временные признаки),</a:t>
            </a:r>
            <a:endParaRPr lang="ru-RU" sz="2200" dirty="0"/>
          </a:p>
          <a:p>
            <a:pPr lvl="1"/>
            <a:r>
              <a:rPr lang="en-US" sz="2200" dirty="0" smtClean="0"/>
              <a:t>RISE</a:t>
            </a:r>
            <a:r>
              <a:rPr lang="ru-RU" sz="2200" dirty="0" smtClean="0"/>
              <a:t> (частотные </a:t>
            </a:r>
            <a:r>
              <a:rPr lang="ru-RU" sz="2200" dirty="0" err="1" smtClean="0"/>
              <a:t>пизнаки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</a:t>
            </a:r>
            <a:r>
              <a:rPr lang="ru-RU" sz="2200" dirty="0" smtClean="0"/>
              <a:t>вероятность </a:t>
            </a:r>
            <a:r>
              <a:rPr lang="ru-RU" sz="2200" dirty="0"/>
              <a:t>каждого класса.</a:t>
            </a:r>
          </a:p>
          <a:p>
            <a:pPr lvl="0"/>
            <a:r>
              <a:rPr lang="ru-RU" sz="2200" dirty="0" smtClean="0"/>
              <a:t>блок </a:t>
            </a:r>
            <a:r>
              <a:rPr lang="ru-RU" sz="2200" dirty="0"/>
              <a:t>управления объединяет эти </a:t>
            </a:r>
            <a:r>
              <a:rPr lang="ru-RU" sz="2200" dirty="0" smtClean="0"/>
              <a:t>вероятности с обучаемыми всеми </a:t>
            </a:r>
            <a:r>
              <a:rPr lang="ru-RU" sz="2200" dirty="0"/>
              <a:t>(CAPWE).</a:t>
            </a:r>
          </a:p>
          <a:p>
            <a:pPr lvl="0"/>
            <a:r>
              <a:rPr lang="ru-RU" sz="2200" dirty="0"/>
              <a:t>Веса назначаются как относительная оценка </a:t>
            </a:r>
            <a:r>
              <a:rPr lang="ru-RU" sz="2200" dirty="0" smtClean="0"/>
              <a:t>качества </a:t>
            </a:r>
            <a:r>
              <a:rPr lang="ru-RU" sz="2200" dirty="0"/>
              <a:t>классификатора,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найденного на </a:t>
            </a:r>
            <a:r>
              <a:rPr lang="ru-RU" sz="2200" dirty="0"/>
              <a:t>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326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HIVE-COTE</a:t>
            </a:r>
            <a:r>
              <a:rPr lang="ru-RU" b="1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200" dirty="0"/>
              <a:t>Temporal Dictionary Ensemble (TDE) </a:t>
            </a:r>
            <a:endParaRPr lang="ru-RU" sz="2200" dirty="0" smtClean="0"/>
          </a:p>
          <a:p>
            <a:r>
              <a:rPr lang="en-US" sz="2200" dirty="0"/>
              <a:t> Diverse Representation Canonical Interval Forest (</a:t>
            </a:r>
            <a:r>
              <a:rPr lang="en-US" sz="2200" dirty="0" err="1"/>
              <a:t>DrCIF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en-US" sz="2200" dirty="0"/>
              <a:t>Arsenal, an ensemble of ROCKET classifiers </a:t>
            </a:r>
            <a:endParaRPr lang="ru-RU" sz="2200" dirty="0" smtClean="0"/>
          </a:p>
          <a:p>
            <a:r>
              <a:rPr lang="en-US" sz="2000" dirty="0" err="1" smtClean="0"/>
              <a:t>Shapelet</a:t>
            </a:r>
            <a:r>
              <a:rPr lang="en-US" sz="2000" dirty="0" smtClean="0"/>
              <a:t> </a:t>
            </a:r>
            <a:r>
              <a:rPr lang="en-US" sz="2000" dirty="0"/>
              <a:t>Transform Classifier (STC)</a:t>
            </a:r>
            <a:endParaRPr lang="ru-RU" sz="2000" dirty="0"/>
          </a:p>
        </p:txBody>
      </p:sp>
      <p:pic>
        <p:nvPicPr>
          <p:cNvPr id="8194" name="Picture 2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9240"/>
            <a:ext cx="5867400" cy="38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57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https://www.timeseriesclassification.com/papers.php?Name=HIVE-COTE%202.0%20%282021%29</a:t>
            </a:r>
          </a:p>
        </p:txBody>
      </p:sp>
    </p:spTree>
    <p:extLst>
      <p:ext uri="{BB962C8B-B14F-4D97-AF65-F5344CB8AC3E}">
        <p14:creationId xmlns:p14="http://schemas.microsoft.com/office/powerpoint/2010/main" val="36767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по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720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В </a:t>
            </a:r>
            <a:r>
              <a:rPr lang="en-US" dirty="0" err="1"/>
              <a:t>конце</a:t>
            </a:r>
            <a:r>
              <a:rPr lang="en-US" dirty="0"/>
              <a:t> </a:t>
            </a:r>
            <a:r>
              <a:rPr lang="en-US" dirty="0" err="1"/>
              <a:t>раздела</a:t>
            </a:r>
            <a:r>
              <a:rPr lang="en-US" dirty="0"/>
              <a:t> </a:t>
            </a:r>
            <a:r>
              <a:rPr lang="en-US" dirty="0" err="1"/>
              <a:t>отметим</a:t>
            </a:r>
            <a:r>
              <a:rPr lang="en-US" dirty="0"/>
              <a:t> 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полезные</a:t>
            </a:r>
            <a:r>
              <a:rPr lang="en-US" dirty="0"/>
              <a:t> </a:t>
            </a:r>
            <a:r>
              <a:rPr lang="en-US" dirty="0" err="1"/>
              <a:t>материалы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теме</a:t>
            </a:r>
            <a:r>
              <a:rPr lang="en-US" dirty="0"/>
              <a:t>: 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://www.timeseriesclassification.com/</a:t>
            </a:r>
            <a:r>
              <a:rPr lang="en-US" dirty="0"/>
              <a:t> и </a:t>
            </a:r>
            <a:r>
              <a:rPr lang="en-US" dirty="0" err="1"/>
              <a:t>особенно</a:t>
            </a:r>
            <a:r>
              <a:rPr lang="en-US" dirty="0"/>
              <a:t> </a:t>
            </a:r>
            <a:r>
              <a:rPr lang="en-US" dirty="0" err="1"/>
              <a:t>раздел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алгоритмы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дает</a:t>
            </a:r>
            <a:r>
              <a:rPr lang="en-US" dirty="0"/>
              <a:t> </a:t>
            </a:r>
            <a:r>
              <a:rPr lang="en-US" dirty="0" err="1"/>
              <a:t>некоторое</a:t>
            </a:r>
            <a:r>
              <a:rPr lang="en-US" dirty="0"/>
              <a:t> </a:t>
            </a:r>
            <a:r>
              <a:rPr lang="en-US" dirty="0" err="1"/>
              <a:t>представление</a:t>
            </a:r>
            <a:r>
              <a:rPr lang="en-US" dirty="0"/>
              <a:t> о </a:t>
            </a:r>
            <a:r>
              <a:rPr lang="en-US" dirty="0" err="1"/>
              <a:t>существующем</a:t>
            </a:r>
            <a:r>
              <a:rPr lang="en-US" dirty="0"/>
              <a:t> </a:t>
            </a:r>
            <a:r>
              <a:rPr lang="en-US" dirty="0" err="1"/>
              <a:t>прогрессе</a:t>
            </a:r>
            <a:r>
              <a:rPr lang="en-US" dirty="0"/>
              <a:t> в </a:t>
            </a:r>
            <a:r>
              <a:rPr lang="en-US" dirty="0" err="1"/>
              <a:t>этой</a:t>
            </a:r>
            <a:r>
              <a:rPr lang="en-US" dirty="0"/>
              <a:t> </a:t>
            </a:r>
            <a:r>
              <a:rPr lang="en-US" dirty="0" err="1"/>
              <a:t>области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сегодня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раздел</a:t>
            </a:r>
            <a:r>
              <a:rPr lang="en-US" dirty="0" smtClean="0"/>
              <a:t> </a:t>
            </a:r>
            <a:r>
              <a:rPr lang="en-US" dirty="0" err="1"/>
              <a:t>веб-сайта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https://paperswithcode.com/task/time-series-classification</a:t>
            </a:r>
            <a:r>
              <a:rPr lang="en-US" dirty="0"/>
              <a:t> 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дает</a:t>
            </a:r>
            <a:r>
              <a:rPr lang="en-US" dirty="0"/>
              <a:t> </a:t>
            </a:r>
            <a:r>
              <a:rPr lang="en-US" dirty="0" err="1"/>
              <a:t>некоторое</a:t>
            </a:r>
            <a:r>
              <a:rPr lang="en-US" dirty="0"/>
              <a:t> </a:t>
            </a:r>
            <a:r>
              <a:rPr lang="en-US" dirty="0" err="1"/>
              <a:t>представление</a:t>
            </a:r>
            <a:r>
              <a:rPr lang="en-US" dirty="0"/>
              <a:t> о </a:t>
            </a:r>
            <a:r>
              <a:rPr lang="en-US" dirty="0" err="1"/>
              <a:t>существующих</a:t>
            </a:r>
            <a:r>
              <a:rPr lang="en-US" dirty="0"/>
              <a:t> </a:t>
            </a:r>
            <a:r>
              <a:rPr lang="en-US" dirty="0" err="1"/>
              <a:t>бенчмарках</a:t>
            </a:r>
            <a:r>
              <a:rPr lang="en-US" dirty="0"/>
              <a:t>, и </a:t>
            </a:r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точных</a:t>
            </a:r>
            <a:r>
              <a:rPr lang="en-US" dirty="0"/>
              <a:t> </a:t>
            </a:r>
            <a:r>
              <a:rPr lang="en-US" dirty="0" err="1"/>
              <a:t>подхах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них</a:t>
            </a:r>
            <a:r>
              <a:rPr lang="en-US" dirty="0"/>
              <a:t>. </a:t>
            </a:r>
            <a:r>
              <a:rPr lang="en-US" dirty="0" err="1"/>
              <a:t>Однако</a:t>
            </a:r>
            <a:r>
              <a:rPr lang="en-US" dirty="0"/>
              <a:t>, </a:t>
            </a:r>
            <a:r>
              <a:rPr lang="en-US" dirty="0" err="1"/>
              <a:t>тут</a:t>
            </a:r>
            <a:r>
              <a:rPr lang="en-US" dirty="0"/>
              <a:t> </a:t>
            </a:r>
            <a:r>
              <a:rPr lang="en-US" dirty="0" err="1"/>
              <a:t>приемущественно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найти</a:t>
            </a:r>
            <a:r>
              <a:rPr lang="en-US" dirty="0"/>
              <a:t> Deep Learning-based </a:t>
            </a:r>
            <a:r>
              <a:rPr lang="en-US" dirty="0" err="1"/>
              <a:t>подходы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раздел</a:t>
            </a:r>
            <a:r>
              <a:rPr lang="en-US" dirty="0" smtClean="0"/>
              <a:t> </a:t>
            </a:r>
            <a:r>
              <a:rPr lang="en-US" dirty="0" err="1"/>
              <a:t>фреймворка</a:t>
            </a:r>
            <a:r>
              <a:rPr lang="en-US" dirty="0"/>
              <a:t> </a:t>
            </a:r>
            <a:r>
              <a:rPr lang="en-US" dirty="0" err="1"/>
              <a:t>SKTime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https://www.sktime.org/en/stable/api_reference/classification.html</a:t>
            </a:r>
            <a:r>
              <a:rPr lang="en-US" dirty="0"/>
              <a:t>, </a:t>
            </a:r>
            <a:r>
              <a:rPr lang="en-US" dirty="0" err="1"/>
              <a:t>содержащий</a:t>
            </a:r>
            <a:r>
              <a:rPr lang="en-US" dirty="0"/>
              <a:t> </a:t>
            </a:r>
            <a:r>
              <a:rPr lang="en-US" dirty="0" err="1"/>
              <a:t>реализации</a:t>
            </a:r>
            <a:r>
              <a:rPr lang="en-US" dirty="0"/>
              <a:t> </a:t>
            </a:r>
            <a:r>
              <a:rPr lang="en-US" dirty="0" err="1"/>
              <a:t>популярных</a:t>
            </a:r>
            <a:r>
              <a:rPr lang="en-US" dirty="0"/>
              <a:t> </a:t>
            </a:r>
            <a:r>
              <a:rPr lang="en-US" dirty="0" err="1"/>
              <a:t>классификаторов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библиотека</a:t>
            </a:r>
            <a:r>
              <a:rPr lang="en-US" dirty="0" smtClean="0"/>
              <a:t> </a:t>
            </a:r>
            <a:r>
              <a:rPr lang="en-US" dirty="0"/>
              <a:t>TSAI </a:t>
            </a:r>
            <a:r>
              <a:rPr lang="en-US" dirty="0">
                <a:hlinkClick r:id="rId6"/>
              </a:rPr>
              <a:t>https://timeseriesai.github.io/tsai/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включает</a:t>
            </a:r>
            <a:r>
              <a:rPr lang="en-US" dirty="0"/>
              <a:t> </a:t>
            </a:r>
            <a:r>
              <a:rPr lang="en-US" dirty="0" err="1"/>
              <a:t>реализацию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глубоких</a:t>
            </a:r>
            <a:r>
              <a:rPr lang="en-US" dirty="0"/>
              <a:t> </a:t>
            </a:r>
            <a:r>
              <a:rPr lang="en-US" dirty="0" err="1"/>
              <a:t>нейронных</a:t>
            </a:r>
            <a:r>
              <a:rPr lang="en-US" dirty="0"/>
              <a:t> </a:t>
            </a:r>
            <a:r>
              <a:rPr lang="en-US" dirty="0" err="1"/>
              <a:t>сетей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с </a:t>
            </a:r>
            <a:r>
              <a:rPr lang="en-US" dirty="0" err="1"/>
              <a:t>временными</a:t>
            </a:r>
            <a:r>
              <a:rPr lang="en-US" dirty="0"/>
              <a:t> </a:t>
            </a:r>
            <a:r>
              <a:rPr lang="en-US" dirty="0" err="1"/>
              <a:t>рядами</a:t>
            </a:r>
            <a:r>
              <a:rPr lang="en-US" dirty="0"/>
              <a:t> в </a:t>
            </a:r>
            <a:r>
              <a:rPr lang="en-US" dirty="0" err="1"/>
              <a:t>рамках</a:t>
            </a:r>
            <a:r>
              <a:rPr lang="en-US" dirty="0"/>
              <a:t> </a:t>
            </a:r>
            <a:r>
              <a:rPr lang="en-US" dirty="0" err="1"/>
              <a:t>фреймврока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Также</a:t>
            </a:r>
            <a:r>
              <a:rPr lang="en-US" dirty="0" smtClean="0"/>
              <a:t> </a:t>
            </a:r>
            <a:r>
              <a:rPr lang="en-US" dirty="0" err="1"/>
              <a:t>бы</a:t>
            </a:r>
            <a:r>
              <a:rPr lang="en-US" dirty="0"/>
              <a:t> </a:t>
            </a:r>
            <a:r>
              <a:rPr lang="en-US" dirty="0" err="1"/>
              <a:t>хотелось</a:t>
            </a:r>
            <a:r>
              <a:rPr lang="en-US" dirty="0"/>
              <a:t> </a:t>
            </a:r>
            <a:r>
              <a:rPr lang="en-US" dirty="0" err="1"/>
              <a:t>отметить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сравнение</a:t>
            </a:r>
            <a:r>
              <a:rPr lang="en-US" dirty="0"/>
              <a:t> </a:t>
            </a:r>
            <a:r>
              <a:rPr lang="en-US" dirty="0" err="1"/>
              <a:t>классических</a:t>
            </a:r>
            <a:r>
              <a:rPr lang="en-US" dirty="0"/>
              <a:t> </a:t>
            </a:r>
            <a:r>
              <a:rPr lang="en-US" dirty="0" err="1"/>
              <a:t>алгоритмов</a:t>
            </a:r>
            <a:r>
              <a:rPr lang="en-US" dirty="0"/>
              <a:t> </a:t>
            </a:r>
            <a:r>
              <a:rPr lang="en-US" dirty="0" err="1"/>
              <a:t>производится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архива</a:t>
            </a:r>
            <a:r>
              <a:rPr lang="en-US" dirty="0"/>
              <a:t> </a:t>
            </a:r>
            <a:r>
              <a:rPr lang="en-US" dirty="0" err="1"/>
              <a:t>наборов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UCR Time Series Classification Archive</a:t>
            </a:r>
            <a:r>
              <a:rPr lang="en-US" dirty="0"/>
              <a:t>, </a:t>
            </a:r>
            <a:r>
              <a:rPr lang="en-US" dirty="0" err="1"/>
              <a:t>последняя</a:t>
            </a:r>
            <a:r>
              <a:rPr lang="en-US" dirty="0"/>
              <a:t> </a:t>
            </a:r>
            <a:r>
              <a:rPr lang="en-US" dirty="0" err="1"/>
              <a:t>версия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архива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получена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>
                <a:hlinkClick r:id="rId8"/>
              </a:rPr>
              <a:t>ссылке</a:t>
            </a:r>
            <a:r>
              <a:rPr lang="en-US" dirty="0"/>
              <a:t>. </a:t>
            </a:r>
            <a:r>
              <a:rPr lang="en-US" dirty="0" err="1"/>
              <a:t>Архив</a:t>
            </a:r>
            <a:r>
              <a:rPr lang="en-US" dirty="0"/>
              <a:t> </a:t>
            </a:r>
            <a:r>
              <a:rPr lang="en-US" dirty="0" err="1"/>
              <a:t>содержит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100 </a:t>
            </a:r>
            <a:r>
              <a:rPr lang="en-US" dirty="0" err="1"/>
              <a:t>наборов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5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про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Demystifying the XOR problem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83" y="2501368"/>
            <a:ext cx="5734755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prove Performance of your Model With Feature Engineering in Python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2" y="1955800"/>
            <a:ext cx="5916939" cy="364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980" y="1219200"/>
            <a:ext cx="11640094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Признаки </a:t>
            </a:r>
            <a:r>
              <a:rPr lang="ru-RU" sz="2200" dirty="0"/>
              <a:t>могут быть </a:t>
            </a:r>
            <a:r>
              <a:rPr lang="ru-RU" sz="2200" dirty="0" smtClean="0"/>
              <a:t>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для </a:t>
            </a:r>
            <a:r>
              <a:rPr lang="ru-RU" sz="2200" dirty="0"/>
              <a:t>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</a:t>
            </a:r>
            <a:r>
              <a:rPr lang="ru-RU" sz="2000" dirty="0" smtClean="0"/>
              <a:t>быть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Детерминированными</a:t>
            </a:r>
            <a:r>
              <a:rPr lang="en-US" dirty="0" smtClean="0"/>
              <a:t> (</a:t>
            </a:r>
            <a:r>
              <a:rPr lang="ru-RU" dirty="0" smtClean="0"/>
              <a:t>за ранее). </a:t>
            </a:r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случайно.</a:t>
            </a:r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путем оптимизации как </a:t>
            </a:r>
            <a:r>
              <a:rPr lang="ru-RU" dirty="0" err="1" smtClean="0"/>
              <a:t>гиперпараметр</a:t>
            </a:r>
            <a:r>
              <a:rPr lang="ru-RU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ru-RU" dirty="0" smtClean="0"/>
              <a:t>Интервалы могут быть разной длины.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точечными </a:t>
            </a:r>
            <a:r>
              <a:rPr lang="ru-RU" sz="2200" dirty="0"/>
              <a:t>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40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 smtClean="0"/>
              <a:t>Перед выделением признаков ряд может быть </a:t>
            </a:r>
            <a:r>
              <a:rPr lang="ru-RU" sz="2200" dirty="0" err="1" smtClean="0"/>
              <a:t>предобработан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 smtClean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12584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</a:t>
            </a:r>
            <a:r>
              <a:rPr lang="ru-RU" b="1" dirty="0" smtClean="0"/>
              <a:t>на </a:t>
            </a:r>
            <a:r>
              <a:rPr lang="ru-RU" b="1" dirty="0"/>
              <a:t>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В ряде случаев </a:t>
            </a:r>
            <a:r>
              <a:rPr lang="ru-RU" sz="2200" dirty="0"/>
              <a:t>достаточно выделить лишь </a:t>
            </a:r>
            <a:r>
              <a:rPr lang="ru-RU" sz="2200" dirty="0" smtClean="0"/>
              <a:t>простые </a:t>
            </a:r>
            <a:r>
              <a:rPr lang="ru-RU" sz="2200" dirty="0"/>
              <a:t>статистические признаки, </a:t>
            </a:r>
            <a:r>
              <a:rPr lang="ru-RU" sz="2200" dirty="0" smtClean="0"/>
              <a:t>(среднее </a:t>
            </a:r>
            <a:r>
              <a:rPr lang="ru-RU" sz="2200" dirty="0"/>
              <a:t>или стандартное </a:t>
            </a:r>
            <a:r>
              <a:rPr lang="ru-RU" sz="2200" dirty="0" smtClean="0"/>
              <a:t>отклонение) </a:t>
            </a:r>
            <a:r>
              <a:rPr lang="ru-RU" sz="2200" dirty="0"/>
              <a:t>для каждого сегмента временного ряда</a:t>
            </a:r>
            <a:r>
              <a:rPr lang="ru-RU" sz="2200" dirty="0" smtClean="0"/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Далее таблица , по ней напр. логистическая регрессия, (</a:t>
            </a:r>
            <a:r>
              <a:rPr lang="ru-RU" sz="2200" dirty="0"/>
              <a:t>каждая запись: признаки, метка класса</a:t>
            </a:r>
            <a:r>
              <a:rPr lang="ru-RU" sz="2200" dirty="0" smtClean="0"/>
              <a:t>).</a:t>
            </a:r>
          </a:p>
          <a:p>
            <a:pPr marL="228600" lvl="1">
              <a:lnSpc>
                <a:spcPct val="130000"/>
              </a:lnSpc>
              <a:spcBef>
                <a:spcPts val="0"/>
              </a:spcBef>
            </a:pPr>
            <a:r>
              <a:rPr lang="ru-RU" sz="2200" b="1" dirty="0"/>
              <a:t>Экзогенные факторы – тоже могут быть признаками.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Потенциально</a:t>
            </a:r>
            <a:r>
              <a:rPr lang="ru-RU" sz="2200" dirty="0"/>
              <a:t>, число допустимых признаков для временного ряда может быть достаточно большим. </a:t>
            </a:r>
            <a:endParaRPr lang="ru-RU" sz="22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Как правило рекомендуется исследовать </a:t>
            </a:r>
            <a:r>
              <a:rPr lang="ru-RU" sz="2200" dirty="0"/>
              <a:t>следует использовать или готовые схемы или известные методы отбора признаков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1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150" y="904874"/>
            <a:ext cx="11401425" cy="540496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Описательные статистики</a:t>
            </a:r>
            <a:endParaRPr lang="en-US" sz="22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среднее</a:t>
            </a:r>
            <a:r>
              <a:rPr lang="en-US" sz="1800" dirty="0" smtClean="0"/>
              <a:t>,</a:t>
            </a:r>
            <a:r>
              <a:rPr lang="ru-RU" sz="1800" dirty="0" smtClean="0"/>
              <a:t> СКО, дисперсия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Моменты высших порядков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медиана</a:t>
            </a:r>
            <a:r>
              <a:rPr lang="en-US" sz="1600" dirty="0" smtClean="0"/>
              <a:t>, </a:t>
            </a:r>
            <a:r>
              <a:rPr lang="ru-RU" sz="1600" dirty="0" smtClean="0"/>
              <a:t>мода, перцентиль, энтропия, </a:t>
            </a:r>
            <a:r>
              <a:rPr lang="en-US" sz="1600" dirty="0" smtClean="0"/>
              <a:t>ECDF </a:t>
            </a:r>
            <a:r>
              <a:rPr lang="ru-RU" sz="1600" dirty="0" smtClean="0"/>
              <a:t>парам.</a:t>
            </a: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статистик</a:t>
            </a:r>
            <a:r>
              <a:rPr lang="en-US" sz="1800" dirty="0" smtClean="0"/>
              <a:t>,</a:t>
            </a:r>
            <a:r>
              <a:rPr lang="ru-RU" sz="1800" dirty="0" smtClean="0"/>
              <a:t> напр. </a:t>
            </a:r>
            <a:r>
              <a:rPr lang="en-US" sz="1800" dirty="0" smtClean="0"/>
              <a:t>ADF </a:t>
            </a:r>
            <a:r>
              <a:rPr lang="ru-RU" sz="1800" dirty="0" smtClean="0"/>
              <a:t>как </a:t>
            </a:r>
            <a:r>
              <a:rPr lang="ru-RU" sz="1800" dirty="0" err="1" smtClean="0"/>
              <a:t>хар</a:t>
            </a:r>
            <a:r>
              <a:rPr lang="ru-RU" sz="1800" dirty="0" smtClean="0"/>
              <a:t>-р стационарности.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Результат сравнения с эталоном по метрике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Временные параметры</a:t>
            </a:r>
            <a:endParaRPr lang="en-US" sz="18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макс</a:t>
            </a:r>
            <a:r>
              <a:rPr lang="en-US" sz="1800" dirty="0" smtClean="0"/>
              <a:t>,</a:t>
            </a:r>
            <a:r>
              <a:rPr lang="ru-RU" sz="1800" dirty="0" smtClean="0"/>
              <a:t> мин,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Наклон тренда и его параметры,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Начальное значение параметров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декомпозиции (сезон, число гармоник)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Расстояние </a:t>
            </a:r>
            <a:r>
              <a:rPr lang="ru-RU" dirty="0"/>
              <a:t>между особыми точками (пиками,</a:t>
            </a:r>
            <a:r>
              <a:rPr lang="en-US" dirty="0"/>
              <a:t> </a:t>
            </a:r>
            <a:r>
              <a:rPr lang="ru-RU" dirty="0" smtClean="0"/>
              <a:t>нулями).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43601" y="904875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Спектральные параметры </a:t>
            </a:r>
            <a:r>
              <a:rPr lang="en-US" sz="2200" b="1" dirty="0" smtClean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Макс. частота</a:t>
            </a:r>
            <a:r>
              <a:rPr lang="en-US" sz="1800" dirty="0" smtClean="0"/>
              <a:t>,</a:t>
            </a:r>
            <a:r>
              <a:rPr lang="ru-RU" sz="1800" dirty="0" smtClean="0"/>
              <a:t> Частоты пиков,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Центр. масс</a:t>
            </a:r>
            <a:r>
              <a:rPr lang="en-US" dirty="0" smtClean="0"/>
              <a:t>.</a:t>
            </a:r>
            <a:endParaRPr lang="ru-RU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Площадь под кривой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Спектральные статистики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Энтропия, энергия и т.д.</a:t>
            </a:r>
            <a:r>
              <a:rPr lang="en-US" sz="16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AR </a:t>
            </a:r>
            <a:r>
              <a:rPr lang="ru-RU" sz="1800" dirty="0" smtClean="0"/>
              <a:t>или</a:t>
            </a:r>
            <a:r>
              <a:rPr lang="en-US" sz="1800" dirty="0" smtClean="0"/>
              <a:t> ARIMA </a:t>
            </a:r>
            <a:r>
              <a:rPr lang="ru-RU" sz="1800" dirty="0" smtClean="0"/>
              <a:t>коэффициенты.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Фазовые характеристики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 smtClean="0"/>
              <a:t>Время-частотные, псевдо спектральные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 smtClean="0"/>
              <a:t>Аналогичные признаки для:</a:t>
            </a:r>
            <a:endParaRPr lang="en-US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 smtClean="0"/>
              <a:t>вейвлет</a:t>
            </a:r>
            <a:r>
              <a:rPr lang="ru-RU" sz="1900" i="1" dirty="0" smtClean="0"/>
              <a:t> </a:t>
            </a:r>
            <a:r>
              <a:rPr lang="ru-RU" sz="1900" dirty="0" smtClean="0"/>
              <a:t>разложения</a:t>
            </a:r>
            <a:r>
              <a:rPr lang="en-US" sz="1900" dirty="0" smtClean="0"/>
              <a:t> </a:t>
            </a:r>
            <a:r>
              <a:rPr lang="ru-RU" sz="1900" dirty="0" smtClean="0"/>
              <a:t>и их типы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время-частотного</a:t>
            </a:r>
            <a:r>
              <a:rPr lang="ru-RU" sz="1900" i="1" dirty="0" smtClean="0"/>
              <a:t> </a:t>
            </a:r>
            <a:r>
              <a:rPr lang="ru-RU" sz="1900" dirty="0"/>
              <a:t>разложения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внутренних мод</a:t>
            </a:r>
            <a:r>
              <a:rPr lang="en-US" sz="1900" dirty="0" smtClean="0"/>
              <a:t>,</a:t>
            </a:r>
            <a:endParaRPr lang="ru-RU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Псевдоспектр</a:t>
            </a:r>
            <a:r>
              <a:rPr lang="ru-RU" sz="1900" dirty="0"/>
              <a:t>. </a:t>
            </a:r>
            <a:r>
              <a:rPr lang="ru-RU" sz="1900" dirty="0" err="1"/>
              <a:t>Разлож</a:t>
            </a:r>
            <a:r>
              <a:rPr lang="ru-RU" sz="1900" i="1" dirty="0" smtClean="0"/>
              <a:t>. </a:t>
            </a:r>
            <a:r>
              <a:rPr lang="en-US" sz="1900" i="1" dirty="0" smtClean="0"/>
              <a:t>(PCA, SSA, ESPRIT)</a:t>
            </a:r>
            <a:endParaRPr lang="en-US" sz="19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5162550" y="6488668"/>
            <a:ext cx="70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8449" y="6309836"/>
            <a:ext cx="706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https://tsfresh.readthedocs.io/en/latest/text/list_of_features.html</a:t>
            </a:r>
          </a:p>
        </p:txBody>
      </p:sp>
    </p:spTree>
    <p:extLst>
      <p:ext uri="{BB962C8B-B14F-4D97-AF65-F5344CB8AC3E}">
        <p14:creationId xmlns:p14="http://schemas.microsoft.com/office/powerpoint/2010/main" val="38113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Напр. набор собственных значений.</a:t>
            </a:r>
            <a:endParaRPr lang="en-US" altLang="ru-RU" sz="18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могут быть и другие методы сжатия размерности.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 smtClean="0"/>
              <a:t>ARIMA</a:t>
            </a:r>
            <a:r>
              <a:rPr lang="en-US" altLang="ru-RU" sz="1800" dirty="0"/>
              <a:t>, ARIMA error, HW error, HW </a:t>
            </a:r>
            <a:r>
              <a:rPr lang="en-US" altLang="ru-RU" sz="1800" dirty="0" smtClean="0"/>
              <a:t>coefficients, TBATS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Например</a:t>
            </a:r>
            <a:r>
              <a:rPr lang="en-US" altLang="ru-RU" sz="1800" dirty="0" smtClean="0"/>
              <a:t> </a:t>
            </a:r>
            <a:r>
              <a:rPr lang="ru-RU" altLang="ru-RU" sz="1800" dirty="0" smtClean="0"/>
              <a:t>наклон, смещение, длина, точка начала кусочно-линейных аппроксимаций.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вектора сжатия </a:t>
            </a:r>
            <a:r>
              <a:rPr lang="ru-RU" altLang="ru-RU" sz="2200" dirty="0" err="1" smtClean="0"/>
              <a:t>автоэнкодера</a:t>
            </a:r>
            <a:r>
              <a:rPr lang="ru-RU" altLang="ru-RU" sz="2200" dirty="0" smtClean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представлений и</a:t>
            </a:r>
            <a:r>
              <a:rPr lang="en-US" altLang="ru-RU" sz="2200" dirty="0" smtClean="0"/>
              <a:t> </a:t>
            </a:r>
            <a:r>
              <a:rPr lang="ru-RU" altLang="ru-RU" sz="2200" dirty="0" err="1" smtClean="0"/>
              <a:t>эмбеддинги</a:t>
            </a:r>
            <a:r>
              <a:rPr lang="ru-RU" altLang="ru-RU" sz="22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6958739" y="4061590"/>
            <a:ext cx="4395061" cy="25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3478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1618</Words>
  <Application>Microsoft Office PowerPoint</Application>
  <PresentationFormat>Широкоэкранный</PresentationFormat>
  <Paragraphs>238</Paragraphs>
  <Slides>27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Тема Office</vt:lpstr>
      <vt:lpstr>Классификаторы  временных рядов на основе признаков</vt:lpstr>
      <vt:lpstr>Подход на основе признаков</vt:lpstr>
      <vt:lpstr>Примеры про признаки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гетерогенных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HIVE-COTE2</vt:lpstr>
      <vt:lpstr>Ссылки по теме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238</cp:revision>
  <dcterms:created xsi:type="dcterms:W3CDTF">2021-11-21T16:45:21Z</dcterms:created>
  <dcterms:modified xsi:type="dcterms:W3CDTF">2023-04-04T14:13:11Z</dcterms:modified>
</cp:coreProperties>
</file>