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258" r:id="rId7"/>
    <p:sldId id="259" r:id="rId8"/>
    <p:sldId id="260" r:id="rId9"/>
    <p:sldId id="262" r:id="rId10"/>
    <p:sldId id="261" r:id="rId11"/>
    <p:sldId id="314" r:id="rId12"/>
    <p:sldId id="316" r:id="rId13"/>
    <p:sldId id="315" r:id="rId14"/>
    <p:sldId id="317" r:id="rId15"/>
    <p:sldId id="318" r:id="rId16"/>
    <p:sldId id="325" r:id="rId17"/>
    <p:sldId id="327" r:id="rId18"/>
    <p:sldId id="328" r:id="rId19"/>
    <p:sldId id="329" r:id="rId20"/>
    <p:sldId id="319" r:id="rId21"/>
    <p:sldId id="321" r:id="rId22"/>
    <p:sldId id="320" r:id="rId23"/>
    <p:sldId id="322" r:id="rId24"/>
    <p:sldId id="331" r:id="rId25"/>
    <p:sldId id="330" r:id="rId26"/>
    <p:sldId id="3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Использование методов глубокого обучения в анализе временных рядов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i="1" dirty="0"/>
              <a:t>Примечание</a:t>
            </a:r>
            <a:endParaRPr lang="ru-RU" sz="2000" dirty="0"/>
          </a:p>
          <a:p>
            <a:pPr lvl="1"/>
            <a:r>
              <a:rPr lang="ru-RU" sz="2000" dirty="0"/>
              <a:t>Другой популярный подход - «многие к одному», но его можно рассматривать как частный случай «многие ко многим».</a:t>
            </a:r>
          </a:p>
          <a:p>
            <a:pPr lvl="1"/>
            <a:r>
              <a:rPr lang="ru-RU" sz="2000" dirty="0"/>
              <a:t>Пример сети </a:t>
            </a:r>
            <a:r>
              <a:rPr lang="ru-RU" sz="2000" dirty="0" err="1"/>
              <a:t>rnn</a:t>
            </a:r>
            <a:r>
              <a:rPr lang="ru-RU" sz="2000" dirty="0"/>
              <a:t> кодировщика-декодера.</a:t>
            </a:r>
          </a:p>
          <a:p>
            <a:pPr lvl="1"/>
            <a:r>
              <a:rPr lang="ru-RU" sz="2000" dirty="0"/>
              <a:t>Здесь ℎ обозначает скрытое (или латентное, встраиваемое) пространство любого фиксированного измерения.</a:t>
            </a:r>
          </a:p>
          <a:p>
            <a:pPr lvl="1"/>
            <a:r>
              <a:rPr lang="ru-RU" sz="2000" dirty="0"/>
              <a:t>Смысл этого пространства - извлечение признаков (т. Е. Обобщение некоторой значимой информации всей исходной последовательности).</a:t>
            </a:r>
          </a:p>
          <a:p>
            <a:pPr lvl="1"/>
            <a:r>
              <a:rPr lang="ru-RU" sz="2000" dirty="0"/>
              <a:t>Обычно типы кодировщика и декодера могут быть разными.</a:t>
            </a:r>
          </a:p>
          <a:p>
            <a:r>
              <a:rPr lang="ru-RU" sz="2000" dirty="0"/>
              <a:t>Например, кодер CNN и декодер RNN могут быть объединены</a:t>
            </a:r>
            <a:endParaRPr lang="en-US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48" y="2936815"/>
            <a:ext cx="2421607" cy="3670418"/>
          </a:xfrm>
          <a:prstGeom prst="rect">
            <a:avLst/>
          </a:prstGeom>
        </p:spPr>
      </p:pic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28" y="4253444"/>
            <a:ext cx="5773855" cy="21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b="1" dirty="0" smtClean="0"/>
              <a:t>Рекуррентные </a:t>
            </a:r>
            <a:r>
              <a:rPr lang="ru-RU" b="1" dirty="0"/>
              <a:t>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385" y="1118052"/>
            <a:ext cx="10815415" cy="4980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 smtClean="0"/>
              <a:t>Рекуррентные </a:t>
            </a:r>
            <a:r>
              <a:rPr lang="ru-RU" sz="2200" dirty="0"/>
              <a:t>нейронные сети это тип сетей, основанный на </a:t>
            </a:r>
            <a:r>
              <a:rPr lang="ru-RU" sz="2200" dirty="0" err="1"/>
              <a:t>переиспользовании</a:t>
            </a:r>
            <a:r>
              <a:rPr lang="ru-RU" sz="2200" dirty="0"/>
              <a:t> одних и тех же весовых параметров для разных участков данных.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При </a:t>
            </a:r>
            <a:r>
              <a:rPr lang="ru-RU" dirty="0"/>
              <a:t>этом сеть как бы скользит по данным.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Отличие рекуррентной сети от обычно </a:t>
            </a:r>
            <a:r>
              <a:rPr lang="ru-RU" sz="2200" dirty="0" err="1"/>
              <a:t>полносвязной</a:t>
            </a:r>
            <a:r>
              <a:rPr lang="ru-RU" sz="2200" dirty="0"/>
              <a:t> в использовании скрытого состояния, которое передается из одной позиции окна в другую. </a:t>
            </a:r>
            <a:endParaRPr lang="ru-RU" sz="2200" dirty="0" smtClean="0"/>
          </a:p>
          <a:p>
            <a:endParaRPr lang="ru-RU" sz="2200" dirty="0"/>
          </a:p>
        </p:txBody>
      </p:sp>
      <p:pic>
        <p:nvPicPr>
          <p:cNvPr id="1026" name="Picture 2" descr="https://res.cloudinary.com/dyd911kmh/image/upload/v1647442110/image2_ysma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8" y="3158081"/>
            <a:ext cx="6582785" cy="19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eries forecasting | TensorFlow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70" y="3608328"/>
            <a:ext cx="4778375" cy="29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832"/>
          </a:xfrm>
        </p:spPr>
        <p:txBody>
          <a:bodyPr/>
          <a:lstStyle/>
          <a:p>
            <a:r>
              <a:rPr lang="ru-RU" b="1" dirty="0"/>
              <a:t>Р</a:t>
            </a:r>
            <a:r>
              <a:rPr lang="ru-RU" b="1" dirty="0" smtClean="0"/>
              <a:t>екуррентные </a:t>
            </a:r>
            <a:r>
              <a:rPr lang="ru-RU" b="1" dirty="0"/>
              <a:t>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464" y="1204958"/>
            <a:ext cx="10515600" cy="4351338"/>
          </a:xfrm>
        </p:spPr>
        <p:txBody>
          <a:bodyPr>
            <a:normAutofit/>
          </a:bodyPr>
          <a:lstStyle/>
          <a:p>
            <a:r>
              <a:rPr lang="ru-RU" sz="2100" dirty="0" smtClean="0"/>
              <a:t>Другая интерпретация сети – мы движемся окном по временному ряду. </a:t>
            </a:r>
            <a:endParaRPr lang="ru-RU" sz="2100" dirty="0"/>
          </a:p>
          <a:p>
            <a:r>
              <a:rPr lang="ru-RU" sz="2100" dirty="0" smtClean="0"/>
              <a:t>Но корме результата для каждого положения окна мы сохраняем внутреннее состояние </a:t>
            </a:r>
          </a:p>
          <a:p>
            <a:pPr lvl="1"/>
            <a:r>
              <a:rPr lang="ru-RU" sz="2100" dirty="0" smtClean="0"/>
              <a:t>состояние используется в следующем положении окна</a:t>
            </a:r>
            <a:endParaRPr lang="ru-RU" sz="2100" dirty="0"/>
          </a:p>
        </p:txBody>
      </p:sp>
      <p:pic>
        <p:nvPicPr>
          <p:cNvPr id="3074" name="Picture 2" descr="https://neerc.ifmo.ru/wiki/images/thumb/1/18/RNN_BPTT.jpg/450px-RNN_BP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69" y="2508410"/>
            <a:ext cx="5700045" cy="28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neerc.ifmo.ru/wiki/images/thumb/a/a6/RNN_BP.jpg/450px-RNN_B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" y="2361527"/>
            <a:ext cx="3516669" cy="27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14" y="4221016"/>
            <a:ext cx="3814508" cy="25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Джордана</a:t>
            </a:r>
            <a:r>
              <a:rPr lang="ru-RU" dirty="0" smtClean="0"/>
              <a:t> или </a:t>
            </a:r>
            <a:r>
              <a:rPr lang="en-US" dirty="0" smtClean="0"/>
              <a:t>Simple RNN/Vanilla RNN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 descr="https://stanford.edu/~shervine/teaching/cs-230/illustrations/description-block-rnn-ltr.png?74e25518f882f8758439bcb3637715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63" y="1957497"/>
            <a:ext cx="4838971" cy="24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7615"/>
            <a:ext cx="4162425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5943"/>
            <a:ext cx="4029075" cy="819150"/>
          </a:xfrm>
          <a:prstGeom prst="rect">
            <a:avLst/>
          </a:prstGeom>
        </p:spPr>
      </p:pic>
      <p:pic>
        <p:nvPicPr>
          <p:cNvPr id="2061" name="Picture 13" descr="Illustration of the vanilla recurrent neural network. | Download Scientific 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670" y="4339577"/>
            <a:ext cx="4517877" cy="19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 smtClean="0"/>
              <a:t>Простая рекуррентная </a:t>
            </a:r>
            <a:r>
              <a:rPr lang="ru-RU" b="1" dirty="0"/>
              <a:t>нейронные сети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53149" y="4736659"/>
            <a:ext cx="10515600" cy="6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Может быть и </a:t>
            </a:r>
            <a:r>
              <a:rPr lang="ru-RU" dirty="0" smtClean="0"/>
              <a:t>формулировка </a:t>
            </a:r>
            <a:r>
              <a:rPr lang="ru-RU" dirty="0" err="1" smtClean="0"/>
              <a:t>Элмана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738806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Рекуррентные нейронные сети (RNN)</a:t>
            </a:r>
            <a:r>
              <a:rPr lang="ru-RU" sz="2000" dirty="0"/>
              <a:t>  исторически использовались при моделировании последовательностей, давая хорошие результаты по множеству задач.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Традиционное применение RNN - обработка естественного языка.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Однако в последние годы для приложений временного прогнозирования было разработано много архитектур на основе RNN.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Упомянутая выше популярность в обработке последовательностей связана с тем, что ячейки RNN содержат состояние внутренней памяти, которое действует как сжатое резюме прошлой информации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69" y="3413065"/>
            <a:ext cx="4657529" cy="31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459910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Одна из  </a:t>
            </a:r>
            <a:r>
              <a:rPr lang="ru-RU" sz="2200" b="1" dirty="0"/>
              <a:t>основных проблем простых RNN (</a:t>
            </a:r>
            <a:r>
              <a:rPr lang="ru-RU" sz="2200" b="1" dirty="0" err="1"/>
              <a:t>vanilla</a:t>
            </a:r>
            <a:r>
              <a:rPr lang="ru-RU" sz="2200" b="1" dirty="0"/>
              <a:t> RNN)</a:t>
            </a:r>
            <a:r>
              <a:rPr lang="ru-RU" sz="2200" dirty="0"/>
              <a:t>  - это  </a:t>
            </a:r>
            <a:r>
              <a:rPr lang="ru-RU" sz="2200" b="1" dirty="0"/>
              <a:t>взрыв веса (или градиента) и </a:t>
            </a:r>
            <a:r>
              <a:rPr lang="ru-RU" sz="2200" b="1" dirty="0" smtClean="0"/>
              <a:t>вымывание градиента</a:t>
            </a:r>
            <a:r>
              <a:rPr lang="ru-RU" sz="2200" dirty="0" smtClean="0"/>
              <a:t>,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когда обрабатывается длинная последовательность.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Таким </a:t>
            </a:r>
            <a:r>
              <a:rPr lang="ru-RU" sz="2200" dirty="0"/>
              <a:t>образом, только некоторая часть серии может быть обработана как вход RNN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Решением этой простой проблемы RNN</a:t>
            </a:r>
            <a:r>
              <a:rPr lang="ru-RU" sz="2200" dirty="0"/>
              <a:t>  являются: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усечение обучение (усеченное обратное распространение).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двунаправленное обучение (если возможно).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использование </a:t>
            </a:r>
            <a:r>
              <a:rPr lang="ru-RU" sz="2200" dirty="0"/>
              <a:t>продвинутых рекуррентных сетей (LSTM, GRU и др.).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регуляризация обучения </a:t>
            </a:r>
            <a:r>
              <a:rPr lang="ru-RU" sz="2200" dirty="0" smtClean="0"/>
              <a:t>(</a:t>
            </a:r>
            <a:r>
              <a:rPr lang="ru-RU" sz="2200" dirty="0" err="1" smtClean="0"/>
              <a:t>батч</a:t>
            </a:r>
            <a:r>
              <a:rPr lang="ru-RU" sz="2200" dirty="0" smtClean="0"/>
              <a:t>-норма</a:t>
            </a:r>
            <a:r>
              <a:rPr lang="ru-RU" sz="2200" dirty="0"/>
              <a:t>, L1, L2,ограничение  градиентные (или его нормы), функции активации с </a:t>
            </a:r>
            <a:r>
              <a:rPr lang="ru-RU" sz="2200" dirty="0" err="1"/>
              <a:t>самонормализацией</a:t>
            </a:r>
            <a:r>
              <a:rPr lang="ru-RU" sz="2200" dirty="0"/>
              <a:t> и т. д.).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b="1" dirty="0">
                <a:latin typeface="-apple-system"/>
              </a:rPr>
              <a:t>Также отметим, что следствием высокой вероятности переобучения является не возможность сделать рекуррентные сети слишком глубокими.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Архитектуры, содержащие более 4 двунаправленных слоев это редкость.</a:t>
            </a:r>
            <a:r>
              <a:rPr lang="ru-RU" altLang="ru-RU" sz="2200" dirty="0"/>
              <a:t> </a:t>
            </a:r>
            <a:endParaRPr lang="ru-RU" altLang="ru-RU" sz="2200" dirty="0">
              <a:latin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</a:pP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05019" y="879998"/>
            <a:ext cx="56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усеченного обратного распространения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18734"/>
            <a:ext cx="5735504" cy="200842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805019" y="3632339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двунаправленного обучения</a:t>
            </a:r>
            <a:endParaRPr lang="ru-RU" dirty="0"/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9" y="4170808"/>
            <a:ext cx="7251411" cy="263991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51" y="1454693"/>
            <a:ext cx="5907076" cy="2346783"/>
          </a:xfrm>
          <a:prstGeom prst="rect">
            <a:avLst/>
          </a:prstGeom>
        </p:spPr>
      </p:pic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6815699" y="853465"/>
            <a:ext cx="4642779" cy="357763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Пример </a:t>
            </a:r>
            <a:r>
              <a:rPr lang="en-US" sz="2000" dirty="0" err="1"/>
              <a:t>расширенного</a:t>
            </a:r>
            <a:r>
              <a:rPr lang="en-US" sz="2000" dirty="0"/>
              <a:t> </a:t>
            </a:r>
            <a:r>
              <a:rPr lang="en-US" sz="2000" dirty="0" err="1" smtClean="0"/>
              <a:t>обучения</a:t>
            </a:r>
            <a:r>
              <a:rPr lang="en-US" sz="2000" dirty="0" smtClean="0"/>
              <a:t> RNN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46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23950"/>
            <a:ext cx="10725150" cy="547687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Н</a:t>
            </a:r>
            <a:r>
              <a:rPr lang="ru-RU" altLang="ru-RU" sz="2200" dirty="0" smtClean="0">
                <a:latin typeface="-apple-system"/>
              </a:rPr>
              <a:t>едостатком подходов обучения с </a:t>
            </a:r>
            <a:r>
              <a:rPr lang="en-US" altLang="ru-RU" sz="2200" dirty="0" smtClean="0">
                <a:latin typeface="-apple-system"/>
              </a:rPr>
              <a:t>RNN </a:t>
            </a:r>
            <a:r>
              <a:rPr lang="ru-RU" altLang="ru-RU" sz="2200" dirty="0" smtClean="0">
                <a:latin typeface="-apple-system"/>
              </a:rPr>
              <a:t>является </a:t>
            </a:r>
            <a:r>
              <a:rPr lang="ru-RU" altLang="ru-RU" sz="2200" dirty="0">
                <a:latin typeface="-apple-system"/>
              </a:rPr>
              <a:t>не возможность учета долговременного контекста. </a:t>
            </a:r>
            <a:endParaRPr lang="en-US" altLang="ru-RU" sz="2200" dirty="0" smtClean="0">
              <a:latin typeface="-apple-system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 smtClean="0">
                <a:latin typeface="-apple-system"/>
              </a:rPr>
              <a:t>Для </a:t>
            </a:r>
            <a:r>
              <a:rPr lang="ru-RU" altLang="ru-RU" sz="2200" dirty="0">
                <a:latin typeface="-apple-system"/>
              </a:rPr>
              <a:t>решения этой проблемы используются </a:t>
            </a:r>
            <a:r>
              <a:rPr lang="ru-RU" altLang="ru-RU" sz="2200" dirty="0" smtClean="0">
                <a:latin typeface="var(--jp-code-font-family)"/>
              </a:rPr>
              <a:t>LSTM</a:t>
            </a:r>
            <a:r>
              <a:rPr lang="ru-RU" altLang="ru-RU" sz="2200" dirty="0">
                <a:latin typeface="-apple-system"/>
              </a:rPr>
              <a:t> </a:t>
            </a:r>
            <a:r>
              <a:rPr lang="ru-RU" altLang="ru-RU" sz="2200" dirty="0" smtClean="0">
                <a:latin typeface="-apple-system"/>
              </a:rPr>
              <a:t>и</a:t>
            </a:r>
            <a:r>
              <a:rPr lang="ru-RU" altLang="ru-RU" sz="2200" dirty="0">
                <a:latin typeface="-apple-system"/>
              </a:rPr>
              <a:t> </a:t>
            </a:r>
            <a:r>
              <a:rPr lang="ru-RU" altLang="ru-RU" sz="2200" dirty="0">
                <a:latin typeface="var(--jp-code-font-family)"/>
              </a:rPr>
              <a:t>GRU</a:t>
            </a:r>
            <a:r>
              <a:rPr lang="ru-RU" altLang="ru-RU" sz="2200" dirty="0">
                <a:latin typeface="-apple-system"/>
              </a:rPr>
              <a:t> ячейки, которые имеют учет </a:t>
            </a:r>
            <a:r>
              <a:rPr lang="ru-RU" altLang="ru-RU" sz="2200" dirty="0" smtClean="0">
                <a:latin typeface="-apple-system"/>
              </a:rPr>
              <a:t>долговременного </a:t>
            </a:r>
            <a:r>
              <a:rPr lang="ru-RU" altLang="ru-RU" sz="2200" dirty="0">
                <a:latin typeface="-apple-system"/>
              </a:rPr>
              <a:t>контекста. </a:t>
            </a:r>
            <a:endParaRPr lang="en-US" altLang="ru-RU" sz="2200" dirty="0" smtClean="0">
              <a:latin typeface="-apple-system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в литературе можно найти и другие варианты модификаций. </a:t>
            </a:r>
            <a:endParaRPr lang="ru-RU" sz="22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450543"/>
            <a:ext cx="9810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168" y="996950"/>
            <a:ext cx="10725150" cy="547687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Особенностью</a:t>
            </a:r>
            <a:r>
              <a:rPr lang="ru-RU" altLang="ru-RU" sz="2200" dirty="0">
                <a:latin typeface="-apple-system"/>
              </a:rPr>
              <a:t> </a:t>
            </a:r>
            <a:r>
              <a:rPr lang="ru-RU" altLang="ru-RU" sz="2200" dirty="0">
                <a:latin typeface="var(--jp-code-font-family)"/>
              </a:rPr>
              <a:t>LSTM</a:t>
            </a:r>
            <a:r>
              <a:rPr lang="ru-RU" altLang="ru-RU" sz="2200" dirty="0">
                <a:latin typeface="-apple-system"/>
              </a:rPr>
              <a:t> ячейки является раздельный учет </a:t>
            </a:r>
            <a:r>
              <a:rPr lang="ru-RU" altLang="ru-RU" sz="2200" dirty="0" smtClean="0">
                <a:latin typeface="-apple-system"/>
              </a:rPr>
              <a:t>скрытых </a:t>
            </a:r>
            <a:r>
              <a:rPr lang="ru-RU" altLang="ru-RU" sz="2200" dirty="0">
                <a:latin typeface="-apple-system"/>
              </a:rPr>
              <a:t>состояний. </a:t>
            </a:r>
            <a:endParaRPr lang="ru-RU" altLang="ru-RU" sz="2200" dirty="0" smtClean="0">
              <a:latin typeface="-apple-system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Первое соответствует </a:t>
            </a:r>
            <a:r>
              <a:rPr lang="ru-RU" altLang="ru-RU" sz="2200" dirty="0">
                <a:latin typeface="-apple-system"/>
              </a:rPr>
              <a:t>кратковременному контексту (например так мы можем учесть сезонность), </a:t>
            </a:r>
            <a:endParaRPr lang="ru-RU" altLang="ru-RU" sz="2200" dirty="0" smtClean="0">
              <a:latin typeface="-apple-system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а </a:t>
            </a:r>
            <a:r>
              <a:rPr lang="ru-RU" altLang="ru-RU" sz="2200" dirty="0">
                <a:latin typeface="-apple-system"/>
              </a:rPr>
              <a:t>второе состояние </a:t>
            </a:r>
            <a:r>
              <a:rPr lang="ru-RU" altLang="ru-RU" sz="2200" dirty="0" smtClean="0">
                <a:latin typeface="-apple-system"/>
              </a:rPr>
              <a:t>учитывает </a:t>
            </a:r>
            <a:r>
              <a:rPr lang="ru-RU" altLang="ru-RU" sz="2200" dirty="0">
                <a:latin typeface="-apple-system"/>
              </a:rPr>
              <a:t>долговременный контекст (так мы сможем учесть тренд</a:t>
            </a:r>
            <a:r>
              <a:rPr lang="ru-RU" altLang="ru-RU" sz="2200" dirty="0" smtClean="0">
                <a:latin typeface="-apple-system"/>
              </a:rPr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 </a:t>
            </a:r>
            <a:r>
              <a:rPr lang="ru-RU" altLang="ru-RU" sz="2200" dirty="0">
                <a:latin typeface="-apple-system"/>
              </a:rPr>
              <a:t>Идея </a:t>
            </a:r>
            <a:r>
              <a:rPr lang="ru-RU" altLang="ru-RU" sz="2200" dirty="0">
                <a:latin typeface="var(--jp-code-font-family)"/>
              </a:rPr>
              <a:t>GRU</a:t>
            </a:r>
            <a:r>
              <a:rPr lang="ru-RU" altLang="ru-RU" sz="2200" dirty="0">
                <a:latin typeface="-apple-system"/>
              </a:rPr>
              <a:t> ячейки </a:t>
            </a:r>
            <a:r>
              <a:rPr lang="ru-RU" altLang="ru-RU" sz="2200" dirty="0" smtClean="0">
                <a:latin typeface="-apple-system"/>
              </a:rPr>
              <a:t>объединить </a:t>
            </a:r>
            <a:r>
              <a:rPr lang="ru-RU" altLang="ru-RU" sz="2200" dirty="0">
                <a:latin typeface="-apple-system"/>
              </a:rPr>
              <a:t>оба скрытых состояния вместе и </a:t>
            </a:r>
            <a:r>
              <a:rPr lang="ru-RU" altLang="ru-RU" sz="2200" dirty="0" smtClean="0">
                <a:latin typeface="-apple-system"/>
              </a:rPr>
              <a:t>передавать </a:t>
            </a:r>
            <a:r>
              <a:rPr lang="ru-RU" altLang="ru-RU" sz="2200" dirty="0">
                <a:latin typeface="-apple-system"/>
              </a:rPr>
              <a:t>их одним параметром. </a:t>
            </a:r>
            <a:endParaRPr lang="ru-RU" altLang="ru-RU" sz="2200" dirty="0" smtClean="0">
              <a:latin typeface="-apple-system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За </a:t>
            </a:r>
            <a:r>
              <a:rPr lang="ru-RU" altLang="ru-RU" sz="2200" dirty="0">
                <a:latin typeface="-apple-system"/>
              </a:rPr>
              <a:t>счет этого общее число параметров будет меньше.</a:t>
            </a:r>
            <a:r>
              <a:rPr lang="ru-RU" altLang="ru-RU" sz="2200" dirty="0"/>
              <a:t> </a:t>
            </a:r>
            <a:endParaRPr lang="ru-RU" altLang="ru-RU" sz="2200" dirty="0">
              <a:latin typeface="Arial" panose="020B0604020202020204" pitchFamily="34" charset="0"/>
            </a:endParaRPr>
          </a:p>
        </p:txBody>
      </p:sp>
      <p:pic>
        <p:nvPicPr>
          <p:cNvPr id="6146" name="Picture 2" descr="Recurrent Neural Networks - Combination of RNN and CNN - Convolutional  Neural Networks for Image and Video Processing - TUM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3" b="12224"/>
          <a:stretch/>
        </p:blipFill>
        <p:spPr bwMode="auto">
          <a:xfrm>
            <a:off x="261257" y="3861706"/>
            <a:ext cx="5834743" cy="291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JGI | Free Full-Text | Bidirectional Gated Recurrent Unit Neural Network  for Chinese Address Element Se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61" y="4111202"/>
            <a:ext cx="4225925" cy="266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Review: Empirical Evaluation of Gated Recurrent Neural Networks on Sequence  Modeling (GRU) | by Sik-Ho Tsang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6" descr="https://miro.medium.com/v2/resize:fit:875/0*c3WksH9kuFrQy7r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 smtClean="0"/>
              <a:t>Рекуррентные</a:t>
            </a:r>
            <a:r>
              <a:rPr lang="en-US" b="1" dirty="0" smtClean="0"/>
              <a:t> </a:t>
            </a:r>
            <a:r>
              <a:rPr lang="en-US" b="1" dirty="0"/>
              <a:t>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0375" y="717847"/>
            <a:ext cx="10833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0000"/>
                </a:solidFill>
              </a:rPr>
              <a:t>Сети с долгой краткосрочной памятью (LSTM) </a:t>
            </a:r>
            <a:r>
              <a:rPr lang="en-US" dirty="0">
                <a:solidFill>
                  <a:srgbClr val="000000"/>
                </a:solidFill>
              </a:rPr>
              <a:t>были разработаны для устранения ограничений длинной памяти RNN. Это достигается за счет использования состояния ячейки, в котором хранится отдельная долгосрочная и краткосрочная информация, модулируемая через серию вентилей.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7" y="2111554"/>
            <a:ext cx="10477249" cy="3821114"/>
          </a:xfrm>
          <a:prstGeom prst="rect">
            <a:avLst/>
          </a:prstGeom>
        </p:spPr>
      </p:pic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3200" b="1" dirty="0" smtClean="0"/>
              <a:t>Методы машинного обучения на основе моделей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1528276" cy="550349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 smtClean="0"/>
              <a:t>непараметрические</a:t>
            </a:r>
            <a:r>
              <a:rPr lang="ru-RU" sz="2000" b="1" dirty="0"/>
              <a:t>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основе аналитической модели поведения ряда,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обучаться и </a:t>
            </a:r>
            <a:r>
              <a:rPr lang="ru-RU" sz="2000" dirty="0" err="1" smtClean="0"/>
              <a:t>дообучаться</a:t>
            </a:r>
            <a:r>
              <a:rPr lang="ru-RU" sz="2000" dirty="0"/>
              <a:t>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низкая вероятность переобучения,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обеспечивают наилучшую точность для сравнительно простых данных </a:t>
            </a:r>
            <a:endParaRPr lang="ru-RU" sz="20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стационарных </a:t>
            </a:r>
            <a:r>
              <a:rPr lang="ru-RU" dirty="0"/>
              <a:t>с гауссовыми шумами или некоторыми простыми шумами, такими как симметрично </a:t>
            </a:r>
            <a:r>
              <a:rPr lang="ru-RU" dirty="0" smtClean="0"/>
              <a:t>распределенные.</a:t>
            </a:r>
            <a:endParaRPr lang="ru-RU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интерпретируется</a:t>
            </a:r>
            <a:r>
              <a:rPr lang="ru-RU" sz="20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marL="228600" lvl="1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 smtClean="0"/>
              <a:t>НО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точность </a:t>
            </a:r>
            <a:r>
              <a:rPr lang="ru-RU" sz="2000" dirty="0"/>
              <a:t>сильно зависит от количества данных для обучения.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Хорошо работает только в одномерном случае.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Для работы </a:t>
            </a:r>
            <a:r>
              <a:rPr lang="ru-RU" sz="2000" dirty="0"/>
              <a:t>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18954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 smtClean="0"/>
              <a:t>Рекуррентные</a:t>
            </a:r>
            <a:r>
              <a:rPr lang="en-US" b="1" dirty="0" smtClean="0"/>
              <a:t> </a:t>
            </a:r>
            <a:r>
              <a:rPr lang="en-US" b="1" dirty="0"/>
              <a:t>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1" y="1362756"/>
            <a:ext cx="11426825" cy="3694981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069974" y="835099"/>
            <a:ext cx="751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GRU </a:t>
            </a:r>
            <a:r>
              <a:rPr lang="ru-RU" dirty="0" smtClean="0"/>
              <a:t>может </a:t>
            </a:r>
            <a:r>
              <a:rPr lang="ru-RU" dirty="0"/>
              <a:t>рассматриваться как </a:t>
            </a:r>
            <a:r>
              <a:rPr lang="ru-RU" dirty="0" smtClean="0"/>
              <a:t>альтернатива</a:t>
            </a:r>
            <a:r>
              <a:rPr lang="en-US" dirty="0" smtClean="0"/>
              <a:t> </a:t>
            </a:r>
            <a:r>
              <a:rPr lang="ru-RU" dirty="0" smtClean="0"/>
              <a:t>для LSTM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 smtClean="0"/>
              <a:t>RNN. </a:t>
            </a:r>
            <a:r>
              <a:rPr lang="ru-RU" sz="4000" b="1" dirty="0" smtClean="0"/>
              <a:t>Итеративная </a:t>
            </a:r>
            <a:r>
              <a:rPr lang="ru-RU" altLang="ru-RU" sz="4000" b="1" dirty="0" smtClean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1005865"/>
            <a:ext cx="11832935" cy="580634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 smtClean="0"/>
              <a:t>Прямой </a:t>
            </a:r>
            <a:r>
              <a:rPr lang="ru-RU" sz="2000" b="1" dirty="0"/>
              <a:t>подход</a:t>
            </a:r>
            <a:r>
              <a:rPr lang="ru-RU" sz="2000" dirty="0"/>
              <a:t>  (традиционный) обычно представляет собой архитектуру </a:t>
            </a:r>
            <a:r>
              <a:rPr lang="ru-RU" sz="2000" dirty="0" smtClean="0"/>
              <a:t>«</a:t>
            </a:r>
            <a:r>
              <a:rPr lang="en-US" sz="2000" dirty="0" smtClean="0"/>
              <a:t>seq2seq</a:t>
            </a:r>
            <a:r>
              <a:rPr lang="ru-RU" sz="2000" dirty="0" smtClean="0"/>
              <a:t>», </a:t>
            </a:r>
            <a:r>
              <a:rPr lang="ru-RU" sz="2000" dirty="0"/>
              <a:t>в которой используется кодер для обобщения прошлой информации </a:t>
            </a:r>
            <a:r>
              <a:rPr lang="ru-RU" sz="2000" dirty="0" smtClean="0"/>
              <a:t>и </a:t>
            </a:r>
            <a:r>
              <a:rPr lang="ru-RU" sz="2000" dirty="0"/>
              <a:t>декодер для объединения их с известными будущими входными данными.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Недостаток прямого подхода 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 smtClean="0"/>
              <a:t>устранении </a:t>
            </a:r>
            <a:r>
              <a:rPr lang="ru-RU" sz="2200" u="sng" dirty="0"/>
              <a:t>необходимости в рекурсии прямые методы требуют указания максимального горизонта прогноза, </a:t>
            </a:r>
            <a:endParaRPr lang="en-US" sz="2200" u="sng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 smtClean="0"/>
              <a:t>причем </a:t>
            </a:r>
            <a:r>
              <a:rPr lang="ru-RU" sz="2200" u="sng" dirty="0"/>
              <a:t>прогнозы делаются только через заранее определенные дискретные интервалы.</a:t>
            </a: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527631" y="3667698"/>
            <a:ext cx="4793993" cy="21014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5499333" y="3667698"/>
            <a:ext cx="4991846" cy="2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 smtClean="0"/>
              <a:t>RNN. </a:t>
            </a:r>
            <a:r>
              <a:rPr lang="ru-RU" sz="4000" b="1" dirty="0" smtClean="0"/>
              <a:t>Итеративная </a:t>
            </a:r>
            <a:r>
              <a:rPr lang="ru-RU" altLang="ru-RU" sz="4000" b="1" dirty="0" smtClean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Итеративное обучение</a:t>
            </a:r>
            <a:r>
              <a:rPr lang="ru-RU" sz="2200" dirty="0"/>
              <a:t>  - это развитие идеи </a:t>
            </a:r>
            <a:r>
              <a:rPr lang="ru-RU" sz="2200" dirty="0" smtClean="0"/>
              <a:t>повторяющегося обучения для временных </a:t>
            </a:r>
            <a:r>
              <a:rPr lang="ru-RU" sz="2200" dirty="0"/>
              <a:t>рядов.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Основная идея итеративного обучения</a:t>
            </a:r>
            <a:r>
              <a:rPr lang="ru-RU" sz="2200" dirty="0"/>
              <a:t>  заключается в использовании принципа авторегрессии в рекуррентной сетевой структуре.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традиционного (прямого) метода в итеративном обучении, </a:t>
            </a:r>
            <a:r>
              <a:rPr lang="ru-RU" sz="2200" dirty="0" smtClean="0"/>
              <a:t>модель </a:t>
            </a:r>
            <a:r>
              <a:rPr lang="ru-RU" sz="2200" dirty="0"/>
              <a:t>учит предсказывать только на один шаг вперед на этапе обучения (обратите внимание, что скрытое состояние также сохраняется).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На этапе проверки сеть использует свои предыдущие прогнозы в качестве дополнительных входных данных.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err="1"/>
              <a:t>Многогоризонтные</a:t>
            </a:r>
            <a:r>
              <a:rPr lang="ru-RU" sz="2200" dirty="0"/>
              <a:t> прогнозы создаются путем рекурсивной подачи выборок </a:t>
            </a:r>
            <a:r>
              <a:rPr lang="ru-RU" sz="2200" dirty="0" smtClean="0"/>
              <a:t>(</a:t>
            </a:r>
            <a:r>
              <a:rPr lang="ru-RU" sz="2200" dirty="0"/>
              <a:t>одношаговый прогноз) в будущие временные шаги </a:t>
            </a:r>
            <a:r>
              <a:rPr lang="ru-RU" sz="2200" dirty="0" smtClean="0"/>
              <a:t>(повторение </a:t>
            </a:r>
            <a:r>
              <a:rPr lang="ru-RU" sz="2200" dirty="0"/>
              <a:t>процедуры вывода</a:t>
            </a:r>
            <a:r>
              <a:rPr lang="ru-RU" sz="2200" dirty="0" smtClean="0"/>
              <a:t>).</a:t>
            </a: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612775" y="4379799"/>
            <a:ext cx="4904594" cy="214995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6248334" y="4379799"/>
            <a:ext cx="5088374" cy="20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 smtClean="0"/>
              <a:t>Глубокая</a:t>
            </a:r>
            <a:r>
              <a:rPr lang="en-US" sz="4000" b="1" dirty="0" smtClean="0"/>
              <a:t> AR </a:t>
            </a:r>
            <a:r>
              <a:rPr lang="ru-RU" sz="4000" b="1" dirty="0" smtClean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 smtClean="0"/>
              <a:t>.</a:t>
            </a:r>
            <a:endParaRPr lang="en-US" sz="2000" b="1" u="sng" dirty="0" smtClean="0"/>
          </a:p>
          <a:p>
            <a:r>
              <a:rPr lang="ru-RU" sz="2000" dirty="0"/>
              <a:t>В  </a:t>
            </a:r>
            <a:r>
              <a:rPr lang="ru-RU" sz="2000" b="1" dirty="0"/>
              <a:t>вероятностном обучении</a:t>
            </a:r>
            <a:r>
              <a:rPr lang="ru-RU" sz="2000" dirty="0"/>
              <a:t>  мы пытаемся не только спрогнозировать одно значение прогноза, но и его дисперсию. Другими словами, мы пытаемся построить какое-то распределение и минимизировать сумму его значений</a:t>
            </a:r>
          </a:p>
          <a:p>
            <a:pPr lvl="0"/>
            <a:endParaRPr lang="ru-RU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50098"/>
          <a:stretch/>
        </p:blipFill>
        <p:spPr>
          <a:xfrm>
            <a:off x="583803" y="2243149"/>
            <a:ext cx="5512196" cy="2991668"/>
          </a:xfrm>
          <a:prstGeom prst="rect">
            <a:avLst/>
          </a:prstGeom>
        </p:spPr>
      </p:pic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l="50607"/>
          <a:stretch/>
        </p:blipFill>
        <p:spPr>
          <a:xfrm>
            <a:off x="6188365" y="2319564"/>
            <a:ext cx="5272362" cy="2890929"/>
          </a:xfrm>
          <a:prstGeom prst="rect">
            <a:avLst/>
          </a:prstGeom>
        </p:spPr>
      </p:pic>
      <p:sp>
        <p:nvSpPr>
          <p:cNvPr id="8" name="AutoShape 2" descr="https://miro.medium.com/v2/resize:fit:852/0*RpUovvN5BT2_sbMF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1534"/>
          </a:xfrm>
        </p:spPr>
        <p:txBody>
          <a:bodyPr/>
          <a:lstStyle/>
          <a:p>
            <a:r>
              <a:rPr lang="en-US" b="1" dirty="0" err="1"/>
              <a:t>Глубокая</a:t>
            </a:r>
            <a:r>
              <a:rPr lang="en-US" b="1" dirty="0"/>
              <a:t> AR </a:t>
            </a:r>
            <a:r>
              <a:rPr lang="ru-RU" b="1" dirty="0"/>
              <a:t>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308558" cy="4351338"/>
          </a:xfrm>
        </p:spPr>
        <p:txBody>
          <a:bodyPr/>
          <a:lstStyle/>
          <a:p>
            <a:r>
              <a:rPr lang="ru-RU" sz="2000" dirty="0"/>
              <a:t>Из </a:t>
            </a:r>
            <a:r>
              <a:rPr lang="en-US" sz="2000" dirty="0" err="1"/>
              <a:t>ht</a:t>
            </a:r>
            <a:r>
              <a:rPr lang="en-US" sz="2000" dirty="0"/>
              <a:t> </a:t>
            </a:r>
            <a:r>
              <a:rPr lang="ru-RU" sz="2000" dirty="0"/>
              <a:t>при помощи двух </a:t>
            </a:r>
            <a:r>
              <a:rPr lang="ru-RU" sz="2000" dirty="0" err="1"/>
              <a:t>полносвязных</a:t>
            </a:r>
            <a:r>
              <a:rPr lang="ru-RU" sz="2000" dirty="0"/>
              <a:t> слоев оцениваются μ создается гауссово распределение с этими параметрами </a:t>
            </a:r>
          </a:p>
          <a:p>
            <a:r>
              <a:rPr lang="ru-RU" sz="2000" dirty="0"/>
              <a:t>Из созданного распределения берется выборку. </a:t>
            </a:r>
          </a:p>
          <a:p>
            <a:r>
              <a:rPr lang="ru-RU" sz="2000" dirty="0" smtClean="0"/>
              <a:t>На этапе тренировки модель </a:t>
            </a:r>
            <a:r>
              <a:rPr lang="ru-RU" sz="2000" dirty="0"/>
              <a:t>проверяет, насколько эта выборка близка к реальному наблюдению.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3" y="2885932"/>
            <a:ext cx="4835019" cy="36799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49" y="1436660"/>
            <a:ext cx="4486825" cy="12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 smtClean="0"/>
              <a:t>Глубокая</a:t>
            </a:r>
            <a:r>
              <a:rPr lang="en-US" sz="4000" b="1" dirty="0" smtClean="0"/>
              <a:t> AR </a:t>
            </a:r>
            <a:r>
              <a:rPr lang="ru-RU" sz="4000" b="1" dirty="0" smtClean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 smtClean="0"/>
              <a:t>.</a:t>
            </a:r>
            <a:endParaRPr lang="ru-RU" sz="2000" dirty="0"/>
          </a:p>
          <a:p>
            <a:pPr lvl="0"/>
            <a:r>
              <a:rPr lang="ru-RU" sz="2000" dirty="0" smtClean="0"/>
              <a:t>Официальное </a:t>
            </a:r>
            <a:r>
              <a:rPr lang="ru-RU" sz="2000" dirty="0"/>
              <a:t>представление архитектуры </a:t>
            </a:r>
            <a:r>
              <a:rPr lang="ru-RU" sz="2000" dirty="0" err="1"/>
              <a:t>Deep</a:t>
            </a:r>
            <a:r>
              <a:rPr lang="ru-RU" sz="2000" dirty="0"/>
              <a:t> </a:t>
            </a:r>
            <a:r>
              <a:rPr lang="ru-RU" sz="2000" dirty="0" smtClean="0"/>
              <a:t>AR слева, обучение (выше) </a:t>
            </a:r>
            <a:r>
              <a:rPr lang="ru-RU" sz="2000" dirty="0"/>
              <a:t>и </a:t>
            </a:r>
            <a:r>
              <a:rPr lang="ru-RU" sz="2000" dirty="0" smtClean="0"/>
              <a:t>тестирование (ниже).</a:t>
            </a:r>
            <a:endParaRPr lang="ru-RU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50" y="1689903"/>
            <a:ext cx="8427829" cy="46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</a:t>
            </a:r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Преимущества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возможность обучения нескольких сотен или тысяч временных рядов одновременно, значительная масштабируемость модели.</a:t>
            </a:r>
          </a:p>
          <a:p>
            <a:pPr lvl="1"/>
            <a:r>
              <a:rPr lang="ru-RU" sz="2200" dirty="0" smtClean="0"/>
              <a:t>Модель </a:t>
            </a:r>
            <a:r>
              <a:rPr lang="ru-RU" sz="2200" dirty="0"/>
              <a:t>изучает сезонное поведение по заданным </a:t>
            </a:r>
            <a:r>
              <a:rPr lang="ru-RU" sz="2200" dirty="0" err="1"/>
              <a:t>ковариатам</a:t>
            </a:r>
            <a:r>
              <a:rPr lang="ru-RU" sz="2200" dirty="0"/>
              <a:t> во временных рядах.</a:t>
            </a:r>
          </a:p>
          <a:p>
            <a:pPr lvl="1"/>
            <a:r>
              <a:rPr lang="ru-RU" sz="2200" dirty="0"/>
              <a:t>Модель </a:t>
            </a:r>
            <a:r>
              <a:rPr lang="ru-RU" sz="2200" dirty="0" smtClean="0"/>
              <a:t>может </a:t>
            </a:r>
            <a:r>
              <a:rPr lang="ru-RU" sz="2200" dirty="0" err="1" smtClean="0"/>
              <a:t>предсказыать</a:t>
            </a:r>
            <a:r>
              <a:rPr lang="ru-RU" sz="2200" dirty="0" smtClean="0"/>
              <a:t> данные с </a:t>
            </a:r>
            <a:r>
              <a:rPr lang="ru-RU" sz="2200" dirty="0"/>
              <a:t>небольшой историей.</a:t>
            </a:r>
          </a:p>
          <a:p>
            <a:pPr lvl="1"/>
            <a:r>
              <a:rPr lang="ru-RU" sz="2200" dirty="0"/>
              <a:t>Разнообразие функций правдоподобия: </a:t>
            </a:r>
            <a:r>
              <a:rPr lang="ru-RU" sz="2200" dirty="0" err="1"/>
              <a:t>DeepAR</a:t>
            </a:r>
            <a:r>
              <a:rPr lang="ru-RU" sz="2200" dirty="0"/>
              <a:t> не использует </a:t>
            </a:r>
            <a:r>
              <a:rPr lang="ru-RU" sz="2200" dirty="0" err="1"/>
              <a:t>гауссовский</a:t>
            </a:r>
            <a:r>
              <a:rPr lang="ru-RU" sz="2200" dirty="0"/>
              <a:t> шум для обеспечения гибкости данных.</a:t>
            </a:r>
          </a:p>
          <a:p>
            <a:pPr lvl="0"/>
            <a:r>
              <a:rPr lang="ru-RU" sz="2000" b="1" dirty="0"/>
              <a:t>Недостатки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Требуется полный набор данных при создании новых прогнозов.</a:t>
            </a:r>
          </a:p>
          <a:p>
            <a:pPr lvl="1"/>
            <a:r>
              <a:rPr lang="ru-RU" sz="2200" dirty="0"/>
              <a:t>Нет настройки модели для отдельных временных рядов.</a:t>
            </a:r>
          </a:p>
          <a:p>
            <a:pPr lvl="1"/>
            <a:r>
              <a:rPr lang="ru-RU" sz="2200" dirty="0"/>
              <a:t>Данные должны быть отформатированы определенным образом, рекомендованным разработчиком.</a:t>
            </a:r>
          </a:p>
          <a:p>
            <a:pPr lvl="1"/>
            <a:r>
              <a:rPr lang="ru-RU" sz="2200" dirty="0"/>
              <a:t>Позволяют получить </a:t>
            </a:r>
            <a:r>
              <a:rPr lang="ru-RU" sz="2200" dirty="0" smtClean="0"/>
              <a:t>сравнительно </a:t>
            </a:r>
            <a:r>
              <a:rPr lang="ru-RU" sz="2200" dirty="0"/>
              <a:t>высокую производительность только на огромном объекте объединенных данных. </a:t>
            </a:r>
            <a:endParaRPr lang="ru-RU" sz="2200" dirty="0" smtClean="0"/>
          </a:p>
          <a:p>
            <a:pPr lvl="1"/>
            <a:r>
              <a:rPr lang="ru-RU" sz="2200" dirty="0" smtClean="0"/>
              <a:t>Точность </a:t>
            </a:r>
            <a:r>
              <a:rPr lang="ru-RU" sz="2200" dirty="0"/>
              <a:t>для определенных рядов данных (или небольшого количества рядов) ниже, чем для ARIMA и ETS.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моделей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503491"/>
          </a:xfrm>
        </p:spPr>
        <p:txBody>
          <a:bodyPr>
            <a:noAutofit/>
          </a:bodyPr>
          <a:lstStyle/>
          <a:p>
            <a:pPr lvl="0"/>
            <a:r>
              <a:rPr lang="ru-RU" sz="2000" b="1" dirty="0" smtClean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 smtClean="0"/>
              <a:t>Строиться </a:t>
            </a:r>
            <a:r>
              <a:rPr lang="ru-RU" sz="2000" dirty="0" smtClean="0"/>
              <a:t>на </a:t>
            </a:r>
            <a:r>
              <a:rPr lang="ru-RU" sz="2000" dirty="0"/>
              <a:t>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 smtClean="0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</a:t>
            </a:r>
            <a:r>
              <a:rPr lang="ru-RU" sz="2000" dirty="0" smtClean="0"/>
              <a:t>при </a:t>
            </a:r>
            <a:r>
              <a:rPr lang="ru-RU" sz="2000" dirty="0"/>
              <a:t>относительно </a:t>
            </a:r>
            <a:r>
              <a:rPr lang="ru-RU" sz="2000" dirty="0" smtClean="0"/>
              <a:t>простых </a:t>
            </a:r>
            <a:r>
              <a:rPr lang="ru-RU" sz="2000" dirty="0" err="1" smtClean="0"/>
              <a:t>нестационарностях</a:t>
            </a:r>
            <a:r>
              <a:rPr lang="ru-RU" sz="2000" dirty="0" smtClean="0"/>
              <a:t> в </a:t>
            </a:r>
            <a:r>
              <a:rPr lang="ru-RU" sz="2000" dirty="0" err="1" smtClean="0"/>
              <a:t>даннных</a:t>
            </a:r>
            <a:r>
              <a:rPr lang="ru-RU" sz="2000" dirty="0" smtClean="0"/>
              <a:t>,</a:t>
            </a:r>
          </a:p>
          <a:p>
            <a:pPr lvl="1"/>
            <a:r>
              <a:rPr lang="ru-RU" sz="2000" dirty="0"/>
              <a:t>Легко интерпретируется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/>
              <a:t>Более устойчивый к </a:t>
            </a:r>
            <a:r>
              <a:rPr lang="ru-RU" sz="2000" dirty="0" smtClean="0"/>
              <a:t>выбросам </a:t>
            </a:r>
            <a:r>
              <a:rPr lang="ru-RU" sz="2000" dirty="0"/>
              <a:t>в случае хорошо выбранной модели </a:t>
            </a:r>
            <a:endParaRPr lang="ru-RU" sz="2000" dirty="0" smtClean="0"/>
          </a:p>
          <a:p>
            <a:pPr lvl="1"/>
            <a:r>
              <a:rPr lang="ru-RU" sz="2000" dirty="0" smtClean="0"/>
              <a:t>Лучше для небольших </a:t>
            </a:r>
            <a:r>
              <a:rPr lang="ru-RU" sz="2000" dirty="0"/>
              <a:t>наборов </a:t>
            </a:r>
            <a:r>
              <a:rPr lang="ru-RU" sz="2000" dirty="0" smtClean="0"/>
              <a:t>данных, чем другие подходы.</a:t>
            </a:r>
            <a:endParaRPr lang="ru-RU" sz="2000" dirty="0"/>
          </a:p>
          <a:p>
            <a:pPr marL="342900" lvl="1" indent="-342900"/>
            <a:r>
              <a:rPr lang="ru-RU" sz="2000" b="1" dirty="0" smtClean="0"/>
              <a:t>НО</a:t>
            </a:r>
            <a:endParaRPr lang="ru-RU" sz="2000" b="1" dirty="0"/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 smtClean="0"/>
              <a:t>низкая </a:t>
            </a:r>
            <a:r>
              <a:rPr lang="ru-RU" sz="2000" dirty="0"/>
              <a:t>производительность для огромных многомерных </a:t>
            </a:r>
            <a:r>
              <a:rPr lang="ru-RU" sz="2000" dirty="0" smtClean="0"/>
              <a:t>нестационарных рядов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особенно в случае </a:t>
            </a:r>
            <a:r>
              <a:rPr lang="ru-RU" sz="2000" dirty="0" smtClean="0"/>
              <a:t>данных </a:t>
            </a:r>
            <a:r>
              <a:rPr lang="ru-RU" sz="2000" dirty="0"/>
              <a:t>с различным поведением и т. д</a:t>
            </a:r>
            <a:r>
              <a:rPr lang="ru-RU" sz="2000" dirty="0" smtClean="0"/>
              <a:t>.).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97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</a:t>
            </a:r>
            <a:r>
              <a:rPr lang="ru-RU" sz="3200" b="1" dirty="0" smtClean="0"/>
              <a:t>данных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86241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b="1" dirty="0" smtClean="0"/>
              <a:t>Классические модели, управляемые данными (или подход машинного обучения)</a:t>
            </a:r>
            <a:r>
              <a:rPr lang="ru-RU" sz="2200" dirty="0" smtClean="0"/>
              <a:t> .</a:t>
            </a:r>
          </a:p>
          <a:p>
            <a:pPr lvl="0">
              <a:lnSpc>
                <a:spcPct val="100000"/>
              </a:lnSpc>
            </a:pPr>
            <a:r>
              <a:rPr lang="ru-RU" sz="2200" dirty="0" smtClean="0"/>
              <a:t>Такие методы, как </a:t>
            </a:r>
            <a:r>
              <a:rPr lang="ru-RU" sz="2200" dirty="0" smtClean="0"/>
              <a:t>опорные вектора (SV</a:t>
            </a:r>
            <a:r>
              <a:rPr lang="en-US" sz="2200" dirty="0" smtClean="0"/>
              <a:t>M</a:t>
            </a:r>
            <a:r>
              <a:rPr lang="ru-RU" sz="2200" dirty="0" smtClean="0"/>
              <a:t>), </a:t>
            </a:r>
            <a:r>
              <a:rPr lang="ru-RU" sz="2200" dirty="0" smtClean="0"/>
              <a:t>случайный </a:t>
            </a:r>
            <a:r>
              <a:rPr lang="ru-RU" sz="2200" dirty="0" smtClean="0"/>
              <a:t>лес, </a:t>
            </a:r>
            <a:r>
              <a:rPr lang="ru-RU" sz="2200" dirty="0" err="1" smtClean="0"/>
              <a:t>XGBoost</a:t>
            </a:r>
            <a:r>
              <a:rPr lang="en-US" sz="2200" dirty="0" smtClean="0"/>
              <a:t>, TSF, ROCKET, </a:t>
            </a:r>
            <a:r>
              <a:rPr lang="ru-RU" sz="2200" dirty="0" smtClean="0"/>
              <a:t>и </a:t>
            </a:r>
            <a:r>
              <a:rPr lang="ru-RU" sz="2200" dirty="0" err="1" smtClean="0"/>
              <a:t>тд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Позволяют работать с сильно нелинейными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Нет необходимости в статистической гипотезе для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Хорошо справляется с нестационарными отношениями между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Легко тренировать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Иногда но всегда и не полностью результаты интерпретируются.</a:t>
            </a:r>
            <a:endParaRPr lang="en-US" sz="2200" dirty="0" smtClean="0"/>
          </a:p>
          <a:p>
            <a:pPr marL="358775" lvl="1">
              <a:lnSpc>
                <a:spcPct val="100000"/>
              </a:lnSpc>
            </a:pPr>
            <a:r>
              <a:rPr lang="ru-RU" sz="2200" b="1" dirty="0" smtClean="0"/>
              <a:t>Но</a:t>
            </a:r>
            <a:endParaRPr lang="ru-RU" sz="2200" b="1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Точность сильно зависит от выбора значений </a:t>
            </a:r>
            <a:r>
              <a:rPr lang="ru-RU" sz="2200" dirty="0" err="1" smtClean="0"/>
              <a:t>гиперпараметров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Неявная зависимость выбранной модели и данных от результатов прогноза.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Точность сильно зависит от сходства между обученными данными и данными вывода.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Трудно достичь сопоставимой точности с подходом на основе модели для относительно простых данных.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Часто нужно использовать ансамбль методов для достижения приемлемой </a:t>
            </a:r>
            <a:r>
              <a:rPr lang="ru-RU" sz="2200" dirty="0" smtClean="0"/>
              <a:t>точности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Вычислительная сложность работы значительно выше, чем для модельных подходов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496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marL="685800" lvl="2"/>
            <a:r>
              <a:rPr lang="ru-RU" sz="2200" dirty="0"/>
              <a:t>Нет необходимости в статистической гипотезе или конкретной форме модели.</a:t>
            </a:r>
          </a:p>
          <a:p>
            <a:pPr marL="685800" lvl="2"/>
            <a:r>
              <a:rPr lang="ru-RU" sz="22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marL="685800" lvl="2"/>
            <a:r>
              <a:rPr lang="ru-RU" sz="22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marL="685800" lvl="2"/>
            <a:r>
              <a:rPr lang="ru-RU" sz="2200" dirty="0"/>
              <a:t>Автоматически извлекают и обрабатывают сложные признаки и отношения между ними</a:t>
            </a:r>
            <a:r>
              <a:rPr lang="ru-RU" sz="2200" dirty="0" smtClean="0"/>
              <a:t>.</a:t>
            </a:r>
          </a:p>
          <a:p>
            <a:pPr marL="685800" lvl="2"/>
            <a:r>
              <a:rPr lang="ru-RU" sz="22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  <a:p>
            <a:pPr marL="228600" lvl="1"/>
            <a:r>
              <a:rPr lang="ru-RU" sz="2000" b="1" dirty="0" smtClean="0"/>
              <a:t>НО</a:t>
            </a:r>
          </a:p>
          <a:p>
            <a:pPr marL="685800" lvl="2"/>
            <a:r>
              <a:rPr lang="ru-RU" sz="2200" dirty="0" smtClean="0"/>
              <a:t>Требуется </a:t>
            </a:r>
            <a:r>
              <a:rPr lang="ru-RU" sz="2200" dirty="0" smtClean="0"/>
              <a:t>тщательная </a:t>
            </a:r>
            <a:r>
              <a:rPr lang="ru-RU" sz="2200" dirty="0"/>
              <a:t>настройка </a:t>
            </a:r>
            <a:r>
              <a:rPr lang="ru-RU" sz="2200" dirty="0" err="1"/>
              <a:t>гиперпараметров</a:t>
            </a:r>
            <a:r>
              <a:rPr lang="ru-RU" sz="2200" dirty="0"/>
              <a:t>.</a:t>
            </a:r>
          </a:p>
          <a:p>
            <a:pPr marL="685800" lvl="2"/>
            <a:r>
              <a:rPr lang="ru-RU" sz="2200" dirty="0"/>
              <a:t>Часто требуется ансамбль сетей для получения высокой точности.</a:t>
            </a:r>
          </a:p>
          <a:p>
            <a:pPr marL="685800" lvl="2"/>
            <a:r>
              <a:rPr lang="ru-RU" sz="2200" dirty="0"/>
              <a:t>Тяжело перетренировать.</a:t>
            </a:r>
          </a:p>
          <a:p>
            <a:pPr marL="685800" lvl="2"/>
            <a:r>
              <a:rPr lang="ru-RU" sz="22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1"/>
            <a:r>
              <a:rPr lang="ru-RU" sz="2200" dirty="0"/>
              <a:t>Выбор конкретных методов зависит от поставленной задачи.</a:t>
            </a:r>
          </a:p>
          <a:p>
            <a:pPr lvl="1"/>
            <a:r>
              <a:rPr lang="ru-RU" sz="2200" dirty="0"/>
              <a:t>Для простых и одномерных данных </a:t>
            </a:r>
            <a:r>
              <a:rPr lang="ru-RU" sz="2200" dirty="0" smtClean="0"/>
              <a:t>работает хуже остальных методов.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65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019" y="342266"/>
            <a:ext cx="10883781" cy="78549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Традиционное машинное обучение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 глубокие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1318260"/>
            <a:ext cx="11374451" cy="5048357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Недостатки традиционного машинного обучения</a:t>
            </a:r>
            <a:endParaRPr lang="ru-RU" sz="2000" dirty="0"/>
          </a:p>
          <a:p>
            <a:pPr lvl="1"/>
            <a:r>
              <a:rPr lang="ru-RU" sz="2000" dirty="0"/>
              <a:t>Выбросы и отсутствующие значения могут существенно повлиять на производительность моделей.</a:t>
            </a:r>
          </a:p>
          <a:p>
            <a:pPr lvl="1"/>
            <a:r>
              <a:rPr lang="ru-RU" sz="2000" dirty="0"/>
              <a:t>Классическое машинное обучение не способно распознавать сложные шаблоны в данных.</a:t>
            </a:r>
          </a:p>
          <a:p>
            <a:pPr lvl="1"/>
            <a:r>
              <a:rPr lang="ru-RU" sz="2000" dirty="0"/>
              <a:t>Классический ML обычно хорошо работает только в прогнозах с несколькими шагами, но не в долгосрочном прогнозе.</a:t>
            </a:r>
          </a:p>
          <a:p>
            <a:pPr lvl="1"/>
            <a:r>
              <a:rPr lang="ru-RU" sz="2000" dirty="0" smtClean="0"/>
              <a:t>Ансамбль </a:t>
            </a:r>
            <a:r>
              <a:rPr lang="ru-RU" sz="2000" dirty="0"/>
              <a:t>ML</a:t>
            </a:r>
            <a:r>
              <a:rPr lang="ru-RU" sz="2000" dirty="0" smtClean="0"/>
              <a:t> </a:t>
            </a:r>
            <a:r>
              <a:rPr lang="ru-RU" sz="2000" dirty="0"/>
              <a:t>методов имеет время обучения, сопоставимое с </a:t>
            </a:r>
            <a:r>
              <a:rPr lang="ru-RU" sz="2000" dirty="0" err="1" smtClean="0"/>
              <a:t>нейросетью</a:t>
            </a:r>
            <a:r>
              <a:rPr lang="ru-RU" sz="2000" dirty="0" smtClean="0"/>
              <a:t>.</a:t>
            </a:r>
            <a:endParaRPr lang="ru-RU" sz="2000" dirty="0"/>
          </a:p>
          <a:p>
            <a:pPr lvl="0"/>
            <a:r>
              <a:rPr lang="ru-RU" sz="2000" b="1" dirty="0" smtClean="0"/>
              <a:t>Преимущества </a:t>
            </a:r>
            <a:r>
              <a:rPr lang="ru-RU" sz="2000" b="1" dirty="0"/>
              <a:t>нейронной </a:t>
            </a:r>
            <a:r>
              <a:rPr lang="ru-RU" sz="2000" b="1" dirty="0" smtClean="0"/>
              <a:t>сети</a:t>
            </a:r>
            <a:r>
              <a:rPr lang="ru-RU" sz="2000" dirty="0" smtClean="0"/>
              <a:t>:</a:t>
            </a:r>
            <a:endParaRPr lang="ru-RU" sz="2000" dirty="0"/>
          </a:p>
          <a:p>
            <a:pPr lvl="1"/>
            <a:r>
              <a:rPr lang="ru-RU" sz="2000" dirty="0"/>
              <a:t>возможность аппроксимировать произвольные нелинейные функции;</a:t>
            </a:r>
          </a:p>
          <a:p>
            <a:pPr lvl="1"/>
            <a:r>
              <a:rPr lang="ru-RU" sz="2000" dirty="0"/>
              <a:t>способность справляться с шумом (устойчивость к шуму);</a:t>
            </a:r>
          </a:p>
          <a:p>
            <a:pPr lvl="1"/>
            <a:r>
              <a:rPr lang="ru-RU" sz="2000" dirty="0"/>
              <a:t>устойчивость к выбросам и пропущенным значениям;</a:t>
            </a:r>
          </a:p>
          <a:p>
            <a:pPr lvl="1"/>
            <a:r>
              <a:rPr lang="ru-RU" sz="2000" dirty="0"/>
              <a:t>возможность работы с нерегулярными и </a:t>
            </a:r>
            <a:r>
              <a:rPr lang="ru-RU" sz="2000" dirty="0" smtClean="0"/>
              <a:t>неравномерными </a:t>
            </a:r>
            <a:r>
              <a:rPr lang="ru-RU" sz="2000" dirty="0"/>
              <a:t>временными рядами (с нерегулярными и неравномерными временными шагами);</a:t>
            </a:r>
          </a:p>
          <a:p>
            <a:pPr lvl="1"/>
            <a:r>
              <a:rPr lang="ru-RU" sz="2000" dirty="0"/>
              <a:t>хорошая производительность на многомерных </a:t>
            </a:r>
            <a:r>
              <a:rPr lang="ru-RU" sz="2000" dirty="0" smtClean="0"/>
              <a:t>рядах </a:t>
            </a:r>
            <a:r>
              <a:rPr lang="ru-RU" sz="2000" dirty="0"/>
              <a:t>с любым количеством </a:t>
            </a:r>
            <a:r>
              <a:rPr lang="ru-RU" sz="2000" dirty="0" smtClean="0"/>
              <a:t>признаков;</a:t>
            </a:r>
            <a:endParaRPr lang="ru-RU" sz="2000" dirty="0"/>
          </a:p>
          <a:p>
            <a:pPr lvl="1"/>
            <a:r>
              <a:rPr lang="ru-RU" sz="2000" dirty="0"/>
              <a:t>возможность делать долгосрочные многошаговые прогнозы.</a:t>
            </a:r>
          </a:p>
        </p:txBody>
      </p:sp>
    </p:spTree>
    <p:extLst>
      <p:ext uri="{BB962C8B-B14F-4D97-AF65-F5344CB8AC3E}">
        <p14:creationId xmlns:p14="http://schemas.microsoft.com/office/powerpoint/2010/main" val="383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8"/>
            <a:ext cx="10883781" cy="85158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</a:t>
            </a:r>
            <a:r>
              <a:rPr lang="ru-RU" b="1" dirty="0" smtClean="0"/>
              <a:t>лубокие </a:t>
            </a:r>
            <a:r>
              <a:rPr lang="ru-RU" b="1" dirty="0"/>
              <a:t>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1" y="1143000"/>
            <a:ext cx="11374451" cy="5394959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1800" b="1" dirty="0" err="1" smtClean="0"/>
              <a:t>Полносвязные</a:t>
            </a:r>
            <a:r>
              <a:rPr lang="ru-RU" sz="1800" b="1" dirty="0" smtClean="0"/>
              <a:t> сети (FCN</a:t>
            </a:r>
            <a:r>
              <a:rPr lang="ru-RU" sz="1800" b="1" dirty="0"/>
              <a:t>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Многослойный персептрон (MLP, FCNN);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Force-back</a:t>
            </a:r>
            <a:r>
              <a:rPr lang="ru-RU" sz="1800" dirty="0"/>
              <a:t> FCN;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Нелинейная </a:t>
            </a:r>
            <a:r>
              <a:rPr lang="ru-RU" sz="1800" dirty="0" err="1"/>
              <a:t>авторегрессионная</a:t>
            </a:r>
            <a:r>
              <a:rPr lang="ru-RU" sz="1800" dirty="0"/>
              <a:t> сеть (</a:t>
            </a:r>
            <a:r>
              <a:rPr lang="ru-RU" sz="1800" dirty="0" err="1"/>
              <a:t>nar</a:t>
            </a:r>
            <a:r>
              <a:rPr lang="ru-RU" sz="1800" dirty="0"/>
              <a:t>, </a:t>
            </a:r>
            <a:r>
              <a:rPr lang="ru-RU" sz="1800" dirty="0" err="1"/>
              <a:t>narx</a:t>
            </a:r>
            <a:r>
              <a:rPr lang="ru-RU" sz="1800" dirty="0"/>
              <a:t>, </a:t>
            </a:r>
            <a:r>
              <a:rPr lang="ru-RU" sz="1800" dirty="0" err="1"/>
              <a:t>narimax</a:t>
            </a:r>
            <a:r>
              <a:rPr lang="ru-RU" sz="1800" dirty="0"/>
              <a:t>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Некоторые </a:t>
            </a:r>
            <a:r>
              <a:rPr lang="en-US" sz="1800" dirty="0" smtClean="0"/>
              <a:t>Mixer-</a:t>
            </a:r>
            <a:r>
              <a:rPr lang="ru-RU" sz="1800" dirty="0" smtClean="0"/>
              <a:t>MLP </a:t>
            </a:r>
            <a:r>
              <a:rPr lang="ru-RU" sz="1800" dirty="0"/>
              <a:t>(трансформаторы без внимания).</a:t>
            </a:r>
          </a:p>
          <a:p>
            <a:pPr lvl="0">
              <a:spcBef>
                <a:spcPts val="0"/>
              </a:spcBef>
            </a:pPr>
            <a:r>
              <a:rPr lang="ru-RU" sz="1800" b="1" dirty="0" err="1"/>
              <a:t>Сверточная</a:t>
            </a:r>
            <a:r>
              <a:rPr lang="ru-RU" sz="1800" b="1" dirty="0"/>
              <a:t> нейронная сеть (CNN)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2d-conv для многомерных данных;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2d-conv для данных, преобразованных в 2-мерные (сегментация, скольжение, прочее);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1d-conv для скользящего оконного набора данных;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1d-wave-conv (расширенная свертка, случайная свертка, временная </a:t>
            </a:r>
            <a:r>
              <a:rPr lang="ru-RU" sz="1800" dirty="0" err="1"/>
              <a:t>сверточная</a:t>
            </a:r>
            <a:r>
              <a:rPr lang="ru-RU" sz="1800" dirty="0"/>
              <a:t> сеть (TCN)) для </a:t>
            </a:r>
            <a:r>
              <a:rPr lang="ru-RU" sz="1800" dirty="0" smtClean="0"/>
              <a:t>набора </a:t>
            </a:r>
            <a:r>
              <a:rPr lang="ru-RU" sz="1800" dirty="0"/>
              <a:t>данных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ru-RU" sz="1800" b="1" dirty="0"/>
              <a:t>Рекуррентная нейронная сеть (RNN)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Простой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двунаправленный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многоуровневый или глубокий подход RNN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гибридный (Рекуррентная нейронная сеть + CNN) подход;</a:t>
            </a:r>
          </a:p>
          <a:p>
            <a:pPr lvl="0">
              <a:spcBef>
                <a:spcPts val="0"/>
              </a:spcBef>
            </a:pPr>
            <a:r>
              <a:rPr lang="ru-RU" sz="1800" b="1" dirty="0"/>
              <a:t>Модели на основе внимания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кодировщик внимания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Самовнимание</a:t>
            </a:r>
            <a:r>
              <a:rPr lang="ru-RU" sz="1800" dirty="0"/>
              <a:t> (LSTM, GLU, CNN);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Трансформаторная (CNN, FCN);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гибридный подход (CNN-внимание и т. д.).</a:t>
            </a:r>
          </a:p>
          <a:p>
            <a:pPr lvl="1">
              <a:spcBef>
                <a:spcPts val="0"/>
              </a:spcBef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Один к одному (а)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один вход и один выход. Типичным примером является случай, когда у вас есть полный сегмент (или полный временной ряд) в качестве входных данных, и вы хотите спрогнозировать единственную метку для сегмента.</a:t>
            </a:r>
          </a:p>
          <a:p>
            <a:pPr lvl="0"/>
            <a:r>
              <a:rPr lang="ru-RU" sz="2000" b="1" dirty="0"/>
              <a:t>Один ко многим (б)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полный сегмент (или полный временной ряд) в качестве входных данных и последовательность выходных данных. Типичным примером является входной сегмент и соответствующие ему показатели, параметры или его разложение.</a:t>
            </a:r>
          </a:p>
          <a:p>
            <a:pPr lvl="0"/>
            <a:r>
              <a:rPr lang="ru-RU" sz="2000" b="1" dirty="0"/>
              <a:t>Многие-к-одному (c)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последовательность данных в качестве входных данных, и мы должны предсказать единственный выход. Типичный пример, когда у нас есть входной набор сегментов (или полученный с помощью скользящего окна), и мы хотим предсказать единственный выходной тег (прогноз или метка).</a:t>
            </a:r>
          </a:p>
          <a:p>
            <a:pPr lvl="0"/>
            <a:r>
              <a:rPr lang="ru-RU" sz="2000" b="1" dirty="0"/>
              <a:t>Последовательные многие-ко-многим (d)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вход последовательности и выход последовательности. Например, цены акций за 7 дней в качестве входных данных и цены акций следующих 7 дней в качестве выходных данных.</a:t>
            </a:r>
          </a:p>
          <a:p>
            <a:pPr lvl="0"/>
            <a:r>
              <a:rPr lang="ru-RU" sz="2000" b="1" dirty="0"/>
              <a:t>Синхронные многие-ко-многим (e)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вход последовательности и выход последовательности. Например, обработка видео как проблема временных рядов или любая онлайн-проблема.</a:t>
            </a:r>
          </a:p>
        </p:txBody>
      </p:sp>
    </p:spTree>
    <p:extLst>
      <p:ext uri="{BB962C8B-B14F-4D97-AF65-F5344CB8AC3E}">
        <p14:creationId xmlns:p14="http://schemas.microsoft.com/office/powerpoint/2010/main" val="20890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u="sng" dirty="0"/>
              <a:t>Самый универсальный подход глубокого обучения к анализу временных рядов - это многие ко многим </a:t>
            </a:r>
            <a:r>
              <a:rPr lang="ru-RU" sz="2000" dirty="0"/>
              <a:t> (или  </a:t>
            </a:r>
            <a:r>
              <a:rPr lang="ru-RU" sz="2000" b="1" dirty="0"/>
              <a:t>Sequence2Sequence, Seq2Seq</a:t>
            </a:r>
            <a:r>
              <a:rPr lang="ru-RU" sz="2000" dirty="0"/>
              <a:t> ).</a:t>
            </a:r>
          </a:p>
          <a:p>
            <a:pPr lvl="0"/>
            <a:r>
              <a:rPr lang="ru-RU" sz="2000" b="1" dirty="0"/>
              <a:t>Seq2Seq</a:t>
            </a:r>
            <a:r>
              <a:rPr lang="ru-RU" sz="2000" dirty="0"/>
              <a:t>  подход  </a:t>
            </a:r>
            <a:r>
              <a:rPr lang="ru-RU" sz="2000" u="sng" dirty="0"/>
              <a:t>можно интерпретировать как модель кодера-декодера.</a:t>
            </a:r>
            <a:endParaRPr lang="ru-RU" sz="2000" dirty="0"/>
          </a:p>
          <a:p>
            <a:pPr lvl="0"/>
            <a:r>
              <a:rPr lang="ru-RU" sz="2000" dirty="0"/>
              <a:t>В этом случае кодер используется для суммирования прошлой информации (т. Е. Целей, наблюдаемых входных данных и априори известных входных данных), а декодер - для создания новых прогнозов, классификации, оценки и прочего.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51061"/>
          <a:stretch/>
        </p:blipFill>
        <p:spPr>
          <a:xfrm>
            <a:off x="564348" y="3046981"/>
            <a:ext cx="5584960" cy="33109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49793"/>
          <a:stretch/>
        </p:blipFill>
        <p:spPr>
          <a:xfrm>
            <a:off x="6520720" y="3047079"/>
            <a:ext cx="5443717" cy="33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822</Words>
  <Application>Microsoft Office PowerPoint</Application>
  <PresentationFormat>Широкоэкранный</PresentationFormat>
  <Paragraphs>195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georgia</vt:lpstr>
      <vt:lpstr>var(--jp-code-font-family)</vt:lpstr>
      <vt:lpstr>Тема Office</vt:lpstr>
      <vt:lpstr>Использование методов глубокого обучения в анализе временных рядов</vt:lpstr>
      <vt:lpstr>Методы машинного обучения на основе моделей</vt:lpstr>
      <vt:lpstr>Методы машинного обучения на основе моделей</vt:lpstr>
      <vt:lpstr>Методы машинного обучения на основе данных</vt:lpstr>
      <vt:lpstr>Методы машинного обучения на основе данных</vt:lpstr>
      <vt:lpstr>Традиционное машинное обучение  и глубокие нейронные сети</vt:lpstr>
      <vt:lpstr>Глубокие нейронные сети</vt:lpstr>
      <vt:lpstr>Подходы к временным рядам DL</vt:lpstr>
      <vt:lpstr>Подходы к временным рядам DL</vt:lpstr>
      <vt:lpstr>Подходы к временным рядам DL</vt:lpstr>
      <vt:lpstr>Рекуррентные нейронные сети</vt:lpstr>
      <vt:lpstr>Рекуррентные нейронные сети</vt:lpstr>
      <vt:lpstr>Простая рекуррентная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сети. </vt:lpstr>
      <vt:lpstr>Рекуррентные нейронные сети. </vt:lpstr>
      <vt:lpstr>RNN. Итеративная Авторегрессия</vt:lpstr>
      <vt:lpstr>RNN. Итеративная Авторегрессия</vt:lpstr>
      <vt:lpstr>Глубокая AR сеть</vt:lpstr>
      <vt:lpstr>Глубокая AR сеть</vt:lpstr>
      <vt:lpstr>Глубокая AR сеть</vt:lpstr>
      <vt:lpstr>RNN. Глубокая AR сеть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231</cp:revision>
  <dcterms:created xsi:type="dcterms:W3CDTF">2021-11-21T16:45:21Z</dcterms:created>
  <dcterms:modified xsi:type="dcterms:W3CDTF">2023-03-31T15:26:52Z</dcterms:modified>
</cp:coreProperties>
</file>