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09" r:id="rId3"/>
    <p:sldId id="310" r:id="rId4"/>
    <p:sldId id="351" r:id="rId5"/>
    <p:sldId id="340" r:id="rId6"/>
    <p:sldId id="358" r:id="rId7"/>
    <p:sldId id="311" r:id="rId8"/>
    <p:sldId id="312" r:id="rId9"/>
    <p:sldId id="313" r:id="rId10"/>
    <p:sldId id="352" r:id="rId11"/>
    <p:sldId id="353" r:id="rId12"/>
    <p:sldId id="362" r:id="rId13"/>
    <p:sldId id="354" r:id="rId14"/>
    <p:sldId id="355" r:id="rId15"/>
    <p:sldId id="356" r:id="rId16"/>
    <p:sldId id="357" r:id="rId17"/>
    <p:sldId id="361" r:id="rId18"/>
    <p:sldId id="359" r:id="rId19"/>
    <p:sldId id="3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6404" autoAdjust="0"/>
  </p:normalViewPr>
  <p:slideViewPr>
    <p:cSldViewPr snapToGrid="0">
      <p:cViewPr varScale="1">
        <p:scale>
          <a:sx n="108" d="100"/>
          <a:sy n="108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10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0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/>
              <a:t>М</a:t>
            </a:r>
            <a:r>
              <a:rPr lang="en-US" sz="8800" b="1" dirty="0" err="1"/>
              <a:t>одели</a:t>
            </a:r>
            <a:r>
              <a:rPr lang="en-US" sz="8800" b="1" dirty="0"/>
              <a:t> </a:t>
            </a:r>
            <a:r>
              <a:rPr lang="ru-RU" sz="8800" b="1" dirty="0"/>
              <a:t>а</a:t>
            </a:r>
            <a:r>
              <a:rPr lang="en-US" sz="8800" b="1" dirty="0" err="1"/>
              <a:t>вторегресси</a:t>
            </a:r>
            <a:r>
              <a:rPr lang="ru-RU" sz="8800" b="1" dirty="0"/>
              <a:t>и</a:t>
            </a:r>
            <a:r>
              <a:rPr lang="en-US" sz="8800" b="1" dirty="0"/>
              <a:t> </a:t>
            </a:r>
            <a:br>
              <a:rPr lang="en-US" sz="8800" b="1" dirty="0"/>
            </a:br>
            <a:r>
              <a:rPr lang="ru-RU" sz="8800" b="1" dirty="0"/>
              <a:t>с</a:t>
            </a:r>
            <a:r>
              <a:rPr lang="en-US" sz="8800" b="1" dirty="0" err="1"/>
              <a:t>кользящ</a:t>
            </a:r>
            <a:r>
              <a:rPr lang="ru-RU" sz="8800" b="1" dirty="0"/>
              <a:t>его</a:t>
            </a:r>
            <a:r>
              <a:rPr lang="en-US" sz="8800" b="1" dirty="0"/>
              <a:t> </a:t>
            </a:r>
            <a:r>
              <a:rPr lang="en-US" sz="8800" b="1" dirty="0" err="1"/>
              <a:t>средн</a:t>
            </a:r>
            <a:r>
              <a:rPr lang="ru-RU" sz="8800" b="1" dirty="0"/>
              <a:t>его</a:t>
            </a:r>
            <a:r>
              <a:rPr lang="en-US" sz="8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31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r>
              <a:rPr lang="en-US" b="1" dirty="0"/>
              <a:t> </a:t>
            </a:r>
            <a:r>
              <a:rPr lang="en-US" b="1" dirty="0" smtClean="0"/>
              <a:t>ARMA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9" y="905436"/>
            <a:ext cx="11364446" cy="5853952"/>
          </a:xfrm>
        </p:spPr>
        <p:txBody>
          <a:bodyPr>
            <a:normAutofit/>
          </a:bodyPr>
          <a:lstStyle/>
          <a:p>
            <a:pPr algn="l" rtl="0"/>
            <a:r>
              <a:rPr lang="ru-RU" sz="2400" dirty="0" smtClean="0"/>
              <a:t>Есть ряд эмпирических правил для выбора порядка </a:t>
            </a:r>
            <a:r>
              <a:rPr lang="en-US" sz="2400" dirty="0" smtClean="0"/>
              <a:t>ARMA </a:t>
            </a:r>
            <a:r>
              <a:rPr lang="ru-RU" sz="2400" dirty="0" smtClean="0"/>
              <a:t>моделей</a:t>
            </a:r>
          </a:p>
          <a:p>
            <a:pPr algn="l" rtl="0"/>
            <a:r>
              <a:rPr lang="ru-RU" sz="2400" dirty="0" smtClean="0"/>
              <a:t>Такой анализ выполняется на основе вида графиков автокорреляции и частичной автокорреляции. </a:t>
            </a:r>
            <a:endParaRPr lang="en-US" sz="2400" dirty="0"/>
          </a:p>
          <a:p>
            <a:pPr algn="l" rtl="0"/>
            <a:endParaRPr lang="en-US" sz="24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8679285-94BC-45E3-AB5C-3D14E13D5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1520"/>
              </p:ext>
            </p:extLst>
          </p:nvPr>
        </p:nvGraphicFramePr>
        <p:xfrm>
          <a:off x="503407" y="2139807"/>
          <a:ext cx="11185186" cy="3465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2385">
                  <a:extLst>
                    <a:ext uri="{9D8B030D-6E8A-4147-A177-3AD203B41FA5}">
                      <a16:colId xmlns:a16="http://schemas.microsoft.com/office/drawing/2014/main" val="3810330014"/>
                    </a:ext>
                  </a:extLst>
                </a:gridCol>
                <a:gridCol w="3441596">
                  <a:extLst>
                    <a:ext uri="{9D8B030D-6E8A-4147-A177-3AD203B41FA5}">
                      <a16:colId xmlns:a16="http://schemas.microsoft.com/office/drawing/2014/main" val="928333261"/>
                    </a:ext>
                  </a:extLst>
                </a:gridCol>
                <a:gridCol w="4521205">
                  <a:extLst>
                    <a:ext uri="{9D8B030D-6E8A-4147-A177-3AD203B41FA5}">
                      <a16:colId xmlns:a16="http://schemas.microsoft.com/office/drawing/2014/main" val="3199557286"/>
                    </a:ext>
                  </a:extLst>
                </a:gridCol>
              </a:tblGrid>
              <a:tr h="205164"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4358686"/>
                  </a:ext>
                </a:extLst>
              </a:tr>
              <a:tr h="469826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 dirty="0" err="1">
                          <a:effectLst/>
                        </a:rPr>
                        <a:t>Выбор</a:t>
                      </a:r>
                      <a:r>
                        <a:rPr lang="en-US" sz="2800" u="none" strike="noStrike" dirty="0">
                          <a:effectLst/>
                        </a:rPr>
                        <a:t> </a:t>
                      </a:r>
                      <a:r>
                        <a:rPr lang="ru-RU" sz="2800" u="none" strike="noStrike" dirty="0" err="1">
                          <a:effectLst/>
                        </a:rPr>
                        <a:t>пордяка</a:t>
                      </a:r>
                      <a:r>
                        <a:rPr lang="en-US" sz="2800" u="none" strike="noStrike" dirty="0">
                          <a:effectLst/>
                        </a:rPr>
                        <a:t> ARMA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rtl="0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0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448648"/>
                  </a:ext>
                </a:extLst>
              </a:tr>
              <a:tr h="305695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>
                          <a:effectLst/>
                        </a:rPr>
                        <a:t>график</a:t>
                      </a:r>
                      <a:r>
                        <a:rPr lang="en-US" sz="2000" u="none" strike="noStrike" dirty="0">
                          <a:effectLst/>
                        </a:rPr>
                        <a:t> ACF</a:t>
                      </a:r>
                      <a:r>
                        <a:rPr lang="ru-RU" sz="2000" u="none" strike="noStrike" dirty="0">
                          <a:effectLst/>
                        </a:rPr>
                        <a:t> (АКФ)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>
                          <a:effectLst/>
                        </a:rPr>
                        <a:t>график</a:t>
                      </a:r>
                      <a:r>
                        <a:rPr lang="en-US" sz="2000" u="none" strike="noStrike" dirty="0">
                          <a:effectLst/>
                        </a:rPr>
                        <a:t> PACF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Заключение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0986974"/>
                  </a:ext>
                </a:extLst>
              </a:tr>
              <a:tr h="601131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>
                          <a:effectLst/>
                        </a:rPr>
                        <a:t>Сходится к </a:t>
                      </a:r>
                      <a:r>
                        <a:rPr lang="en-US" sz="2000" u="none" strike="noStrike" dirty="0">
                          <a:effectLst/>
                        </a:rPr>
                        <a:t> 0 </a:t>
                      </a:r>
                      <a:r>
                        <a:rPr lang="en-US" sz="2000" u="none" strike="noStrike" dirty="0" err="1">
                          <a:effectLst/>
                        </a:rPr>
                        <a:t>каким</a:t>
                      </a:r>
                      <a:r>
                        <a:rPr lang="en-US" sz="2000" u="none" strike="noStrike" dirty="0">
                          <a:effectLst/>
                        </a:rPr>
                        <a:t>-</a:t>
                      </a:r>
                      <a:r>
                        <a:rPr lang="ru-RU" sz="2000" u="none" strike="noStrike" dirty="0">
                          <a:effectLst/>
                        </a:rPr>
                        <a:t>либо</a:t>
                      </a:r>
                      <a:r>
                        <a:rPr lang="en-US" sz="2000" u="none" strike="noStrike" dirty="0">
                          <a:effectLst/>
                        </a:rPr>
                        <a:t> образом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 dirty="0">
                          <a:effectLst/>
                        </a:rPr>
                        <a:t>Ненулевые значения в первых p точках; </a:t>
                      </a:r>
                      <a:r>
                        <a:rPr lang="ru-RU" sz="2000" b="1" u="none" strike="noStrike" dirty="0">
                          <a:effectLst/>
                        </a:rPr>
                        <a:t>потом нули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 dirty="0">
                          <a:effectLst/>
                        </a:rPr>
                        <a:t>AR (p) </a:t>
                      </a:r>
                      <a:r>
                        <a:rPr lang="en-US" sz="2000" b="1" u="none" strike="noStrike" dirty="0" err="1">
                          <a:effectLst/>
                        </a:rPr>
                        <a:t>Модель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9842672"/>
                  </a:ext>
                </a:extLst>
              </a:tr>
              <a:tr h="6011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 dirty="0">
                          <a:effectLst/>
                        </a:rPr>
                        <a:t>Ненулевые значения в первых q точках; </a:t>
                      </a:r>
                      <a:r>
                        <a:rPr lang="ru-RU" sz="2000" b="1" u="none" strike="noStrike" dirty="0">
                          <a:effectLst/>
                        </a:rPr>
                        <a:t>потом нули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>
                          <a:effectLst/>
                        </a:rPr>
                        <a:t>Сходится к </a:t>
                      </a:r>
                      <a:r>
                        <a:rPr lang="en-US" sz="2000" u="none" strike="noStrike" dirty="0">
                          <a:effectLst/>
                        </a:rPr>
                        <a:t> 0 </a:t>
                      </a:r>
                      <a:r>
                        <a:rPr lang="en-US" sz="2000" u="none" strike="noStrike" dirty="0" err="1">
                          <a:effectLst/>
                        </a:rPr>
                        <a:t>каким</a:t>
                      </a:r>
                      <a:r>
                        <a:rPr lang="en-US" sz="2000" u="none" strike="noStrike" dirty="0">
                          <a:effectLst/>
                        </a:rPr>
                        <a:t>-</a:t>
                      </a:r>
                      <a:r>
                        <a:rPr lang="ru-RU" sz="2000" u="none" strike="noStrike" dirty="0">
                          <a:effectLst/>
                        </a:rPr>
                        <a:t>либо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образом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 dirty="0" err="1">
                          <a:effectLst/>
                        </a:rPr>
                        <a:t>Модель</a:t>
                      </a:r>
                      <a:r>
                        <a:rPr lang="en-US" sz="2000" b="1" u="none" strike="noStrike" dirty="0">
                          <a:effectLst/>
                        </a:rPr>
                        <a:t> MA (q)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7765168"/>
                  </a:ext>
                </a:extLst>
              </a:tr>
              <a:tr h="6011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 err="1">
                          <a:effectLst/>
                        </a:rPr>
                        <a:t>Значения</a:t>
                      </a:r>
                      <a:r>
                        <a:rPr lang="en-US" sz="2000" u="none" strike="noStrike" dirty="0">
                          <a:effectLst/>
                        </a:rPr>
                        <a:t>, </a:t>
                      </a:r>
                      <a:r>
                        <a:rPr lang="en-US" sz="2000" u="none" strike="noStrike" dirty="0" err="1">
                          <a:effectLst/>
                        </a:rPr>
                        <a:t>близкие</a:t>
                      </a:r>
                      <a:r>
                        <a:rPr lang="en-US" sz="2000" u="none" strike="noStrike" dirty="0">
                          <a:effectLst/>
                        </a:rPr>
                        <a:t> к 1, </a:t>
                      </a:r>
                      <a:r>
                        <a:rPr lang="en-US" sz="2000" u="none" strike="noStrike" dirty="0" err="1">
                          <a:effectLst/>
                        </a:rPr>
                        <a:t>без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ru-RU" sz="2000" u="none" strike="noStrike" dirty="0">
                          <a:effectLst/>
                        </a:rPr>
                        <a:t>сходимости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Значения, близкие к 1, </a:t>
                      </a:r>
                      <a:r>
                        <a:rPr lang="en-US" sz="2000" u="none" strike="noStrike" dirty="0" err="1">
                          <a:effectLst/>
                        </a:rPr>
                        <a:t>без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ru-RU" sz="2000" u="none" strike="noStrike" dirty="0">
                          <a:effectLst/>
                        </a:rPr>
                        <a:t>сходимости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>
                          <a:effectLst/>
                        </a:rPr>
                        <a:t>Симптомы нестационарного ряда. </a:t>
                      </a:r>
                      <a:r>
                        <a:rPr lang="ru-RU" sz="2000" u="none" strike="noStrike" dirty="0" smtClean="0">
                          <a:effectLst/>
                        </a:rPr>
                        <a:t>Нужно</a:t>
                      </a:r>
                      <a:r>
                        <a:rPr lang="ru-RU" sz="2000" u="none" strike="noStrike" baseline="0" dirty="0" smtClean="0">
                          <a:effectLst/>
                        </a:rPr>
                        <a:t> свести ряд к стационарному!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1503096"/>
                  </a:ext>
                </a:extLst>
              </a:tr>
              <a:tr h="6011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 err="1">
                          <a:effectLst/>
                        </a:rPr>
                        <a:t>Нет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существенных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корреляций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 err="1">
                          <a:effectLst/>
                        </a:rPr>
                        <a:t>Нет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существенных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корреляций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 err="1">
                          <a:effectLst/>
                        </a:rPr>
                        <a:t>Случайн</a:t>
                      </a:r>
                      <a:r>
                        <a:rPr lang="ru-RU" sz="2000" u="none" strike="noStrike" dirty="0" err="1">
                          <a:effectLst/>
                        </a:rPr>
                        <a:t>ый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ru-RU" sz="2000" u="none" strike="noStrike" dirty="0">
                          <a:effectLst/>
                        </a:rPr>
                        <a:t>ряд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3632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21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ряда </a:t>
            </a:r>
            <a:r>
              <a:rPr lang="en-US" dirty="0" smtClean="0"/>
              <a:t>ARMA(1,2)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98" y="1593135"/>
            <a:ext cx="5640421" cy="512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580" y="1439694"/>
            <a:ext cx="5301322" cy="517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4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лагов на значимость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Тестовая </a:t>
            </a:r>
            <a:r>
              <a:rPr lang="en-US" dirty="0"/>
              <a:t>Q-</a:t>
            </a:r>
            <a:r>
              <a:rPr lang="ru-RU" dirty="0"/>
              <a:t>статистика </a:t>
            </a:r>
            <a:r>
              <a:rPr lang="ru-RU" dirty="0" err="1"/>
              <a:t>Льюинга</a:t>
            </a:r>
            <a:r>
              <a:rPr lang="ru-RU" dirty="0"/>
              <a:t>-Бокса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Рассмотрим </a:t>
            </a:r>
            <a:r>
              <a:rPr lang="ru-RU" sz="2000" dirty="0" smtClean="0"/>
              <a:t>выборочные </a:t>
            </a:r>
            <a:r>
              <a:rPr lang="ru-RU" sz="2000" dirty="0"/>
              <a:t>коэффициенты </a:t>
            </a:r>
            <a:r>
              <a:rPr lang="ru-RU" sz="2000" dirty="0" smtClean="0"/>
              <a:t>автоковариации и автокорреляции</a:t>
            </a:r>
          </a:p>
          <a:p>
            <a:endParaRPr lang="ru-RU" sz="2000" dirty="0"/>
          </a:p>
          <a:p>
            <a:endParaRPr lang="ru-RU" sz="2000" dirty="0" smtClean="0"/>
          </a:p>
          <a:p>
            <a:r>
              <a:rPr lang="ru-RU" sz="2000" dirty="0"/>
              <a:t>Выборочные частные коэффициенты автокорреляции (</a:t>
            </a:r>
            <a:r>
              <a:rPr lang="ru-RU" sz="2000" dirty="0" smtClean="0"/>
              <a:t>PACF)</a:t>
            </a:r>
          </a:p>
          <a:p>
            <a:endParaRPr lang="ru-RU" sz="2000" dirty="0"/>
          </a:p>
          <a:p>
            <a:r>
              <a:rPr lang="ru-RU" sz="2000" dirty="0"/>
              <a:t>Далее необходимо проверить их значимость. Для этого тестируем гипотезу при фиксированном лаге: </a:t>
            </a:r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87" y="2249725"/>
            <a:ext cx="2924175" cy="7048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726" y="2287825"/>
            <a:ext cx="1790700" cy="6667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862" y="3416775"/>
            <a:ext cx="3619500" cy="4095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4876" y="4203819"/>
            <a:ext cx="2876550" cy="3619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1426" y="4250947"/>
            <a:ext cx="1857375" cy="381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8801" y="4212847"/>
            <a:ext cx="2466975" cy="4191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999" y="4630619"/>
            <a:ext cx="4019550" cy="2105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744362" y="4766884"/>
                <a:ext cx="6096000" cy="95154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ru-RU" dirty="0" smtClean="0"/>
                  <a:t>Критическое значение имеет хи-квадрат распределения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𝑐𝑟</m:t>
                        </m:r>
                      </m:sub>
                      <m:sup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поэтому для проверки гипотезы </a:t>
                </a:r>
                <a:r>
                  <a:rPr lang="ru-RU" dirty="0" smtClean="0"/>
                  <a:t>применяем </a:t>
                </a:r>
                <a:r>
                  <a:rPr lang="ru-RU" dirty="0"/>
                  <a:t>следующее статистическое правило: </a:t>
                </a: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362" y="4766884"/>
                <a:ext cx="6096000" cy="951543"/>
              </a:xfrm>
              <a:prstGeom prst="rect">
                <a:avLst/>
              </a:prstGeom>
              <a:blipFill>
                <a:blip r:embed="rId10"/>
                <a:stretch>
                  <a:fillRect l="-800" t="-3846" b="-70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0549" y="5783277"/>
            <a:ext cx="3362325" cy="70485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8082874" y="5778981"/>
            <a:ext cx="37535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Замечание. Применение Q-статистик оправдано только для больших выборок. Это асимптотический тест!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05874" y="6656507"/>
            <a:ext cx="62769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Дообучение</a:t>
            </a:r>
            <a:r>
              <a:rPr lang="ru-RU" b="1" dirty="0" smtClean="0"/>
              <a:t> </a:t>
            </a:r>
            <a:r>
              <a:rPr lang="en-US" b="1" dirty="0" smtClean="0"/>
              <a:t>ARMA </a:t>
            </a:r>
            <a:r>
              <a:rPr lang="ru-RU" b="1" dirty="0" smtClean="0"/>
              <a:t>коэффициентов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После изначального выбора </a:t>
                </a:r>
                <a:r>
                  <a:rPr lang="en-US" dirty="0" smtClean="0"/>
                  <a:t>ARAM </a:t>
                </a:r>
                <a:r>
                  <a:rPr lang="ru-RU" dirty="0" smtClean="0"/>
                  <a:t>коэффициентов следует </a:t>
                </a:r>
                <a:r>
                  <a:rPr lang="ru-RU" dirty="0" err="1" smtClean="0"/>
                  <a:t>дообучить</a:t>
                </a:r>
                <a:r>
                  <a:rPr lang="ru-RU" dirty="0" smtClean="0"/>
                  <a:t> модель.</a:t>
                </a:r>
              </a:p>
              <a:p>
                <a:r>
                  <a:rPr lang="ru-RU" dirty="0" smtClean="0"/>
                  <a:t>Как правило при этом используют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Информационный критерий </a:t>
                </a:r>
                <a:r>
                  <a:rPr lang="ru-RU" dirty="0" err="1" smtClean="0"/>
                  <a:t>Акайке</a:t>
                </a:r>
                <a:endParaRPr lang="en-US" dirty="0"/>
              </a:p>
              <a:p>
                <a:r>
                  <a:rPr lang="ru-RU" dirty="0" smtClean="0"/>
                  <a:t>где</a:t>
                </a:r>
                <a:r>
                  <a:rPr lang="en-US" dirty="0" smtClean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 </a:t>
                </a:r>
                <a:r>
                  <a:rPr lang="ru-RU" dirty="0" smtClean="0"/>
                  <a:t>оценка правдоподобия модели</a:t>
                </a:r>
                <a:r>
                  <a:rPr lang="en-US" dirty="0" smtClean="0"/>
                  <a:t>; </a:t>
                </a:r>
                <a:endParaRPr lang="ru-RU" dirty="0" smtClean="0"/>
              </a:p>
              <a:p>
                <a:pPr lvl="1"/>
                <a:r>
                  <a:rPr lang="ru-RU" dirty="0"/>
                  <a:t>На самом деле формула справедлива только если остаток – белый шум</a:t>
                </a:r>
                <a:r>
                  <a:rPr lang="en-US" dirty="0"/>
                  <a:t>, </a:t>
                </a:r>
                <a:endParaRPr lang="ru-RU" dirty="0" smtClean="0"/>
              </a:p>
              <a:p>
                <a:pPr lvl="1"/>
                <a:r>
                  <a:rPr lang="ru-RU" i="1" dirty="0" smtClean="0">
                    <a:latin typeface="Cambria Math" panose="02040503050406030204" pitchFamily="18" charset="0"/>
                  </a:rPr>
                  <a:t>Для других случаев </a:t>
                </a:r>
                <a:r>
                  <a:rPr lang="ru-RU" i="1" dirty="0" err="1" smtClean="0">
                    <a:latin typeface="Cambria Math" panose="02040503050406030204" pitchFamily="18" charset="0"/>
                  </a:rPr>
                  <a:t>формуы</a:t>
                </a:r>
                <a:r>
                  <a:rPr lang="ru-RU" i="1" dirty="0" smtClean="0">
                    <a:latin typeface="Cambria Math" panose="02040503050406030204" pitchFamily="18" charset="0"/>
                  </a:rPr>
                  <a:t> будут иметь другой вид!</a:t>
                </a:r>
              </a:p>
              <a:p>
                <a:pPr lvl="2"/>
                <a:r>
                  <a:rPr lang="ru-RU" i="1" dirty="0" err="1" smtClean="0">
                    <a:latin typeface="Cambria Math" panose="02040503050406030204" pitchFamily="18" charset="0"/>
                  </a:rPr>
                  <a:t>Обшщий</a:t>
                </a:r>
                <a:r>
                  <a:rPr lang="ru-RU" i="1" dirty="0" smtClean="0">
                    <a:latin typeface="Cambria Math" panose="02040503050406030204" pitchFamily="18" charset="0"/>
                  </a:rPr>
                  <a:t> вид: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, </a:t>
                </a:r>
                <a:r>
                  <a:rPr lang="ru-RU" i="1" dirty="0" smtClean="0">
                    <a:latin typeface="Cambria Math" panose="020405030504060302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ru-RU" b="0" i="0" dirty="0" smtClean="0">
                    <a:latin typeface="+mj-lt"/>
                  </a:rPr>
                  <a:t>логогфим функции правдоподобия.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корень суммы квадратов ошибки,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 smtClean="0"/>
                  <a:t>. </a:t>
                </a:r>
                <a:endParaRPr lang="ru-RU" dirty="0" smtClean="0"/>
              </a:p>
              <a:p>
                <a:r>
                  <a:rPr lang="en-US" dirty="0" smtClean="0"/>
                  <a:t>k </a:t>
                </a:r>
                <a:r>
                  <a:rPr lang="ru-RU" dirty="0" smtClean="0"/>
                  <a:t>число параметров, например для </a:t>
                </a:r>
                <a:r>
                  <a:rPr lang="en-US" dirty="0" smtClean="0"/>
                  <a:t> </a:t>
                </a:r>
                <a:r>
                  <a:rPr lang="en-US" dirty="0"/>
                  <a:t>ARMA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или с константой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; 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Могут быть и другие выражения для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  <a:blipFill>
                <a:blip r:embed="rId2"/>
                <a:stretch>
                  <a:fillRect l="-948" t="-23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3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Дообучение</a:t>
            </a:r>
            <a:r>
              <a:rPr lang="ru-RU" b="1" dirty="0" smtClean="0"/>
              <a:t> </a:t>
            </a:r>
            <a:r>
              <a:rPr lang="en-US" b="1" dirty="0" smtClean="0"/>
              <a:t>ARMA </a:t>
            </a:r>
            <a:r>
              <a:rPr lang="ru-RU" b="1" dirty="0" smtClean="0"/>
              <a:t>коэффициентов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𝐵𝐼𝐶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𝑙𝑛𝑁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𝐴𝐼𝐶𝑐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</a:t>
                </a:r>
                <a:endParaRPr lang="ru-RU" sz="2000" dirty="0" smtClean="0"/>
              </a:p>
              <a:p>
                <a:r>
                  <a:rPr lang="ru-RU" dirty="0" smtClean="0"/>
                  <a:t>Критерии используются для выбора модели (сравнения между статистическими моделями).</a:t>
                </a:r>
              </a:p>
              <a:p>
                <a:pPr lvl="1"/>
                <a:r>
                  <a:rPr lang="ru-RU" dirty="0" smtClean="0"/>
                  <a:t>Чем ниже значение критериев – тем лучше.</a:t>
                </a:r>
                <a:endParaRPr lang="en-US" dirty="0" smtClean="0"/>
              </a:p>
              <a:p>
                <a:r>
                  <a:rPr lang="ru-RU" dirty="0" smtClean="0"/>
                  <a:t>Критерий позволяет задать мини-</a:t>
                </a:r>
                <a:r>
                  <a:rPr lang="ru-RU" dirty="0" err="1" smtClean="0"/>
                  <a:t>максную</a:t>
                </a:r>
                <a:r>
                  <a:rPr lang="ru-RU" dirty="0" smtClean="0"/>
                  <a:t> задачу поиска параметров моделей: минимум ошибки при максимально-допустимом числе параметров модели.</a:t>
                </a:r>
              </a:p>
              <a:p>
                <a:pPr lvl="1"/>
                <a:r>
                  <a:rPr lang="ru-RU" dirty="0" smtClean="0"/>
                  <a:t>Известно, что чем меньше общее число параметров модели, тем ниже вероятность переобучения модели.</a:t>
                </a:r>
              </a:p>
              <a:p>
                <a:pPr lvl="2"/>
                <a:r>
                  <a:rPr lang="ru-RU" dirty="0" smtClean="0"/>
                  <a:t>Нужен компромисс между точностью и сложностью моделей.</a:t>
                </a:r>
              </a:p>
              <a:p>
                <a:pPr lvl="1"/>
                <a:r>
                  <a:rPr lang="ru-RU" dirty="0" smtClean="0"/>
                  <a:t>Модель штрафуется за слишком большое число параметров.</a:t>
                </a:r>
              </a:p>
              <a:p>
                <a:pPr lvl="1"/>
                <a:r>
                  <a:rPr lang="ru-RU" dirty="0" smtClean="0"/>
                  <a:t>Абсолютные значение критерия не имеет смысла.</a:t>
                </a:r>
              </a:p>
              <a:p>
                <a:pPr lvl="1"/>
                <a:r>
                  <a:rPr lang="ru-RU" dirty="0" smtClean="0"/>
                  <a:t>Разные критерии штрафуют по разному.</a:t>
                </a:r>
                <a:endParaRPr lang="en-US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Дообучение</a:t>
            </a:r>
            <a:r>
              <a:rPr lang="ru-RU" b="1" dirty="0" smtClean="0"/>
              <a:t> </a:t>
            </a:r>
            <a:r>
              <a:rPr lang="en-US" b="1" dirty="0" smtClean="0"/>
              <a:t>ARMA </a:t>
            </a:r>
            <a:r>
              <a:rPr lang="ru-RU" b="1" dirty="0" smtClean="0"/>
              <a:t>коэффициентов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Есть несколько популярных критериев: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Информационный критерий </a:t>
                </a:r>
                <a:r>
                  <a:rPr lang="ru-RU" dirty="0" err="1" smtClean="0"/>
                  <a:t>Акайке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Для </a:t>
                </a:r>
                <a:r>
                  <a:rPr lang="en-US" dirty="0" smtClean="0"/>
                  <a:t>ARMA </a:t>
                </a:r>
                <a:r>
                  <a:rPr lang="ru-RU" dirty="0" smtClean="0"/>
                  <a:t>процесса может несколько завышать число параметров.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𝐵𝐼𝐶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𝑙𝑛𝑁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Байесовский Информационный критерий</a:t>
                </a:r>
              </a:p>
              <a:p>
                <a:pPr lvl="1"/>
                <a:r>
                  <a:rPr lang="ru-RU" dirty="0" smtClean="0"/>
                  <a:t>Штрафует сильнее, чем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𝐴𝐼𝐶</m:t>
                    </m:r>
                  </m:oMath>
                </a14:m>
                <a:r>
                  <a:rPr lang="ru-RU" dirty="0" smtClean="0"/>
                  <a:t> (оценка снизу)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𝐴𝐼𝐶𝑐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модифицированный Информационный </a:t>
                </a:r>
                <a:r>
                  <a:rPr lang="ru-RU" dirty="0"/>
                  <a:t>критерий </a:t>
                </a:r>
                <a:r>
                  <a:rPr lang="ru-RU" dirty="0" err="1" smtClean="0"/>
                  <a:t>Акайке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Рекомендуется при небольших выборках.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  <a:blipFill>
                <a:blip r:embed="rId2"/>
                <a:stretch>
                  <a:fillRect l="-948" t="-1763" r="-11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38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ARMA </a:t>
            </a:r>
            <a:r>
              <a:rPr lang="ru-RU" dirty="0" smtClean="0"/>
              <a:t>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2634" y="1284051"/>
            <a:ext cx="10679349" cy="443581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Модель работает для слабо-стационарного ряда (без тренда)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Чем менее стационарен ряд, тем меньше горизонт точного прогнозирования.</a:t>
            </a:r>
          </a:p>
          <a:p>
            <a:pPr lvl="1"/>
            <a:r>
              <a:rPr lang="ru-RU" dirty="0" smtClean="0"/>
              <a:t> тем ниже обобщающая способность.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Выбор тренировочной и </a:t>
            </a:r>
            <a:r>
              <a:rPr lang="ru-RU" sz="2400" dirty="0" err="1" smtClean="0"/>
              <a:t>валидационной</a:t>
            </a:r>
            <a:r>
              <a:rPr lang="ru-RU" sz="2400" dirty="0"/>
              <a:t> выборки.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Выбор изначальных параметров модели по АКФ и ЧАКФ.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Варьирование параметров моделей с целью минимизации </a:t>
            </a:r>
            <a:r>
              <a:rPr lang="en-US" sz="2400" dirty="0" smtClean="0"/>
              <a:t>BIC </a:t>
            </a:r>
            <a:r>
              <a:rPr lang="ru-RU" sz="2400" dirty="0" smtClean="0"/>
              <a:t>или</a:t>
            </a:r>
            <a:r>
              <a:rPr lang="en-US" sz="2400" dirty="0" smtClean="0"/>
              <a:t> </a:t>
            </a:r>
            <a:r>
              <a:rPr lang="en-US" sz="2400" dirty="0" err="1" smtClean="0"/>
              <a:t>AICc</a:t>
            </a:r>
            <a:r>
              <a:rPr lang="en-US" sz="2400" dirty="0" smtClean="0"/>
              <a:t> </a:t>
            </a:r>
            <a:r>
              <a:rPr lang="ru-RU" sz="2400" dirty="0" smtClean="0"/>
              <a:t>критериев.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Проверка </a:t>
            </a:r>
            <a:r>
              <a:rPr lang="en-US" sz="2400" dirty="0" smtClean="0"/>
              <a:t> </a:t>
            </a:r>
            <a:r>
              <a:rPr lang="ru-RU" sz="2400" dirty="0" smtClean="0"/>
              <a:t>остатков для модели </a:t>
            </a:r>
            <a:r>
              <a:rPr lang="en-US" sz="2400" dirty="0" smtClean="0"/>
              <a:t>(</a:t>
            </a:r>
            <a:r>
              <a:rPr lang="ru-RU" sz="2400" dirty="0" smtClean="0"/>
              <a:t>на предмет стационарного БГШ</a:t>
            </a:r>
            <a:r>
              <a:rPr lang="en-US" sz="2400" dirty="0" smtClean="0"/>
              <a:t>)</a:t>
            </a:r>
            <a:r>
              <a:rPr lang="ru-RU" sz="2400" dirty="0"/>
              <a:t>.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err="1" smtClean="0"/>
              <a:t>Валидация</a:t>
            </a:r>
            <a:r>
              <a:rPr lang="ru-RU" sz="2400" dirty="0" smtClean="0"/>
              <a:t>, проверка точности по известным метрикам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6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997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339" y="1222122"/>
            <a:ext cx="5105400" cy="53054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54" y="1149688"/>
            <a:ext cx="52482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54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4281"/>
            <a:ext cx="10515600" cy="54343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2830" y="6309992"/>
            <a:ext cx="10515600" cy="499118"/>
          </a:xfrm>
        </p:spPr>
        <p:txBody>
          <a:bodyPr>
            <a:normAutofit/>
          </a:bodyPr>
          <a:lstStyle/>
          <a:p>
            <a:r>
              <a:rPr lang="en-US" sz="700" dirty="0"/>
              <a:t>https://mse.msu.ru/wp-content/uploads/2021/03/%D0%92%D0%B2%D0%B5%D0%B4%D0%B5%D0%BD%D0%B8%D0%B5-%D0%B2-%D0%B0%D0%BD%D0%B0%D0%BB%D0%B8%D0%B7-%D0%B2%D1%80%D0%B5%D0%BC%D0%B5%D0%BD%D0%BD%D1%8B%D1%85-%D1%80%D1%8F%D0%B4%D0%BE%D0%B2-1.pdf</a:t>
            </a:r>
            <a:endParaRPr lang="ru-RU" sz="7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54" y="747713"/>
            <a:ext cx="5143500" cy="54292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30" y="747713"/>
            <a:ext cx="5029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71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644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341" y="1372394"/>
            <a:ext cx="5505450" cy="53054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8187"/>
            <a:ext cx="54864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6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24A6212-A247-01FE-D75C-9E37B642C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334583"/>
              </p:ext>
            </p:extLst>
          </p:nvPr>
        </p:nvGraphicFramePr>
        <p:xfrm>
          <a:off x="292805" y="715612"/>
          <a:ext cx="10892130" cy="4454558"/>
        </p:xfrm>
        <a:graphic>
          <a:graphicData uri="http://schemas.openxmlformats.org/drawingml/2006/table">
            <a:tbl>
              <a:tblPr/>
              <a:tblGrid>
                <a:gridCol w="3000901">
                  <a:extLst>
                    <a:ext uri="{9D8B030D-6E8A-4147-A177-3AD203B41FA5}">
                      <a16:colId xmlns:a16="http://schemas.microsoft.com/office/drawing/2014/main" val="1637185723"/>
                    </a:ext>
                  </a:extLst>
                </a:gridCol>
                <a:gridCol w="3876639">
                  <a:extLst>
                    <a:ext uri="{9D8B030D-6E8A-4147-A177-3AD203B41FA5}">
                      <a16:colId xmlns:a16="http://schemas.microsoft.com/office/drawing/2014/main" val="1001855980"/>
                    </a:ext>
                  </a:extLst>
                </a:gridCol>
                <a:gridCol w="4014590">
                  <a:extLst>
                    <a:ext uri="{9D8B030D-6E8A-4147-A177-3AD203B41FA5}">
                      <a16:colId xmlns:a16="http://schemas.microsoft.com/office/drawing/2014/main" val="1339203727"/>
                    </a:ext>
                  </a:extLst>
                </a:gridCol>
              </a:tblGrid>
              <a:tr h="5277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Название этапа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Активность преподавателя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Активность студентов </a:t>
                      </a:r>
                      <a:endParaRPr lang="ru-RU" sz="320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665593"/>
                  </a:ext>
                </a:extLst>
              </a:tr>
              <a:tr h="4118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модель ARMA и ее виды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модель </a:t>
                      </a:r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автогресии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зачем нужна </a:t>
                      </a:r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доп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модель 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показываются временные ряды, цель сказать какая модель подойдет для анализа, вопросы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979793"/>
                  </a:ext>
                </a:extLst>
              </a:tr>
              <a:tr h="5220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порядки моделей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  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зачем нужно интегрирование,  выбор порядков модели,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вопросы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854314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сезонность (модель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когда нужна сезонность, выбор порядков сезонности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показывается пример остатка, необходимо дать его оценку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151615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другие модели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что такое экзогенные факторы,  какие еще есть модели типа ARMA 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561584"/>
                  </a:ext>
                </a:extLst>
              </a:tr>
              <a:tr h="6716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практика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рассказ о возможностях использования моделей SARIMAX в рамках </a:t>
                      </a:r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фреймворка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sktime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выполнить соответствующую часть итогового задания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5656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35300" y="2111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38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365125"/>
            <a:ext cx="11331388" cy="827181"/>
          </a:xfrm>
        </p:spPr>
        <p:txBody>
          <a:bodyPr>
            <a:no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(ARMA)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812" y="1110344"/>
                <a:ext cx="10797988" cy="4898570"/>
              </a:xfrm>
            </p:spPr>
            <p:txBody>
              <a:bodyPr>
                <a:normAutofit fontScale="92500" lnSpcReduction="20000"/>
              </a:bodyPr>
              <a:lstStyle/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600" dirty="0" smtClean="0"/>
                  <a:t>Рассмотрим уравнение взвешенного </a:t>
                </a:r>
                <a:r>
                  <a:rPr lang="en-US" sz="2600" dirty="0" err="1"/>
                  <a:t>скользящего</a:t>
                </a:r>
                <a:r>
                  <a:rPr lang="en-US" sz="2600" dirty="0"/>
                  <a:t> </a:t>
                </a:r>
                <a:r>
                  <a:rPr lang="ru-RU" sz="2600" dirty="0"/>
                  <a:t>сглаживания</a:t>
                </a:r>
                <a:r>
                  <a:rPr lang="en-US" sz="2600" dirty="0"/>
                  <a:t> (</a:t>
                </a:r>
                <a:r>
                  <a:rPr lang="en-US" sz="2600" b="1" dirty="0" err="1"/>
                  <a:t>Авторегрессия</a:t>
                </a:r>
                <a:r>
                  <a:rPr lang="en-US" sz="2600" b="1" dirty="0"/>
                  <a:t>, АR</a:t>
                </a:r>
                <a:r>
                  <a:rPr lang="en-US" sz="2600" dirty="0"/>
                  <a:t>) как </a:t>
                </a:r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+...=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600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600" dirty="0"/>
                  <a:t>Также переменная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/>
                  <a:t> может быть </a:t>
                </a:r>
                <a:r>
                  <a:rPr lang="en-US" sz="2600" dirty="0" err="1"/>
                  <a:t>также</a:t>
                </a:r>
                <a:r>
                  <a:rPr lang="en-US" sz="2600" dirty="0"/>
                  <a:t> </a:t>
                </a:r>
                <a:r>
                  <a:rPr lang="en-US" sz="2600" dirty="0" err="1"/>
                  <a:t>представлен</a:t>
                </a:r>
                <a:r>
                  <a:rPr lang="ru-RU" sz="2600" dirty="0"/>
                  <a:t>а</a:t>
                </a:r>
                <a:r>
                  <a:rPr lang="en-US" sz="2600" dirty="0"/>
                  <a:t> как набор процессов, подобных </a:t>
                </a:r>
                <a:r>
                  <a:rPr lang="en-US" sz="2600" dirty="0" err="1"/>
                  <a:t>случайному</a:t>
                </a:r>
                <a:r>
                  <a:rPr lang="en-US" sz="2600" dirty="0"/>
                  <a:t> </a:t>
                </a:r>
                <a:r>
                  <a:rPr lang="en-US" sz="2600" dirty="0" err="1"/>
                  <a:t>блужданию</a:t>
                </a:r>
                <a:r>
                  <a:rPr lang="ru-RU" sz="2600" dirty="0"/>
                  <a:t> при помощи </a:t>
                </a:r>
                <a:r>
                  <a:rPr lang="en-US" sz="2600" dirty="0"/>
                  <a:t> </a:t>
                </a:r>
                <a:r>
                  <a:rPr lang="ru-RU" sz="2600" b="1" dirty="0"/>
                  <a:t>с</a:t>
                </a:r>
                <a:r>
                  <a:rPr lang="en-US" sz="2600" b="1" dirty="0" err="1"/>
                  <a:t>кользящ</a:t>
                </a:r>
                <a:r>
                  <a:rPr lang="ru-RU" sz="2600" b="1" dirty="0"/>
                  <a:t>его</a:t>
                </a:r>
                <a:r>
                  <a:rPr lang="en-US" sz="2600" b="1" dirty="0"/>
                  <a:t> </a:t>
                </a:r>
                <a:r>
                  <a:rPr lang="en-US" sz="2600" b="1" dirty="0" err="1"/>
                  <a:t>средн</a:t>
                </a:r>
                <a:r>
                  <a:rPr lang="ru-RU" sz="2600" b="1" dirty="0"/>
                  <a:t>его</a:t>
                </a:r>
                <a:r>
                  <a:rPr lang="en-US" sz="2600" b="1" dirty="0"/>
                  <a:t>, ​​MA</a:t>
                </a:r>
                <a:r>
                  <a:rPr lang="en-US" sz="2600" dirty="0"/>
                  <a:t> </a:t>
                </a:r>
                <a:r>
                  <a:rPr lang="ru-RU" sz="2600" dirty="0"/>
                  <a:t>как</a:t>
                </a:r>
                <a:endParaRPr lang="en-US" sz="2600" dirty="0"/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+...=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600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600" dirty="0"/>
                  <a:t>где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600" dirty="0"/>
                  <a:t>. </a:t>
                </a:r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812" y="1110344"/>
                <a:ext cx="10797988" cy="4898570"/>
              </a:xfrm>
              <a:blipFill>
                <a:blip r:embed="rId2"/>
                <a:stretch>
                  <a:fillRect l="-734" t="-9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58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</a:t>
            </a:r>
            <a:r>
              <a:rPr lang="ru-RU" dirty="0" err="1" smtClean="0"/>
              <a:t>Вольда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72830" y="1504613"/>
                <a:ext cx="11130550" cy="4351338"/>
              </a:xfrm>
            </p:spPr>
            <p:txBody>
              <a:bodyPr>
                <a:normAutofit/>
              </a:bodyPr>
              <a:lstStyle/>
              <a:p>
                <a:r>
                  <a:rPr lang="ru-RU" sz="2200" dirty="0" smtClean="0"/>
                  <a:t>Недетерминированный стационарный в широком смысле </a:t>
                </a:r>
                <a:r>
                  <a:rPr lang="ru-RU" sz="2200" dirty="0"/>
                  <a:t>процесс может быть представлен как </a:t>
                </a:r>
                <a:r>
                  <a:rPr lang="ru-RU" sz="2200" dirty="0" smtClean="0"/>
                  <a:t>стохастический </a:t>
                </a:r>
                <a:r>
                  <a:rPr lang="ru-RU" sz="2200" dirty="0" smtClean="0"/>
                  <a:t>процесс</a:t>
                </a:r>
                <a:r>
                  <a:rPr lang="ru-RU" sz="2200" dirty="0"/>
                  <a:t> </a:t>
                </a:r>
                <a:r>
                  <a:rPr lang="ru-RU" sz="2200" i="1" dirty="0" smtClean="0"/>
                  <a:t>МА</a:t>
                </a:r>
                <a:r>
                  <a:rPr lang="ru-RU" sz="2200" dirty="0" smtClean="0"/>
                  <a:t>(q</a:t>
                </a:r>
                <a:r>
                  <a:rPr lang="ru-RU" sz="2200" dirty="0" smtClean="0"/>
                  <a:t>), в предельном случае бесконечного порядка.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ru-RU" sz="2200" dirty="0"/>
                  <a:t>почти стационарный = стационарный + простой тренд, а в предельном случае q будет </a:t>
                </a:r>
                <a:r>
                  <a:rPr lang="ru-RU" sz="2200" dirty="0" smtClean="0"/>
                  <a:t>бесконечным</a:t>
                </a:r>
              </a:p>
              <a:p>
                <a:r>
                  <a:rPr lang="ru-RU" sz="2200" dirty="0" smtClean="0"/>
                  <a:t>с – постоянная (дрейф, </a:t>
                </a:r>
                <a:r>
                  <a:rPr lang="ru-RU" sz="2200" dirty="0" smtClean="0"/>
                  <a:t>глобальный тренд</a:t>
                </a:r>
                <a:r>
                  <a:rPr lang="ru-RU" sz="2200" dirty="0" smtClean="0"/>
                  <a:t>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sz="2200" dirty="0" smtClean="0"/>
                  <a:t> – стационарный ряд.</a:t>
                </a:r>
              </a:p>
              <a:p>
                <a:r>
                  <a:rPr lang="ru-RU" sz="2200" dirty="0" smtClean="0"/>
                  <a:t>Как правило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ru-RU" sz="2200" dirty="0" smtClean="0"/>
                  <a:t>белый шум</a:t>
                </a:r>
                <a:r>
                  <a:rPr lang="ru-RU" sz="2200" dirty="0" smtClean="0"/>
                  <a:t>.</a:t>
                </a:r>
              </a:p>
              <a:p>
                <a:r>
                  <a:rPr lang="ru-RU" sz="2200" dirty="0" smtClean="0"/>
                  <a:t>Как следствие, пусть </a:t>
                </a:r>
                <a:r>
                  <a:rPr lang="en-US" sz="2200" dirty="0" smtClean="0"/>
                  <a:t>q – </a:t>
                </a:r>
                <a:r>
                  <a:rPr lang="ru-RU" sz="2200" dirty="0" smtClean="0"/>
                  <a:t>конечно, тогда каким будет остаток вида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sz="22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ru-RU" sz="2200" dirty="0" smtClean="0"/>
                  <a:t> </a:t>
                </a:r>
                <a:endParaRPr lang="ru-RU" sz="22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2830" y="1504613"/>
                <a:ext cx="11130550" cy="4351338"/>
              </a:xfrm>
              <a:blipFill>
                <a:blip r:embed="rId2"/>
                <a:stretch>
                  <a:fillRect l="-602" t="-1821" b="-17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216488"/>
            <a:ext cx="11331388" cy="827181"/>
          </a:xfrm>
        </p:spPr>
        <p:txBody>
          <a:bodyPr>
            <a:no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(ARMA)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3191" y="929369"/>
                <a:ext cx="11110609" cy="57476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400" dirty="0" smtClean="0"/>
                  <a:t>Попытаемся объединить процесс </a:t>
                </a:r>
                <a:r>
                  <a:rPr lang="en-US" sz="2400" dirty="0" smtClean="0"/>
                  <a:t>MA, </a:t>
                </a:r>
                <a:r>
                  <a:rPr lang="ru-RU" sz="2400" dirty="0" smtClean="0"/>
                  <a:t>но ограниченного порядка и </a:t>
                </a:r>
                <a:r>
                  <a:rPr lang="en-US" sz="2400" dirty="0" smtClean="0"/>
                  <a:t>AR </a:t>
                </a:r>
                <a:r>
                  <a:rPr lang="ru-RU" sz="2400" dirty="0" smtClean="0"/>
                  <a:t>ограниченного порядка.   Получаем процесс </a:t>
                </a:r>
                <a:r>
                  <a:rPr lang="ru-RU" sz="2400" dirty="0" err="1" smtClean="0"/>
                  <a:t>Авторегресии</a:t>
                </a:r>
                <a:r>
                  <a:rPr lang="ru-RU" sz="2400" dirty="0" smtClean="0"/>
                  <a:t>-Скользящего среднего </a:t>
                </a:r>
                <a:r>
                  <a:rPr lang="en-US" sz="2400" dirty="0"/>
                  <a:t>(ARCC, </a:t>
                </a:r>
                <a:r>
                  <a:rPr lang="en-US" sz="2400" b="1" dirty="0"/>
                  <a:t>ARMA</a:t>
                </a:r>
                <a:r>
                  <a:rPr lang="en-US" sz="2400" dirty="0"/>
                  <a:t>): </a:t>
                </a:r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400" dirty="0"/>
                  <a:t> </a:t>
                </a:r>
                <a:r>
                  <a:rPr lang="ru-RU" sz="2400" dirty="0"/>
                  <a:t>где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и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- весовые коэффициенты модели.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 smtClean="0"/>
                  <a:t>В некоторой интерпретации можно сказать, что, </a:t>
                </a:r>
                <a:r>
                  <a:rPr lang="ru-RU" dirty="0"/>
                  <a:t>что из модели следует, что </a:t>
                </a:r>
                <a:r>
                  <a:rPr lang="en-US" b="1" dirty="0"/>
                  <a:t>​​MA</a:t>
                </a:r>
                <a:r>
                  <a:rPr lang="en-US" dirty="0"/>
                  <a:t> </a:t>
                </a:r>
                <a:r>
                  <a:rPr lang="ru-RU" dirty="0"/>
                  <a:t>это остаток, не объясненный </a:t>
                </a:r>
                <a:r>
                  <a:rPr lang="ru-RU" dirty="0" smtClean="0"/>
                  <a:t>авторегрессией</a:t>
                </a:r>
                <a:br>
                  <a:rPr lang="ru-RU" dirty="0" smtClean="0"/>
                </a:br>
                <a:r>
                  <a:rPr lang="ru-RU" dirty="0" smtClean="0"/>
                  <a:t> (или наоборот):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ru-RU" dirty="0" smtClean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191" y="929369"/>
                <a:ext cx="11110609" cy="5747656"/>
              </a:xfrm>
              <a:blipFill>
                <a:blip r:embed="rId2"/>
                <a:stretch>
                  <a:fillRect l="-768" t="-106" r="-8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6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216488"/>
            <a:ext cx="11331388" cy="827181"/>
          </a:xfrm>
        </p:spPr>
        <p:txBody>
          <a:bodyPr>
            <a:no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(ARMA)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3191" y="929369"/>
                <a:ext cx="11110609" cy="5747656"/>
              </a:xfrm>
            </p:spPr>
            <p:txBody>
              <a:bodyPr>
                <a:normAutofit/>
              </a:bodyPr>
              <a:lstStyle/>
              <a:p>
                <a:pPr marL="534988" lvl="3" indent="-360363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400" dirty="0" smtClean="0"/>
                  <a:t>Иногда также можно описать </a:t>
                </a:r>
                <a:r>
                  <a:rPr lang="en-US" sz="2400" dirty="0" smtClean="0"/>
                  <a:t>ARMA </a:t>
                </a:r>
                <a:r>
                  <a:rPr lang="ru-RU" sz="2400" dirty="0" smtClean="0"/>
                  <a:t>как </a:t>
                </a:r>
              </a:p>
              <a:p>
                <a:pPr marL="1371600" lvl="3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+с</m:t>
                      </m:r>
                    </m:oMath>
                  </m:oMathPara>
                </a14:m>
                <a:endParaRPr lang="en-US" sz="2000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 smtClean="0"/>
                  <a:t>Тогда можно ввести модель реальных данных</a:t>
                </a:r>
              </a:p>
              <a:p>
                <a:pPr marL="0" lvl="3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000" i="1">
                          <a:latin typeface="Cambria Math" panose="02040503050406030204" pitchFamily="18" charset="0"/>
                        </a:rPr>
                        <m:t>+с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 smtClean="0"/>
                  <a:t>Проинтерпретировать </a:t>
                </a:r>
                <a:r>
                  <a:rPr lang="ru-RU" dirty="0"/>
                  <a:t>модель можно следующим образом: 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текущее </a:t>
                </a:r>
                <a:r>
                  <a:rPr lang="ru-RU" dirty="0" smtClean="0"/>
                  <a:t>значение ВР </a:t>
                </a:r>
                <a:r>
                  <a:rPr lang="ru-RU" dirty="0"/>
                  <a:t>зависит от прошлых значений до лага p и от текущего и прошлых внешних </a:t>
                </a:r>
                <a:r>
                  <a:rPr lang="ru-RU" dirty="0" smtClean="0"/>
                  <a:t>«возмущений» (флуктуаций) </a:t>
                </a:r>
                <a:r>
                  <a:rPr lang="ru-RU" dirty="0"/>
                  <a:t>до лага q.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191" y="929369"/>
                <a:ext cx="11110609" cy="5747656"/>
              </a:xfrm>
              <a:blipFill>
                <a:blip r:embed="rId2"/>
                <a:stretch>
                  <a:fillRect l="-987" t="-106" r="-1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78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ARMA</a:t>
            </a:r>
            <a:r>
              <a:rPr lang="ru-RU" sz="3600" b="1" dirty="0"/>
              <a:t>  </a:t>
            </a:r>
            <a:r>
              <a:rPr lang="ru-RU" sz="3600" b="1" dirty="0" smtClean="0"/>
              <a:t>как фильтр!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612" y="1013012"/>
                <a:ext cx="11232776" cy="5746377"/>
              </a:xfrm>
            </p:spPr>
            <p:txBody>
              <a:bodyPr>
                <a:normAutofit/>
              </a:bodyPr>
              <a:lstStyle/>
              <a:p>
                <a:pPr algn="l" rtl="0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ru-RU" sz="2200" dirty="0" smtClean="0"/>
                  <a:t>Строгий </a:t>
                </a:r>
                <a:r>
                  <a:rPr lang="ru-RU" sz="2200" dirty="0"/>
                  <a:t>в</a:t>
                </a:r>
                <a:r>
                  <a:rPr lang="en-US" sz="2200" dirty="0" err="1"/>
                  <a:t>ывод</a:t>
                </a:r>
                <a:r>
                  <a:rPr lang="en-US" sz="2200" dirty="0"/>
                  <a:t> </a:t>
                </a:r>
                <a:r>
                  <a:rPr lang="en-US" sz="2200" dirty="0" err="1"/>
                  <a:t>уравнения</a:t>
                </a:r>
                <a:r>
                  <a:rPr lang="en-US" sz="2200" dirty="0"/>
                  <a:t> ARMA на основе гармонического </a:t>
                </a:r>
                <a:r>
                  <a:rPr lang="en-US" sz="2200" dirty="0" err="1"/>
                  <a:t>анализа</a:t>
                </a:r>
                <a:r>
                  <a:rPr lang="en-US" sz="2200" dirty="0"/>
                  <a:t> </a:t>
                </a:r>
                <a:r>
                  <a:rPr lang="en-US" sz="2200" dirty="0" smtClean="0"/>
                  <a:t>(</a:t>
                </a:r>
                <a:r>
                  <a:rPr lang="ru-RU" sz="2200" b="0" i="0" dirty="0" smtClean="0">
                    <a:latin typeface="+mj-lt"/>
                  </a:rPr>
                  <a:t>или </a:t>
                </a:r>
                <a:r>
                  <a:rPr lang="en-US" sz="2200" i="0" dirty="0" smtClean="0">
                    <a:latin typeface="+mj-lt"/>
                  </a:rPr>
                  <a:t>z</a:t>
                </a:r>
                <a:r>
                  <a:rPr lang="en-US" sz="2200" dirty="0" smtClean="0"/>
                  <a:t>-</a:t>
                </a:r>
                <a:r>
                  <a:rPr lang="ru-RU" sz="2200" dirty="0"/>
                  <a:t>преобразований</a:t>
                </a:r>
                <a:r>
                  <a:rPr lang="en-US" sz="2200" dirty="0"/>
                  <a:t>), </a:t>
                </a:r>
                <a:r>
                  <a:rPr lang="en-US" sz="2200" dirty="0" err="1"/>
                  <a:t>доказ</a:t>
                </a:r>
                <a:r>
                  <a:rPr lang="ru-RU" sz="2200" dirty="0" err="1"/>
                  <a:t>ывает</a:t>
                </a:r>
                <a:r>
                  <a:rPr lang="en-US" sz="2200" dirty="0"/>
                  <a:t>, что каждый рациональный (физически реальный) </a:t>
                </a:r>
                <a:r>
                  <a:rPr lang="en-US" sz="2200" dirty="0" err="1"/>
                  <a:t>спектр</a:t>
                </a:r>
                <a:r>
                  <a:rPr lang="en-US" sz="2200" dirty="0"/>
                  <a:t> </a:t>
                </a:r>
                <a:r>
                  <a:rPr lang="en-US" sz="2200" dirty="0" err="1"/>
                  <a:t>временн</a:t>
                </a:r>
                <a:r>
                  <a:rPr lang="ru-RU" sz="2200" dirty="0"/>
                  <a:t>ого</a:t>
                </a:r>
                <a:r>
                  <a:rPr lang="en-US" sz="2200" dirty="0"/>
                  <a:t> </a:t>
                </a:r>
                <a:r>
                  <a:rPr lang="en-US" sz="2200" dirty="0" err="1"/>
                  <a:t>ряд</a:t>
                </a:r>
                <a:r>
                  <a:rPr lang="ru-RU" sz="2200" dirty="0"/>
                  <a:t>а</a:t>
                </a:r>
                <a:r>
                  <a:rPr lang="en-US" sz="2200" dirty="0"/>
                  <a:t> (или любая система, зависящая </a:t>
                </a:r>
                <a:r>
                  <a:rPr lang="en-US" sz="2200" dirty="0" err="1"/>
                  <a:t>от</a:t>
                </a:r>
                <a:r>
                  <a:rPr lang="en-US" sz="2200" dirty="0"/>
                  <a:t> </a:t>
                </a:r>
                <a:r>
                  <a:rPr lang="en-US" sz="2200" dirty="0" err="1"/>
                  <a:t>времени</a:t>
                </a:r>
                <a:r>
                  <a:rPr lang="en-US" sz="2200" dirty="0"/>
                  <a:t>) </a:t>
                </a:r>
                <a:r>
                  <a:rPr lang="en-US" sz="2200" dirty="0" err="1"/>
                  <a:t>мож</a:t>
                </a:r>
                <a:r>
                  <a:rPr lang="ru-RU" sz="2200" dirty="0" err="1"/>
                  <a:t>ет</a:t>
                </a:r>
                <a:r>
                  <a:rPr lang="ru-RU" sz="2200" dirty="0"/>
                  <a:t> быть</a:t>
                </a:r>
                <a:r>
                  <a:rPr lang="en-US" sz="2200" dirty="0"/>
                  <a:t> </a:t>
                </a:r>
                <a:r>
                  <a:rPr lang="en-US" sz="2200" dirty="0" err="1"/>
                  <a:t>представ</a:t>
                </a:r>
                <a:r>
                  <a:rPr lang="ru-RU" sz="2200" dirty="0"/>
                  <a:t>лена</a:t>
                </a:r>
                <a:r>
                  <a:rPr lang="en-US" sz="2200" dirty="0"/>
                  <a:t> как </a:t>
                </a:r>
              </a:p>
              <a:p>
                <a:pPr marL="0" indent="0" algn="l" rtl="0">
                  <a:lnSpc>
                    <a:spcPct val="100000"/>
                  </a:lnSpc>
                  <a:spcBef>
                    <a:spcPts val="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/|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  <a:p>
                <a:pPr algn="l" rtl="0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ru-RU" sz="2200" dirty="0"/>
                  <a:t>где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- спектр процесса AR и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- спектр процесса МА.</a:t>
                </a: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2200" dirty="0"/>
                  <a:t>Основным следствием этого является то, что процесс ARMA можно рассматривать </a:t>
                </a:r>
                <a:r>
                  <a:rPr lang="en-US" sz="2200" dirty="0" err="1"/>
                  <a:t>как</a:t>
                </a:r>
                <a:r>
                  <a:rPr lang="en-US" sz="2200" dirty="0"/>
                  <a:t> </a:t>
                </a:r>
                <a:r>
                  <a:rPr lang="en-US" sz="2200" dirty="0" err="1"/>
                  <a:t>фильтраци</a:t>
                </a:r>
                <a:r>
                  <a:rPr lang="ru-RU" sz="2200" dirty="0"/>
                  <a:t>ю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200" dirty="0"/>
                  <a:t> </a:t>
                </a:r>
                <a:r>
                  <a:rPr lang="en-US" sz="2200" dirty="0"/>
                  <a:t>фильтром с бесконечной импульсной характеристикой. </a:t>
                </a:r>
              </a:p>
              <a:p>
                <a:pPr algn="just" rtl="0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ru-RU" sz="2200" dirty="0"/>
                  <a:t>При этом </a:t>
                </a:r>
                <a:r>
                  <a:rPr lang="en-US" sz="2200" dirty="0"/>
                  <a:t>MA по отдельности можно рассматривать как </a:t>
                </a:r>
                <a:r>
                  <a:rPr lang="en-US" sz="2200" dirty="0" err="1"/>
                  <a:t>фильтрацию</a:t>
                </a:r>
                <a:r>
                  <a:rPr lang="en-US" sz="2200" dirty="0"/>
                  <a:t> </a:t>
                </a:r>
                <a:r>
                  <a:rPr lang="en-US" sz="2200" dirty="0" err="1"/>
                  <a:t>шума</a:t>
                </a:r>
                <a:r>
                  <a:rPr lang="ru-RU" sz="2200" dirty="0"/>
                  <a:t> в </a:t>
                </a:r>
                <a:r>
                  <a:rPr lang="ru-RU" sz="2200" dirty="0" smtClean="0"/>
                  <a:t>процессе,</a:t>
                </a:r>
              </a:p>
              <a:p>
                <a:pPr algn="just" rtl="0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2200" dirty="0" smtClean="0"/>
                  <a:t>AR </a:t>
                </a:r>
                <a:r>
                  <a:rPr lang="ru-RU" sz="2200" dirty="0" smtClean="0"/>
                  <a:t>часть можно рассматривать как </a:t>
                </a:r>
                <a:r>
                  <a:rPr lang="ru-RU" sz="2200" dirty="0" err="1" smtClean="0"/>
                  <a:t>фильтрацю</a:t>
                </a:r>
                <a:r>
                  <a:rPr lang="ru-RU" sz="2200" dirty="0" smtClean="0"/>
                  <a:t> с конечной импульсной </a:t>
                </a:r>
                <a:r>
                  <a:rPr lang="ru-RU" sz="2200" dirty="0" err="1" smtClean="0"/>
                  <a:t>характеритстикой</a:t>
                </a:r>
                <a:r>
                  <a:rPr lang="en-US" sz="2200" dirty="0" smtClean="0"/>
                  <a:t>. </a:t>
                </a:r>
                <a:endParaRPr lang="en-US" sz="22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612" y="1013012"/>
                <a:ext cx="11232776" cy="5746377"/>
              </a:xfrm>
              <a:blipFill>
                <a:blip r:embed="rId2"/>
                <a:stretch>
                  <a:fillRect l="-651" t="-7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64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(ARMA)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847" y="1039905"/>
                <a:ext cx="11232776" cy="5746377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 smtClean="0"/>
                  <a:t>В некоторых случаях </a:t>
                </a:r>
                <a:r>
                  <a:rPr lang="en-US" sz="2400" dirty="0" err="1"/>
                  <a:t>мы</a:t>
                </a:r>
                <a:r>
                  <a:rPr lang="en-US" sz="2400" dirty="0"/>
                  <a:t> можем аппроксимировать ARMA по </a:t>
                </a:r>
                <a:r>
                  <a:rPr lang="en-US" sz="2400" dirty="0" err="1"/>
                  <a:t>его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перво</a:t>
                </a:r>
                <a:r>
                  <a:rPr lang="ru-RU" sz="2400" dirty="0" smtClean="0"/>
                  <a:t>й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суммой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котор</a:t>
                </a:r>
                <a:r>
                  <a:rPr lang="ru-RU" sz="2400" dirty="0" err="1" smtClean="0"/>
                  <a:t>ую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теперь мы будем </a:t>
                </a:r>
                <a:r>
                  <a:rPr lang="en-US" sz="2400" dirty="0" err="1"/>
                  <a:t>называть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Авторегресси</a:t>
                </a:r>
                <a:r>
                  <a:rPr lang="ru-RU" sz="2400" dirty="0" err="1" smtClean="0"/>
                  <a:t>онная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модель (AR)</a:t>
                </a:r>
                <a:r>
                  <a:rPr lang="ru-RU" sz="2400" dirty="0"/>
                  <a:t>,</a:t>
                </a:r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l" rtl="0"/>
                <a:r>
                  <a:rPr lang="en-US" sz="2400" dirty="0"/>
                  <a:t> </a:t>
                </a:r>
                <a:r>
                  <a:rPr lang="en-US" sz="2400" dirty="0" err="1"/>
                  <a:t>или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втор</a:t>
                </a:r>
                <a:r>
                  <a:rPr lang="ru-RU" sz="2400" dirty="0" smtClean="0"/>
                  <a:t>ой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суммой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котор</a:t>
                </a:r>
                <a:r>
                  <a:rPr lang="ru-RU" sz="2400" dirty="0" err="1" smtClean="0"/>
                  <a:t>ую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теперь мы будем называть моделью скользящей средней (MA)</a:t>
                </a:r>
                <a:r>
                  <a:rPr lang="ru-RU" sz="2400" dirty="0"/>
                  <a:t>,</a:t>
                </a:r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r>
                  <a:rPr lang="ru-RU" sz="2400" dirty="0"/>
                  <a:t>В первом случае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модель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зависит от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коэффициент</a:t>
                </a:r>
                <a:r>
                  <a:rPr lang="ru-RU" sz="2400" dirty="0" err="1"/>
                  <a:t>ов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400" dirty="0"/>
                  <a:t> </a:t>
                </a:r>
                <a:endParaRPr lang="ru-RU" sz="2400" dirty="0" smtClean="0"/>
              </a:p>
              <a:p>
                <a:pPr lvl="1"/>
                <a:r>
                  <a:rPr lang="ru-RU" sz="2800" dirty="0" smtClean="0"/>
                  <a:t>можно </a:t>
                </a:r>
                <a:r>
                  <a:rPr lang="ru-RU" sz="2800" dirty="0"/>
                  <a:t>сказать, </a:t>
                </a:r>
                <a:r>
                  <a:rPr lang="en-US" sz="2800" dirty="0" err="1"/>
                  <a:t>что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модель</a:t>
                </a:r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𝐴𝑅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имеет</a:t>
                </a:r>
                <a:r>
                  <a:rPr lang="en-US" sz="2800" dirty="0"/>
                  <a:t> </a:t>
                </a:r>
                <a:r>
                  <a:rPr lang="ru-RU" sz="2800" dirty="0"/>
                  <a:t>порядок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 или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  <a:p>
                <a:r>
                  <a:rPr lang="en-US" sz="2400" dirty="0"/>
                  <a:t> </a:t>
                </a:r>
                <a:r>
                  <a:rPr lang="ru-RU" sz="2400" dirty="0"/>
                  <a:t>Во втором случае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модель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зависит от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коэффициент</a:t>
                </a:r>
                <a:r>
                  <a:rPr lang="ru-RU" sz="2400" dirty="0" err="1"/>
                  <a:t>ов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marL="719138" lvl="2"/>
                <a:r>
                  <a:rPr lang="ru-RU" sz="2800" dirty="0" smtClean="0"/>
                  <a:t>можно </a:t>
                </a:r>
                <a:r>
                  <a:rPr lang="ru-RU" sz="2800" dirty="0"/>
                  <a:t>сказать, </a:t>
                </a:r>
                <a:r>
                  <a:rPr lang="en-US" sz="2800" dirty="0" err="1"/>
                  <a:t>что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модель</a:t>
                </a:r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𝑀𝐴</m:t>
                    </m:r>
                  </m:oMath>
                </a14:m>
                <a:r>
                  <a:rPr lang="en-US" sz="2800" dirty="0"/>
                  <a:t> имеет </a:t>
                </a:r>
                <a:r>
                  <a:rPr lang="ru-RU" sz="2800" dirty="0"/>
                  <a:t>порядок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 smtClean="0"/>
                  <a:t>или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.</a:t>
                </a:r>
                <a:endParaRPr lang="ru-RU" sz="2800" dirty="0" smtClean="0"/>
              </a:p>
              <a:p>
                <a:pPr marL="719138" lvl="2"/>
                <a:r>
                  <a:rPr lang="ru-RU" dirty="0" err="1" smtClean="0"/>
                  <a:t>Лема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Уитсона</a:t>
                </a:r>
                <a:r>
                  <a:rPr lang="ru-RU" dirty="0" smtClean="0"/>
                  <a:t>: число </a:t>
                </a:r>
                <a:r>
                  <a:rPr lang="en-US" dirty="0" smtClean="0"/>
                  <a:t>AR </a:t>
                </a:r>
                <a:r>
                  <a:rPr lang="ru-RU" dirty="0" smtClean="0"/>
                  <a:t>параметров </a:t>
                </a:r>
                <a:r>
                  <a:rPr lang="ru-RU" dirty="0" err="1" smtClean="0"/>
                  <a:t>сязано</a:t>
                </a:r>
                <a:r>
                  <a:rPr lang="ru-RU" dirty="0" smtClean="0"/>
                  <a:t> с числом </a:t>
                </a:r>
                <a:r>
                  <a:rPr lang="ru-RU" dirty="0" err="1" smtClean="0"/>
                  <a:t>лин.независ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Соста</a:t>
                </a:r>
                <a:r>
                  <a:rPr lang="ru-RU" dirty="0" smtClean="0"/>
                  <a:t>. ВР как </a:t>
                </a:r>
                <a:r>
                  <a:rPr lang="en-US" dirty="0" smtClean="0"/>
                  <a:t>2n+1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847" y="1039905"/>
                <a:ext cx="11232776" cy="5746377"/>
              </a:xfrm>
              <a:blipFill>
                <a:blip r:embed="rId2"/>
                <a:stretch>
                  <a:fillRect l="-760" t="-14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88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(ARMA)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847" y="1039905"/>
                <a:ext cx="11232776" cy="5746377"/>
              </a:xfrm>
            </p:spPr>
            <p:txBody>
              <a:bodyPr>
                <a:normAutofit/>
              </a:bodyPr>
              <a:lstStyle/>
              <a:p>
                <a:pPr algn="l" rtl="0">
                  <a:lnSpc>
                    <a:spcPct val="114000"/>
                  </a:lnSpc>
                  <a:spcBef>
                    <a:spcPts val="1200"/>
                  </a:spcBef>
                </a:pPr>
                <a:r>
                  <a:rPr lang="en-US" dirty="0"/>
                  <a:t>Задача ARMA-</a:t>
                </a:r>
                <a:r>
                  <a:rPr lang="en-US" dirty="0" err="1"/>
                  <a:t>аппроксимации</a:t>
                </a:r>
                <a:r>
                  <a:rPr lang="ru-RU" dirty="0"/>
                  <a:t> (построения АРСС модели)</a:t>
                </a:r>
                <a:r>
                  <a:rPr lang="en-US" dirty="0"/>
                  <a:t> - </a:t>
                </a:r>
                <a:r>
                  <a:rPr lang="en-US" dirty="0" err="1"/>
                  <a:t>найти</a:t>
                </a:r>
                <a:r>
                  <a:rPr lang="en-US" dirty="0"/>
                  <a:t> </a:t>
                </a:r>
                <a:r>
                  <a:rPr lang="en-US" dirty="0" err="1"/>
                  <a:t>весовые</a:t>
                </a:r>
                <a:r>
                  <a:rPr lang="en-US" dirty="0"/>
                  <a:t> коэффициенты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и </a:t>
                </a:r>
                <a:r>
                  <a:rPr lang="ru-RU" dirty="0"/>
                  <a:t>оценить их</a:t>
                </a:r>
                <a:r>
                  <a:rPr lang="en-US" dirty="0"/>
                  <a:t> порядки, приближающие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лучше всего к исходному процессу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lvl="1">
                  <a:lnSpc>
                    <a:spcPct val="114000"/>
                  </a:lnSpc>
                  <a:spcBef>
                    <a:spcPts val="1200"/>
                  </a:spcBef>
                </a:pPr>
                <a:r>
                  <a:rPr lang="en-US" dirty="0"/>
                  <a:t>Как правило, эту задачу можно решить регрессионными методами. </a:t>
                </a:r>
              </a:p>
              <a:p>
                <a:pPr lvl="1">
                  <a:lnSpc>
                    <a:spcPct val="114000"/>
                  </a:lnSpc>
                  <a:spcBef>
                    <a:spcPts val="1200"/>
                  </a:spcBef>
                </a:pPr>
                <a:r>
                  <a:rPr lang="en-US" dirty="0"/>
                  <a:t>Для этого необходимо выбрать часть ряда </a:t>
                </a:r>
                <a:r>
                  <a:rPr lang="en-US" dirty="0" err="1"/>
                  <a:t>для</a:t>
                </a:r>
                <a:r>
                  <a:rPr lang="en-US" dirty="0"/>
                  <a:t> </a:t>
                </a:r>
                <a:r>
                  <a:rPr lang="en-US" dirty="0" err="1"/>
                  <a:t>аппроксимации</a:t>
                </a:r>
                <a:r>
                  <a:rPr lang="en-US" dirty="0"/>
                  <a:t> </a:t>
                </a:r>
                <a:r>
                  <a:rPr lang="ru-RU" dirty="0"/>
                  <a:t>(</a:t>
                </a:r>
                <a:r>
                  <a:rPr lang="ru-RU" dirty="0" err="1"/>
                  <a:t>тренеровочную</a:t>
                </a:r>
                <a:r>
                  <a:rPr lang="ru-RU" dirty="0"/>
                  <a:t> выборку)</a:t>
                </a:r>
                <a:r>
                  <a:rPr lang="en-US" dirty="0"/>
                  <a:t> и </a:t>
                </a:r>
                <a:r>
                  <a:rPr lang="en-US" dirty="0" err="1"/>
                  <a:t>проверить</a:t>
                </a:r>
                <a:r>
                  <a:rPr lang="en-US" dirty="0"/>
                  <a:t> </a:t>
                </a:r>
                <a:r>
                  <a:rPr lang="en-US" dirty="0" err="1"/>
                  <a:t>результат</a:t>
                </a:r>
                <a:r>
                  <a:rPr lang="ru-RU" dirty="0"/>
                  <a:t> (тестовая выборка)</a:t>
                </a:r>
                <a:r>
                  <a:rPr lang="en-US" dirty="0"/>
                  <a:t>. </a:t>
                </a:r>
              </a:p>
              <a:p>
                <a:pPr lvl="1">
                  <a:lnSpc>
                    <a:spcPct val="114000"/>
                  </a:lnSpc>
                  <a:spcBef>
                    <a:spcPts val="1200"/>
                  </a:spcBef>
                </a:pPr>
                <a:r>
                  <a:rPr lang="en-US" dirty="0"/>
                  <a:t>Если мы знаем коэффициенты ARMA, мы можем предсказать будущие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с использованием уравнения ARMA.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847" y="1039905"/>
                <a:ext cx="11232776" cy="5746377"/>
              </a:xfrm>
              <a:blipFill>
                <a:blip r:embed="rId2"/>
                <a:stretch>
                  <a:fillRect l="-977" t="-531" r="-4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ime Series Analysis - MATLAB &amp; Simu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4" y="4586287"/>
            <a:ext cx="3533775" cy="22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26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589</Words>
  <Application>Microsoft Office PowerPoint</Application>
  <PresentationFormat>Широкоэкранный</PresentationFormat>
  <Paragraphs>137</Paragraphs>
  <Slides>19</Slides>
  <Notes>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Georgia</vt:lpstr>
      <vt:lpstr>Тема Office</vt:lpstr>
      <vt:lpstr>Модели авторегрессии  скользящего среднего </vt:lpstr>
      <vt:lpstr>Презентация PowerPoint</vt:lpstr>
      <vt:lpstr>Модели авторегресси - скользящего среднего (ARMA)</vt:lpstr>
      <vt:lpstr>Теорема Вольда</vt:lpstr>
      <vt:lpstr>Модели авторегресси - скользящего среднего (ARMA)</vt:lpstr>
      <vt:lpstr>Модели авторегресси - скользящего среднего (ARMA)</vt:lpstr>
      <vt:lpstr>ARMA  как фильтр!</vt:lpstr>
      <vt:lpstr>Модели авторегресси - скользящего среднего (ARMA)</vt:lpstr>
      <vt:lpstr>Модели авторегресси - скользящего среднего (ARMA)</vt:lpstr>
      <vt:lpstr>Выбор порядка ARMA</vt:lpstr>
      <vt:lpstr>Пример ряда ARMA(1,2)</vt:lpstr>
      <vt:lpstr>Тестирование лагов на значимость Тестовая Q-статистика Льюинга-Бокса</vt:lpstr>
      <vt:lpstr>Дообучение ARMA коэффициентов</vt:lpstr>
      <vt:lpstr>Дообучение ARMA коэффициентов</vt:lpstr>
      <vt:lpstr>Дообучение ARMA коэффициентов</vt:lpstr>
      <vt:lpstr>Алгоритм ARMA модели</vt:lpstr>
      <vt:lpstr>Пример</vt:lpstr>
      <vt:lpstr>Примеры</vt:lpstr>
      <vt:lpstr>Пример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115</cp:revision>
  <dcterms:created xsi:type="dcterms:W3CDTF">2021-10-31T10:57:36Z</dcterms:created>
  <dcterms:modified xsi:type="dcterms:W3CDTF">2023-03-23T13:27:34Z</dcterms:modified>
</cp:coreProperties>
</file>