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52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46" r:id="rId16"/>
    <p:sldId id="314" r:id="rId17"/>
    <p:sldId id="341" r:id="rId18"/>
    <p:sldId id="350" r:id="rId19"/>
    <p:sldId id="315" r:id="rId20"/>
    <p:sldId id="342" r:id="rId21"/>
    <p:sldId id="343" r:id="rId22"/>
    <p:sldId id="317" r:id="rId23"/>
    <p:sldId id="345" r:id="rId24"/>
    <p:sldId id="266" r:id="rId25"/>
    <p:sldId id="351" r:id="rId26"/>
    <p:sldId id="347" r:id="rId27"/>
    <p:sldId id="34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76" autoAdjust="0"/>
    <p:restoredTop sz="91067" autoAdjust="0"/>
  </p:normalViewPr>
  <p:slideViewPr>
    <p:cSldViewPr snapToGrid="0">
      <p:cViewPr varScale="1">
        <p:scale>
          <a:sx n="101" d="100"/>
          <a:sy n="101" d="100"/>
        </p:scale>
        <p:origin x="13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246F-5962-E14A-AAF2-985CCFDAC345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4F326-5F8D-6A4F-9B75-A3402553D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6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B4BA-4847-4950-9046-35C57469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50F236-05DE-4EA6-B24B-C0FEBD729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12F55E-4C2C-4815-9251-414FB0B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044F1-1BCB-437D-94B7-748CD73B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E5FCA-3381-4AA7-97BE-E08360D0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E3F53-D493-48AC-971D-7454A8D7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A05121-2968-48C3-BB49-AF0AC43AD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79E25-1AB6-488D-AFD4-754FABB4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33EB6-0DE0-4289-8048-2D6D72BA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89C22-9049-4BFC-8501-80812502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0A8197-99AF-4047-BB35-1E28D8D1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B8222B-3624-4C62-9AC8-0C9ACA87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1FCEF-30E5-4242-9E96-51014116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3953CE-A629-44C1-8C47-D85C4C2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200CE6-DA51-4537-A51E-3A38FB76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078B4-C8B8-4494-8D96-3C27E833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14A32-4487-4DEA-8E16-BCEFD680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A63F3-81BF-4E33-9692-6778B8E1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3BEBD-8CC4-4081-9FDB-95EB8C3F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FB63A-262B-4B36-853D-8FD6AE1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43E4F-3035-403A-BF75-75C94FBB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3DCB50-56CC-4CB7-B0E9-C49EE413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699E2-26D2-4F29-BECB-D9506448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72401-E422-4507-AF7F-D7097CB4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6EC42-24E3-47D8-9888-D943C927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D8482-B2D7-40A8-802B-023F7909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7A474-D83F-4629-BFC3-2F4B70530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DD1A05-87B9-4B2D-8E14-4A30D386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BC8B2B-8080-4609-A242-EA6E91AF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E48783-5AEF-42A6-9B25-9575CD40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D6438-4412-440C-9295-08502F80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A02B6-9656-414C-BE0E-10520656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224BE-5E0C-4E18-BFEF-DD7D3863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82B3EE-40C5-4C9D-A53F-B840D95C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E08FC7-9C8F-40C5-A36C-57D977012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A3F2C0-DF9F-4B0C-8FF7-87FA6D0C9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70B12D-A9FE-4003-AD82-C945E46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D85015-23A3-46A2-835F-65D23A8C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CA17E4-0196-4A48-A9E8-2CDD6481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3BF47-6BDB-4118-A251-A1E8A5BA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ED7011-686E-45C2-8968-A0B2E5D9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ACE154-94EF-4E83-9D3F-7EE19302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55E03A-D16A-4D69-90DC-E58F3F32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0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4E9CB4-2963-43D8-8D7F-D3C9C5A6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4DA748-DD83-4645-AFEB-64F92704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3C6B88-BC8D-458D-A522-282B466F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76CF2-7597-4002-8ABA-F1D3B86D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F4F31-CC84-417F-B967-C992A459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EC5051-C614-4B70-A698-B21DE6B2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9C3610-5D28-44EB-9587-C384AEC2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3EF8BB-8CBF-4362-9146-DEF1DEC2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1AA93E-098B-4DBE-A044-721E37D6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C3971-FAC8-4F52-B15E-7F9CCA65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583E30-D6F9-47C1-B0FD-3070A90D9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33E1C3-FED5-47C3-8D75-D0E1CE87A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B8DF28-82CD-4556-9610-6627C6C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54358-7942-4E40-AF93-18EF33D3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56B49-2C0E-451A-8A9A-74FDF9A8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8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5DBB2-2936-4C5B-A898-17ABF819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DD482A-BA7D-4219-92B7-5B66F76D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65484-7FD2-4223-ACAC-F0B65AFF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1DAA7-F8E0-4BCD-8D26-540FF2A6E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25FF6-6DD2-4839-9908-5D121329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080" y="2371415"/>
            <a:ext cx="10932920" cy="3760934"/>
          </a:xfrm>
        </p:spPr>
        <p:txBody>
          <a:bodyPr>
            <a:normAutofit fontScale="90000"/>
          </a:bodyPr>
          <a:lstStyle/>
          <a:p>
            <a:r>
              <a:rPr lang="ru-RU" sz="8800" b="1" dirty="0"/>
              <a:t>М</a:t>
            </a:r>
            <a:r>
              <a:rPr lang="en-US" sz="8800" b="1" dirty="0" err="1"/>
              <a:t>одели</a:t>
            </a:r>
            <a:r>
              <a:rPr lang="en-US" sz="8800" b="1" dirty="0"/>
              <a:t> </a:t>
            </a:r>
            <a:r>
              <a:rPr lang="ru-RU" sz="8800" b="1" dirty="0" smtClean="0"/>
              <a:t>интегрированной а</a:t>
            </a:r>
            <a:r>
              <a:rPr lang="en-US" sz="8800" b="1" dirty="0" err="1"/>
              <a:t>вторегресси</a:t>
            </a:r>
            <a:r>
              <a:rPr lang="ru-RU" sz="8800" b="1" dirty="0"/>
              <a:t>и</a:t>
            </a:r>
            <a:r>
              <a:rPr lang="en-US" sz="8800" b="1" dirty="0"/>
              <a:t> </a:t>
            </a:r>
            <a:br>
              <a:rPr lang="en-US" sz="8800" b="1" dirty="0"/>
            </a:br>
            <a:r>
              <a:rPr lang="ru-RU" sz="8800" b="1" dirty="0"/>
              <a:t>с</a:t>
            </a:r>
            <a:r>
              <a:rPr lang="en-US" sz="8800" b="1" dirty="0" err="1"/>
              <a:t>кользящ</a:t>
            </a:r>
            <a:r>
              <a:rPr lang="ru-RU" sz="8800" b="1" dirty="0"/>
              <a:t>его</a:t>
            </a:r>
            <a:r>
              <a:rPr lang="en-US" sz="8800" b="1" dirty="0"/>
              <a:t> </a:t>
            </a:r>
            <a:r>
              <a:rPr lang="en-US" sz="8800" b="1" dirty="0" err="1"/>
              <a:t>средн</a:t>
            </a:r>
            <a:r>
              <a:rPr lang="ru-RU" sz="8800" b="1" dirty="0" smtClean="0"/>
              <a:t>его</a:t>
            </a:r>
            <a:br>
              <a:rPr lang="ru-RU" sz="8800" b="1" dirty="0" smtClean="0"/>
            </a:br>
            <a:r>
              <a:rPr lang="en-US" sz="8800" b="1" dirty="0" smtClean="0"/>
              <a:t>ARIMA 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427702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935"/>
          </a:xfrm>
        </p:spPr>
        <p:txBody>
          <a:bodyPr/>
          <a:lstStyle/>
          <a:p>
            <a:r>
              <a:rPr lang="ru-RU" dirty="0" smtClean="0"/>
              <a:t>О производных и тренде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4215" y="1184662"/>
            <a:ext cx="11226553" cy="5673338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ru-RU" sz="2200" dirty="0" smtClean="0"/>
              <a:t>Обычная численная производная </a:t>
            </a:r>
            <a:r>
              <a:rPr lang="ru-RU" sz="2200" dirty="0" err="1" smtClean="0"/>
              <a:t>уберает</a:t>
            </a:r>
            <a:r>
              <a:rPr lang="ru-RU" sz="2200" dirty="0" smtClean="0"/>
              <a:t> тренд во временном ряду.</a:t>
            </a:r>
          </a:p>
          <a:p>
            <a:pPr>
              <a:spcBef>
                <a:spcPts val="300"/>
              </a:spcBef>
            </a:pPr>
            <a:r>
              <a:rPr lang="en-US" sz="2100" dirty="0" err="1" smtClean="0"/>
              <a:t>Модель</a:t>
            </a:r>
            <a:r>
              <a:rPr lang="en-US" sz="2100" dirty="0" smtClean="0"/>
              <a:t> </a:t>
            </a:r>
            <a:r>
              <a:rPr lang="en-US" sz="2100" dirty="0"/>
              <a:t>с </a:t>
            </a:r>
            <a:r>
              <a:rPr lang="en-US" sz="2100" dirty="0" err="1"/>
              <a:t>одним</a:t>
            </a:r>
            <a:r>
              <a:rPr lang="en-US" sz="2100" dirty="0"/>
              <a:t> </a:t>
            </a:r>
            <a:r>
              <a:rPr lang="en-US" sz="2100" dirty="0" err="1"/>
              <a:t>порядком</a:t>
            </a:r>
            <a:r>
              <a:rPr lang="en-US" sz="2100" dirty="0"/>
              <a:t> </a:t>
            </a:r>
            <a:r>
              <a:rPr lang="en-US" sz="2100" dirty="0" err="1"/>
              <a:t>дифференцирования</a:t>
            </a:r>
            <a:r>
              <a:rPr lang="en-US" sz="2100" dirty="0"/>
              <a:t> </a:t>
            </a:r>
            <a:r>
              <a:rPr lang="en-US" sz="2100" dirty="0" err="1"/>
              <a:t>предполагает</a:t>
            </a:r>
            <a:r>
              <a:rPr lang="en-US" sz="2100" dirty="0"/>
              <a:t>, </a:t>
            </a:r>
            <a:r>
              <a:rPr lang="en-US" sz="2100" dirty="0" err="1"/>
              <a:t>что</a:t>
            </a:r>
            <a:r>
              <a:rPr lang="en-US" sz="2100" dirty="0"/>
              <a:t> </a:t>
            </a:r>
            <a:r>
              <a:rPr lang="en-US" sz="2100" dirty="0" err="1"/>
              <a:t>исходный</a:t>
            </a:r>
            <a:r>
              <a:rPr lang="en-US" sz="2100" dirty="0"/>
              <a:t> </a:t>
            </a:r>
            <a:r>
              <a:rPr lang="en-US" sz="2100" dirty="0" err="1"/>
              <a:t>ряд</a:t>
            </a:r>
            <a:r>
              <a:rPr lang="en-US" sz="2100" dirty="0"/>
              <a:t> </a:t>
            </a:r>
            <a:r>
              <a:rPr lang="en-US" sz="2100" dirty="0" err="1"/>
              <a:t>имеет</a:t>
            </a:r>
            <a:r>
              <a:rPr lang="en-US" sz="2100" dirty="0"/>
              <a:t> </a:t>
            </a:r>
            <a:r>
              <a:rPr lang="en-US" sz="2100" dirty="0" err="1"/>
              <a:t>постоянный</a:t>
            </a:r>
            <a:r>
              <a:rPr lang="en-US" sz="2100" dirty="0"/>
              <a:t> </a:t>
            </a:r>
            <a:r>
              <a:rPr lang="en-US" sz="2100" dirty="0" err="1"/>
              <a:t>средний</a:t>
            </a:r>
            <a:r>
              <a:rPr lang="en-US" sz="2100" dirty="0"/>
              <a:t> </a:t>
            </a:r>
            <a:r>
              <a:rPr lang="en-US" sz="2100" dirty="0" err="1"/>
              <a:t>тренд</a:t>
            </a:r>
            <a:r>
              <a:rPr lang="en-US" sz="2100" dirty="0"/>
              <a:t> (</a:t>
            </a:r>
            <a:r>
              <a:rPr lang="en-US" sz="2100" dirty="0" err="1"/>
              <a:t>например</a:t>
            </a:r>
            <a:r>
              <a:rPr lang="en-US" sz="2100" dirty="0"/>
              <a:t>, </a:t>
            </a:r>
            <a:r>
              <a:rPr lang="en-US" sz="2100" dirty="0" err="1"/>
              <a:t>случайное</a:t>
            </a:r>
            <a:r>
              <a:rPr lang="en-US" sz="2100" dirty="0"/>
              <a:t> </a:t>
            </a:r>
            <a:r>
              <a:rPr lang="en-US" sz="2100" dirty="0" err="1"/>
              <a:t>блуждание</a:t>
            </a:r>
            <a:r>
              <a:rPr lang="en-US" sz="2100" dirty="0"/>
              <a:t> </a:t>
            </a:r>
            <a:r>
              <a:rPr lang="en-US" sz="2100" dirty="0" err="1"/>
              <a:t>или</a:t>
            </a:r>
            <a:r>
              <a:rPr lang="en-US" sz="2100" dirty="0"/>
              <a:t> </a:t>
            </a:r>
            <a:r>
              <a:rPr lang="en-US" sz="2100" dirty="0" err="1"/>
              <a:t>модель</a:t>
            </a:r>
            <a:r>
              <a:rPr lang="en-US" sz="2100" dirty="0"/>
              <a:t> </a:t>
            </a:r>
            <a:r>
              <a:rPr lang="en-US" sz="2100" dirty="0" err="1"/>
              <a:t>типа</a:t>
            </a:r>
            <a:r>
              <a:rPr lang="en-US" sz="2100" dirty="0"/>
              <a:t> </a:t>
            </a:r>
            <a:r>
              <a:rPr lang="en-US" sz="2100" dirty="0" err="1"/>
              <a:t>простого</a:t>
            </a:r>
            <a:r>
              <a:rPr lang="en-US" sz="2100" dirty="0"/>
              <a:t> </a:t>
            </a:r>
            <a:r>
              <a:rPr lang="en-US" sz="2100" dirty="0" err="1"/>
              <a:t>скользящего</a:t>
            </a:r>
            <a:r>
              <a:rPr lang="en-US" sz="2100" dirty="0"/>
              <a:t> </a:t>
            </a:r>
            <a:r>
              <a:rPr lang="en-US" sz="2100" dirty="0" err="1"/>
              <a:t>среднего</a:t>
            </a:r>
            <a:r>
              <a:rPr lang="en-US" sz="2100" dirty="0"/>
              <a:t>). </a:t>
            </a:r>
            <a:endParaRPr lang="en-US" sz="2100" dirty="0" smtClean="0"/>
          </a:p>
          <a:p>
            <a:pPr>
              <a:spcBef>
                <a:spcPts val="300"/>
              </a:spcBef>
            </a:pPr>
            <a:r>
              <a:rPr lang="en-US" sz="2100" dirty="0" err="1" smtClean="0"/>
              <a:t>Модель</a:t>
            </a:r>
            <a:r>
              <a:rPr lang="en-US" sz="2100" dirty="0" smtClean="0"/>
              <a:t> </a:t>
            </a:r>
            <a:r>
              <a:rPr lang="en-US" sz="2100" dirty="0"/>
              <a:t>с </a:t>
            </a:r>
            <a:r>
              <a:rPr lang="en-US" sz="2100" dirty="0" err="1"/>
              <a:t>двумя</a:t>
            </a:r>
            <a:r>
              <a:rPr lang="en-US" sz="2100" dirty="0"/>
              <a:t> </a:t>
            </a:r>
            <a:r>
              <a:rPr lang="en-US" sz="2100" dirty="0" err="1"/>
              <a:t>порядками</a:t>
            </a:r>
            <a:r>
              <a:rPr lang="en-US" sz="2100" dirty="0"/>
              <a:t> </a:t>
            </a:r>
            <a:r>
              <a:rPr lang="en-US" sz="2100" dirty="0" err="1"/>
              <a:t>дифференцирования</a:t>
            </a:r>
            <a:r>
              <a:rPr lang="en-US" sz="2100" dirty="0"/>
              <a:t> </a:t>
            </a:r>
            <a:r>
              <a:rPr lang="en-US" sz="2100" dirty="0" err="1"/>
              <a:t>предполагает</a:t>
            </a:r>
            <a:r>
              <a:rPr lang="en-US" sz="2100" dirty="0"/>
              <a:t>, </a:t>
            </a:r>
            <a:r>
              <a:rPr lang="en-US" sz="2100" dirty="0" err="1"/>
              <a:t>что</a:t>
            </a:r>
            <a:r>
              <a:rPr lang="en-US" sz="2100" dirty="0"/>
              <a:t> </a:t>
            </a:r>
            <a:r>
              <a:rPr lang="en-US" sz="2100" dirty="0" err="1"/>
              <a:t>исходный</a:t>
            </a:r>
            <a:r>
              <a:rPr lang="en-US" sz="2100" dirty="0"/>
              <a:t> </a:t>
            </a:r>
            <a:r>
              <a:rPr lang="en-US" sz="2100" dirty="0" err="1"/>
              <a:t>ряд</a:t>
            </a:r>
            <a:r>
              <a:rPr lang="en-US" sz="2100" dirty="0"/>
              <a:t> </a:t>
            </a:r>
            <a:r>
              <a:rPr lang="en-US" sz="2100" dirty="0" err="1"/>
              <a:t>имеет</a:t>
            </a:r>
            <a:r>
              <a:rPr lang="en-US" sz="2100" dirty="0"/>
              <a:t> </a:t>
            </a:r>
            <a:r>
              <a:rPr lang="en-US" sz="2100" dirty="0" err="1"/>
              <a:t>изменяющийся</a:t>
            </a:r>
            <a:r>
              <a:rPr lang="en-US" sz="2100" dirty="0"/>
              <a:t> </a:t>
            </a:r>
            <a:r>
              <a:rPr lang="en-US" sz="2100" dirty="0" err="1"/>
              <a:t>во</a:t>
            </a:r>
            <a:r>
              <a:rPr lang="en-US" sz="2100" dirty="0"/>
              <a:t> </a:t>
            </a:r>
            <a:r>
              <a:rPr lang="en-US" sz="2100" dirty="0" err="1"/>
              <a:t>времени</a:t>
            </a:r>
            <a:r>
              <a:rPr lang="en-US" sz="2100" dirty="0"/>
              <a:t> </a:t>
            </a:r>
            <a:r>
              <a:rPr lang="en-US" sz="2100" dirty="0" err="1"/>
              <a:t>тренд</a:t>
            </a:r>
            <a:r>
              <a:rPr lang="en-US" sz="2100" dirty="0"/>
              <a:t> </a:t>
            </a:r>
            <a:r>
              <a:rPr lang="ru-RU" sz="2100" dirty="0"/>
              <a:t> </a:t>
            </a:r>
            <a:r>
              <a:rPr lang="en-US" sz="2100" dirty="0"/>
              <a:t>(</a:t>
            </a:r>
            <a:r>
              <a:rPr lang="en-US" sz="2100" dirty="0" err="1"/>
              <a:t>например</a:t>
            </a:r>
            <a:r>
              <a:rPr lang="en-US" sz="2100" dirty="0"/>
              <a:t>, </a:t>
            </a:r>
            <a:r>
              <a:rPr lang="en-US" sz="2100" dirty="0" err="1"/>
              <a:t>случайный</a:t>
            </a:r>
            <a:r>
              <a:rPr lang="en-US" sz="2100" dirty="0"/>
              <a:t> </a:t>
            </a:r>
            <a:r>
              <a:rPr lang="en-US" sz="2100" dirty="0" err="1"/>
              <a:t>тренд</a:t>
            </a:r>
            <a:r>
              <a:rPr lang="en-US" sz="2100" dirty="0"/>
              <a:t> </a:t>
            </a:r>
            <a:r>
              <a:rPr lang="en-US" sz="2100" dirty="0" err="1"/>
              <a:t>или</a:t>
            </a:r>
            <a:r>
              <a:rPr lang="en-US" sz="2100" dirty="0"/>
              <a:t> </a:t>
            </a:r>
            <a:r>
              <a:rPr lang="en-US" sz="2100" dirty="0" err="1"/>
              <a:t>модель</a:t>
            </a:r>
            <a:r>
              <a:rPr lang="en-US" sz="2100" dirty="0"/>
              <a:t> </a:t>
            </a:r>
            <a:r>
              <a:rPr lang="en-US" sz="2100" dirty="0" err="1"/>
              <a:t>типа</a:t>
            </a:r>
            <a:r>
              <a:rPr lang="en-US" sz="2100" dirty="0"/>
              <a:t> EMA</a:t>
            </a:r>
            <a:r>
              <a:rPr lang="en-US" sz="2100" dirty="0" smtClean="0"/>
              <a:t>).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100" dirty="0" err="1" smtClean="0"/>
              <a:t>Первое</a:t>
            </a:r>
            <a:r>
              <a:rPr lang="en-US" sz="2100" dirty="0"/>
              <a:t>, </a:t>
            </a:r>
            <a:r>
              <a:rPr lang="en-US" sz="2100" dirty="0" err="1"/>
              <a:t>что</a:t>
            </a:r>
            <a:r>
              <a:rPr lang="en-US" sz="2100" dirty="0"/>
              <a:t> </a:t>
            </a:r>
            <a:r>
              <a:rPr lang="en-US" sz="2100" dirty="0" err="1"/>
              <a:t>вам</a:t>
            </a:r>
            <a:r>
              <a:rPr lang="en-US" sz="2100" dirty="0"/>
              <a:t> </a:t>
            </a:r>
            <a:r>
              <a:rPr lang="en-US" sz="2100" dirty="0" err="1"/>
              <a:t>нужно</a:t>
            </a:r>
            <a:r>
              <a:rPr lang="en-US" sz="2100" dirty="0"/>
              <a:t> </a:t>
            </a:r>
            <a:r>
              <a:rPr lang="en-US" sz="2100" dirty="0" err="1"/>
              <a:t>сделать</a:t>
            </a:r>
            <a:r>
              <a:rPr lang="en-US" sz="2100" dirty="0"/>
              <a:t> </a:t>
            </a:r>
            <a:r>
              <a:rPr lang="en-US" sz="2100" dirty="0" err="1"/>
              <a:t>при</a:t>
            </a:r>
            <a:r>
              <a:rPr lang="en-US" sz="2100" dirty="0"/>
              <a:t> </a:t>
            </a:r>
            <a:r>
              <a:rPr lang="en-US" sz="2100" dirty="0" err="1"/>
              <a:t>работе</a:t>
            </a:r>
            <a:r>
              <a:rPr lang="en-US" sz="2100" dirty="0"/>
              <a:t> с ARIMA - </a:t>
            </a:r>
            <a:r>
              <a:rPr lang="en-US" sz="2100" dirty="0" err="1"/>
              <a:t>это</a:t>
            </a:r>
            <a:r>
              <a:rPr lang="en-US" sz="2100" dirty="0"/>
              <a:t> </a:t>
            </a:r>
            <a:r>
              <a:rPr lang="en-US" sz="2100" dirty="0" err="1"/>
              <a:t>определить</a:t>
            </a:r>
            <a:r>
              <a:rPr lang="en-US" sz="2100" dirty="0"/>
              <a:t> </a:t>
            </a:r>
            <a:r>
              <a:rPr lang="en-US" sz="2100" dirty="0" err="1"/>
              <a:t>деривацию</a:t>
            </a:r>
            <a:r>
              <a:rPr lang="en-US" sz="2100" dirty="0"/>
              <a:t> (</a:t>
            </a:r>
            <a:r>
              <a:rPr lang="en-US" sz="2100" dirty="0" err="1"/>
              <a:t>исключить</a:t>
            </a:r>
            <a:r>
              <a:rPr lang="en-US" sz="2100" dirty="0"/>
              <a:t> </a:t>
            </a:r>
            <a:r>
              <a:rPr lang="en-US" sz="2100" dirty="0" err="1"/>
              <a:t>тренд</a:t>
            </a:r>
            <a:r>
              <a:rPr lang="en-US" sz="2100" dirty="0"/>
              <a:t> и </a:t>
            </a:r>
            <a:r>
              <a:rPr lang="en-US" sz="2100" dirty="0" err="1"/>
              <a:t>сделать</a:t>
            </a:r>
            <a:r>
              <a:rPr lang="en-US" sz="2100" dirty="0"/>
              <a:t> </a:t>
            </a:r>
            <a:r>
              <a:rPr lang="en-US" sz="2100" dirty="0" err="1"/>
              <a:t>данные</a:t>
            </a:r>
            <a:r>
              <a:rPr lang="en-US" sz="2100" dirty="0"/>
              <a:t> </a:t>
            </a:r>
            <a:r>
              <a:rPr lang="en-US" sz="2100" dirty="0" err="1"/>
              <a:t>более</a:t>
            </a:r>
            <a:r>
              <a:rPr lang="en-US" sz="2100" dirty="0"/>
              <a:t> </a:t>
            </a:r>
            <a:r>
              <a:rPr lang="en-US" sz="2100" dirty="0" err="1"/>
              <a:t>стационарными</a:t>
            </a:r>
            <a:r>
              <a:rPr lang="en-US" sz="2100" dirty="0"/>
              <a:t>). </a:t>
            </a:r>
            <a:endParaRPr lang="en-US" sz="2100" dirty="0" smtClean="0"/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100" dirty="0" err="1" smtClean="0"/>
              <a:t>Как</a:t>
            </a:r>
            <a:r>
              <a:rPr lang="en-US" sz="2100" dirty="0" smtClean="0"/>
              <a:t> </a:t>
            </a:r>
            <a:r>
              <a:rPr lang="en-US" sz="2100" dirty="0" err="1"/>
              <a:t>правило</a:t>
            </a:r>
            <a:r>
              <a:rPr lang="en-US" sz="2100" dirty="0"/>
              <a:t>, </a:t>
            </a:r>
            <a:r>
              <a:rPr lang="en-US" sz="2100" dirty="0" err="1"/>
              <a:t>применяется</a:t>
            </a:r>
            <a:r>
              <a:rPr lang="en-US" sz="2100" dirty="0"/>
              <a:t> </a:t>
            </a:r>
            <a:r>
              <a:rPr lang="en-US" sz="2100" dirty="0" err="1"/>
              <a:t>производная</a:t>
            </a:r>
            <a:r>
              <a:rPr lang="en-US" sz="2100" dirty="0"/>
              <a:t> </a:t>
            </a:r>
            <a:r>
              <a:rPr lang="en-US" sz="2100" dirty="0" err="1"/>
              <a:t>на</a:t>
            </a:r>
            <a:r>
              <a:rPr lang="en-US" sz="2100" dirty="0"/>
              <a:t> 1-3 </a:t>
            </a:r>
            <a:r>
              <a:rPr lang="en-US" sz="2100" dirty="0" err="1"/>
              <a:t>порядка</a:t>
            </a:r>
            <a:r>
              <a:rPr lang="en-US" sz="2100" dirty="0"/>
              <a:t>, </a:t>
            </a:r>
            <a:r>
              <a:rPr lang="en-US" sz="2100" dirty="0" err="1"/>
              <a:t>реже</a:t>
            </a:r>
            <a:r>
              <a:rPr lang="en-US" sz="2100" dirty="0"/>
              <a:t> - </a:t>
            </a:r>
            <a:r>
              <a:rPr lang="en-US" sz="2100" dirty="0" err="1"/>
              <a:t>больше</a:t>
            </a:r>
            <a:r>
              <a:rPr lang="en-US" sz="2100" dirty="0"/>
              <a:t>. </a:t>
            </a:r>
            <a:endParaRPr lang="ru-RU" sz="2100" dirty="0" smtClean="0"/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sz="2100" dirty="0" smtClean="0"/>
              <a:t>На самом деле </a:t>
            </a:r>
            <a:r>
              <a:rPr lang="ru-RU" sz="2100" dirty="0" err="1" smtClean="0"/>
              <a:t>недодифференцированность</a:t>
            </a:r>
            <a:r>
              <a:rPr lang="ru-RU" sz="2100" dirty="0" smtClean="0"/>
              <a:t> может быть не так страшна – она приводит к необходимости добавления </a:t>
            </a:r>
            <a:r>
              <a:rPr lang="en-US" sz="2100" dirty="0" smtClean="0"/>
              <a:t>AR </a:t>
            </a:r>
            <a:r>
              <a:rPr lang="ru-RU" sz="2100" dirty="0" smtClean="0"/>
              <a:t>составляющих.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sz="2100" dirty="0" err="1" smtClean="0"/>
              <a:t>Передифференцируемость</a:t>
            </a:r>
            <a:r>
              <a:rPr lang="ru-RU" sz="2100" dirty="0" smtClean="0"/>
              <a:t> приводит к необходимости добавления </a:t>
            </a:r>
            <a:r>
              <a:rPr lang="en-US" sz="2100" dirty="0" smtClean="0"/>
              <a:t>MA </a:t>
            </a:r>
            <a:r>
              <a:rPr lang="ru-RU" sz="2100" dirty="0" smtClean="0"/>
              <a:t>составляющих.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ru-RU" sz="2100" dirty="0" smtClean="0"/>
              <a:t>Также может привести к появлению ложных составляющих во ВР</a:t>
            </a:r>
            <a:endParaRPr lang="en-US" sz="2100" dirty="0"/>
          </a:p>
          <a:p>
            <a:pPr>
              <a:spcBef>
                <a:spcPts val="300"/>
              </a:spcBef>
            </a:pPr>
            <a:r>
              <a:rPr lang="ru-RU" sz="2200" dirty="0" smtClean="0"/>
              <a:t>То есть порядок дифференцирования тоже варьируется.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16248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Стационарность ARIMA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697821" cy="5853952"/>
          </a:xfrm>
        </p:spPr>
        <p:txBody>
          <a:bodyPr>
            <a:normAutofit fontScale="85000" lnSpcReduction="20000"/>
          </a:bodyPr>
          <a:lstStyle/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en-US" dirty="0" err="1" smtClean="0"/>
              <a:t>Для</a:t>
            </a:r>
            <a:r>
              <a:rPr lang="en-US" dirty="0" smtClean="0"/>
              <a:t> </a:t>
            </a:r>
            <a:r>
              <a:rPr lang="en-US" dirty="0"/>
              <a:t>проверки стационарности можно использовать множество статистических и визуальных методов, среди которых: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 err="1"/>
              <a:t>Статистика</a:t>
            </a:r>
            <a:r>
              <a:rPr lang="en-US" b="1" dirty="0"/>
              <a:t> </a:t>
            </a:r>
            <a:r>
              <a:rPr lang="ru-RU" b="1" dirty="0"/>
              <a:t>скользящего окна (</a:t>
            </a:r>
            <a:r>
              <a:rPr lang="en-US" b="1" dirty="0"/>
              <a:t>Rolling Statistics</a:t>
            </a:r>
            <a:r>
              <a:rPr lang="ru-RU" b="1" dirty="0"/>
              <a:t>)</a:t>
            </a:r>
            <a:r>
              <a:rPr lang="en-US" dirty="0"/>
              <a:t>: Постройте скользящее среднее и скользящее стандартное отклонение. Временные ряды являются стационарными, если они остаются постоянными во </a:t>
            </a:r>
            <a:r>
              <a:rPr lang="en-US" dirty="0" err="1"/>
              <a:t>времени</a:t>
            </a:r>
            <a:r>
              <a:rPr lang="en-US" dirty="0"/>
              <a:t> (</a:t>
            </a:r>
            <a:r>
              <a:rPr lang="en-US" dirty="0" err="1"/>
              <a:t>посмотрите</a:t>
            </a:r>
            <a:r>
              <a:rPr lang="en-US" dirty="0"/>
              <a:t>, являются ли линии прямыми и параллельными оси x). Этот метод соответствует слабому определению стационарного.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ACF анализ </a:t>
            </a:r>
            <a:r>
              <a:rPr lang="en-US" dirty="0"/>
              <a:t>- для нестационарного процесса вы увидите </a:t>
            </a:r>
            <a:r>
              <a:rPr lang="en-US" dirty="0" err="1"/>
              <a:t>медленное</a:t>
            </a:r>
            <a:r>
              <a:rPr lang="en-US" dirty="0"/>
              <a:t> </a:t>
            </a:r>
            <a:r>
              <a:rPr lang="en-US" dirty="0" err="1"/>
              <a:t>убывание</a:t>
            </a:r>
            <a:r>
              <a:rPr lang="ru-RU" dirty="0"/>
              <a:t> </a:t>
            </a:r>
            <a:r>
              <a:rPr lang="ru-RU" dirty="0" err="1"/>
              <a:t>коэфициентоа</a:t>
            </a:r>
            <a:r>
              <a:rPr lang="ru-RU" dirty="0"/>
              <a:t> АКФ.</a:t>
            </a:r>
            <a:r>
              <a:rPr lang="en-US" dirty="0"/>
              <a:t>  Для стационарной последовательной автокорреляционной функции (АКФ) график довольно быстро затухает до нуля или ниже.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Расширенный </a:t>
            </a:r>
            <a:r>
              <a:rPr lang="en-US" b="1" dirty="0" err="1"/>
              <a:t>тест</a:t>
            </a:r>
            <a:r>
              <a:rPr lang="en-US" b="1" dirty="0"/>
              <a:t> </a:t>
            </a:r>
            <a:r>
              <a:rPr lang="en-US" b="1" dirty="0" err="1"/>
              <a:t>Дики-Фуллера</a:t>
            </a:r>
            <a:r>
              <a:rPr lang="ru-RU" b="1" dirty="0"/>
              <a:t> (</a:t>
            </a:r>
            <a:r>
              <a:rPr lang="en-US" b="1" dirty="0"/>
              <a:t>Augmented Dickey-Fuller Test,</a:t>
            </a:r>
            <a:r>
              <a:rPr lang="ru-RU" b="1" dirty="0"/>
              <a:t> </a:t>
            </a:r>
            <a:r>
              <a:rPr lang="en-US" b="1" dirty="0"/>
              <a:t>ADF</a:t>
            </a:r>
            <a:r>
              <a:rPr lang="ru-RU" b="1" dirty="0"/>
              <a:t>)</a:t>
            </a:r>
            <a:r>
              <a:rPr lang="en-US" dirty="0"/>
              <a:t>: Временной ряд считается стационарным по </a:t>
            </a:r>
            <a:r>
              <a:rPr lang="en-US" dirty="0" err="1"/>
              <a:t>определенному</a:t>
            </a:r>
            <a:r>
              <a:rPr lang="en-US" dirty="0"/>
              <a:t> </a:t>
            </a:r>
            <a:r>
              <a:rPr lang="en-US" dirty="0" err="1"/>
              <a:t>критерию</a:t>
            </a:r>
            <a:r>
              <a:rPr lang="en-US" dirty="0"/>
              <a:t>, </a:t>
            </a:r>
            <a:r>
              <a:rPr lang="ru-RU" dirty="0"/>
              <a:t>связанному с единичной окружностью на </a:t>
            </a:r>
            <a:r>
              <a:rPr lang="en-US" dirty="0"/>
              <a:t>z </a:t>
            </a:r>
            <a:r>
              <a:rPr lang="ru-RU" dirty="0"/>
              <a:t>плоскости. При расчете критерия</a:t>
            </a:r>
            <a:r>
              <a:rPr lang="en-US" dirty="0"/>
              <a:t> также </a:t>
            </a:r>
            <a:r>
              <a:rPr lang="en-US" dirty="0" err="1"/>
              <a:t>вычисляется</a:t>
            </a:r>
            <a:r>
              <a:rPr lang="en-US" dirty="0"/>
              <a:t> p-</a:t>
            </a:r>
            <a:r>
              <a:rPr lang="en-US" dirty="0" err="1"/>
              <a:t>значение</a:t>
            </a:r>
            <a:r>
              <a:rPr lang="ru-RU" dirty="0"/>
              <a:t> (статистическая значимость)</a:t>
            </a:r>
            <a:r>
              <a:rPr lang="en-US" dirty="0"/>
              <a:t>. Если значение p низкое (согласно нулевой гипотезе) и критические значения при доверительных интервалах 1%, 5%, 10% максимально близки к статистике ADF.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Тест Квятковского – Филлипса – Шмидта – Шина (KPSS)</a:t>
            </a:r>
            <a:r>
              <a:rPr lang="en-US" dirty="0"/>
              <a:t> который также является </a:t>
            </a:r>
            <a:r>
              <a:rPr lang="en-US" dirty="0" err="1"/>
              <a:t>тестом</a:t>
            </a:r>
            <a:r>
              <a:rPr lang="en-US" dirty="0"/>
              <a:t> </a:t>
            </a:r>
            <a:r>
              <a:rPr lang="ru-RU" dirty="0"/>
              <a:t>единичной окружности </a:t>
            </a:r>
            <a:r>
              <a:rPr lang="en-US" dirty="0"/>
              <a:t>z </a:t>
            </a:r>
            <a:r>
              <a:rPr lang="ru-RU" dirty="0"/>
              <a:t>плоскости</a:t>
            </a:r>
            <a:r>
              <a:rPr lang="en-US" dirty="0"/>
              <a:t>, но отличается от ADF в случае детерминированного тренда с точками перегиба.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13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График автокорреляц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7604125" cy="392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38200" y="5711424"/>
            <a:ext cx="5308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https://pythonpip.ru/examples/model-arima-v-python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507" y="2241331"/>
            <a:ext cx="2914650" cy="2227625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>
            <a:off x="6472238" y="3443288"/>
            <a:ext cx="1076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92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Residual analysis of ARIMA(0, 1, 2)(1, 0, 1) 30 Model | Download Scientific 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5" y="577850"/>
            <a:ext cx="9321800" cy="599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88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384" y="1138334"/>
            <a:ext cx="9807255" cy="478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95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080" y="2371415"/>
            <a:ext cx="10932920" cy="3760934"/>
          </a:xfrm>
        </p:spPr>
        <p:txBody>
          <a:bodyPr>
            <a:normAutofit fontScale="90000"/>
          </a:bodyPr>
          <a:lstStyle/>
          <a:p>
            <a:r>
              <a:rPr lang="ru-RU" sz="8800" b="1" dirty="0"/>
              <a:t>М</a:t>
            </a:r>
            <a:r>
              <a:rPr lang="en-US" sz="8800" b="1" dirty="0" err="1"/>
              <a:t>одели</a:t>
            </a:r>
            <a:r>
              <a:rPr lang="en-US" sz="8800" b="1" dirty="0"/>
              <a:t> </a:t>
            </a:r>
            <a:r>
              <a:rPr lang="ru-RU" sz="8800" b="1" dirty="0" smtClean="0"/>
              <a:t>интегрированной а</a:t>
            </a:r>
            <a:r>
              <a:rPr lang="en-US" sz="8800" b="1" dirty="0" err="1"/>
              <a:t>вторегресси</a:t>
            </a:r>
            <a:r>
              <a:rPr lang="ru-RU" sz="8800" b="1" dirty="0"/>
              <a:t>и</a:t>
            </a:r>
            <a:r>
              <a:rPr lang="en-US" sz="8800" b="1" dirty="0"/>
              <a:t> </a:t>
            </a:r>
            <a:br>
              <a:rPr lang="en-US" sz="8800" b="1" dirty="0"/>
            </a:br>
            <a:r>
              <a:rPr lang="ru-RU" sz="8800" b="1" dirty="0"/>
              <a:t>с</a:t>
            </a:r>
            <a:r>
              <a:rPr lang="en-US" sz="8800" b="1" dirty="0" err="1"/>
              <a:t>кользящ</a:t>
            </a:r>
            <a:r>
              <a:rPr lang="ru-RU" sz="8800" b="1" dirty="0"/>
              <a:t>его</a:t>
            </a:r>
            <a:r>
              <a:rPr lang="en-US" sz="8800" b="1" dirty="0"/>
              <a:t> </a:t>
            </a:r>
            <a:r>
              <a:rPr lang="en-US" sz="8800" b="1" dirty="0" err="1"/>
              <a:t>средн</a:t>
            </a:r>
            <a:r>
              <a:rPr lang="ru-RU" sz="8800" b="1" dirty="0" smtClean="0"/>
              <a:t>его</a:t>
            </a:r>
            <a:br>
              <a:rPr lang="ru-RU" sz="8800" b="1" dirty="0" smtClean="0"/>
            </a:br>
            <a:r>
              <a:rPr lang="en-US" sz="8800" b="1" dirty="0" smtClean="0"/>
              <a:t>ARIMA 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641254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Autofit/>
          </a:bodyPr>
          <a:lstStyle/>
          <a:p>
            <a:r>
              <a:rPr lang="ru-RU" sz="3600" b="1" dirty="0"/>
              <a:t>М</a:t>
            </a:r>
            <a:r>
              <a:rPr lang="en-US" sz="3600" b="1" dirty="0" err="1"/>
              <a:t>одели</a:t>
            </a:r>
            <a:r>
              <a:rPr lang="ru-RU" sz="3600" b="1" dirty="0"/>
              <a:t> интегрированной</a:t>
            </a:r>
            <a:r>
              <a:rPr lang="en-US" sz="3600" b="1" dirty="0"/>
              <a:t> </a:t>
            </a:r>
            <a:r>
              <a:rPr lang="ru-RU" sz="3600" b="1" dirty="0"/>
              <a:t>а</a:t>
            </a:r>
            <a:r>
              <a:rPr lang="en-US" sz="3600" b="1" dirty="0" err="1"/>
              <a:t>вторегресси</a:t>
            </a:r>
            <a:r>
              <a:rPr lang="ru-RU" sz="3600" b="1" dirty="0"/>
              <a:t> -</a:t>
            </a:r>
            <a:r>
              <a:rPr lang="en-US" sz="3600" b="1" dirty="0"/>
              <a:t> </a:t>
            </a:r>
            <a:r>
              <a:rPr lang="ru-RU" sz="3600" b="1" dirty="0"/>
              <a:t>с</a:t>
            </a:r>
            <a:r>
              <a:rPr lang="en-US" sz="3600" b="1" dirty="0" err="1"/>
              <a:t>кользящ</a:t>
            </a:r>
            <a:r>
              <a:rPr lang="ru-RU" sz="3600" b="1" dirty="0"/>
              <a:t>его</a:t>
            </a:r>
            <a:r>
              <a:rPr lang="en-US" sz="3600" b="1" dirty="0"/>
              <a:t> </a:t>
            </a:r>
            <a:r>
              <a:rPr lang="en-US" sz="3600" b="1" dirty="0" err="1"/>
              <a:t>средн</a:t>
            </a:r>
            <a:r>
              <a:rPr lang="ru-RU" sz="3600" b="1" dirty="0"/>
              <a:t>его </a:t>
            </a:r>
            <a:r>
              <a:rPr lang="en-US" sz="3600" b="1" dirty="0"/>
              <a:t>(ARIMA)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767B6-15E9-44FE-83F3-68423D4C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12" y="1279188"/>
            <a:ext cx="11232776" cy="5168266"/>
          </a:xfrm>
        </p:spPr>
        <p:txBody>
          <a:bodyPr>
            <a:normAutofit/>
          </a:bodyPr>
          <a:lstStyle/>
          <a:p>
            <a:pPr algn="l" rtl="0">
              <a:lnSpc>
                <a:spcPct val="100000"/>
              </a:lnSpc>
            </a:pPr>
            <a:r>
              <a:rPr lang="en-US" sz="2400" dirty="0"/>
              <a:t>Основным недостатком процесса ARMA в ранее описанной форме является </a:t>
            </a:r>
            <a:r>
              <a:rPr lang="en-US" sz="2400" dirty="0" err="1"/>
              <a:t>внутреннее</a:t>
            </a:r>
            <a:r>
              <a:rPr lang="en-US" sz="2400" dirty="0"/>
              <a:t> </a:t>
            </a:r>
            <a:r>
              <a:rPr lang="en-US" sz="2400" dirty="0" err="1"/>
              <a:t>требование</a:t>
            </a:r>
            <a:r>
              <a:rPr lang="en-US" sz="2400" dirty="0"/>
              <a:t> </a:t>
            </a:r>
            <a:r>
              <a:rPr lang="ru-RU" sz="2400" dirty="0"/>
              <a:t>стационарности</a:t>
            </a:r>
            <a:r>
              <a:rPr lang="en-US" sz="2400" dirty="0"/>
              <a:t>, которое лежит в процедуре поиска коэффициентов. </a:t>
            </a:r>
          </a:p>
          <a:p>
            <a:pPr algn="l" rtl="0">
              <a:lnSpc>
                <a:spcPct val="100000"/>
              </a:lnSpc>
            </a:pPr>
            <a:r>
              <a:rPr lang="en-US" sz="2400" dirty="0"/>
              <a:t>Действительно, если нам требуется получить наилучшее приближение (наименьшую ошибку) для одной части ряда - ряд должен быть </a:t>
            </a:r>
            <a:r>
              <a:rPr lang="en-US" sz="2400" dirty="0" err="1"/>
              <a:t>аналогичным</a:t>
            </a:r>
            <a:r>
              <a:rPr lang="en-US" sz="2400" dirty="0"/>
              <a:t> 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en-US" sz="2400" dirty="0"/>
              <a:t>(или иметь аналогичное поведение) для своих будущих частей, чтобы гарантировать ту же </a:t>
            </a:r>
            <a:r>
              <a:rPr lang="en-US" sz="2400" dirty="0" err="1"/>
              <a:t>ошибку</a:t>
            </a:r>
            <a:r>
              <a:rPr lang="en-US" sz="2400" dirty="0" smtClean="0"/>
              <a:t>.</a:t>
            </a:r>
          </a:p>
          <a:p>
            <a:pPr algn="l" rtl="0">
              <a:lnSpc>
                <a:spcPct val="100000"/>
              </a:lnSpc>
            </a:pPr>
            <a:r>
              <a:rPr lang="ru-RU" sz="2400" dirty="0" smtClean="0"/>
              <a:t>Чем менее стационарный ряд – тем больше ошибка и тем больше она растет при увеличении горизонта прогнозирования.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6209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Autofit/>
          </a:bodyPr>
          <a:lstStyle/>
          <a:p>
            <a:r>
              <a:rPr lang="ru-RU" sz="3600" b="1" dirty="0"/>
              <a:t>М</a:t>
            </a:r>
            <a:r>
              <a:rPr lang="en-US" sz="3600" b="1" dirty="0" err="1"/>
              <a:t>одели</a:t>
            </a:r>
            <a:r>
              <a:rPr lang="ru-RU" sz="3600" b="1" dirty="0"/>
              <a:t> интегрированной</a:t>
            </a:r>
            <a:r>
              <a:rPr lang="en-US" sz="3600" b="1" dirty="0"/>
              <a:t> </a:t>
            </a:r>
            <a:r>
              <a:rPr lang="ru-RU" sz="3600" b="1" dirty="0"/>
              <a:t>а</a:t>
            </a:r>
            <a:r>
              <a:rPr lang="en-US" sz="3600" b="1" dirty="0" err="1"/>
              <a:t>вторегресси</a:t>
            </a:r>
            <a:r>
              <a:rPr lang="ru-RU" sz="3600" b="1" dirty="0"/>
              <a:t> -</a:t>
            </a:r>
            <a:r>
              <a:rPr lang="en-US" sz="3600" b="1" dirty="0"/>
              <a:t> </a:t>
            </a:r>
            <a:r>
              <a:rPr lang="ru-RU" sz="3600" b="1" dirty="0"/>
              <a:t>с</a:t>
            </a:r>
            <a:r>
              <a:rPr lang="en-US" sz="3600" b="1" dirty="0" err="1"/>
              <a:t>кользящ</a:t>
            </a:r>
            <a:r>
              <a:rPr lang="ru-RU" sz="3600" b="1" dirty="0"/>
              <a:t>его</a:t>
            </a:r>
            <a:r>
              <a:rPr lang="en-US" sz="3600" b="1" dirty="0"/>
              <a:t> </a:t>
            </a:r>
            <a:r>
              <a:rPr lang="en-US" sz="3600" b="1" dirty="0" err="1"/>
              <a:t>средн</a:t>
            </a:r>
            <a:r>
              <a:rPr lang="ru-RU" sz="3600" b="1" dirty="0"/>
              <a:t>его </a:t>
            </a:r>
            <a:r>
              <a:rPr lang="en-US" sz="3600" b="1" dirty="0"/>
              <a:t>(ARIMA)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612" y="1279187"/>
                <a:ext cx="11232776" cy="5158935"/>
              </a:xfrm>
            </p:spPr>
            <p:txBody>
              <a:bodyPr>
                <a:normAutofit/>
              </a:bodyPr>
              <a:lstStyle/>
              <a:p>
                <a:pPr algn="l" rtl="0">
                  <a:lnSpc>
                    <a:spcPct val="100000"/>
                  </a:lnSpc>
                </a:pPr>
                <a:r>
                  <a:rPr lang="ru-RU" sz="2400" dirty="0" smtClean="0"/>
                  <a:t>П</a:t>
                </a:r>
                <a:r>
                  <a:rPr lang="en-US" sz="2400" dirty="0" err="1" smtClean="0"/>
                  <a:t>ри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анализе временных рядов для уменьшения (или устранения) </a:t>
                </a:r>
                <a:r>
                  <a:rPr lang="en-US" sz="2400" dirty="0" err="1"/>
                  <a:t>требования</a:t>
                </a:r>
                <a:r>
                  <a:rPr lang="en-US" sz="2400" dirty="0"/>
                  <a:t> </a:t>
                </a:r>
                <a:r>
                  <a:rPr lang="ru-RU" sz="2400" dirty="0"/>
                  <a:t>повторяемости</a:t>
                </a:r>
                <a:r>
                  <a:rPr lang="en-US" sz="2400" dirty="0"/>
                  <a:t> в первую очередь мы должны </a:t>
                </a:r>
                <a:r>
                  <a:rPr lang="en-US" sz="2400" dirty="0" err="1"/>
                  <a:t>достичь</a:t>
                </a:r>
                <a:r>
                  <a:rPr lang="en-US" sz="2400" dirty="0"/>
                  <a:t> </a:t>
                </a:r>
                <a:r>
                  <a:rPr lang="en-US" sz="2400" dirty="0" err="1"/>
                  <a:t>стационарности</a:t>
                </a:r>
                <a:r>
                  <a:rPr lang="en-US" sz="2400" dirty="0"/>
                  <a:t>. </a:t>
                </a:r>
              </a:p>
              <a:p>
                <a:pPr algn="l" rtl="0">
                  <a:lnSpc>
                    <a:spcPct val="100000"/>
                  </a:lnSpc>
                </a:pPr>
                <a:r>
                  <a:rPr lang="ru-RU" sz="2400" dirty="0" smtClean="0"/>
                  <a:t>Можно </a:t>
                </a:r>
                <a:r>
                  <a:rPr lang="en-US" sz="2400" dirty="0" err="1" smtClean="0"/>
                  <a:t>свести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задачу к стационарной, попробовав некоторые обратимые преобразования. </a:t>
                </a:r>
                <a:endParaRPr lang="ru-RU" sz="240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ru-RU" sz="2000" dirty="0" smtClean="0"/>
                  <a:t>Методы приведения ряда к стационарному: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ru-RU" sz="1600" dirty="0" smtClean="0"/>
                  <a:t>Численная обычная производная </a:t>
                </a:r>
                <a:r>
                  <a:rPr lang="ru-RU" sz="1600" dirty="0"/>
                  <a:t> – </a:t>
                </a:r>
                <a:r>
                  <a:rPr lang="ru-RU" sz="1600" dirty="0" smtClean="0"/>
                  <a:t>тренд.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ru-RU" sz="1600" dirty="0" smtClean="0"/>
                  <a:t>Численная дробная производная – сложный тренд.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ru-RU" sz="1600" dirty="0" smtClean="0"/>
                  <a:t>Численная сезонная производная </a:t>
                </a:r>
                <a:r>
                  <a:rPr lang="ru-RU" sz="1600" dirty="0"/>
                  <a:t> – </a:t>
                </a:r>
                <a:r>
                  <a:rPr lang="ru-RU" sz="1600" dirty="0" smtClean="0"/>
                  <a:t>высокое влияние сезонности.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ru-RU" sz="1600" dirty="0" smtClean="0"/>
                  <a:t>Преобразования </a:t>
                </a:r>
                <a:r>
                  <a:rPr lang="ru-RU" sz="1600" dirty="0"/>
                  <a:t>Бокса-Кокса – устранения волатильности (</a:t>
                </a:r>
                <a:r>
                  <a:rPr lang="ru-RU" sz="1600" dirty="0" err="1" smtClean="0"/>
                  <a:t>гетероскедастичности</a:t>
                </a:r>
                <a:r>
                  <a:rPr lang="ru-RU" sz="1600" dirty="0" smtClean="0"/>
                  <a:t>, в частности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600" dirty="0" smtClean="0"/>
                  <a:t>).</a:t>
                </a:r>
                <a:endParaRPr lang="ru-RU" sz="1600" dirty="0"/>
              </a:p>
              <a:p>
                <a:pPr lvl="2">
                  <a:lnSpc>
                    <a:spcPct val="100000"/>
                  </a:lnSpc>
                </a:pPr>
                <a:r>
                  <a:rPr lang="ru-RU" sz="1600" dirty="0" smtClean="0"/>
                  <a:t>Приведение к виду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 smtClean="0"/>
                  <a:t> - </a:t>
                </a:r>
                <a:r>
                  <a:rPr lang="ru-RU" sz="1600" dirty="0"/>
                  <a:t>устранения волатильности (</a:t>
                </a:r>
                <a:r>
                  <a:rPr lang="ru-RU" sz="1600" dirty="0" err="1"/>
                  <a:t>гетероскедастичности</a:t>
                </a:r>
                <a:r>
                  <a:rPr lang="ru-RU" sz="1600" dirty="0"/>
                  <a:t>).</a:t>
                </a:r>
              </a:p>
              <a:p>
                <a:pPr lvl="2">
                  <a:lnSpc>
                    <a:spcPct val="100000"/>
                  </a:lnSpc>
                </a:pPr>
                <a:endParaRPr lang="ru-RU" sz="16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612" y="1279187"/>
                <a:ext cx="11232776" cy="5158935"/>
              </a:xfrm>
              <a:blipFill>
                <a:blip r:embed="rId2"/>
                <a:stretch>
                  <a:fillRect l="-760" t="-9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63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Autofit/>
          </a:bodyPr>
          <a:lstStyle/>
          <a:p>
            <a:r>
              <a:rPr lang="ru-RU" sz="3600" b="1" dirty="0"/>
              <a:t>М</a:t>
            </a:r>
            <a:r>
              <a:rPr lang="en-US" sz="3600" b="1" dirty="0" err="1"/>
              <a:t>одели</a:t>
            </a:r>
            <a:r>
              <a:rPr lang="ru-RU" sz="3600" b="1" dirty="0"/>
              <a:t> интегрированной</a:t>
            </a:r>
            <a:r>
              <a:rPr lang="en-US" sz="3600" b="1" dirty="0"/>
              <a:t> </a:t>
            </a:r>
            <a:r>
              <a:rPr lang="ru-RU" sz="3600" b="1" dirty="0"/>
              <a:t>а</a:t>
            </a:r>
            <a:r>
              <a:rPr lang="en-US" sz="3600" b="1" dirty="0" err="1"/>
              <a:t>вторегресси</a:t>
            </a:r>
            <a:r>
              <a:rPr lang="ru-RU" sz="3600" b="1" dirty="0"/>
              <a:t> -</a:t>
            </a:r>
            <a:r>
              <a:rPr lang="en-US" sz="3600" b="1" dirty="0"/>
              <a:t> </a:t>
            </a:r>
            <a:r>
              <a:rPr lang="ru-RU" sz="3600" b="1" dirty="0"/>
              <a:t>с</a:t>
            </a:r>
            <a:r>
              <a:rPr lang="en-US" sz="3600" b="1" dirty="0" err="1"/>
              <a:t>кользящ</a:t>
            </a:r>
            <a:r>
              <a:rPr lang="ru-RU" sz="3600" b="1" dirty="0"/>
              <a:t>его</a:t>
            </a:r>
            <a:r>
              <a:rPr lang="en-US" sz="3600" b="1" dirty="0"/>
              <a:t> </a:t>
            </a:r>
            <a:r>
              <a:rPr lang="en-US" sz="3600" b="1" dirty="0" err="1"/>
              <a:t>средн</a:t>
            </a:r>
            <a:r>
              <a:rPr lang="ru-RU" sz="3600" b="1" dirty="0"/>
              <a:t>его </a:t>
            </a:r>
            <a:r>
              <a:rPr lang="en-US" sz="3600" b="1" dirty="0"/>
              <a:t>(ARIMA)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767B6-15E9-44FE-83F3-68423D4C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12" y="1279187"/>
            <a:ext cx="11232776" cy="5158935"/>
          </a:xfrm>
        </p:spPr>
        <p:txBody>
          <a:bodyPr>
            <a:normAutofit/>
          </a:bodyPr>
          <a:lstStyle/>
          <a:p>
            <a:pPr algn="l" rtl="0">
              <a:lnSpc>
                <a:spcPct val="100000"/>
              </a:lnSpc>
            </a:pPr>
            <a:r>
              <a:rPr lang="en-US" sz="2400" dirty="0" err="1" smtClean="0"/>
              <a:t>Как</a:t>
            </a:r>
            <a:r>
              <a:rPr lang="en-US" sz="2400" dirty="0" smtClean="0"/>
              <a:t> </a:t>
            </a:r>
            <a:r>
              <a:rPr lang="en-US" sz="2400" dirty="0"/>
              <a:t>правило, </a:t>
            </a:r>
            <a:r>
              <a:rPr lang="ru-RU" sz="2400" dirty="0" smtClean="0"/>
              <a:t>устранить </a:t>
            </a:r>
            <a:r>
              <a:rPr lang="ru-RU" sz="2400" dirty="0" err="1" smtClean="0"/>
              <a:t>нестационарность</a:t>
            </a:r>
            <a:r>
              <a:rPr lang="ru-RU" sz="2400" dirty="0" smtClean="0"/>
              <a:t> тренда можно</a:t>
            </a:r>
            <a:r>
              <a:rPr lang="en-US" sz="2400" dirty="0" smtClean="0"/>
              <a:t>, </a:t>
            </a:r>
            <a:r>
              <a:rPr lang="en-US" sz="2400" dirty="0"/>
              <a:t>взяв численную производную.</a:t>
            </a:r>
          </a:p>
          <a:p>
            <a:pPr algn="l" rtl="0">
              <a:lnSpc>
                <a:spcPct val="100000"/>
              </a:lnSpc>
            </a:pPr>
            <a:r>
              <a:rPr lang="ru-RU" sz="2400" b="1" dirty="0"/>
              <a:t>Такая</a:t>
            </a:r>
            <a:r>
              <a:rPr lang="en-US" sz="2400" b="1" dirty="0"/>
              <a:t> модель называется интегрированной авторегрессионной скользящей средней (ARIMA).</a:t>
            </a:r>
            <a:endParaRPr lang="ru-RU" sz="2400" b="1" dirty="0"/>
          </a:p>
          <a:p>
            <a:pPr lvl="1">
              <a:lnSpc>
                <a:spcPct val="100000"/>
              </a:lnSpc>
            </a:pPr>
            <a:r>
              <a:rPr lang="ru-RU" dirty="0"/>
              <a:t>В ряде случаев по мимо обычной производной берут т.н. сезонную производную – такая модель называется </a:t>
            </a:r>
            <a:r>
              <a:rPr lang="en-US" dirty="0"/>
              <a:t>SARIMA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ru-RU" dirty="0"/>
              <a:t>В некоторых специфических случаях вместо обычной производной берут так называемую дробную производную, тогда модель будет называться </a:t>
            </a:r>
            <a:r>
              <a:rPr lang="en-US" dirty="0"/>
              <a:t>ARIFMA </a:t>
            </a:r>
            <a:r>
              <a:rPr lang="ru-RU" dirty="0"/>
              <a:t>или </a:t>
            </a:r>
            <a:r>
              <a:rPr lang="en-US" dirty="0"/>
              <a:t>FARIMA</a:t>
            </a:r>
          </a:p>
        </p:txBody>
      </p:sp>
    </p:spTree>
    <p:extLst>
      <p:ext uri="{BB962C8B-B14F-4D97-AF65-F5344CB8AC3E}">
        <p14:creationId xmlns:p14="http://schemas.microsoft.com/office/powerpoint/2010/main" val="2406872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82" y="122529"/>
            <a:ext cx="10515600" cy="827181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Лаговая форма ARIMA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847" y="839755"/>
                <a:ext cx="11232776" cy="5878285"/>
              </a:xfrm>
            </p:spPr>
            <p:txBody>
              <a:bodyPr>
                <a:normAutofit/>
              </a:bodyPr>
              <a:lstStyle/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400" dirty="0"/>
                  <a:t> Обозначим производную как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, </a:t>
                </a:r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400" dirty="0" err="1"/>
                  <a:t>численная</a:t>
                </a:r>
                <a:r>
                  <a:rPr lang="en-US" sz="2400" dirty="0"/>
                  <a:t> производная может быть вычислена как </a:t>
                </a:r>
              </a:p>
              <a:p>
                <a:pPr marL="0" indent="0" algn="l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=0: 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 algn="l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=1: 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 algn="ctr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и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т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.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д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400" dirty="0"/>
                  <a:t>В случае рассмотрения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вместо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мы делаем предположение, </a:t>
                </a:r>
                <a:r>
                  <a:rPr lang="en-US" sz="2400" dirty="0" err="1"/>
                  <a:t>что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производная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имеет</a:t>
                </a:r>
                <a:r>
                  <a:rPr lang="en-US" sz="2400" dirty="0"/>
                  <a:t> </a:t>
                </a:r>
                <a:r>
                  <a:rPr lang="en-US" sz="2400" dirty="0" err="1"/>
                  <a:t>стационарное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поведение</a:t>
                </a:r>
                <a:r>
                  <a:rPr lang="ru-RU" sz="2400" dirty="0"/>
                  <a:t> (как правило разности значений рядов более стационарны, чем сами ряды)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847" y="839755"/>
                <a:ext cx="11232776" cy="5878285"/>
              </a:xfrm>
              <a:blipFill>
                <a:blip r:embed="rId2"/>
                <a:stretch>
                  <a:fillRect l="-760" t="-1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834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Autofit/>
          </a:bodyPr>
          <a:lstStyle/>
          <a:p>
            <a:r>
              <a:rPr lang="ru-RU" sz="3600" b="1" dirty="0"/>
              <a:t>М</a:t>
            </a:r>
            <a:r>
              <a:rPr lang="en-US" sz="3600" b="1" dirty="0" err="1"/>
              <a:t>одели</a:t>
            </a:r>
            <a:r>
              <a:rPr lang="ru-RU" sz="3600" b="1" dirty="0"/>
              <a:t> интегрированной</a:t>
            </a:r>
            <a:r>
              <a:rPr lang="en-US" sz="3600" b="1" dirty="0"/>
              <a:t> </a:t>
            </a:r>
            <a:r>
              <a:rPr lang="ru-RU" sz="3600" b="1" dirty="0"/>
              <a:t>а</a:t>
            </a:r>
            <a:r>
              <a:rPr lang="en-US" sz="3600" b="1" dirty="0" err="1"/>
              <a:t>вторегресси</a:t>
            </a:r>
            <a:r>
              <a:rPr lang="ru-RU" sz="3600" b="1" dirty="0"/>
              <a:t> -</a:t>
            </a:r>
            <a:r>
              <a:rPr lang="en-US" sz="3600" b="1" dirty="0"/>
              <a:t> </a:t>
            </a:r>
            <a:r>
              <a:rPr lang="ru-RU" sz="3600" b="1" dirty="0"/>
              <a:t>с</a:t>
            </a:r>
            <a:r>
              <a:rPr lang="en-US" sz="3600" b="1" dirty="0" err="1"/>
              <a:t>кользящ</a:t>
            </a:r>
            <a:r>
              <a:rPr lang="ru-RU" sz="3600" b="1" dirty="0"/>
              <a:t>его</a:t>
            </a:r>
            <a:r>
              <a:rPr lang="en-US" sz="3600" b="1" dirty="0"/>
              <a:t> </a:t>
            </a:r>
            <a:r>
              <a:rPr lang="en-US" sz="3600" b="1" dirty="0" err="1"/>
              <a:t>средн</a:t>
            </a:r>
            <a:r>
              <a:rPr lang="ru-RU" sz="3600" b="1" dirty="0"/>
              <a:t>его </a:t>
            </a:r>
            <a:r>
              <a:rPr lang="en-US" sz="3600" b="1" dirty="0"/>
              <a:t>(ARIMA)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767B6-15E9-44FE-83F3-68423D4C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12" y="1279188"/>
            <a:ext cx="11232776" cy="5168266"/>
          </a:xfrm>
        </p:spPr>
        <p:txBody>
          <a:bodyPr>
            <a:normAutofit/>
          </a:bodyPr>
          <a:lstStyle/>
          <a:p>
            <a:pPr algn="l" rtl="0">
              <a:lnSpc>
                <a:spcPct val="100000"/>
              </a:lnSpc>
            </a:pPr>
            <a:r>
              <a:rPr lang="en-US" sz="2400" dirty="0"/>
              <a:t>Основным недостатком процесса ARMA в ранее описанной форме является </a:t>
            </a:r>
            <a:r>
              <a:rPr lang="en-US" sz="2400" dirty="0" err="1"/>
              <a:t>внутреннее</a:t>
            </a:r>
            <a:r>
              <a:rPr lang="en-US" sz="2400" dirty="0"/>
              <a:t> </a:t>
            </a:r>
            <a:r>
              <a:rPr lang="en-US" sz="2400" dirty="0" err="1"/>
              <a:t>требование</a:t>
            </a:r>
            <a:r>
              <a:rPr lang="en-US" sz="2400" dirty="0"/>
              <a:t> </a:t>
            </a:r>
            <a:r>
              <a:rPr lang="ru-RU" sz="2400" dirty="0"/>
              <a:t>стационарности</a:t>
            </a:r>
            <a:r>
              <a:rPr lang="en-US" sz="2400" dirty="0"/>
              <a:t>, которое лежит в процедуре поиска коэффициентов. </a:t>
            </a:r>
          </a:p>
          <a:p>
            <a:pPr algn="l" rtl="0">
              <a:lnSpc>
                <a:spcPct val="100000"/>
              </a:lnSpc>
            </a:pPr>
            <a:r>
              <a:rPr lang="en-US" sz="2400" dirty="0"/>
              <a:t>Действительно, если нам требуется получить наилучшее приближение (наименьшую ошибку) для одной части ряда - ряд должен быть </a:t>
            </a:r>
            <a:r>
              <a:rPr lang="en-US" sz="2400" dirty="0" err="1"/>
              <a:t>аналогичным</a:t>
            </a:r>
            <a:r>
              <a:rPr lang="en-US" sz="2400" dirty="0"/>
              <a:t> 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en-US" sz="2400" dirty="0"/>
              <a:t>(или иметь аналогичное поведение) для своих будущих частей, чтобы гарантировать ту же </a:t>
            </a:r>
            <a:r>
              <a:rPr lang="en-US" sz="2400" dirty="0" err="1"/>
              <a:t>ошибку</a:t>
            </a:r>
            <a:r>
              <a:rPr lang="en-US" sz="2400" dirty="0" smtClean="0"/>
              <a:t>.</a:t>
            </a:r>
          </a:p>
          <a:p>
            <a:pPr algn="l" rtl="0">
              <a:lnSpc>
                <a:spcPct val="100000"/>
              </a:lnSpc>
            </a:pPr>
            <a:r>
              <a:rPr lang="ru-RU" sz="2400" dirty="0" smtClean="0"/>
              <a:t>Чем менее стационарный ряд – тем больше ошибка и тем больше она растет при увеличении горизонта прогнозирования.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862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82" y="122529"/>
            <a:ext cx="10515600" cy="827181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Лаговая форма ARIMA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847" y="839755"/>
                <a:ext cx="11232776" cy="5878285"/>
              </a:xfrm>
            </p:spPr>
            <p:txBody>
              <a:bodyPr>
                <a:normAutofit/>
              </a:bodyPr>
              <a:lstStyle/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400" dirty="0" smtClean="0"/>
                  <a:t>Определим</a:t>
                </a:r>
                <a:r>
                  <a:rPr lang="en-US" sz="2400" dirty="0"/>
                  <a:t> оператор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, </a:t>
                </a:r>
                <a:r>
                  <a:rPr lang="ru-RU" sz="2400" dirty="0"/>
                  <a:t>как отображение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котор</a:t>
                </a:r>
                <a:r>
                  <a:rPr lang="ru-RU" sz="2400" dirty="0" err="1"/>
                  <a:t>ое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преобразует</a:t>
                </a:r>
                <a:r>
                  <a:rPr lang="ru-RU" sz="2400" dirty="0"/>
                  <a:t> одни</a:t>
                </a:r>
                <a:r>
                  <a:rPr lang="en-US" sz="2400" dirty="0"/>
                  <a:t> последовательности в </a:t>
                </a:r>
                <a:r>
                  <a:rPr lang="ru-RU" sz="2400" dirty="0"/>
                  <a:t>другие </a:t>
                </a:r>
                <a:r>
                  <a:rPr lang="en-US" sz="2400" dirty="0" err="1"/>
                  <a:t>последовательности</a:t>
                </a:r>
                <a:r>
                  <a:rPr lang="ru-RU" sz="2400" dirty="0"/>
                  <a:t>,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как</a:t>
                </a:r>
                <a:endParaRPr lang="en-US" sz="2400" dirty="0"/>
              </a:p>
              <a:p>
                <a:pPr marL="0" indent="0" algn="ctr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 для всех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sz="2400" dirty="0"/>
                  <a:t>Отображение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называется </a:t>
                </a:r>
                <a:r>
                  <a:rPr lang="en-US" sz="2400" b="1" dirty="0"/>
                  <a:t>оператор запаздывания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или</a:t>
                </a:r>
                <a:r>
                  <a:rPr lang="en-US" sz="2400" dirty="0"/>
                  <a:t> </a:t>
                </a:r>
                <a:r>
                  <a:rPr lang="ru-RU" sz="2400" b="1" dirty="0"/>
                  <a:t>лаговый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оператор</a:t>
                </a:r>
                <a:r>
                  <a:rPr lang="en-US" sz="2400" dirty="0"/>
                  <a:t>.</a:t>
                </a:r>
                <a:endParaRPr lang="ru-RU" sz="2400" dirty="0"/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400" dirty="0" err="1"/>
                  <a:t>Таким</a:t>
                </a:r>
                <a:r>
                  <a:rPr lang="en-US" sz="2400" dirty="0"/>
                  <a:t> же образом мы </a:t>
                </a:r>
                <a:r>
                  <a:rPr lang="en-US" sz="2400" dirty="0" err="1"/>
                  <a:t>можем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определить</a:t>
                </a:r>
                <a:r>
                  <a:rPr lang="ru-RU" sz="2400" dirty="0"/>
                  <a:t> более длительные </a:t>
                </a:r>
                <a:r>
                  <a:rPr lang="ru-RU" sz="2400" dirty="0" smtClean="0"/>
                  <a:t>запаздывания</a:t>
                </a:r>
                <a:endParaRPr lang="en-US" sz="2400" dirty="0"/>
              </a:p>
              <a:p>
                <a:pPr marL="0" indent="0" algn="ctr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400" dirty="0"/>
                  <a:t>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и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 smtClean="0"/>
              </a:p>
              <a:p>
                <a:pPr marL="0" indent="0" algn="ctr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ru-RU" sz="2400" dirty="0" smtClean="0"/>
                  <a:t>Также</a:t>
                </a:r>
              </a:p>
              <a:p>
                <a:pPr marL="0" indent="0" algn="ctr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pPr marL="0" indent="0" algn="ctr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847" y="839755"/>
                <a:ext cx="11232776" cy="5878285"/>
              </a:xfrm>
              <a:blipFill>
                <a:blip r:embed="rId2"/>
                <a:stretch>
                  <a:fillRect l="-760" t="-1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654996" y="4954140"/>
                <a:ext cx="9144000" cy="16648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600" dirty="0"/>
                  <a:t>Используя </a:t>
                </a:r>
                <a:r>
                  <a:rPr lang="ru-RU" sz="1600" dirty="0"/>
                  <a:t>введенные</a:t>
                </a:r>
                <a:r>
                  <a:rPr lang="en-US" sz="1600" dirty="0"/>
                  <a:t> обозначения, </a:t>
                </a:r>
                <a:r>
                  <a:rPr lang="en-US" dirty="0"/>
                  <a:t>ARMA (</a:t>
                </a:r>
                <a:r>
                  <a:rPr lang="en-US" dirty="0" err="1"/>
                  <a:t>р,q</a:t>
                </a:r>
                <a:r>
                  <a:rPr lang="en-US" dirty="0"/>
                  <a:t>) модель </a:t>
                </a:r>
                <a:r>
                  <a:rPr lang="en-US" dirty="0" err="1"/>
                  <a:t>может</a:t>
                </a:r>
                <a:r>
                  <a:rPr lang="en-US" dirty="0"/>
                  <a:t> </a:t>
                </a:r>
                <a:r>
                  <a:rPr lang="en-US" dirty="0" err="1"/>
                  <a:t>быть</a:t>
                </a:r>
                <a:r>
                  <a:rPr lang="en-US" dirty="0"/>
                  <a:t> </a:t>
                </a:r>
                <a:r>
                  <a:rPr lang="en-US" dirty="0" err="1"/>
                  <a:t>дан</a:t>
                </a:r>
                <a:r>
                  <a:rPr lang="ru-RU" dirty="0"/>
                  <a:t>а</a:t>
                </a:r>
                <a:r>
                  <a:rPr lang="en-US" dirty="0"/>
                  <a:t> в </a:t>
                </a:r>
                <a:r>
                  <a:rPr lang="en-US" dirty="0" err="1"/>
                  <a:t>виде</a:t>
                </a:r>
                <a:r>
                  <a:rPr lang="en-US" dirty="0"/>
                  <a:t> </a:t>
                </a:r>
                <a:r>
                  <a:rPr lang="ru-RU" dirty="0"/>
                  <a:t>с </a:t>
                </a:r>
                <a:r>
                  <a:rPr lang="en-US" dirty="0" err="1"/>
                  <a:t>лаг</a:t>
                </a:r>
                <a:r>
                  <a:rPr lang="ru-RU" dirty="0" err="1"/>
                  <a:t>овым</a:t>
                </a:r>
                <a:r>
                  <a:rPr lang="ru-RU" dirty="0"/>
                  <a:t> оператором</a:t>
                </a:r>
                <a:r>
                  <a:rPr lang="en-US" dirty="0"/>
                  <a:t> как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→(1−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=(1+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6" y="4954140"/>
                <a:ext cx="9144000" cy="1664815"/>
              </a:xfrm>
              <a:prstGeom prst="rect">
                <a:avLst/>
              </a:prstGeom>
              <a:blipFill>
                <a:blip r:embed="rId3"/>
                <a:stretch>
                  <a:fillRect l="-5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822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Лаговая форма ARIMA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7154"/>
                <a:ext cx="10515600" cy="5731295"/>
              </a:xfrm>
            </p:spPr>
            <p:txBody>
              <a:bodyPr>
                <a:normAutofit/>
              </a:bodyPr>
              <a:lstStyle/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 smtClean="0"/>
                  <a:t>В </a:t>
                </a:r>
                <a:r>
                  <a:rPr lang="en-US" sz="2300" dirty="0" err="1"/>
                  <a:t>форме</a:t>
                </a:r>
                <a:r>
                  <a:rPr lang="en-US" sz="2300" dirty="0"/>
                  <a:t> </a:t>
                </a:r>
                <a:r>
                  <a:rPr lang="ru-RU" sz="2300" dirty="0"/>
                  <a:t>лагового оператора</a:t>
                </a:r>
                <a:r>
                  <a:rPr lang="en-US" sz="2300" dirty="0"/>
                  <a:t> мы можем определить числовую производную как</a:t>
                </a:r>
              </a:p>
              <a:p>
                <a:pPr marL="0" indent="0" algn="l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300" i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3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3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300" i="1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30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300" i="1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𝐿</m:t>
                      </m:r>
                      <m:sSup>
                        <m:sSup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300" dirty="0" smtClean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ru-RU" sz="2300" dirty="0" smtClean="0"/>
                  <a:t>Например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30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ru-RU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300" i="1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𝐿</m:t>
                      </m:r>
                      <m:sSup>
                        <m:sSup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ru-RU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3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2300" dirty="0" smtClean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3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7154"/>
                <a:ext cx="10515600" cy="5731295"/>
              </a:xfrm>
              <a:blipFill>
                <a:blip r:embed="rId2"/>
                <a:stretch>
                  <a:fillRect l="-1043" t="-106" r="-4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329119" y="3459964"/>
                <a:ext cx="11533762" cy="2921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300" dirty="0"/>
                  <a:t>Используя определение производной, мы </a:t>
                </a:r>
                <a:r>
                  <a:rPr lang="en-US" sz="2300" dirty="0" err="1"/>
                  <a:t>можем</a:t>
                </a:r>
                <a:r>
                  <a:rPr lang="en-US" sz="2300" dirty="0"/>
                  <a:t> </a:t>
                </a:r>
                <a:r>
                  <a:rPr lang="ru-RU" sz="2300" dirty="0" smtClean="0"/>
                  <a:t>задать </a:t>
                </a:r>
                <a:r>
                  <a:rPr lang="en-US" sz="2300" dirty="0" smtClean="0"/>
                  <a:t>ARIMA </a:t>
                </a:r>
                <a:r>
                  <a:rPr lang="en-US" sz="2300" dirty="0"/>
                  <a:t>(</a:t>
                </a:r>
                <a:r>
                  <a:rPr lang="en-US" sz="2300" dirty="0" err="1"/>
                  <a:t>p,d,q</a:t>
                </a:r>
                <a:r>
                  <a:rPr lang="en-US" sz="2300" dirty="0"/>
                  <a:t>) модель как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p>
                            <m:sSup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30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3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300" i="1">
                          <a:latin typeface="Cambria Math" panose="02040503050406030204" pitchFamily="18" charset="0"/>
                        </a:rPr>
                        <m:t>=(1+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3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300" dirty="0"/>
                  <a:t> </a:t>
                </a:r>
                <a:r>
                  <a:rPr lang="ru-RU" sz="2300" dirty="0"/>
                  <a:t>Отметим, что </a:t>
                </a:r>
                <a:r>
                  <a:rPr lang="en-US" sz="2300" dirty="0" err="1"/>
                  <a:t>если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3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300" dirty="0"/>
                  <a:t>имеет линейный </a:t>
                </a:r>
                <a:r>
                  <a:rPr lang="en-US" sz="2300" dirty="0" err="1"/>
                  <a:t>тренд</a:t>
                </a:r>
                <a:r>
                  <a:rPr lang="en-US" sz="2300" dirty="0" smtClean="0"/>
                  <a:t>;</a:t>
                </a:r>
                <a:r>
                  <a:rPr lang="ru-RU" sz="2300" dirty="0" smtClean="0"/>
                  <a:t/>
                </a:r>
                <a:br>
                  <a:rPr lang="ru-RU" sz="2300" dirty="0" smtClean="0"/>
                </a:br>
                <a:r>
                  <a:rPr lang="en-US" sz="2300" dirty="0" smtClean="0"/>
                  <a:t> </a:t>
                </a:r>
                <a:r>
                  <a:rPr lang="en-US" sz="2300" dirty="0"/>
                  <a:t>если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300" dirty="0"/>
                  <a:t>, квадратичный тренд и т. д. </a:t>
                </a:r>
                <a:r>
                  <a:rPr lang="ru-RU" sz="2300" dirty="0" smtClean="0"/>
                  <a:t/>
                </a:r>
                <a:br>
                  <a:rPr lang="ru-RU" sz="2300" dirty="0" smtClean="0"/>
                </a:br>
                <a:r>
                  <a:rPr lang="en-US" sz="2300" dirty="0" err="1" smtClean="0"/>
                  <a:t>если</a:t>
                </a:r>
                <a:r>
                  <a:rPr lang="en-US" sz="2300" dirty="0" smtClean="0"/>
                  <a:t>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3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300" dirty="0"/>
                  <a:t> не имеет тренда.</a:t>
                </a:r>
                <a:endParaRPr lang="en-US" sz="23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19" y="3459964"/>
                <a:ext cx="11533762" cy="2921505"/>
              </a:xfrm>
              <a:prstGeom prst="rect">
                <a:avLst/>
              </a:prstGeom>
              <a:blipFill>
                <a:blip r:embed="rId3"/>
                <a:stretch>
                  <a:fillRect l="-793" t="-209" b="-3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058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Лаговая форма ARIMA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529" y="905436"/>
                <a:ext cx="11593046" cy="5853952"/>
              </a:xfrm>
            </p:spPr>
            <p:txBody>
              <a:bodyPr>
                <a:normAutofit fontScale="55000" lnSpcReduction="20000"/>
              </a:bodyPr>
              <a:lstStyle/>
              <a:p>
                <a:pPr algn="l" rtl="0"/>
                <a:r>
                  <a:rPr lang="en-US" sz="2600" dirty="0"/>
                  <a:t> В некоторых случаях вы можете встретить </a:t>
                </a:r>
                <a:r>
                  <a:rPr lang="en-US" sz="2600" dirty="0" err="1"/>
                  <a:t>следующие</a:t>
                </a:r>
                <a:r>
                  <a:rPr lang="en-US" sz="2600" dirty="0"/>
                  <a:t> </a:t>
                </a:r>
                <a:r>
                  <a:rPr lang="en-US" sz="2600" dirty="0" err="1"/>
                  <a:t>формы</a:t>
                </a:r>
                <a:r>
                  <a:rPr lang="ru-RU" sz="2600" dirty="0"/>
                  <a:t> записи</a:t>
                </a:r>
                <a:r>
                  <a:rPr lang="en-US" sz="2600" dirty="0"/>
                  <a:t> ARIMA</a:t>
                </a:r>
              </a:p>
              <a:p>
                <a:pPr marL="0" indent="0" algn="l" rtl="0">
                  <a:buNone/>
                </a:pPr>
                <a:r>
                  <a:rPr lang="en-US" sz="2600" dirty="0"/>
                  <a:t> 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(1):</m:t>
                            </m:r>
                          </m:e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 (1−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=(1+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/>
                        </m:mr>
                        <m:m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(2.1):</m:t>
                            </m:r>
                          </m:e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 (1−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)+(1+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/>
                        </m:mr>
                        <m:m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(2.2):</m:t>
                            </m:r>
                          </m:e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 (1−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+(1+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/>
                        </m:mr>
                        <m:m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(3):</m:t>
                            </m:r>
                          </m:e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 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/>
                        </m:mr>
                        <m:m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(4):</m:t>
                            </m:r>
                          </m:e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en-US" sz="2600" dirty="0"/>
              </a:p>
              <a:p>
                <a:pPr algn="l" rtl="0"/>
                <a:r>
                  <a:rPr lang="ru-RU" sz="2600" dirty="0"/>
                  <a:t>где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600" dirty="0"/>
                  <a:t> некоторая дополнительная детерминированная константа или медленное изменение почти детерминированного тренда и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- детерминированный линейный тренд;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это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оператор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)=1−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 algn="ctr" rtl="0">
                  <a:buNone/>
                </a:pPr>
                <a:r>
                  <a:rPr lang="en-US" dirty="0"/>
                  <a:t>а также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это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𝑀𝐴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оператор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)=1+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l" rtl="0"/>
                <a:r>
                  <a:rPr lang="ru-RU" dirty="0"/>
                  <a:t>О</a:t>
                </a:r>
                <a:r>
                  <a:rPr lang="en-US" dirty="0" err="1"/>
                  <a:t>братите</a:t>
                </a:r>
                <a:r>
                  <a:rPr lang="en-US" dirty="0"/>
                  <a:t> внимание,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постоянна - ее можно исключить вычитанием среднего значения.</a:t>
                </a:r>
              </a:p>
              <a:p>
                <a:pPr algn="l" rtl="0"/>
                <a:endParaRPr lang="en-US" sz="2600" dirty="0"/>
              </a:p>
              <a:p>
                <a:pPr algn="l" rtl="0"/>
                <a:endParaRPr lang="en-US" sz="2600" dirty="0"/>
              </a:p>
              <a:p>
                <a:pPr algn="l" rtl="0"/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529" y="905436"/>
                <a:ext cx="11593046" cy="5853952"/>
              </a:xfrm>
              <a:blipFill>
                <a:blip r:embed="rId2"/>
                <a:stretch>
                  <a:fillRect l="-158" t="-1146" r="-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431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ru-RU" b="1" dirty="0"/>
              <a:t>Модель </a:t>
            </a:r>
            <a:r>
              <a:rPr lang="en-US" b="1" dirty="0"/>
              <a:t>ARIMA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528" y="905436"/>
                <a:ext cx="11766177" cy="5853952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sz="2400" dirty="0" err="1"/>
                  <a:t>Модель</a:t>
                </a:r>
                <a:r>
                  <a:rPr lang="en-US" sz="2400" dirty="0"/>
                  <a:t> с одним порядком дифференцирования предполагает, что исходный ряд имеет постоянный средний тренд (например, случайное блуждание или модель типа простого скользящего среднего). </a:t>
                </a:r>
              </a:p>
              <a:p>
                <a:pPr algn="l" rtl="0"/>
                <a:r>
                  <a:rPr lang="en-US" sz="2400" dirty="0"/>
                  <a:t>Модель с двумя порядками дифференцирования предполагает, </a:t>
                </a:r>
                <a:r>
                  <a:rPr lang="en-US" sz="2400" dirty="0" err="1"/>
                  <a:t>что</a:t>
                </a:r>
                <a:r>
                  <a:rPr lang="en-US" sz="2400" dirty="0"/>
                  <a:t> исходный ряд имеет изменяющийся во времени </a:t>
                </a:r>
                <a:r>
                  <a:rPr lang="en-US" sz="2400" dirty="0" err="1"/>
                  <a:t>тренд</a:t>
                </a:r>
                <a:r>
                  <a:rPr lang="en-US" sz="2400" dirty="0"/>
                  <a:t> </a:t>
                </a:r>
                <a:r>
                  <a:rPr lang="ru-RU" sz="2400" dirty="0"/>
                  <a:t> </a:t>
                </a:r>
                <a:r>
                  <a:rPr lang="en-US" sz="2400" dirty="0"/>
                  <a:t>(например, случайный тренд или модель типа EMA</a:t>
                </a:r>
                <a:r>
                  <a:rPr lang="en-US" sz="2400" dirty="0" smtClean="0"/>
                  <a:t>).</a:t>
                </a:r>
              </a:p>
              <a:p>
                <a:r>
                  <a:rPr lang="en-US" sz="2400" dirty="0"/>
                  <a:t>ARIMA (0,1,0) случайное блуждание - простейшая </a:t>
                </a:r>
                <a:r>
                  <a:rPr lang="en-US" sz="2400" dirty="0" err="1"/>
                  <a:t>модель</a:t>
                </a:r>
                <a:r>
                  <a:rPr lang="en-US" sz="2400" dirty="0"/>
                  <a:t> 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ARIMA (0,1,1) простое экспоненциальное </a:t>
                </a:r>
                <a:r>
                  <a:rPr lang="en-US" sz="2400" dirty="0" err="1"/>
                  <a:t>сглаживание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Модель без порядков дифференцирования предполагает, что исходный ряд является </a:t>
                </a:r>
                <a:r>
                  <a:rPr lang="en-US" sz="2400" dirty="0" err="1"/>
                  <a:t>стационарным</a:t>
                </a:r>
                <a:r>
                  <a:rPr lang="en-US" sz="2400" dirty="0"/>
                  <a:t> (</a:t>
                </a:r>
                <a:r>
                  <a:rPr lang="ru-RU" sz="2400" dirty="0"/>
                  <a:t>в смысле тренда</a:t>
                </a:r>
                <a:r>
                  <a:rPr lang="en-US" sz="2400" dirty="0"/>
                  <a:t>). </a:t>
                </a:r>
              </a:p>
              <a:p>
                <a:pPr algn="l" rtl="0"/>
                <a:endParaRPr lang="en-US" sz="2400" dirty="0"/>
              </a:p>
              <a:p>
                <a:pPr algn="l" rtl="0"/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528" y="905436"/>
                <a:ext cx="11766177" cy="5853952"/>
              </a:xfrm>
              <a:blipFill>
                <a:blip r:embed="rId2"/>
                <a:stretch>
                  <a:fillRect l="-673" t="-14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4" name="Picture 2" descr="image.png">
            <a:extLst>
              <a:ext uri="{FF2B5EF4-FFF2-40B4-BE49-F238E27FC236}">
                <a16:creationId xmlns:a16="http://schemas.microsoft.com/office/drawing/2014/main" id="{23E3BF3A-A10F-465B-9A1E-FBCCB409FD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04"/>
          <a:stretch/>
        </p:blipFill>
        <p:spPr bwMode="auto">
          <a:xfrm>
            <a:off x="5178651" y="4462079"/>
            <a:ext cx="6329542" cy="229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319EF17-BDC7-402B-9DB4-2A39AAD62287}"/>
              </a:ext>
            </a:extLst>
          </p:cNvPr>
          <p:cNvSpPr/>
          <p:nvPr/>
        </p:nvSpPr>
        <p:spPr>
          <a:xfrm>
            <a:off x="596188" y="484356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Вот таблица соответствия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между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</a:b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ETS и некоторыми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моделями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SARIMA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867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Стационарность ARIMA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697821" cy="5853952"/>
          </a:xfrm>
        </p:spPr>
        <p:txBody>
          <a:bodyPr>
            <a:normAutofit fontScale="77500" lnSpcReduction="20000"/>
          </a:bodyPr>
          <a:lstStyle/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Первое, что вам нужно сделать при работе с ARIMA - это определить деривацию (исключить тренд и сделать данные более стационарными). 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Как правило, применяется производная на 1-3 порядка, реже - больше. 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Для проверки стационарности можно использовать множество статистических и визуальных методов, среди которых: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 err="1"/>
              <a:t>Статистика</a:t>
            </a:r>
            <a:r>
              <a:rPr lang="en-US" b="1" dirty="0"/>
              <a:t> </a:t>
            </a:r>
            <a:r>
              <a:rPr lang="ru-RU" b="1" dirty="0"/>
              <a:t>скользящего окна (</a:t>
            </a:r>
            <a:r>
              <a:rPr lang="en-US" b="1" dirty="0"/>
              <a:t>Rolling Statistics</a:t>
            </a:r>
            <a:r>
              <a:rPr lang="ru-RU" b="1" dirty="0"/>
              <a:t>)</a:t>
            </a:r>
            <a:r>
              <a:rPr lang="en-US" dirty="0"/>
              <a:t>: Постройте скользящее среднее и скользящее стандартное отклонение. Временные ряды являются стационарными, если они остаются постоянными во </a:t>
            </a:r>
            <a:r>
              <a:rPr lang="en-US" dirty="0" err="1"/>
              <a:t>времени</a:t>
            </a:r>
            <a:r>
              <a:rPr lang="en-US" dirty="0"/>
              <a:t> (</a:t>
            </a:r>
            <a:r>
              <a:rPr lang="en-US" dirty="0" err="1"/>
              <a:t>посмотрите</a:t>
            </a:r>
            <a:r>
              <a:rPr lang="en-US" dirty="0"/>
              <a:t>, являются ли линии прямыми и параллельными оси x). Этот метод соответствует слабому определению стационарного.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ACF анализ </a:t>
            </a:r>
            <a:r>
              <a:rPr lang="en-US" dirty="0"/>
              <a:t>- для нестационарного процесса вы увидите </a:t>
            </a:r>
            <a:r>
              <a:rPr lang="en-US" dirty="0" err="1"/>
              <a:t>медленное</a:t>
            </a:r>
            <a:r>
              <a:rPr lang="en-US" dirty="0"/>
              <a:t> </a:t>
            </a:r>
            <a:r>
              <a:rPr lang="en-US" dirty="0" err="1"/>
              <a:t>убывание</a:t>
            </a:r>
            <a:r>
              <a:rPr lang="ru-RU" dirty="0"/>
              <a:t> </a:t>
            </a:r>
            <a:r>
              <a:rPr lang="ru-RU" dirty="0" err="1"/>
              <a:t>коэфициентоа</a:t>
            </a:r>
            <a:r>
              <a:rPr lang="ru-RU" dirty="0"/>
              <a:t> АКФ.</a:t>
            </a:r>
            <a:r>
              <a:rPr lang="en-US" dirty="0"/>
              <a:t>  Для стационарной последовательной автокорреляционной функции (АКФ) график довольно быстро затухает до нуля или ниже.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Расширенный </a:t>
            </a:r>
            <a:r>
              <a:rPr lang="en-US" b="1" dirty="0" err="1"/>
              <a:t>тест</a:t>
            </a:r>
            <a:r>
              <a:rPr lang="en-US" b="1" dirty="0"/>
              <a:t> </a:t>
            </a:r>
            <a:r>
              <a:rPr lang="en-US" b="1" dirty="0" err="1"/>
              <a:t>Дики-Фуллера</a:t>
            </a:r>
            <a:r>
              <a:rPr lang="ru-RU" b="1" dirty="0"/>
              <a:t> (</a:t>
            </a:r>
            <a:r>
              <a:rPr lang="en-US" b="1" dirty="0"/>
              <a:t>Augmented Dickey-Fuller Test,</a:t>
            </a:r>
            <a:r>
              <a:rPr lang="ru-RU" b="1" dirty="0"/>
              <a:t> </a:t>
            </a:r>
            <a:r>
              <a:rPr lang="en-US" b="1" dirty="0"/>
              <a:t>ADF</a:t>
            </a:r>
            <a:r>
              <a:rPr lang="ru-RU" b="1" dirty="0"/>
              <a:t>)</a:t>
            </a:r>
            <a:r>
              <a:rPr lang="en-US" dirty="0"/>
              <a:t>: Временной ряд считается стационарным по </a:t>
            </a:r>
            <a:r>
              <a:rPr lang="en-US" dirty="0" err="1"/>
              <a:t>определенному</a:t>
            </a:r>
            <a:r>
              <a:rPr lang="en-US" dirty="0"/>
              <a:t> </a:t>
            </a:r>
            <a:r>
              <a:rPr lang="en-US" dirty="0" err="1"/>
              <a:t>критерию</a:t>
            </a:r>
            <a:r>
              <a:rPr lang="en-US" dirty="0"/>
              <a:t>, </a:t>
            </a:r>
            <a:r>
              <a:rPr lang="ru-RU" dirty="0"/>
              <a:t>связанному с единичной окружностью на </a:t>
            </a:r>
            <a:r>
              <a:rPr lang="en-US" dirty="0"/>
              <a:t>z </a:t>
            </a:r>
            <a:r>
              <a:rPr lang="ru-RU" dirty="0"/>
              <a:t>плоскости. При расчете критерия</a:t>
            </a:r>
            <a:r>
              <a:rPr lang="en-US" dirty="0"/>
              <a:t> также </a:t>
            </a:r>
            <a:r>
              <a:rPr lang="en-US" dirty="0" err="1"/>
              <a:t>вычисляется</a:t>
            </a:r>
            <a:r>
              <a:rPr lang="en-US" dirty="0"/>
              <a:t> p-</a:t>
            </a:r>
            <a:r>
              <a:rPr lang="en-US" dirty="0" err="1"/>
              <a:t>значение</a:t>
            </a:r>
            <a:r>
              <a:rPr lang="ru-RU" dirty="0"/>
              <a:t> (статистическая значимость)</a:t>
            </a:r>
            <a:r>
              <a:rPr lang="en-US" dirty="0"/>
              <a:t>. Если значение p низкое (согласно нулевой гипотезе) и критические значения при доверительных интервалах 1%, 5%, 10% максимально близки к статистике ADF.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Тест Квятковского – Филлипса – Шмидта – Шина (KPSS)</a:t>
            </a:r>
            <a:r>
              <a:rPr lang="en-US" dirty="0"/>
              <a:t> который также является </a:t>
            </a:r>
            <a:r>
              <a:rPr lang="en-US" dirty="0" err="1"/>
              <a:t>тестом</a:t>
            </a:r>
            <a:r>
              <a:rPr lang="en-US" dirty="0"/>
              <a:t> </a:t>
            </a:r>
            <a:r>
              <a:rPr lang="ru-RU" dirty="0"/>
              <a:t>единичной окружности </a:t>
            </a:r>
            <a:r>
              <a:rPr lang="en-US" dirty="0"/>
              <a:t>z </a:t>
            </a:r>
            <a:r>
              <a:rPr lang="ru-RU" dirty="0"/>
              <a:t>плоскости</a:t>
            </a:r>
            <a:r>
              <a:rPr lang="en-US" dirty="0"/>
              <a:t>, но отличается от ADF в случае детерминированного тренда с точками перегиба.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18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График автокорреляц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7604125" cy="392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38200" y="5711424"/>
            <a:ext cx="5308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https://pythonpip.ru/examples/model-arima-v-python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214698"/>
            <a:ext cx="2914650" cy="2227625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>
            <a:off x="6472238" y="3443288"/>
            <a:ext cx="1076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182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Residual analysis of ARIMA(0, 1, 2)(1, 0, 1) 30 Model | Download Scientific 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5" y="577850"/>
            <a:ext cx="9321800" cy="599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57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384" y="1138334"/>
            <a:ext cx="9807255" cy="478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364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Autofit/>
          </a:bodyPr>
          <a:lstStyle/>
          <a:p>
            <a:r>
              <a:rPr lang="ru-RU" sz="3600" b="1" dirty="0"/>
              <a:t>М</a:t>
            </a:r>
            <a:r>
              <a:rPr lang="en-US" sz="3600" b="1" dirty="0" err="1"/>
              <a:t>одели</a:t>
            </a:r>
            <a:r>
              <a:rPr lang="ru-RU" sz="3600" b="1" dirty="0"/>
              <a:t> интегрированной</a:t>
            </a:r>
            <a:r>
              <a:rPr lang="en-US" sz="3600" b="1" dirty="0"/>
              <a:t> </a:t>
            </a:r>
            <a:r>
              <a:rPr lang="ru-RU" sz="3600" b="1" dirty="0"/>
              <a:t>а</a:t>
            </a:r>
            <a:r>
              <a:rPr lang="en-US" sz="3600" b="1" dirty="0" err="1"/>
              <a:t>вторегресси</a:t>
            </a:r>
            <a:r>
              <a:rPr lang="ru-RU" sz="3600" b="1" dirty="0"/>
              <a:t> -</a:t>
            </a:r>
            <a:r>
              <a:rPr lang="en-US" sz="3600" b="1" dirty="0"/>
              <a:t> </a:t>
            </a:r>
            <a:r>
              <a:rPr lang="ru-RU" sz="3600" b="1" dirty="0"/>
              <a:t>с</a:t>
            </a:r>
            <a:r>
              <a:rPr lang="en-US" sz="3600" b="1" dirty="0" err="1"/>
              <a:t>кользящ</a:t>
            </a:r>
            <a:r>
              <a:rPr lang="ru-RU" sz="3600" b="1" dirty="0"/>
              <a:t>его</a:t>
            </a:r>
            <a:r>
              <a:rPr lang="en-US" sz="3600" b="1" dirty="0"/>
              <a:t> </a:t>
            </a:r>
            <a:r>
              <a:rPr lang="en-US" sz="3600" b="1" dirty="0" err="1"/>
              <a:t>средн</a:t>
            </a:r>
            <a:r>
              <a:rPr lang="ru-RU" sz="3600" b="1" dirty="0"/>
              <a:t>его </a:t>
            </a:r>
            <a:r>
              <a:rPr lang="en-US" sz="3600" b="1" dirty="0"/>
              <a:t>(ARIMA)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612" y="1279187"/>
                <a:ext cx="11232776" cy="5158935"/>
              </a:xfrm>
            </p:spPr>
            <p:txBody>
              <a:bodyPr>
                <a:normAutofit/>
              </a:bodyPr>
              <a:lstStyle/>
              <a:p>
                <a:pPr algn="l" rtl="0">
                  <a:lnSpc>
                    <a:spcPct val="100000"/>
                  </a:lnSpc>
                </a:pPr>
                <a:r>
                  <a:rPr lang="ru-RU" sz="2400" dirty="0" smtClean="0"/>
                  <a:t>П</a:t>
                </a:r>
                <a:r>
                  <a:rPr lang="en-US" sz="2400" dirty="0" err="1" smtClean="0"/>
                  <a:t>ри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анализе временных рядов для уменьшения (или устранения) </a:t>
                </a:r>
                <a:r>
                  <a:rPr lang="en-US" sz="2400" dirty="0" err="1"/>
                  <a:t>требования</a:t>
                </a:r>
                <a:r>
                  <a:rPr lang="en-US" sz="2400" dirty="0"/>
                  <a:t> </a:t>
                </a:r>
                <a:r>
                  <a:rPr lang="ru-RU" sz="2400" dirty="0"/>
                  <a:t>повторяемости</a:t>
                </a:r>
                <a:r>
                  <a:rPr lang="en-US" sz="2400" dirty="0"/>
                  <a:t> в первую очередь мы должны </a:t>
                </a:r>
                <a:r>
                  <a:rPr lang="en-US" sz="2400" dirty="0" err="1"/>
                  <a:t>достичь</a:t>
                </a:r>
                <a:r>
                  <a:rPr lang="en-US" sz="2400" dirty="0"/>
                  <a:t> </a:t>
                </a:r>
                <a:r>
                  <a:rPr lang="en-US" sz="2400" dirty="0" err="1"/>
                  <a:t>стационарности</a:t>
                </a:r>
                <a:r>
                  <a:rPr lang="en-US" sz="2400" dirty="0"/>
                  <a:t>. </a:t>
                </a:r>
              </a:p>
              <a:p>
                <a:pPr algn="l" rtl="0">
                  <a:lnSpc>
                    <a:spcPct val="100000"/>
                  </a:lnSpc>
                </a:pPr>
                <a:r>
                  <a:rPr lang="ru-RU" sz="2400" dirty="0" smtClean="0"/>
                  <a:t>Можно </a:t>
                </a:r>
                <a:r>
                  <a:rPr lang="en-US" sz="2400" dirty="0" err="1" smtClean="0"/>
                  <a:t>свести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задачу к стационарной, попробовав некоторые обратимые преобразования. </a:t>
                </a:r>
                <a:endParaRPr lang="ru-RU" sz="240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ru-RU" dirty="0" smtClean="0"/>
                  <a:t>Методы приведения ряда к стационарному: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ru-RU" dirty="0" smtClean="0"/>
                  <a:t>Численная обычная производная </a:t>
                </a:r>
                <a:r>
                  <a:rPr lang="ru-RU" dirty="0"/>
                  <a:t> – </a:t>
                </a:r>
                <a:r>
                  <a:rPr lang="ru-RU" dirty="0" smtClean="0"/>
                  <a:t>тренд.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ru-RU" dirty="0" smtClean="0"/>
                  <a:t>Численная дробная производная – </a:t>
                </a:r>
                <a:r>
                  <a:rPr lang="ru-RU" dirty="0" smtClean="0"/>
                  <a:t>сложный, цикличный </a:t>
                </a:r>
                <a:r>
                  <a:rPr lang="ru-RU" dirty="0" smtClean="0"/>
                  <a:t>тренд.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ru-RU" dirty="0" smtClean="0"/>
                  <a:t>Численная сезонная производная </a:t>
                </a:r>
                <a:r>
                  <a:rPr lang="ru-RU" dirty="0"/>
                  <a:t> – </a:t>
                </a:r>
                <a:r>
                  <a:rPr lang="ru-RU" dirty="0" smtClean="0"/>
                  <a:t>высокое влияние </a:t>
                </a:r>
                <a:r>
                  <a:rPr lang="ru-RU" dirty="0" smtClean="0"/>
                  <a:t>сезонности.</a:t>
                </a:r>
                <a:endParaRPr lang="ru-RU" dirty="0" smtClean="0"/>
              </a:p>
              <a:p>
                <a:pPr lvl="2">
                  <a:lnSpc>
                    <a:spcPct val="100000"/>
                  </a:lnSpc>
                </a:pPr>
                <a:r>
                  <a:rPr lang="ru-RU" dirty="0" smtClean="0"/>
                  <a:t>Преобразования </a:t>
                </a:r>
                <a:r>
                  <a:rPr lang="ru-RU" dirty="0"/>
                  <a:t>Бокса-Кокса – устранения волатильности (</a:t>
                </a:r>
                <a:r>
                  <a:rPr lang="ru-RU" dirty="0" err="1" smtClean="0"/>
                  <a:t>гетероскедастичности</a:t>
                </a:r>
                <a:r>
                  <a:rPr lang="ru-RU" dirty="0" smtClean="0"/>
                  <a:t>, в частности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).</a:t>
                </a:r>
                <a:endParaRPr lang="ru-RU" dirty="0"/>
              </a:p>
              <a:p>
                <a:pPr lvl="2">
                  <a:lnSpc>
                    <a:spcPct val="100000"/>
                  </a:lnSpc>
                </a:pPr>
                <a:r>
                  <a:rPr lang="ru-RU" dirty="0" smtClean="0"/>
                  <a:t>Приведение к виду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- </a:t>
                </a:r>
                <a:r>
                  <a:rPr lang="ru-RU" dirty="0"/>
                  <a:t>устранения волатильности (</a:t>
                </a:r>
                <a:r>
                  <a:rPr lang="ru-RU" dirty="0" err="1"/>
                  <a:t>гетероскедастичности</a:t>
                </a:r>
                <a:r>
                  <a:rPr lang="ru-RU" dirty="0" smtClean="0"/>
                  <a:t>).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ru-RU" dirty="0" smtClean="0"/>
                  <a:t>Декомпозиция модели (напр. использование разных подходов для разных частей).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ru-RU" dirty="0" smtClean="0"/>
                  <a:t>И др.</a:t>
                </a:r>
                <a:endParaRPr lang="ru-RU" dirty="0"/>
              </a:p>
              <a:p>
                <a:pPr lvl="2">
                  <a:lnSpc>
                    <a:spcPct val="100000"/>
                  </a:lnSpc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612" y="1279187"/>
                <a:ext cx="11232776" cy="5158935"/>
              </a:xfrm>
              <a:blipFill>
                <a:blip r:embed="rId2"/>
                <a:stretch>
                  <a:fillRect l="-760" t="-946" b="-16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26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Autofit/>
          </a:bodyPr>
          <a:lstStyle/>
          <a:p>
            <a:r>
              <a:rPr lang="ru-RU" sz="3600" b="1" dirty="0"/>
              <a:t>М</a:t>
            </a:r>
            <a:r>
              <a:rPr lang="en-US" sz="3600" b="1" dirty="0" err="1"/>
              <a:t>одели</a:t>
            </a:r>
            <a:r>
              <a:rPr lang="ru-RU" sz="3600" b="1" dirty="0"/>
              <a:t> интегрированной</a:t>
            </a:r>
            <a:r>
              <a:rPr lang="en-US" sz="3600" b="1" dirty="0"/>
              <a:t> </a:t>
            </a:r>
            <a:r>
              <a:rPr lang="ru-RU" sz="3600" b="1" dirty="0"/>
              <a:t>а</a:t>
            </a:r>
            <a:r>
              <a:rPr lang="en-US" sz="3600" b="1" dirty="0" err="1"/>
              <a:t>вторегресси</a:t>
            </a:r>
            <a:r>
              <a:rPr lang="ru-RU" sz="3600" b="1" dirty="0"/>
              <a:t> -</a:t>
            </a:r>
            <a:r>
              <a:rPr lang="en-US" sz="3600" b="1" dirty="0"/>
              <a:t> </a:t>
            </a:r>
            <a:r>
              <a:rPr lang="ru-RU" sz="3600" b="1" dirty="0"/>
              <a:t>с</a:t>
            </a:r>
            <a:r>
              <a:rPr lang="en-US" sz="3600" b="1" dirty="0" err="1"/>
              <a:t>кользящ</a:t>
            </a:r>
            <a:r>
              <a:rPr lang="ru-RU" sz="3600" b="1" dirty="0"/>
              <a:t>его</a:t>
            </a:r>
            <a:r>
              <a:rPr lang="en-US" sz="3600" b="1" dirty="0"/>
              <a:t> </a:t>
            </a:r>
            <a:r>
              <a:rPr lang="en-US" sz="3600" b="1" dirty="0" err="1"/>
              <a:t>средн</a:t>
            </a:r>
            <a:r>
              <a:rPr lang="ru-RU" sz="3600" b="1" dirty="0"/>
              <a:t>его </a:t>
            </a:r>
            <a:r>
              <a:rPr lang="en-US" sz="3600" b="1" dirty="0"/>
              <a:t>(ARIMA)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767B6-15E9-44FE-83F3-68423D4C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12" y="1279187"/>
            <a:ext cx="11232776" cy="5158935"/>
          </a:xfrm>
        </p:spPr>
        <p:txBody>
          <a:bodyPr>
            <a:normAutofit/>
          </a:bodyPr>
          <a:lstStyle/>
          <a:p>
            <a:pPr algn="l" rtl="0">
              <a:lnSpc>
                <a:spcPct val="100000"/>
              </a:lnSpc>
            </a:pPr>
            <a:r>
              <a:rPr lang="en-US" sz="2400" dirty="0" err="1" smtClean="0"/>
              <a:t>Как</a:t>
            </a:r>
            <a:r>
              <a:rPr lang="en-US" sz="2400" dirty="0" smtClean="0"/>
              <a:t> </a:t>
            </a:r>
            <a:r>
              <a:rPr lang="en-US" sz="2400" dirty="0"/>
              <a:t>правило, </a:t>
            </a:r>
            <a:r>
              <a:rPr lang="ru-RU" sz="2400" dirty="0" smtClean="0"/>
              <a:t>устранить </a:t>
            </a:r>
            <a:r>
              <a:rPr lang="ru-RU" sz="2400" dirty="0" err="1" smtClean="0"/>
              <a:t>нестационарность</a:t>
            </a:r>
            <a:r>
              <a:rPr lang="ru-RU" sz="2400" dirty="0" smtClean="0"/>
              <a:t> тренда можно</a:t>
            </a:r>
            <a:r>
              <a:rPr lang="en-US" sz="2400" dirty="0" smtClean="0"/>
              <a:t>, </a:t>
            </a:r>
            <a:r>
              <a:rPr lang="en-US" sz="2400" dirty="0"/>
              <a:t>взяв численную производную.</a:t>
            </a:r>
          </a:p>
          <a:p>
            <a:pPr algn="l" rtl="0">
              <a:lnSpc>
                <a:spcPct val="100000"/>
              </a:lnSpc>
            </a:pPr>
            <a:r>
              <a:rPr lang="ru-RU" sz="2400" b="1" dirty="0"/>
              <a:t>Такая</a:t>
            </a:r>
            <a:r>
              <a:rPr lang="en-US" sz="2400" b="1" dirty="0"/>
              <a:t> модель называется интегрированной авторегрессионной скользящей средней (ARIMA).</a:t>
            </a:r>
            <a:endParaRPr lang="ru-RU" sz="2400" b="1" dirty="0"/>
          </a:p>
          <a:p>
            <a:pPr lvl="1">
              <a:lnSpc>
                <a:spcPct val="100000"/>
              </a:lnSpc>
            </a:pPr>
            <a:r>
              <a:rPr lang="ru-RU" dirty="0"/>
              <a:t>В ряде случаев по мимо обычной производной берут т.н. сезонную производную – такая модель называется </a:t>
            </a:r>
            <a:r>
              <a:rPr lang="en-US" dirty="0"/>
              <a:t>SARIMA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ru-RU" dirty="0"/>
              <a:t>В некоторых специфических случаях вместо обычной производной берут так называемую дробную производную, тогда модель будет называться </a:t>
            </a:r>
            <a:r>
              <a:rPr lang="en-US" dirty="0"/>
              <a:t>ARIFMA </a:t>
            </a:r>
            <a:r>
              <a:rPr lang="ru-RU" dirty="0"/>
              <a:t>или </a:t>
            </a:r>
            <a:r>
              <a:rPr lang="en-US" dirty="0"/>
              <a:t>FARIMA</a:t>
            </a:r>
          </a:p>
        </p:txBody>
      </p:sp>
    </p:spTree>
    <p:extLst>
      <p:ext uri="{BB962C8B-B14F-4D97-AF65-F5344CB8AC3E}">
        <p14:creationId xmlns:p14="http://schemas.microsoft.com/office/powerpoint/2010/main" val="252269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82" y="122529"/>
            <a:ext cx="10515600" cy="827181"/>
          </a:xfrm>
        </p:spPr>
        <p:txBody>
          <a:bodyPr>
            <a:normAutofit/>
          </a:bodyPr>
          <a:lstStyle/>
          <a:p>
            <a:pPr algn="l" rtl="0"/>
            <a:r>
              <a:rPr lang="ru-RU" b="1" dirty="0" smtClean="0"/>
              <a:t>Производная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847" y="839755"/>
                <a:ext cx="11232776" cy="5878285"/>
              </a:xfrm>
            </p:spPr>
            <p:txBody>
              <a:bodyPr>
                <a:normAutofit/>
              </a:bodyPr>
              <a:lstStyle/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400" dirty="0"/>
                  <a:t> Обозначим производную как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, </a:t>
                </a:r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400" dirty="0" err="1"/>
                  <a:t>численная</a:t>
                </a:r>
                <a:r>
                  <a:rPr lang="en-US" sz="2400" dirty="0"/>
                  <a:t> производная может быть вычислена как </a:t>
                </a:r>
              </a:p>
              <a:p>
                <a:pPr marL="0" indent="0" algn="l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=0: 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 algn="l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=1: 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 algn="ctr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и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т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.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д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400" dirty="0"/>
                  <a:t>В случае рассмотрения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вместо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мы делаем предположение, </a:t>
                </a:r>
                <a:r>
                  <a:rPr lang="en-US" sz="2400" dirty="0" err="1"/>
                  <a:t>что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производная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имеет</a:t>
                </a:r>
                <a:r>
                  <a:rPr lang="en-US" sz="2400" dirty="0"/>
                  <a:t> </a:t>
                </a:r>
                <a:r>
                  <a:rPr lang="en-US" sz="2400" dirty="0" err="1"/>
                  <a:t>стационарное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поведение</a:t>
                </a:r>
                <a:r>
                  <a:rPr lang="ru-RU" sz="2400" dirty="0"/>
                  <a:t> (как правило разности значений рядов более стационарны, чем сами ряды)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847" y="839755"/>
                <a:ext cx="11232776" cy="5878285"/>
              </a:xfrm>
              <a:blipFill>
                <a:blip r:embed="rId2"/>
                <a:stretch>
                  <a:fillRect l="-760" t="-1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78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82" y="122529"/>
            <a:ext cx="10515600" cy="827181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Лаговая форма ARIMA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847" y="839755"/>
                <a:ext cx="11232776" cy="5878285"/>
              </a:xfrm>
            </p:spPr>
            <p:txBody>
              <a:bodyPr>
                <a:normAutofit/>
              </a:bodyPr>
              <a:lstStyle/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400" dirty="0" smtClean="0"/>
                  <a:t>Определим</a:t>
                </a:r>
                <a:r>
                  <a:rPr lang="en-US" sz="2400" dirty="0"/>
                  <a:t> оператор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, </a:t>
                </a:r>
                <a:r>
                  <a:rPr lang="ru-RU" sz="2400" dirty="0"/>
                  <a:t>как отображение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котор</a:t>
                </a:r>
                <a:r>
                  <a:rPr lang="ru-RU" sz="2400" dirty="0" err="1"/>
                  <a:t>ое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преобразует</a:t>
                </a:r>
                <a:r>
                  <a:rPr lang="ru-RU" sz="2400" dirty="0"/>
                  <a:t> одни</a:t>
                </a:r>
                <a:r>
                  <a:rPr lang="en-US" sz="2400" dirty="0"/>
                  <a:t> последовательности в </a:t>
                </a:r>
                <a:r>
                  <a:rPr lang="ru-RU" sz="2400" dirty="0"/>
                  <a:t>другие </a:t>
                </a:r>
                <a:r>
                  <a:rPr lang="en-US" sz="2400" dirty="0" err="1"/>
                  <a:t>последовательности</a:t>
                </a:r>
                <a:r>
                  <a:rPr lang="ru-RU" sz="2400" dirty="0"/>
                  <a:t>,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как</a:t>
                </a:r>
                <a:endParaRPr lang="en-US" sz="2400" dirty="0"/>
              </a:p>
              <a:p>
                <a:pPr marL="0" indent="0" algn="ctr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 для всех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sz="2400" dirty="0"/>
                  <a:t>Отображение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называется </a:t>
                </a:r>
                <a:r>
                  <a:rPr lang="en-US" sz="2400" b="1" dirty="0"/>
                  <a:t>оператор запаздывания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или</a:t>
                </a:r>
                <a:r>
                  <a:rPr lang="en-US" sz="2400" dirty="0"/>
                  <a:t> </a:t>
                </a:r>
                <a:r>
                  <a:rPr lang="ru-RU" sz="2400" b="1" dirty="0"/>
                  <a:t>лаговый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оператор</a:t>
                </a:r>
                <a:r>
                  <a:rPr lang="en-US" sz="2400" dirty="0"/>
                  <a:t>.</a:t>
                </a:r>
                <a:endParaRPr lang="ru-RU" sz="2400" dirty="0"/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400" dirty="0" err="1"/>
                  <a:t>Таким</a:t>
                </a:r>
                <a:r>
                  <a:rPr lang="en-US" sz="2400" dirty="0"/>
                  <a:t> же образом мы </a:t>
                </a:r>
                <a:r>
                  <a:rPr lang="en-US" sz="2400" dirty="0" err="1"/>
                  <a:t>можем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определить</a:t>
                </a:r>
                <a:r>
                  <a:rPr lang="ru-RU" sz="2400" dirty="0"/>
                  <a:t> более длительные </a:t>
                </a:r>
                <a:r>
                  <a:rPr lang="ru-RU" sz="2400" dirty="0" smtClean="0"/>
                  <a:t>запаздывания</a:t>
                </a:r>
                <a:endParaRPr lang="en-US" sz="2400" dirty="0"/>
              </a:p>
              <a:p>
                <a:pPr marL="0" indent="0" algn="ctr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400" dirty="0"/>
                  <a:t>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и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 smtClean="0"/>
              </a:p>
              <a:p>
                <a:pPr marL="0" indent="0" algn="ctr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ru-RU" sz="2000" dirty="0" smtClean="0"/>
                  <a:t>Также</a:t>
                </a:r>
                <a:endParaRPr lang="ru-RU" sz="2400" dirty="0" smtClean="0"/>
              </a:p>
              <a:p>
                <a:pPr marL="0" indent="0" algn="ctr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pPr marL="0" indent="0" algn="ctr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847" y="839755"/>
                <a:ext cx="11232776" cy="5878285"/>
              </a:xfrm>
              <a:blipFill>
                <a:blip r:embed="rId2"/>
                <a:stretch>
                  <a:fillRect l="-760" t="-1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654996" y="4954140"/>
                <a:ext cx="9144000" cy="1765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600" dirty="0" smtClean="0"/>
                  <a:t>Используя </a:t>
                </a:r>
                <a:r>
                  <a:rPr lang="ru-RU" sz="1600" dirty="0"/>
                  <a:t>введенные</a:t>
                </a:r>
                <a:r>
                  <a:rPr lang="en-US" sz="1600" dirty="0"/>
                  <a:t> обозначения, </a:t>
                </a:r>
                <a:r>
                  <a:rPr lang="en-US" dirty="0"/>
                  <a:t>ARMA (</a:t>
                </a:r>
                <a:r>
                  <a:rPr lang="en-US" dirty="0" err="1"/>
                  <a:t>р,q</a:t>
                </a:r>
                <a:r>
                  <a:rPr lang="en-US" dirty="0"/>
                  <a:t>) модель </a:t>
                </a:r>
                <a:r>
                  <a:rPr lang="en-US" dirty="0" err="1"/>
                  <a:t>может</a:t>
                </a:r>
                <a:r>
                  <a:rPr lang="en-US" dirty="0"/>
                  <a:t> </a:t>
                </a:r>
                <a:r>
                  <a:rPr lang="en-US" dirty="0" err="1"/>
                  <a:t>быть</a:t>
                </a:r>
                <a:r>
                  <a:rPr lang="en-US" dirty="0"/>
                  <a:t> </a:t>
                </a:r>
                <a:r>
                  <a:rPr lang="en-US" dirty="0" err="1"/>
                  <a:t>дан</a:t>
                </a:r>
                <a:r>
                  <a:rPr lang="ru-RU" dirty="0"/>
                  <a:t>а</a:t>
                </a:r>
                <a:r>
                  <a:rPr lang="en-US" dirty="0"/>
                  <a:t> в </a:t>
                </a:r>
                <a:r>
                  <a:rPr lang="en-US" dirty="0" err="1"/>
                  <a:t>виде</a:t>
                </a:r>
                <a:r>
                  <a:rPr lang="en-US" dirty="0"/>
                  <a:t> </a:t>
                </a:r>
                <a:r>
                  <a:rPr lang="ru-RU" dirty="0"/>
                  <a:t>с </a:t>
                </a:r>
                <a:r>
                  <a:rPr lang="en-US" dirty="0" err="1"/>
                  <a:t>лаг</a:t>
                </a:r>
                <a:r>
                  <a:rPr lang="ru-RU" dirty="0" err="1"/>
                  <a:t>овым</a:t>
                </a:r>
                <a:r>
                  <a:rPr lang="ru-RU" dirty="0"/>
                  <a:t> оператором</a:t>
                </a:r>
                <a:r>
                  <a:rPr lang="en-US" dirty="0"/>
                  <a:t> как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6" y="4954140"/>
                <a:ext cx="9144000" cy="1765804"/>
              </a:xfrm>
              <a:prstGeom prst="rect">
                <a:avLst/>
              </a:prstGeom>
              <a:blipFill>
                <a:blip r:embed="rId3"/>
                <a:stretch>
                  <a:fillRect l="-5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14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Лаговая форма ARIMA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7154"/>
                <a:ext cx="10515600" cy="5731295"/>
              </a:xfrm>
            </p:spPr>
            <p:txBody>
              <a:bodyPr>
                <a:normAutofit/>
              </a:bodyPr>
              <a:lstStyle/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 smtClean="0"/>
                  <a:t>В </a:t>
                </a:r>
                <a:r>
                  <a:rPr lang="en-US" sz="2300" dirty="0" err="1"/>
                  <a:t>форме</a:t>
                </a:r>
                <a:r>
                  <a:rPr lang="en-US" sz="2300" dirty="0"/>
                  <a:t> </a:t>
                </a:r>
                <a:r>
                  <a:rPr lang="ru-RU" sz="2300" dirty="0"/>
                  <a:t>лагового оператора</a:t>
                </a:r>
                <a:r>
                  <a:rPr lang="en-US" sz="2300" dirty="0"/>
                  <a:t> мы можем определить числовую производную как</a:t>
                </a:r>
              </a:p>
              <a:p>
                <a:pPr marL="0" indent="0" algn="l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300" i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3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3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300" i="1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30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300" i="1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𝐿</m:t>
                      </m:r>
                      <m:sSup>
                        <m:sSup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300" dirty="0" smtClean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ru-RU" sz="2300" dirty="0" smtClean="0"/>
                  <a:t>Например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30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ru-RU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300" i="1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𝐿</m:t>
                      </m:r>
                      <m:sSup>
                        <m:sSup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ru-RU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3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2300" dirty="0" smtClean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3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7154"/>
                <a:ext cx="10515600" cy="5731295"/>
              </a:xfrm>
              <a:blipFill>
                <a:blip r:embed="rId2"/>
                <a:stretch>
                  <a:fillRect l="-1043" t="-106" r="-4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329119" y="3459964"/>
                <a:ext cx="11533762" cy="2921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300" dirty="0" smtClean="0"/>
                  <a:t>Используя определение производной, мы </a:t>
                </a:r>
                <a:r>
                  <a:rPr lang="en-US" sz="2300" dirty="0" err="1"/>
                  <a:t>можем</a:t>
                </a:r>
                <a:r>
                  <a:rPr lang="en-US" sz="2300" dirty="0"/>
                  <a:t> </a:t>
                </a:r>
                <a:r>
                  <a:rPr lang="ru-RU" sz="2300" dirty="0" smtClean="0"/>
                  <a:t>задать </a:t>
                </a:r>
                <a:r>
                  <a:rPr lang="en-US" sz="2300" dirty="0" smtClean="0"/>
                  <a:t>ARIMA </a:t>
                </a:r>
                <a:r>
                  <a:rPr lang="en-US" sz="2300" dirty="0"/>
                  <a:t>(</a:t>
                </a:r>
                <a:r>
                  <a:rPr lang="en-US" sz="2300" dirty="0" err="1"/>
                  <a:t>p,d,q</a:t>
                </a:r>
                <a:r>
                  <a:rPr lang="en-US" sz="2300" dirty="0"/>
                  <a:t>) модель как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p>
                            <m:sSup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30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3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3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p>
                            <m:sSup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300" dirty="0"/>
                  <a:t> </a:t>
                </a:r>
                <a:r>
                  <a:rPr lang="ru-RU" sz="2300" dirty="0"/>
                  <a:t>Отметим, что </a:t>
                </a:r>
                <a:r>
                  <a:rPr lang="en-US" sz="2300" dirty="0" err="1"/>
                  <a:t>если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3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300" dirty="0"/>
                  <a:t>имеет линейный </a:t>
                </a:r>
                <a:r>
                  <a:rPr lang="en-US" sz="2300" dirty="0" err="1"/>
                  <a:t>тренд</a:t>
                </a:r>
                <a:r>
                  <a:rPr lang="en-US" sz="2300" dirty="0" smtClean="0"/>
                  <a:t>;</a:t>
                </a:r>
                <a:r>
                  <a:rPr lang="ru-RU" sz="2300" dirty="0" smtClean="0"/>
                  <a:t/>
                </a:r>
                <a:br>
                  <a:rPr lang="ru-RU" sz="2300" dirty="0" smtClean="0"/>
                </a:br>
                <a:r>
                  <a:rPr lang="en-US" sz="2300" dirty="0" smtClean="0"/>
                  <a:t> </a:t>
                </a:r>
                <a:r>
                  <a:rPr lang="en-US" sz="2300" dirty="0"/>
                  <a:t>если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300" dirty="0"/>
                  <a:t>, квадратичный тренд и т. д. </a:t>
                </a:r>
                <a:r>
                  <a:rPr lang="ru-RU" sz="2300" dirty="0" smtClean="0"/>
                  <a:t/>
                </a:r>
                <a:br>
                  <a:rPr lang="ru-RU" sz="2300" dirty="0" smtClean="0"/>
                </a:br>
                <a:r>
                  <a:rPr lang="en-US" sz="2300" dirty="0" err="1" smtClean="0"/>
                  <a:t>если</a:t>
                </a:r>
                <a:r>
                  <a:rPr lang="en-US" sz="2300" dirty="0" smtClean="0"/>
                  <a:t>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3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300" dirty="0"/>
                  <a:t> не имеет тренда.</a:t>
                </a:r>
                <a:endParaRPr lang="en-US" sz="2300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19" y="3459964"/>
                <a:ext cx="11533762" cy="2921505"/>
              </a:xfrm>
              <a:prstGeom prst="rect">
                <a:avLst/>
              </a:prstGeom>
              <a:blipFill>
                <a:blip r:embed="rId3"/>
                <a:stretch>
                  <a:fillRect l="-793" t="-209" b="-3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2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Лаговая форма ARIMA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529" y="905436"/>
                <a:ext cx="11593046" cy="5853952"/>
              </a:xfrm>
            </p:spPr>
            <p:txBody>
              <a:bodyPr>
                <a:normAutofit fontScale="55000" lnSpcReduction="20000"/>
              </a:bodyPr>
              <a:lstStyle/>
              <a:p>
                <a:pPr algn="l" rtl="0"/>
                <a:r>
                  <a:rPr lang="en-US" sz="2600" dirty="0"/>
                  <a:t> В некоторых случаях вы можете встретить </a:t>
                </a:r>
                <a:r>
                  <a:rPr lang="en-US" sz="2600" dirty="0" err="1"/>
                  <a:t>следующие</a:t>
                </a:r>
                <a:r>
                  <a:rPr lang="en-US" sz="2600" dirty="0"/>
                  <a:t> </a:t>
                </a:r>
                <a:r>
                  <a:rPr lang="en-US" sz="2600" dirty="0" err="1"/>
                  <a:t>формы</a:t>
                </a:r>
                <a:r>
                  <a:rPr lang="ru-RU" sz="2600" dirty="0"/>
                  <a:t> записи</a:t>
                </a:r>
                <a:r>
                  <a:rPr lang="en-US" sz="2600" dirty="0"/>
                  <a:t> ARIMA</a:t>
                </a:r>
              </a:p>
              <a:p>
                <a:pPr marL="0" indent="0" algn="l" rtl="0">
                  <a:buNone/>
                </a:pPr>
                <a:r>
                  <a:rPr lang="en-US" sz="2600" dirty="0"/>
                  <a:t> 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(1):</m:t>
                            </m:r>
                          </m:e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 (1−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=(1+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/>
                        </m:mr>
                        <m:m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(2.1):</m:t>
                            </m:r>
                          </m:e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 (1−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)+(1+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/>
                        </m:mr>
                        <m:m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(2.2):</m:t>
                            </m:r>
                          </m:e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 (1−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+(1+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/>
                        </m:mr>
                        <m:m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(3):</m:t>
                            </m:r>
                          </m:e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 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/>
                        </m:mr>
                        <m:m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(4):</m:t>
                            </m:r>
                          </m:e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en-US" sz="2600" dirty="0"/>
              </a:p>
              <a:p>
                <a:pPr algn="l" rtl="0"/>
                <a:r>
                  <a:rPr lang="ru-RU" sz="2600" dirty="0"/>
                  <a:t>где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600" dirty="0"/>
                  <a:t> некоторая дополнительная детерминированная константа или медленное изменение почти детерминированного тренда и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- детерминированный линейный тренд;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это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оператор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)=1−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 algn="ctr" rtl="0">
                  <a:buNone/>
                </a:pPr>
                <a:r>
                  <a:rPr lang="en-US" dirty="0"/>
                  <a:t>а также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это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𝑀𝐴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оператор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)=1+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l" rtl="0"/>
                <a:r>
                  <a:rPr lang="ru-RU" dirty="0"/>
                  <a:t>О</a:t>
                </a:r>
                <a:r>
                  <a:rPr lang="en-US" dirty="0" err="1"/>
                  <a:t>братите</a:t>
                </a:r>
                <a:r>
                  <a:rPr lang="en-US" dirty="0"/>
                  <a:t> внимание,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постоянна - ее можно исключить вычитанием среднего значения.</a:t>
                </a:r>
              </a:p>
              <a:p>
                <a:pPr algn="l" rtl="0"/>
                <a:endParaRPr lang="en-US" sz="2600" dirty="0"/>
              </a:p>
              <a:p>
                <a:pPr algn="l" rtl="0"/>
                <a:endParaRPr lang="en-US" sz="2600" dirty="0"/>
              </a:p>
              <a:p>
                <a:pPr algn="l" rtl="0"/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529" y="905436"/>
                <a:ext cx="11593046" cy="5853952"/>
              </a:xfrm>
              <a:blipFill>
                <a:blip r:embed="rId2"/>
                <a:stretch>
                  <a:fillRect l="-158" t="-1146" r="-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342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ru-RU" b="1" dirty="0"/>
              <a:t>Модель </a:t>
            </a:r>
            <a:r>
              <a:rPr lang="en-US" b="1" dirty="0"/>
              <a:t>ARIMA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528" y="905436"/>
                <a:ext cx="11766177" cy="585395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ARIMA </a:t>
                </a:r>
                <a:r>
                  <a:rPr lang="en-US" sz="2400" dirty="0"/>
                  <a:t>(0,1,0) случайное блуждание - простейшая </a:t>
                </a:r>
                <a:r>
                  <a:rPr lang="en-US" sz="2400" dirty="0" err="1"/>
                  <a:t>модель</a:t>
                </a:r>
                <a:r>
                  <a:rPr lang="en-US" sz="2400" dirty="0"/>
                  <a:t> 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ARIMA (0,1,1) простое экспоненциальное </a:t>
                </a:r>
                <a:r>
                  <a:rPr lang="en-US" sz="2400" dirty="0" err="1"/>
                  <a:t>сглаживание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Модель без порядков дифференцирования предполагает, что исходный ряд является </a:t>
                </a:r>
                <a:r>
                  <a:rPr lang="en-US" sz="2400" dirty="0" err="1"/>
                  <a:t>стационарным</a:t>
                </a:r>
                <a:r>
                  <a:rPr lang="en-US" sz="2400" dirty="0"/>
                  <a:t> (</a:t>
                </a:r>
                <a:r>
                  <a:rPr lang="ru-RU" sz="2400" dirty="0"/>
                  <a:t>в смысле тренда</a:t>
                </a:r>
                <a:r>
                  <a:rPr lang="en-US" sz="2400" dirty="0"/>
                  <a:t>). </a:t>
                </a:r>
              </a:p>
              <a:p>
                <a:pPr algn="l" rtl="0"/>
                <a:endParaRPr lang="en-US" sz="2400" dirty="0"/>
              </a:p>
              <a:p>
                <a:pPr algn="l" rtl="0"/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528" y="905436"/>
                <a:ext cx="11766177" cy="5853952"/>
              </a:xfrm>
              <a:blipFill>
                <a:blip r:embed="rId2"/>
                <a:stretch>
                  <a:fillRect l="-673" t="-14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4" name="Picture 2" descr="image.png">
            <a:extLst>
              <a:ext uri="{FF2B5EF4-FFF2-40B4-BE49-F238E27FC236}">
                <a16:creationId xmlns:a16="http://schemas.microsoft.com/office/drawing/2014/main" id="{23E3BF3A-A10F-465B-9A1E-FBCCB409FD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04"/>
          <a:stretch/>
        </p:blipFill>
        <p:spPr bwMode="auto">
          <a:xfrm>
            <a:off x="5178651" y="4462079"/>
            <a:ext cx="6329542" cy="229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319EF17-BDC7-402B-9DB4-2A39AAD62287}"/>
              </a:ext>
            </a:extLst>
          </p:cNvPr>
          <p:cNvSpPr/>
          <p:nvPr/>
        </p:nvSpPr>
        <p:spPr>
          <a:xfrm>
            <a:off x="596188" y="484356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Вот таблица соответствия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между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</a:b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ETS и некоторыми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моделями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SARIMA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1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1284</Words>
  <Application>Microsoft Office PowerPoint</Application>
  <PresentationFormat>Широкоэкранный</PresentationFormat>
  <Paragraphs>153</Paragraphs>
  <Slides>27</Slides>
  <Notes>0</Notes>
  <HiddenSlides>14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Georgia</vt:lpstr>
      <vt:lpstr>Тема Office</vt:lpstr>
      <vt:lpstr>Модели интегрированной авторегрессии  скользящего среднего ARIMA </vt:lpstr>
      <vt:lpstr>Модели интегрированной авторегресси - скользящего среднего (ARIMA)</vt:lpstr>
      <vt:lpstr>Модели интегрированной авторегресси - скользящего среднего (ARIMA)</vt:lpstr>
      <vt:lpstr>Модели интегрированной авторегресси - скользящего среднего (ARIMA)</vt:lpstr>
      <vt:lpstr>Производная</vt:lpstr>
      <vt:lpstr>Лаговая форма ARIMA</vt:lpstr>
      <vt:lpstr>Лаговая форма ARIMA</vt:lpstr>
      <vt:lpstr>Лаговая форма ARIMA</vt:lpstr>
      <vt:lpstr>Модель ARIMA</vt:lpstr>
      <vt:lpstr>О производных и тренде</vt:lpstr>
      <vt:lpstr>Стационарность ARIMA</vt:lpstr>
      <vt:lpstr>пример</vt:lpstr>
      <vt:lpstr>Презентация PowerPoint</vt:lpstr>
      <vt:lpstr>Презентация PowerPoint</vt:lpstr>
      <vt:lpstr>Модели интегрированной авторегрессии  скользящего среднего ARIMA </vt:lpstr>
      <vt:lpstr>Модели интегрированной авторегресси - скользящего среднего (ARIMA)</vt:lpstr>
      <vt:lpstr>Модели интегрированной авторегресси - скользящего среднего (ARIMA)</vt:lpstr>
      <vt:lpstr>Модели интегрированной авторегресси - скользящего среднего (ARIMA)</vt:lpstr>
      <vt:lpstr>Лаговая форма ARIMA</vt:lpstr>
      <vt:lpstr>Лаговая форма ARIMA</vt:lpstr>
      <vt:lpstr>Лаговая форма ARIMA</vt:lpstr>
      <vt:lpstr>Лаговая форма ARIMA</vt:lpstr>
      <vt:lpstr>Модель ARIMA</vt:lpstr>
      <vt:lpstr>Стационарность ARIMA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Ронкин Михаил Владимирович</dc:creator>
  <cp:lastModifiedBy>Ронкин Михаил Владимирович</cp:lastModifiedBy>
  <cp:revision>111</cp:revision>
  <dcterms:created xsi:type="dcterms:W3CDTF">2021-10-31T10:57:36Z</dcterms:created>
  <dcterms:modified xsi:type="dcterms:W3CDTF">2023-03-23T14:12:44Z</dcterms:modified>
</cp:coreProperties>
</file>