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259" r:id="rId4"/>
    <p:sldId id="260" r:id="rId5"/>
    <p:sldId id="300" r:id="rId6"/>
    <p:sldId id="301" r:id="rId7"/>
    <p:sldId id="262" r:id="rId8"/>
    <p:sldId id="268" r:id="rId9"/>
    <p:sldId id="269" r:id="rId10"/>
    <p:sldId id="270" r:id="rId11"/>
    <p:sldId id="272" r:id="rId12"/>
    <p:sldId id="277" r:id="rId13"/>
    <p:sldId id="279" r:id="rId14"/>
    <p:sldId id="280" r:id="rId15"/>
    <p:sldId id="281" r:id="rId16"/>
    <p:sldId id="283" r:id="rId17"/>
    <p:sldId id="317" r:id="rId18"/>
    <p:sldId id="282" r:id="rId19"/>
    <p:sldId id="284" r:id="rId20"/>
    <p:sldId id="285" r:id="rId21"/>
    <p:sldId id="286" r:id="rId22"/>
    <p:sldId id="287" r:id="rId23"/>
    <p:sldId id="288" r:id="rId24"/>
    <p:sldId id="318" r:id="rId25"/>
    <p:sldId id="312" r:id="rId26"/>
    <p:sldId id="313" r:id="rId27"/>
    <p:sldId id="314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99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1. Основные понятия и определения архитектуры вычислительной техники.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8112" y="1196752"/>
            <a:ext cx="818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</a:t>
            </a:r>
            <a:r>
              <a:rPr lang="ru-RU" b="1" dirty="0"/>
              <a:t>-триггер 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T-триггер (счетный триггер) меняет свое состояние каждый раз на противоположное, когда на его вход C поступает сигнал.</a:t>
            </a:r>
          </a:p>
          <a:p>
            <a:r>
              <a:rPr lang="ru-RU" dirty="0"/>
              <a:t>. </a:t>
            </a:r>
          </a:p>
          <a:p>
            <a:r>
              <a:rPr lang="ru-RU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80" y="2060848"/>
            <a:ext cx="40671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870">
            <a:extLst>
              <a:ext uri="{FF2B5EF4-FFF2-40B4-BE49-F238E27FC236}">
                <a16:creationId xmlns:a16="http://schemas.microsoft.com/office/drawing/2014/main" id="{F97A27F7-726C-45B8-9395-BE169D64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5162"/>
            <a:ext cx="6342465" cy="134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BB48E8-EA5C-4D19-8D35-10C1643391F7}"/>
              </a:ext>
            </a:extLst>
          </p:cNvPr>
          <p:cNvSpPr txBox="1"/>
          <p:nvPr/>
        </p:nvSpPr>
        <p:spPr>
          <a:xfrm>
            <a:off x="2483768" y="6222728"/>
            <a:ext cx="337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счетчика на «Т» триггерах</a:t>
            </a:r>
          </a:p>
        </p:txBody>
      </p:sp>
    </p:spTree>
    <p:extLst>
      <p:ext uri="{BB962C8B-B14F-4D97-AF65-F5344CB8AC3E}">
        <p14:creationId xmlns:p14="http://schemas.microsoft.com/office/powerpoint/2010/main" val="5923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Последовательные цифровые  устройства. 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Регистры</a:t>
            </a:r>
            <a:r>
              <a:rPr lang="ru-RU" sz="2000" dirty="0"/>
              <a:t> это последовательные  цифровые устройства, предназначенные для хранения и преобразование многоразрядных двоичных чисел. </a:t>
            </a:r>
          </a:p>
          <a:p>
            <a:pPr lvl="1">
              <a:spcBef>
                <a:spcPts val="1200"/>
              </a:spcBef>
            </a:pPr>
            <a:r>
              <a:rPr lang="ru-RU" sz="1800" dirty="0"/>
              <a:t>Используются в качестве:</a:t>
            </a:r>
          </a:p>
          <a:p>
            <a:pPr lvl="2"/>
            <a:r>
              <a:rPr lang="ru-RU" sz="1800" dirty="0"/>
              <a:t>Счетчиков </a:t>
            </a:r>
          </a:p>
          <a:p>
            <a:pPr lvl="2"/>
            <a:r>
              <a:rPr lang="ru-RU" sz="1800" dirty="0"/>
              <a:t>управляющих и запоминающих устройств,</a:t>
            </a:r>
          </a:p>
          <a:p>
            <a:pPr lvl="2"/>
            <a:r>
              <a:rPr lang="ru-RU" sz="1800" dirty="0"/>
              <a:t>делителей частоты,</a:t>
            </a:r>
          </a:p>
          <a:p>
            <a:pPr lvl="2"/>
            <a:r>
              <a:rPr lang="ru-RU" sz="1800" dirty="0"/>
              <a:t>узлов временной задержки. 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A0EA35-F2FB-4162-B7AA-A087B1F729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05672"/>
            <a:ext cx="7249256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0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Сумматоры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Сумматором</a:t>
            </a:r>
            <a:r>
              <a:rPr lang="ru-RU" sz="2000" i="1" dirty="0"/>
              <a:t> </a:t>
            </a:r>
            <a:r>
              <a:rPr lang="ru-RU" sz="2000" dirty="0"/>
              <a:t>– называется комбинационное логическое устройство, предназначенное для выполнения операции арифметического сложения чисел в двоичном коде.</a:t>
            </a:r>
            <a:br>
              <a:rPr lang="ru-RU" sz="2000" dirty="0"/>
            </a:br>
            <a:r>
              <a:rPr lang="ru-RU" sz="2000" dirty="0"/>
              <a:t>Функции сумматора :</a:t>
            </a:r>
          </a:p>
          <a:p>
            <a:pPr lvl="0"/>
            <a:r>
              <a:rPr lang="ru-RU" sz="2000" dirty="0"/>
              <a:t>арифметические операции     </a:t>
            </a:r>
          </a:p>
          <a:p>
            <a:pPr lvl="0"/>
            <a:r>
              <a:rPr lang="ru-RU" sz="2000" dirty="0"/>
              <a:t>преобразование двоично-десятичного кода в двоичный и обратно, </a:t>
            </a:r>
          </a:p>
          <a:p>
            <a:pPr lvl="0"/>
            <a:r>
              <a:rPr lang="ru-RU" sz="2000" dirty="0"/>
              <a:t>компараторы (схемы сравнения чисел)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7" b="2437"/>
          <a:stretch/>
        </p:blipFill>
        <p:spPr bwMode="auto">
          <a:xfrm>
            <a:off x="3493715" y="3604864"/>
            <a:ext cx="5286375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268" y="3442493"/>
            <a:ext cx="281044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Схемы </a:t>
            </a:r>
          </a:p>
          <a:p>
            <a:r>
              <a:rPr lang="ru-RU" dirty="0"/>
              <a:t>а) исключающего ИЛИ </a:t>
            </a:r>
          </a:p>
          <a:p>
            <a:r>
              <a:rPr lang="ru-RU" dirty="0"/>
              <a:t>  (сумматор без переноса),</a:t>
            </a:r>
          </a:p>
          <a:p>
            <a:endParaRPr lang="ru-RU" sz="1100" dirty="0"/>
          </a:p>
          <a:p>
            <a:r>
              <a:rPr lang="ru-RU" dirty="0"/>
              <a:t>б) полусумматор </a:t>
            </a:r>
          </a:p>
          <a:p>
            <a:r>
              <a:rPr lang="ru-RU" dirty="0"/>
              <a:t>(с переносом </a:t>
            </a:r>
          </a:p>
          <a:p>
            <a:r>
              <a:rPr lang="ru-RU" dirty="0"/>
              <a:t>в следующий разряд) </a:t>
            </a:r>
          </a:p>
          <a:p>
            <a:endParaRPr lang="ru-RU" sz="1200" dirty="0"/>
          </a:p>
          <a:p>
            <a:r>
              <a:rPr lang="ru-RU" dirty="0"/>
              <a:t>в) сумматор </a:t>
            </a:r>
          </a:p>
          <a:p>
            <a:r>
              <a:rPr lang="ru-RU" dirty="0"/>
              <a:t>(флаги переноса </a:t>
            </a:r>
          </a:p>
          <a:p>
            <a:r>
              <a:rPr lang="ru-RU" dirty="0"/>
              <a:t>по входу и по выходу)</a:t>
            </a:r>
          </a:p>
        </p:txBody>
      </p:sp>
    </p:spTree>
    <p:extLst>
      <p:ext uri="{BB962C8B-B14F-4D97-AF65-F5344CB8AC3E}">
        <p14:creationId xmlns:p14="http://schemas.microsoft.com/office/powerpoint/2010/main" val="370538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Шифраторы и дешифраторы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1800" b="1" i="1" u="sng" dirty="0"/>
              <a:t>Шифратор (кодер)</a:t>
            </a:r>
            <a:r>
              <a:rPr lang="ru-RU" sz="1800" dirty="0"/>
              <a:t> – комбинационное логическое устройство, которое преобразует числа из не позиционного кода в позиционный (двоичный). Используется в устройстве ввода информации.</a:t>
            </a:r>
          </a:p>
          <a:p>
            <a:br>
              <a:rPr lang="ru-RU" sz="1800" dirty="0"/>
            </a:br>
            <a:endParaRPr lang="ru-RU" sz="1800" dirty="0"/>
          </a:p>
          <a:p>
            <a:br>
              <a:rPr lang="ru-RU" sz="1800" dirty="0"/>
            </a:br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6" name="Picture 2" descr="https://m.studme.org/imag/tovar/mil_el/image285.jpg">
            <a:extLst>
              <a:ext uri="{FF2B5EF4-FFF2-40B4-BE49-F238E27FC236}">
                <a16:creationId xmlns:a16="http://schemas.microsoft.com/office/drawing/2014/main" id="{4AF1F56F-701B-4D91-8C4C-53024622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3118445" cy="39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Шифраторы и дешифраторы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1800" b="1" i="1" u="sng" dirty="0"/>
              <a:t>Двоичный дешифратор</a:t>
            </a:r>
            <a:r>
              <a:rPr lang="ru-RU" sz="1800" dirty="0"/>
              <a:t> преобразует двоичный код в код «1 из </a:t>
            </a:r>
            <a:r>
              <a:rPr lang="en-US" sz="1800" dirty="0"/>
              <a:t>N</a:t>
            </a:r>
            <a:r>
              <a:rPr lang="ru-RU" sz="1800" dirty="0"/>
              <a:t>» (в непозиционный код вида </a:t>
            </a:r>
            <a:r>
              <a:rPr lang="en-US" sz="1800" dirty="0"/>
              <a:t>one-hot - </a:t>
            </a:r>
            <a:r>
              <a:rPr lang="ru-RU" sz="1800" dirty="0"/>
              <a:t>в кодовой комбинации такого типа только одна позиция занята единицей, все остальные – нулевые</a:t>
            </a:r>
            <a:r>
              <a:rPr lang="en-US" sz="1800" dirty="0"/>
              <a:t>)</a:t>
            </a:r>
            <a:r>
              <a:rPr lang="ru-RU" sz="1800" dirty="0"/>
              <a:t>. </a:t>
            </a:r>
          </a:p>
          <a:p>
            <a:r>
              <a:rPr lang="ru-RU" sz="1800" dirty="0"/>
              <a:t>Двоичный дешифратор вырабатывает единичный сигнал на определенном выходе только в том случае, если на вход поступает код числа, соответствующий номеру этого выхода.</a:t>
            </a:r>
          </a:p>
          <a:p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355976" y="3140968"/>
            <a:ext cx="2880320" cy="2952328"/>
            <a:chOff x="3751" y="8594"/>
            <a:chExt cx="1248" cy="2045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3751" y="8594"/>
            <a:ext cx="124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6" name="Формула" r:id="rId3" imgW="672840" imgH="253800" progId="Equation.3">
                    <p:embed/>
                  </p:oleObj>
                </mc:Choice>
                <mc:Fallback>
                  <p:oleObj name="Формула" r:id="rId3" imgW="67284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8594"/>
                          <a:ext cx="124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/>
          </p:nvGraphicFramePr>
          <p:xfrm>
            <a:off x="3768" y="9086"/>
            <a:ext cx="118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7" name="Формула" r:id="rId5" imgW="647640" imgH="253800" progId="Equation.3">
                    <p:embed/>
                  </p:oleObj>
                </mc:Choice>
                <mc:Fallback>
                  <p:oleObj name="Формула" r:id="rId5" imgW="64764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9086"/>
                          <a:ext cx="1184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3817" y="9667"/>
            <a:ext cx="114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" name="Формула" r:id="rId7" imgW="672840" imgH="253800" progId="Equation.3">
                    <p:embed/>
                  </p:oleObj>
                </mc:Choice>
                <mc:Fallback>
                  <p:oleObj name="Формула" r:id="rId7" imgW="672840" imgH="253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9667"/>
                          <a:ext cx="114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/>
          </p:nvGraphicFramePr>
          <p:xfrm>
            <a:off x="3801" y="10282"/>
            <a:ext cx="106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9" name="Формула" r:id="rId9" imgW="660240" imgH="228600" progId="Equation.3">
                    <p:embed/>
                  </p:oleObj>
                </mc:Choice>
                <mc:Fallback>
                  <p:oleObj name="Формула" r:id="rId9" imgW="66024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10282"/>
                          <a:ext cx="1066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F05F25-E82B-400C-A663-AB99E8CC99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745380"/>
            <a:ext cx="9144000" cy="38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0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Мультиплексоры и </a:t>
            </a:r>
            <a:r>
              <a:rPr lang="ru-RU" b="1" dirty="0" err="1"/>
              <a:t>демультиплексоры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u="sng" dirty="0"/>
              <a:t>мультиплексор</a:t>
            </a:r>
            <a:r>
              <a:rPr lang="ru-RU" sz="2000" dirty="0"/>
              <a:t> – это логическая схема, которая представляет собой коммутатор каналов. </a:t>
            </a:r>
          </a:p>
          <a:p>
            <a:r>
              <a:rPr lang="ru-RU" sz="2000" dirty="0"/>
              <a:t>Двоичный адрес служит для выбора входа, сигнал </a:t>
            </a:r>
            <a:r>
              <a:rPr lang="en-US" sz="2000" dirty="0"/>
              <a:t>c</a:t>
            </a:r>
            <a:r>
              <a:rPr lang="ru-RU" sz="2000" dirty="0"/>
              <a:t> которого должен поступать на выход. </a:t>
            </a:r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2420889"/>
            <a:ext cx="3672409" cy="326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2795"/>
              </p:ext>
            </p:extLst>
          </p:nvPr>
        </p:nvGraphicFramePr>
        <p:xfrm>
          <a:off x="899593" y="2437408"/>
          <a:ext cx="2736303" cy="2863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a</a:t>
                      </a:r>
                      <a:r>
                        <a:rPr lang="ru-RU" sz="2000" baseline="-25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a</a:t>
                      </a:r>
                      <a:r>
                        <a:rPr lang="ru-RU" sz="2000" baseline="-250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x</a:t>
                      </a:r>
                      <a:r>
                        <a:rPr lang="ru-RU" sz="2000" baseline="-250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/>
            <a:r>
              <a:rPr lang="ru-RU" sz="2000" b="1" dirty="0"/>
              <a:t>Параллельные цифровые устройства. Мультиплексоры и </a:t>
            </a:r>
            <a:r>
              <a:rPr lang="ru-RU" sz="2000" b="1" dirty="0" err="1"/>
              <a:t>демультиплексоры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 </a:t>
            </a:r>
            <a:r>
              <a:rPr lang="ru-RU" sz="2000" b="1" i="1" dirty="0" err="1"/>
              <a:t>Демультиплексоры</a:t>
            </a:r>
            <a:r>
              <a:rPr lang="ru-RU" sz="2000" dirty="0"/>
              <a:t>: переключают сигнал с единственного входа на один из выходов – тот, который указан в адресе. </a:t>
            </a:r>
          </a:p>
          <a:p>
            <a:r>
              <a:rPr lang="ru-RU" sz="2000" dirty="0" err="1"/>
              <a:t>Демультиплексоры</a:t>
            </a:r>
            <a:r>
              <a:rPr lang="ru-RU" sz="2000" dirty="0"/>
              <a:t> состоят из дешифратора, управляемого адресом, и </a:t>
            </a:r>
            <a:r>
              <a:rPr lang="ru-RU" sz="2000" dirty="0" err="1"/>
              <a:t>конъюнкторов</a:t>
            </a:r>
            <a:r>
              <a:rPr lang="ru-RU" sz="2000" dirty="0"/>
              <a:t>, управляемых информационным сигналом и выходами дешифратора.</a:t>
            </a:r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uch_cifr_t4_45_image0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5070475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7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/>
              <a:t>Параллельные системы с гибкой логикой – альтернатива процессорной технике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5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ПЛИС,</a:t>
            </a:r>
            <a:r>
              <a:rPr lang="ru-RU" sz="2000" dirty="0"/>
              <a:t> англ. </a:t>
            </a:r>
            <a:r>
              <a:rPr lang="ru-RU" sz="2000" dirty="0" err="1"/>
              <a:t>programmable</a:t>
            </a:r>
            <a:r>
              <a:rPr lang="ru-RU" sz="2000" dirty="0"/>
              <a:t> </a:t>
            </a:r>
            <a:r>
              <a:rPr lang="ru-RU" sz="2000" dirty="0" err="1"/>
              <a:t>logic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, PLD) — электронный компонент, используемый для создания цифровых интегральных схем. </a:t>
            </a:r>
          </a:p>
          <a:p>
            <a:r>
              <a:rPr lang="ru-RU" sz="2000" dirty="0"/>
              <a:t>Логика работы ПЛИС задаётся посредством программирования. </a:t>
            </a:r>
          </a:p>
          <a:p>
            <a:r>
              <a:rPr lang="ru-RU" sz="2000" dirty="0"/>
              <a:t>ПЛИС имеют конфигурируемую структур. </a:t>
            </a:r>
          </a:p>
          <a:p>
            <a:r>
              <a:rPr lang="ru-RU" sz="2000" b="1" i="1" dirty="0"/>
              <a:t>Обобщенная структура ПЛИС</a:t>
            </a:r>
            <a:endParaRPr lang="ru-RU" sz="2000" dirty="0"/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6" name="Picture 8" descr="ÐÐ°ÑÑÐ¸Ð½ÐºÐ¸ Ð¿Ð¾ Ð·Ð°Ð¿ÑÐ¾ÑÑ ÑÑÑÑÐºÑÑÑÐ° ÐÐÐÐ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4" y="2996952"/>
            <a:ext cx="732993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8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pPr marL="342900" lvl="2" indent="-342900"/>
            <a:r>
              <a:rPr lang="ru-RU" b="1" dirty="0"/>
              <a:t>Классификация ПЛИС</a:t>
            </a:r>
            <a:endParaRPr lang="ru-RU" sz="2000" b="1" dirty="0"/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0444"/>
            <a:ext cx="6408712" cy="507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1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с жесткой логикой -основа вычислительной техники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4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r>
              <a:rPr lang="ru-RU" sz="1800" b="1" dirty="0"/>
              <a:t>ПЛМ или SPLD,</a:t>
            </a:r>
            <a:r>
              <a:rPr lang="ru-RU" sz="1800" dirty="0"/>
              <a:t> </a:t>
            </a:r>
            <a:r>
              <a:rPr lang="ru-RU" sz="1800" dirty="0" err="1"/>
              <a:t>Simple</a:t>
            </a:r>
            <a:r>
              <a:rPr lang="ru-RU" sz="1800" dirty="0"/>
              <a:t>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Devices</a:t>
            </a:r>
            <a:r>
              <a:rPr lang="ru-RU" sz="1800" dirty="0"/>
              <a:t> —тип ПЛИС, имеющий программируемые матрицы «И» и «ИЛИ». </a:t>
            </a:r>
          </a:p>
          <a:p>
            <a:r>
              <a:rPr lang="ru-RU" sz="1800" dirty="0"/>
              <a:t>Подклассы:</a:t>
            </a:r>
          </a:p>
          <a:p>
            <a:r>
              <a:rPr lang="ru-RU" sz="1800" dirty="0"/>
              <a:t> программируемых логических матриц ПЛМ (PLA,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Arrays</a:t>
            </a:r>
            <a:r>
              <a:rPr lang="ru-RU" sz="1800" dirty="0"/>
              <a:t>) – избыточность матрицы И.</a:t>
            </a:r>
          </a:p>
          <a:p>
            <a:r>
              <a:rPr lang="ru-RU" sz="1800" dirty="0"/>
              <a:t> программируемой матричной логики ПМЛ (PAL,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Arrays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, или GAL, </a:t>
            </a:r>
            <a:r>
              <a:rPr lang="ru-RU" sz="1800" dirty="0" err="1"/>
              <a:t>Generic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) – Программируемая матрица И </a:t>
            </a:r>
            <a:r>
              <a:rPr lang="ru-RU" sz="1800" dirty="0" err="1"/>
              <a:t>и</a:t>
            </a:r>
            <a:r>
              <a:rPr lang="ru-RU" sz="1800" dirty="0"/>
              <a:t> фиксированная матрица ИЛИ .</a:t>
            </a:r>
          </a:p>
          <a:p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428257" cy="276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067944" y="6237195"/>
            <a:ext cx="1541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Структура PAL</a:t>
            </a:r>
          </a:p>
        </p:txBody>
      </p:sp>
      <p:sp>
        <p:nvSpPr>
          <p:cNvPr id="6" name="AutoShape 2" descr="Image result for cp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Image result for cpl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8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pPr marL="0" lvl="2" indent="0">
              <a:buNone/>
              <a:tabLst>
                <a:tab pos="0" algn="l"/>
              </a:tabLst>
            </a:pPr>
            <a:r>
              <a:rPr lang="ru-RU" sz="1800" b="1" dirty="0"/>
              <a:t>CPLD ПЛИС </a:t>
            </a:r>
            <a:r>
              <a:rPr lang="ru-RU" sz="1800" dirty="0"/>
              <a:t> (</a:t>
            </a:r>
            <a:r>
              <a:rPr lang="ru-RU" sz="1800" dirty="0" err="1"/>
              <a:t>Complex</a:t>
            </a:r>
            <a:r>
              <a:rPr lang="ru-RU" sz="1800" dirty="0"/>
              <a:t>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Devices</a:t>
            </a:r>
            <a:r>
              <a:rPr lang="ru-RU" sz="1800" dirty="0"/>
              <a:t>) несколько блоков, подобных ПМЛ, объединяются средствами программируемой коммутационной матрицы.</a:t>
            </a:r>
          </a:p>
          <a:p>
            <a:r>
              <a:rPr lang="ru-RU" sz="1800" dirty="0"/>
              <a:t>CPLD состоит из нескольких </a:t>
            </a:r>
            <a:r>
              <a:rPr lang="ru-RU" sz="1800" dirty="0" err="1"/>
              <a:t>макроячеек</a:t>
            </a:r>
            <a:r>
              <a:rPr lang="ru-RU" sz="1800" dirty="0"/>
              <a:t>, расположенных на одном кристалле. </a:t>
            </a:r>
          </a:p>
          <a:p>
            <a:r>
              <a:rPr lang="ru-RU" sz="1800" dirty="0"/>
              <a:t>информация о конфигурации данной микросхемы хранится во внутренней энергонезависимой памяти (</a:t>
            </a:r>
            <a:r>
              <a:rPr lang="en-US" sz="1800" dirty="0"/>
              <a:t>ROM</a:t>
            </a:r>
            <a:r>
              <a:rPr lang="ru-RU" sz="1800" dirty="0"/>
              <a:t>, </a:t>
            </a:r>
            <a:r>
              <a:rPr lang="en-US" sz="1800" dirty="0"/>
              <a:t>EEPROM</a:t>
            </a:r>
            <a:r>
              <a:rPr lang="ru-RU" sz="1800" dirty="0"/>
              <a:t>, </a:t>
            </a:r>
            <a:r>
              <a:rPr lang="en-US" sz="1800" dirty="0"/>
              <a:t>flash</a:t>
            </a:r>
            <a:r>
              <a:rPr lang="ru-RU" sz="1800" dirty="0"/>
              <a:t>)</a:t>
            </a:r>
          </a:p>
          <a:p>
            <a:r>
              <a:rPr lang="ru-RU" sz="1800" dirty="0"/>
              <a:t>Используются там, где не требуется сложная логика работы, но не хватает скорости или ног у обычного микроконтроллера. Например, для обработки сигналов USB, VGA или PCI-шины.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ÐÐ°ÑÑÐ¸Ð½ÐºÐ¸ Ð¿Ð¾ Ð·Ð°Ð¿ÑÐ¾ÑÑ CPLD ÑÑÐµÐ¼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1" y="3501008"/>
            <a:ext cx="3881983" cy="31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http://baumanki.net/uploads/lectures/informatika-i-programmirovanie/lekcii-po-iius/files/5-6-sistemy-na-kristalle-sn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96" y="3471788"/>
            <a:ext cx="4100339" cy="25922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736875" y="6064406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макроячейка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48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r>
              <a:rPr lang="ru-RU" sz="1800" b="1" i="1" dirty="0"/>
              <a:t>Микросхемы программируемых пользователями вентильных матриц FPGA (</a:t>
            </a:r>
            <a:r>
              <a:rPr lang="ru-RU" sz="1800" b="1" i="1" dirty="0" err="1"/>
              <a:t>Field</a:t>
            </a:r>
            <a:r>
              <a:rPr lang="ru-RU" sz="1800" b="1" i="1" dirty="0"/>
              <a:t> </a:t>
            </a:r>
            <a:r>
              <a:rPr lang="ru-RU" sz="1800" b="1" i="1" dirty="0" err="1"/>
              <a:t>Programmable</a:t>
            </a:r>
            <a:r>
              <a:rPr lang="ru-RU" sz="1800" b="1" i="1" dirty="0"/>
              <a:t> </a:t>
            </a:r>
            <a:r>
              <a:rPr lang="ru-RU" sz="1800" b="1" i="1" dirty="0" err="1"/>
              <a:t>Gate</a:t>
            </a:r>
            <a:r>
              <a:rPr lang="ru-RU" sz="1800" b="1" i="1" dirty="0"/>
              <a:t> </a:t>
            </a:r>
            <a:r>
              <a:rPr lang="ru-RU" sz="1800" b="1" i="1" dirty="0" err="1"/>
              <a:t>Arrays</a:t>
            </a:r>
            <a:r>
              <a:rPr lang="ru-RU" sz="1800" b="1" i="1" dirty="0"/>
              <a:t>)</a:t>
            </a:r>
            <a:r>
              <a:rPr lang="ru-RU" sz="1800" dirty="0"/>
              <a:t> состоят из большого числа конфигурируемых логических блоков ЛБ, расположенных по строкам и столбцам в виде матрицы. </a:t>
            </a:r>
          </a:p>
          <a:p>
            <a:r>
              <a:rPr lang="ru-RU" sz="1800" dirty="0"/>
              <a:t>В основе технологии </a:t>
            </a:r>
            <a:r>
              <a:rPr lang="en-US" sz="1800" dirty="0"/>
              <a:t>FGPA </a:t>
            </a:r>
            <a:r>
              <a:rPr lang="ru-RU" sz="1800" dirty="0"/>
              <a:t>лежит технология базовых матричных кристаллов (БМК) или вентильные матрицы (</a:t>
            </a:r>
            <a:r>
              <a:rPr lang="en-US" sz="1800" dirty="0"/>
              <a:t>GA</a:t>
            </a:r>
            <a:r>
              <a:rPr lang="ru-RU" sz="1800" dirty="0"/>
              <a:t>, </a:t>
            </a:r>
            <a:r>
              <a:rPr lang="en-US" sz="1800" dirty="0"/>
              <a:t>Gate Array</a:t>
            </a:r>
            <a:r>
              <a:rPr lang="ru-RU" sz="1800" dirty="0"/>
              <a:t>).</a:t>
            </a:r>
          </a:p>
          <a:p>
            <a:r>
              <a:rPr lang="ru-RU" sz="1800" dirty="0"/>
              <a:t>Логический блок строится на ПЗУ, в ячейках которого записана таблица истинности комбинационной схемы. Блок называется LUT (</a:t>
            </a:r>
            <a:r>
              <a:rPr lang="ru-RU" sz="1800" dirty="0" err="1"/>
              <a:t>Look</a:t>
            </a:r>
            <a:r>
              <a:rPr lang="ru-RU" sz="1800" dirty="0"/>
              <a:t> </a:t>
            </a:r>
            <a:r>
              <a:rPr lang="ru-RU" sz="1800" dirty="0" err="1"/>
              <a:t>Up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). 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 descr="ÐÐ°ÑÑÐ¸Ð½ÐºÐ¸ Ð¿Ð¾ Ð·Ð°Ð¿ÑÐ¾ÑÑ FPGA ÑÑÐµÐ¼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52529"/>
            <a:ext cx="5476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circuitdigest.com/sites/default/files/inlineimages/u1/FPGA-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3006764" cy="18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media.rs-online.com/t_large/F7716724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5" y="5216175"/>
            <a:ext cx="1792694" cy="141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2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Преимущества </a:t>
            </a:r>
            <a:r>
              <a:rPr lang="en-US" sz="1800" b="1" i="1" dirty="0"/>
              <a:t>FPGA</a:t>
            </a:r>
            <a:r>
              <a:rPr lang="ru-RU" sz="1800" b="1" i="1" dirty="0"/>
              <a:t>:</a:t>
            </a:r>
            <a:endParaRPr lang="ru-RU" sz="1800" dirty="0"/>
          </a:p>
          <a:p>
            <a:r>
              <a:rPr lang="ru-RU" sz="1800" dirty="0"/>
              <a:t>1.       Высокая сложность микросхемы, которая позволяет реализовывать широкий спектр функций</a:t>
            </a:r>
          </a:p>
          <a:p>
            <a:r>
              <a:rPr lang="ru-RU" sz="1800" dirty="0"/>
              <a:t>2.       Возможность изменения функциональности микросхемы даже в процессе работы (однако, перезагрузка требуется). Можно изменить информацию в конфигурационном ПЗУ, перезагрузить систему и начать работать в системе с новыми конфигурациями.</a:t>
            </a:r>
          </a:p>
          <a:p>
            <a:r>
              <a:rPr lang="ru-RU" sz="1800" b="1" i="1" dirty="0"/>
              <a:t>Недостатки </a:t>
            </a:r>
            <a:r>
              <a:rPr lang="en-US" sz="1800" b="1" i="1" dirty="0"/>
              <a:t>FPGA</a:t>
            </a:r>
            <a:r>
              <a:rPr lang="ru-RU" sz="1800" b="1" i="1" dirty="0"/>
              <a:t>:</a:t>
            </a:r>
            <a:endParaRPr lang="ru-RU" sz="1800" dirty="0"/>
          </a:p>
          <a:p>
            <a:r>
              <a:rPr lang="ru-RU" sz="1800" dirty="0"/>
              <a:t>1.  Высокая стоимость.</a:t>
            </a:r>
          </a:p>
          <a:p>
            <a:r>
              <a:rPr lang="ru-RU" sz="1800" dirty="0"/>
              <a:t>2.  Слабая защищённость проекта заключается в том, что злоумышленник может снять информацию в точке между </a:t>
            </a:r>
            <a:r>
              <a:rPr lang="en-US" sz="1800" dirty="0"/>
              <a:t>CROM </a:t>
            </a:r>
            <a:r>
              <a:rPr lang="ru-RU" sz="1800" dirty="0"/>
              <a:t>и </a:t>
            </a:r>
            <a:r>
              <a:rPr lang="en-US" sz="1800" dirty="0"/>
              <a:t>FPGA</a:t>
            </a:r>
            <a:r>
              <a:rPr lang="ru-RU" sz="1800" dirty="0"/>
              <a:t>, и на основании снятой информации, получить конфигурацию ПЛИС. </a:t>
            </a:r>
          </a:p>
          <a:p>
            <a:r>
              <a:rPr lang="ru-RU" sz="1800" dirty="0"/>
              <a:t>Программа для FPGA хранится в распределённой памяти, которая может быть выполнена как на основе энергозависимых ячеек статического ОЗУ</a:t>
            </a:r>
          </a:p>
          <a:p>
            <a:r>
              <a:rPr lang="ru-RU" sz="1800" b="1" dirty="0"/>
              <a:t>применения</a:t>
            </a:r>
            <a:r>
              <a:rPr lang="ru-RU" sz="1800" dirty="0"/>
              <a:t> </a:t>
            </a:r>
            <a:r>
              <a:rPr lang="en-US" sz="1800" b="1" i="1" dirty="0"/>
              <a:t>FPGA</a:t>
            </a:r>
            <a:r>
              <a:rPr lang="en-US" sz="1800" dirty="0"/>
              <a:t>:</a:t>
            </a:r>
            <a:endParaRPr lang="ru-RU" sz="1800" dirty="0"/>
          </a:p>
          <a:p>
            <a:pPr>
              <a:spcBef>
                <a:spcPts val="0"/>
              </a:spcBef>
            </a:pPr>
            <a:r>
              <a:rPr lang="ru-RU" sz="1800" dirty="0"/>
              <a:t>в научной области,</a:t>
            </a:r>
            <a:r>
              <a:rPr lang="en-US" sz="1800" dirty="0"/>
              <a:t> </a:t>
            </a:r>
            <a:r>
              <a:rPr lang="ru-RU" sz="1800" dirty="0"/>
              <a:t>в </a:t>
            </a:r>
            <a:r>
              <a:rPr lang="en-US" sz="1800" dirty="0"/>
              <a:t> </a:t>
            </a:r>
            <a:r>
              <a:rPr lang="ru-RU" sz="1800" dirty="0"/>
              <a:t>быстрых параллельных вычислений,</a:t>
            </a:r>
          </a:p>
          <a:p>
            <a:pPr>
              <a:spcBef>
                <a:spcPts val="0"/>
              </a:spcBef>
            </a:pPr>
            <a:r>
              <a:rPr lang="ru-RU" sz="1800" dirty="0"/>
              <a:t> в процессе </a:t>
            </a:r>
            <a:r>
              <a:rPr lang="ru-RU" sz="1800" dirty="0" err="1"/>
              <a:t>прототипирования</a:t>
            </a:r>
            <a:r>
              <a:rPr lang="ru-RU" sz="1800" dirty="0"/>
              <a:t>, т.е. в дальнейшем они могут быть созданы на микросхемах с жёсткой логикой функционировании.</a:t>
            </a:r>
          </a:p>
          <a:p>
            <a:r>
              <a:rPr lang="ru-RU" sz="1800" dirty="0"/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9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Последовательные системы с гибкой логикой – процессоры, ЭВМ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25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Последовательные устройства гибкой логики. Понятие процессор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5328592"/>
          </a:xfrm>
        </p:spPr>
        <p:txBody>
          <a:bodyPr>
            <a:noAutofit/>
          </a:bodyPr>
          <a:lstStyle/>
          <a:p>
            <a:r>
              <a:rPr lang="ru-RU" sz="2000" b="1" i="1" dirty="0"/>
              <a:t>Процессор</a:t>
            </a:r>
            <a:r>
              <a:rPr lang="ru-RU" sz="2000" dirty="0"/>
              <a:t> – электронный блок либо интегральная схема (микропроцессор), исполняющая машинные инструкции (код программы), главная часть аппаратного обеспечения компьютера или программируемого логического контроллера.</a:t>
            </a:r>
          </a:p>
          <a:p>
            <a:pPr lvl="1"/>
            <a:r>
              <a:rPr lang="ru-RU" sz="2100" i="1" dirty="0"/>
              <a:t>Устройства типа процессор подчинены  т.н. </a:t>
            </a:r>
            <a:r>
              <a:rPr lang="ru-RU" sz="2100" b="1" i="1" dirty="0"/>
              <a:t>«принципу программного управления»</a:t>
            </a:r>
            <a:r>
              <a:rPr lang="ru-RU" sz="2100" i="1" dirty="0"/>
              <a:t>. </a:t>
            </a:r>
          </a:p>
          <a:p>
            <a:pPr lvl="2"/>
            <a:r>
              <a:rPr lang="ru-RU" sz="1700" i="1" dirty="0"/>
              <a:t>Процесс реализации функции в устройстве описывается в форме алгоритма, называемого </a:t>
            </a:r>
            <a:r>
              <a:rPr lang="ru-RU" sz="1700" b="1" i="1" dirty="0"/>
              <a:t>программой</a:t>
            </a:r>
            <a:r>
              <a:rPr lang="ru-RU" sz="1700" i="1" dirty="0"/>
              <a:t>. </a:t>
            </a:r>
            <a:endParaRPr lang="ru-RU" sz="1700" dirty="0"/>
          </a:p>
          <a:p>
            <a:endParaRPr lang="ru-RU" sz="2000" i="1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41" y="4365104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13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/>
              <a:t>Принцип программного управления.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ru-RU" sz="2100" i="1" dirty="0"/>
              <a:t>Программа описывается в терминах команд и логических условий</a:t>
            </a:r>
            <a:endParaRPr lang="ru-RU" sz="2100" dirty="0"/>
          </a:p>
          <a:p>
            <a:pPr lvl="0">
              <a:spcBef>
                <a:spcPts val="1200"/>
              </a:spcBef>
            </a:pPr>
            <a:r>
              <a:rPr lang="ru-RU" sz="2100" dirty="0"/>
              <a:t>любая функция, является последовательностью элементарных действий – </a:t>
            </a:r>
            <a:r>
              <a:rPr lang="ru-RU" sz="2100" b="1" dirty="0"/>
              <a:t>операций</a:t>
            </a:r>
            <a:r>
              <a:rPr lang="ru-RU" sz="2100" dirty="0"/>
              <a:t>. </a:t>
            </a:r>
          </a:p>
          <a:p>
            <a:pPr lvl="0">
              <a:spcBef>
                <a:spcPts val="1200"/>
              </a:spcBef>
            </a:pPr>
            <a:r>
              <a:rPr lang="ru-RU" sz="2100" dirty="0"/>
              <a:t>Каждая операция задается </a:t>
            </a:r>
            <a:r>
              <a:rPr lang="ru-RU" sz="2100" b="1" dirty="0"/>
              <a:t>специальной инструкцией или командой</a:t>
            </a:r>
            <a:r>
              <a:rPr lang="ru-RU" sz="2100" dirty="0"/>
              <a:t>, служащей для настройки процессора на выполнение заданного элементарного действия;</a:t>
            </a:r>
          </a:p>
          <a:p>
            <a:pPr>
              <a:spcBef>
                <a:spcPts val="1200"/>
              </a:spcBef>
            </a:pPr>
            <a:r>
              <a:rPr lang="ru-RU" sz="2100" dirty="0"/>
              <a:t>.</a:t>
            </a:r>
            <a:r>
              <a:rPr lang="ru-RU" sz="2100" i="1" dirty="0"/>
              <a:t>Программа предварительно размещается в памяти устройства, а не вводится команда за командой в процессе его работы.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7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/>
              <a:t>О машинном коде и языках программирования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dirty="0"/>
              <a:t>На машинном уровне программа представляет собой набор аппаратно-выполняемых команд – </a:t>
            </a:r>
            <a:r>
              <a:rPr lang="ru-RU" sz="2100" b="1" u="sng" dirty="0"/>
              <a:t>машинный код</a:t>
            </a:r>
            <a:r>
              <a:rPr lang="ru-RU" sz="2100" dirty="0"/>
              <a:t>. </a:t>
            </a:r>
          </a:p>
          <a:p>
            <a:pPr lvl="3">
              <a:spcBef>
                <a:spcPts val="600"/>
              </a:spcBef>
            </a:pPr>
            <a:r>
              <a:rPr lang="ru-RU" sz="1700" dirty="0"/>
              <a:t>Примеры таких команд – сложение, умножение, логическое или, перенос значения из одной ячейки памяти в другую. </a:t>
            </a:r>
          </a:p>
          <a:p>
            <a:pPr lvl="2">
              <a:spcBef>
                <a:spcPts val="600"/>
              </a:spcBef>
            </a:pPr>
            <a:r>
              <a:rPr lang="ru-RU" sz="2100" i="1" dirty="0"/>
              <a:t>Каждая команда имеет свой кодовый номер и адреса двух ячеек – данных, для выполнения над ними определенного действия. </a:t>
            </a:r>
          </a:p>
          <a:p>
            <a:pPr lvl="3">
              <a:spcBef>
                <a:spcPts val="600"/>
              </a:spcBef>
            </a:pPr>
            <a:r>
              <a:rPr lang="ru-RU" sz="2100" u="sng" dirty="0"/>
              <a:t>Такие данные называются операндами</a:t>
            </a:r>
            <a:r>
              <a:rPr lang="ru-RU" sz="21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u="sng" dirty="0"/>
              <a:t>Любая команда программы уровня выше машинного (начиная от ассемблера и до современных абстрактных языков) интерпретируется в машинный код для ее выполнения.  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782173"/>
            <a:ext cx="3020075" cy="19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81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Устройство, объединяющие процессор и периферийные модули называется электронно-вычислительной машиной (ЭВМ) 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9" y="1844824"/>
            <a:ext cx="6897846" cy="445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8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0645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Центральный процессор </a:t>
            </a:r>
            <a:r>
              <a:rPr lang="ru-RU" sz="2000" b="1" dirty="0"/>
              <a:t>(АЛУ с блоком устройства управления (УУ)) </a:t>
            </a:r>
            <a:r>
              <a:rPr lang="ru-RU" sz="2000" dirty="0"/>
              <a:t>обладает принцип последовательной передачи управления. </a:t>
            </a:r>
          </a:p>
          <a:p>
            <a:pPr marL="533400" indent="-533400"/>
            <a:r>
              <a:rPr lang="ru-RU" sz="2000" dirty="0"/>
              <a:t>Набор арифметических, логических и прочих инструкций </a:t>
            </a:r>
            <a:r>
              <a:rPr lang="ru-RU" sz="2000" b="1" dirty="0"/>
              <a:t>АЛУ </a:t>
            </a:r>
            <a:r>
              <a:rPr lang="ru-RU" sz="2000" dirty="0"/>
              <a:t>насчитывает несколько сотен, </a:t>
            </a:r>
          </a:p>
          <a:p>
            <a:pPr marL="533400" indent="-533400"/>
            <a:r>
              <a:rPr lang="ru-RU" sz="2000" dirty="0"/>
              <a:t>Процессор имеет </a:t>
            </a:r>
            <a:r>
              <a:rPr lang="ru-RU" sz="2000" b="1" dirty="0"/>
              <a:t>набор регистров в устройстве управления (УУ)</a:t>
            </a:r>
          </a:p>
          <a:p>
            <a:pPr marL="990600" lvl="1" indent="-266700"/>
            <a:r>
              <a:rPr lang="ru-RU" sz="2000" dirty="0"/>
              <a:t>часть регистров доступна для хранения операндов, выполнения действий над ними и формирования адреса инструкций и операндов в памяти. </a:t>
            </a:r>
          </a:p>
          <a:p>
            <a:pPr marL="990600" lvl="1" indent="-266700"/>
            <a:r>
              <a:rPr lang="ru-RU" sz="1800" dirty="0"/>
              <a:t>Другая часть регистров используется процессором для служебных (системных) целей, </a:t>
            </a:r>
          </a:p>
          <a:p>
            <a:pPr marL="533400" indent="-533400">
              <a:buNone/>
            </a:pPr>
            <a:r>
              <a:rPr lang="ru-RU" sz="1400" dirty="0"/>
              <a:t>		 доступ к ним может быть ограничен (есть даже программно-невидимые регистры). </a:t>
            </a:r>
          </a:p>
          <a:p>
            <a:pPr marL="533400" indent="-533400"/>
            <a:r>
              <a:rPr lang="ru-RU" sz="2000" b="1" dirty="0"/>
              <a:t>Все компоненты компьютера представляются для процессора в виде наборов </a:t>
            </a:r>
            <a:r>
              <a:rPr lang="ru-RU" sz="2000" b="1" i="1" dirty="0"/>
              <a:t>ячеек памяти </a:t>
            </a:r>
            <a:r>
              <a:rPr lang="ru-RU" sz="2000" b="1" dirty="0"/>
              <a:t>или/и </a:t>
            </a:r>
            <a:r>
              <a:rPr lang="ru-RU" sz="2000" b="1" i="1" dirty="0"/>
              <a:t>портов ввода-вывода</a:t>
            </a:r>
            <a:r>
              <a:rPr lang="ru-RU" sz="2000" b="1" dirty="0"/>
              <a:t>, </a:t>
            </a:r>
          </a:p>
          <a:p>
            <a:pPr marL="984250" lvl="1"/>
            <a:r>
              <a:rPr lang="ru-RU" sz="1800" dirty="0"/>
              <a:t>В ячейки и порты в-в процессор может записывать и/или считывать содержимое. </a:t>
            </a:r>
          </a:p>
          <a:p>
            <a:pPr marL="0" indent="12700" algn="just"/>
            <a:r>
              <a:rPr lang="ru-RU" sz="1800" i="1" dirty="0"/>
              <a:t> Процессор (один или несколько), память и необходимые элементы, связывающие их между собой и с другими устройствами, называют центральной частью, или ядром, компьютера (или просто центром).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8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Виды цифровых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С точки зрения цифровой схемотехники все устройства можно разделить на два класса:</a:t>
            </a:r>
          </a:p>
          <a:p>
            <a:pPr marL="0" indent="0">
              <a:buNone/>
            </a:pPr>
            <a:r>
              <a:rPr lang="ru-RU" sz="2000" dirty="0"/>
              <a:t> устройства с фиксированными функциями (жесткая логика) </a:t>
            </a:r>
          </a:p>
          <a:p>
            <a:pPr marL="0" indent="0">
              <a:buNone/>
            </a:pPr>
            <a:r>
              <a:rPr lang="ru-RU" sz="2000" dirty="0"/>
              <a:t>устройства с программно-управляемыми функциями (гибкая логика).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b="1" i="1" dirty="0"/>
              <a:t>Система с жёсткой логикой –</a:t>
            </a:r>
            <a:r>
              <a:rPr lang="ru-RU" sz="2000" dirty="0"/>
              <a:t> в ней алгоритм обработки и хранения информации жёстко связан со </a:t>
            </a:r>
            <a:r>
              <a:rPr lang="ru-RU" sz="2000" dirty="0" err="1"/>
              <a:t>схемотехникой</a:t>
            </a:r>
            <a:r>
              <a:rPr lang="ru-RU" sz="2000" dirty="0"/>
              <a:t> системы, для конкретно поставленной задачи разрабатывается и реализуется конкретная электронная схема. </a:t>
            </a:r>
          </a:p>
          <a:p>
            <a:r>
              <a:rPr lang="ru-RU" sz="2000" u="sng" dirty="0"/>
              <a:t>Преимущество систем с жёсткой логики</a:t>
            </a:r>
          </a:p>
          <a:p>
            <a:r>
              <a:rPr lang="ru-RU" sz="2000" u="sng" dirty="0"/>
              <a:t> высокое быстродействие, системы не имеют аппаратной избыточности, </a:t>
            </a:r>
          </a:p>
          <a:p>
            <a:r>
              <a:rPr lang="ru-RU" sz="2000" u="sng" dirty="0"/>
              <a:t>выполнения алгоритмов определяется в ней только быстродействием отдельных логических элементов. </a:t>
            </a:r>
            <a:endParaRPr lang="ru-RU" sz="2000" dirty="0"/>
          </a:p>
          <a:p>
            <a:r>
              <a:rPr lang="ru-RU" sz="2000" u="sng" dirty="0"/>
              <a:t>Недостаток - изменение условий задачи схему нужно проектировать и изготавливать заново. 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074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10657" r="5589" b="-1585"/>
          <a:stretch/>
        </p:blipFill>
        <p:spPr bwMode="auto">
          <a:xfrm>
            <a:off x="1979711" y="1695900"/>
            <a:ext cx="6510537" cy="50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5" y="2117973"/>
            <a:ext cx="185050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3209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87138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ru-RU" sz="2400" dirty="0"/>
              <a:t>Самая важная характеристика памяти – </a:t>
            </a:r>
            <a:r>
              <a:rPr lang="ru-RU" sz="2400" b="1" dirty="0"/>
              <a:t>латентность</a:t>
            </a:r>
            <a:r>
              <a:rPr lang="ru-RU" sz="2400" dirty="0"/>
              <a:t> – время доступа к ячейки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4840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90574"/>
            <a:ext cx="8496944" cy="58787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/>
              <a:t>Оперативная память </a:t>
            </a:r>
            <a:r>
              <a:rPr lang="ru-RU" sz="2100" b="1" dirty="0"/>
              <a:t>(ОЗУ)  </a:t>
            </a:r>
            <a:r>
              <a:rPr lang="ru-RU" sz="2100" dirty="0"/>
              <a:t>динамическая память с произвольным доступом.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Оперативная память вместе с кэшем всех уровней (в настоящее время — до трех) представляет собой единый массив памяти, доступный процессору для записи и чтения данных. </a:t>
            </a:r>
          </a:p>
          <a:p>
            <a:pPr>
              <a:spcBef>
                <a:spcPts val="600"/>
              </a:spcBef>
            </a:pPr>
            <a:r>
              <a:rPr lang="ru-RU" sz="2100" b="1" i="1" dirty="0"/>
              <a:t>Постоянная память </a:t>
            </a:r>
            <a:r>
              <a:rPr lang="ru-RU" sz="2100" b="1" dirty="0"/>
              <a:t>(ПЗУ)</a:t>
            </a:r>
            <a:r>
              <a:rPr lang="ru-RU" sz="2100" dirty="0"/>
              <a:t>, из нее можно только считывать команды и данные</a:t>
            </a:r>
          </a:p>
          <a:p>
            <a:pPr>
              <a:spcBef>
                <a:spcPts val="600"/>
              </a:spcBef>
            </a:pPr>
            <a:r>
              <a:rPr lang="ru-RU" sz="2100" dirty="0"/>
              <a:t>Также ЭВМ имеет некоторые виды специальной памяти (например, видеопамять графического адаптера). </a:t>
            </a:r>
          </a:p>
          <a:p>
            <a:pPr>
              <a:spcBef>
                <a:spcPts val="600"/>
              </a:spcBef>
            </a:pPr>
            <a:r>
              <a:rPr lang="ru-RU" sz="2100" dirty="0"/>
              <a:t>В любом компьютере есть </a:t>
            </a:r>
            <a:r>
              <a:rPr lang="ru-RU" sz="2100" b="1" i="1" dirty="0"/>
              <a:t>энергонезависимая память</a:t>
            </a:r>
            <a:r>
              <a:rPr lang="ru-RU" sz="2100" dirty="0"/>
              <a:t>, в которой хранится программа начального запуска компьютера и минимально необходимый набор сервисов (</a:t>
            </a:r>
            <a:r>
              <a:rPr lang="en-US" sz="2100" dirty="0"/>
              <a:t>FLASH,</a:t>
            </a:r>
            <a:r>
              <a:rPr lang="ru-RU" sz="2100" b="1" dirty="0"/>
              <a:t>ROM BIOS</a:t>
            </a:r>
            <a:r>
              <a:rPr lang="ru-RU" sz="2100" dirty="0"/>
              <a:t>). 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Доступ к внутренней  памяти осуществляется по одномерному (линейному) адресу, который представляет собой двоичное число. Доступна для процессора.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4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/>
              <a:t>Внешняя память </a:t>
            </a:r>
            <a:r>
              <a:rPr lang="ru-RU" sz="2100" dirty="0"/>
              <a:t>каждая ее ячейка имеет свой адрес внутри </a:t>
            </a:r>
            <a:r>
              <a:rPr lang="ru-RU" sz="2100" i="1" dirty="0"/>
              <a:t>блока</a:t>
            </a:r>
            <a:r>
              <a:rPr lang="ru-RU" sz="2100" dirty="0"/>
              <a:t>, который, имеет многомерный адрес и может быть считан или записан только целиком. 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В случае дискового накопителя физический адрес блока является трехмерным — он состоит из номера поверхности (головки), номера цилиндра и номера сектора</a:t>
            </a:r>
            <a:r>
              <a:rPr lang="en-US" sz="2100" dirty="0"/>
              <a:t>, </a:t>
            </a:r>
            <a:r>
              <a:rPr lang="ru-RU" sz="2100" dirty="0"/>
              <a:t>но виртуально линейным номером — логическим, адресом блока, а его преобразованием в физический адрес занимается внутренний контроллер накопителя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Периферийные устройства</a:t>
            </a:r>
            <a:r>
              <a:rPr lang="en-US" sz="3200" b="1" dirty="0"/>
              <a:t> </a:t>
            </a:r>
            <a:r>
              <a:rPr lang="ru-RU" sz="3200" b="1" dirty="0"/>
              <a:t>ЭВМ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Устройства хранения данных </a:t>
            </a:r>
            <a:r>
              <a:rPr lang="ru-RU" sz="2000" dirty="0"/>
              <a:t>(устройства внешней памяти) — дисковые (магнитные, оптические, магнитооптические), твердотельные (карты, модули и флэш-память). Эти устройства используются для сохранения информации, на энергонезависимых носителях и загрузки этой информации в оперативную память. </a:t>
            </a:r>
          </a:p>
          <a:p>
            <a:r>
              <a:rPr lang="ru-RU" sz="2000" b="1" i="1" dirty="0"/>
              <a:t>Устройства ввода-вывода </a:t>
            </a:r>
            <a:r>
              <a:rPr lang="ru-RU" sz="2000" dirty="0"/>
              <a:t>служат для преобразования информации из внутреннего представления компьютера (биты и байты) в форму, понятную ок</a:t>
            </a:r>
            <a:r>
              <a:rPr lang="ru-RU" sz="2000" i="1" dirty="0"/>
              <a:t>ружающим, </a:t>
            </a:r>
            <a:r>
              <a:rPr lang="ru-RU" sz="2000" dirty="0"/>
              <a:t>и обратно. Под окружающими подразумеваются человек (и другие биологические объекты) и различные технические устройства </a:t>
            </a:r>
          </a:p>
          <a:p>
            <a:r>
              <a:rPr lang="ru-RU" sz="2000" b="1" i="1" dirty="0"/>
              <a:t>Коммуникационные устройства </a:t>
            </a:r>
            <a:r>
              <a:rPr lang="ru-RU" sz="2000" dirty="0"/>
              <a:t>служат для передачи информации между компьютерами и/или их частями. Сюда относят модемы (проводные, радио, оптические, инфракрасные...), адаптеры локальных и глобальных сетей.  </a:t>
            </a:r>
          </a:p>
          <a:p>
            <a:r>
              <a:rPr lang="ru-RU" sz="2000" b="1" i="1" dirty="0"/>
              <a:t>Консоль.</a:t>
            </a:r>
            <a:r>
              <a:rPr lang="ru-RU" sz="2000" i="1" dirty="0"/>
              <a:t> Консолью </a:t>
            </a:r>
            <a:r>
              <a:rPr lang="ru-RU" sz="2000" dirty="0"/>
              <a:t>компьютера называют его «выступающую часть», обращенную к пользователю. В РС стандартной консолью являются клавиатура (устройство ввода) и дисплей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1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Классификация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90575"/>
            <a:ext cx="8352928" cy="5950793"/>
          </a:xfrm>
        </p:spPr>
        <p:txBody>
          <a:bodyPr>
            <a:noAutofit/>
          </a:bodyPr>
          <a:lstStyle/>
          <a:p>
            <a:r>
              <a:rPr lang="ru-RU" sz="2000" b="1" dirty="0"/>
              <a:t>Персональные ЭВМ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Настольные персональные компьютеры.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 Ноутбуки и </a:t>
            </a:r>
            <a:r>
              <a:rPr lang="ru-RU" sz="2000" dirty="0" err="1"/>
              <a:t>нетбуки</a:t>
            </a:r>
            <a:r>
              <a:rPr lang="ru-RU" sz="2000" dirty="0"/>
              <a:t>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Однопалатные микрокомпьютеры.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Планшетные устройства и смартфоны.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Компьютеризированные устройства: фотоаппараты, мр3 плееры, диктофоны, игровые приставки.</a:t>
            </a:r>
          </a:p>
          <a:p>
            <a:r>
              <a:rPr lang="ru-RU" sz="2000" b="1" dirty="0"/>
              <a:t>Серверы</a:t>
            </a:r>
            <a:r>
              <a:rPr lang="ru-RU" sz="2000" dirty="0"/>
              <a:t>: промышленные серверы, Серверы на базе персональных компьютеров. </a:t>
            </a:r>
          </a:p>
          <a:p>
            <a:r>
              <a:rPr lang="ru-RU" sz="2000" b="1" dirty="0"/>
              <a:t>приемо-передающие устройства</a:t>
            </a:r>
            <a:r>
              <a:rPr lang="ru-RU" sz="2000" dirty="0"/>
              <a:t>: модемы, точки беспроводного и проводного доступа, устройства беспроводной связи.</a:t>
            </a:r>
          </a:p>
          <a:p>
            <a:r>
              <a:rPr lang="ru-RU" sz="2000" b="1" dirty="0"/>
              <a:t>Межсетевые узлы: </a:t>
            </a:r>
            <a:r>
              <a:rPr lang="ru-RU" sz="2000" dirty="0"/>
              <a:t>концентраторы, коммутаторы, мосты, шлюзы, маршрутизаторы, межсетевые экраны. </a:t>
            </a:r>
          </a:p>
          <a:p>
            <a:r>
              <a:rPr lang="ru-RU" sz="2000" b="1" dirty="0"/>
              <a:t>Устройства специального назначения.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Бортовые компьютерные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Встроенные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Диагностические устройства.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Контрольно-кассовые аппараты. </a:t>
            </a:r>
            <a:endParaRPr lang="ru-RU" sz="1800" dirty="0"/>
          </a:p>
          <a:p>
            <a:pPr>
              <a:spcBef>
                <a:spcPts val="0"/>
              </a:spcBef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64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Классификация процессоров по видам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16624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Центральные процессоры </a:t>
            </a:r>
            <a:r>
              <a:rPr lang="en-US" sz="2000" b="1" i="1" dirty="0"/>
              <a:t>(CPU). – </a:t>
            </a:r>
            <a:r>
              <a:rPr lang="ru-RU" sz="2000" i="1" dirty="0"/>
              <a:t>пример </a:t>
            </a:r>
            <a:r>
              <a:rPr lang="en-US" sz="2000" i="1" dirty="0"/>
              <a:t>CPU </a:t>
            </a:r>
            <a:r>
              <a:rPr lang="ru-RU" sz="2000" i="1" dirty="0"/>
              <a:t>ПК.</a:t>
            </a:r>
          </a:p>
          <a:p>
            <a:r>
              <a:rPr lang="ru-RU" sz="2000" b="1" i="1" dirty="0"/>
              <a:t>Универсальные микропроцессоры</a:t>
            </a:r>
            <a:r>
              <a:rPr lang="ru-RU" sz="2000" dirty="0"/>
              <a:t> используются для построения вычислительных машин и систем связи Такие компьютеры называются контроллерами. (пример </a:t>
            </a:r>
            <a:r>
              <a:rPr lang="en-US" sz="2000" dirty="0"/>
              <a:t>Raspberry Pi</a:t>
            </a:r>
            <a:r>
              <a:rPr lang="ru-RU" sz="2000" dirty="0"/>
              <a:t>, </a:t>
            </a:r>
            <a:r>
              <a:rPr lang="en-US" sz="2000" dirty="0"/>
              <a:t>Siemens</a:t>
            </a:r>
            <a:r>
              <a:rPr lang="ru-RU" sz="2000" dirty="0"/>
              <a:t>).</a:t>
            </a:r>
          </a:p>
          <a:p>
            <a:r>
              <a:rPr lang="ru-RU" sz="2000" b="1" i="1" dirty="0"/>
              <a:t>Микроконтроллеры</a:t>
            </a:r>
            <a:r>
              <a:rPr lang="en-US" sz="2000" b="1" i="1" dirty="0"/>
              <a:t> </a:t>
            </a:r>
            <a:r>
              <a:rPr lang="ru-RU" sz="2000" b="1" i="1" dirty="0"/>
              <a:t>(МК)</a:t>
            </a:r>
            <a:r>
              <a:rPr lang="ru-RU" sz="2000" dirty="0"/>
              <a:t> используются для управления малогабаритными и дешёвыми устройствами управления и связи они раньше назывались однокристальными </a:t>
            </a:r>
            <a:r>
              <a:rPr lang="ru-RU" sz="2000" dirty="0" err="1"/>
              <a:t>микроЭВМ</a:t>
            </a:r>
            <a:r>
              <a:rPr lang="ru-RU" sz="2000" dirty="0"/>
              <a:t>. В микроконтроллерах, в отличие от универсальных микропроцессоров, максимальное внимание уделяется именно габаритам, стоимости и потребляемой энергии.</a:t>
            </a:r>
          </a:p>
          <a:p>
            <a:r>
              <a:rPr lang="ru-RU" sz="2000" b="1" i="1" dirty="0"/>
              <a:t>Сигнальные процессоры </a:t>
            </a:r>
            <a:r>
              <a:rPr lang="en-US" sz="2000" b="1" i="1" dirty="0"/>
              <a:t>(DSP)</a:t>
            </a:r>
            <a:r>
              <a:rPr lang="ru-RU" sz="2000" b="1" dirty="0"/>
              <a:t> </a:t>
            </a:r>
            <a:r>
              <a:rPr lang="ru-RU" sz="2000" dirty="0"/>
              <a:t>используются для решения задач обработки сигналов. Аппаратная реализация сложных математических операций.</a:t>
            </a:r>
          </a:p>
          <a:p>
            <a:r>
              <a:rPr lang="ru-RU" sz="2000" b="1" i="1" dirty="0" err="1"/>
              <a:t>Медийные</a:t>
            </a:r>
            <a:r>
              <a:rPr lang="ru-RU" sz="2000" b="1" i="1" dirty="0"/>
              <a:t> процессоры</a:t>
            </a:r>
            <a:r>
              <a:rPr lang="ru-RU" sz="2000" dirty="0"/>
              <a:t> гибрид DSP и универсальных процессоров и предназначены для обработки аудио сигналов, графики, видеоизображений, а также для решения коммуникационных задач в мультимедиа-компьютерах, игровых приставках, бытовой технике и т.д.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8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Примеры сопроцессоров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400600"/>
          </a:xfrm>
        </p:spPr>
        <p:txBody>
          <a:bodyPr>
            <a:noAutofit/>
          </a:bodyPr>
          <a:lstStyle/>
          <a:p>
            <a:pPr marL="0" lvl="2" indent="0"/>
            <a:r>
              <a:rPr lang="ru-RU" sz="2200" b="1" i="1" dirty="0"/>
              <a:t>Основные виды сопроцессоров:</a:t>
            </a:r>
          </a:p>
          <a:p>
            <a:pPr marL="0" lvl="2" indent="0"/>
            <a:r>
              <a:rPr lang="ru-RU" sz="2200" i="1" dirty="0"/>
              <a:t> Математические  сопроцессоры (</a:t>
            </a:r>
            <a:r>
              <a:rPr lang="en-US" sz="2200" i="1" dirty="0"/>
              <a:t>FPU</a:t>
            </a:r>
            <a:r>
              <a:rPr lang="ru-RU" sz="2200" i="1" dirty="0"/>
              <a:t>) -операции с плавающей запятой (имеют 2 ЛУ для мантиссы и экспоненты); </a:t>
            </a:r>
          </a:p>
          <a:p>
            <a:pPr marL="0" lvl="2" indent="0"/>
            <a:r>
              <a:rPr lang="ru-RU" sz="2200" i="1" dirty="0"/>
              <a:t> навигационные (с </a:t>
            </a:r>
            <a:r>
              <a:rPr lang="en-US" sz="2200" i="1" dirty="0"/>
              <a:t>GPS</a:t>
            </a:r>
            <a:r>
              <a:rPr lang="ru-RU" sz="2200" i="1" dirty="0"/>
              <a:t>); </a:t>
            </a:r>
          </a:p>
          <a:p>
            <a:pPr marL="0" lvl="2" indent="0"/>
            <a:r>
              <a:rPr lang="ru-RU" sz="2200" i="1" dirty="0"/>
              <a:t>Графические (многоядерные, много АЛУ, мало команд другого профиля) ориентация на рендеринг – расчет текстуры по модели; </a:t>
            </a:r>
          </a:p>
          <a:p>
            <a:pPr marL="0" lvl="2" indent="0"/>
            <a:r>
              <a:rPr lang="ru-RU" sz="2200" i="1" dirty="0"/>
              <a:t>Коммуникационные (поддержка сетевых интерфейсов и протоколов). Например (</a:t>
            </a:r>
            <a:r>
              <a:rPr lang="ru-RU" sz="2200" i="1" dirty="0" err="1"/>
              <a:t>Ethernet</a:t>
            </a:r>
            <a:r>
              <a:rPr lang="ru-RU" sz="2200" i="1" dirty="0"/>
              <a:t>, или беспроводных, например </a:t>
            </a:r>
            <a:r>
              <a:rPr lang="en-US" sz="2200" i="1" dirty="0" err="1"/>
              <a:t>WiFi</a:t>
            </a:r>
            <a:r>
              <a:rPr lang="en-US" sz="2200" i="1" dirty="0"/>
              <a:t> </a:t>
            </a:r>
            <a:r>
              <a:rPr lang="ru-RU" sz="2200" i="1" dirty="0"/>
              <a:t>и </a:t>
            </a:r>
            <a:r>
              <a:rPr lang="en-US" sz="2200" i="1" dirty="0"/>
              <a:t>GPRS</a:t>
            </a:r>
            <a:r>
              <a:rPr lang="ru-RU" sz="2200" i="1" dirty="0"/>
              <a:t>)</a:t>
            </a:r>
          </a:p>
          <a:p>
            <a:endParaRPr lang="ru-RU" sz="22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ru-RU" b="1" dirty="0">
                <a:solidFill>
                  <a:srgbClr val="FF0000"/>
                </a:solidFill>
              </a:rPr>
              <a:t>Необязательно.</a:t>
            </a:r>
            <a:r>
              <a:rPr lang="ru-RU" b="1" dirty="0"/>
              <a:t> Жесткая логика. Функциональные устройства вычислительной техники 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Основные схемы логических элементов: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1791998"/>
            <a:ext cx="424847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ТТЛ логика.  </a:t>
            </a:r>
          </a:p>
          <a:p>
            <a:r>
              <a:rPr lang="ru-RU" dirty="0"/>
              <a:t>Элемент И-Не. </a:t>
            </a:r>
          </a:p>
          <a:p>
            <a:r>
              <a:rPr lang="ru-RU" dirty="0"/>
              <a:t>Наиболее распространённая логика.</a:t>
            </a:r>
          </a:p>
          <a:p>
            <a:r>
              <a:rPr lang="ru-RU" dirty="0"/>
              <a:t>Умеренное быстродействие. </a:t>
            </a:r>
          </a:p>
          <a:p>
            <a:r>
              <a:rPr lang="ru-RU" dirty="0"/>
              <a:t>Низкая цена.</a:t>
            </a:r>
          </a:p>
          <a:p>
            <a:r>
              <a:rPr lang="ru-RU" dirty="0"/>
              <a:t>Простота изготовления.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1" y="1779835"/>
            <a:ext cx="3662370" cy="215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077072"/>
            <a:ext cx="2992219" cy="241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44007" y="3907827"/>
            <a:ext cx="4248473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КОМОП логика. </a:t>
            </a:r>
          </a:p>
          <a:p>
            <a:r>
              <a:rPr lang="ru-RU" dirty="0"/>
              <a:t>Элемент ИЛИ-Не.</a:t>
            </a:r>
          </a:p>
          <a:p>
            <a:r>
              <a:rPr lang="ru-RU" dirty="0"/>
              <a:t>Претендует на роль наиболее распространённой. </a:t>
            </a:r>
          </a:p>
          <a:p>
            <a:r>
              <a:rPr lang="ru-RU" dirty="0"/>
              <a:t>Быстродействие ниже, чем у ТТЛ, схема дороже, но очень низкое энергопотребление за счет комплементарной </a:t>
            </a:r>
            <a:r>
              <a:rPr lang="en-US" dirty="0"/>
              <a:t>(</a:t>
            </a:r>
            <a:r>
              <a:rPr lang="en-US" dirty="0" err="1"/>
              <a:t>npn</a:t>
            </a:r>
            <a:r>
              <a:rPr lang="en-US" dirty="0"/>
              <a:t> </a:t>
            </a:r>
            <a:r>
              <a:rPr lang="ru-RU" dirty="0"/>
              <a:t>совместно с </a:t>
            </a:r>
            <a:r>
              <a:rPr lang="en-US" dirty="0" err="1"/>
              <a:t>pnp</a:t>
            </a:r>
            <a:r>
              <a:rPr lang="en-US" dirty="0"/>
              <a:t>)</a:t>
            </a:r>
            <a:r>
              <a:rPr lang="ru-RU" dirty="0"/>
              <a:t> пары МОП транзисторов.</a:t>
            </a:r>
          </a:p>
        </p:txBody>
      </p:sp>
    </p:spTree>
    <p:extLst>
      <p:ext uri="{BB962C8B-B14F-4D97-AF65-F5344CB8AC3E}">
        <p14:creationId xmlns:p14="http://schemas.microsoft.com/office/powerpoint/2010/main" val="114253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800" b="1" dirty="0"/>
              <a:t>Виды цифровых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i="1" dirty="0"/>
              <a:t>Системы гибкой логики</a:t>
            </a:r>
            <a:r>
              <a:rPr lang="ru-RU" sz="2000" dirty="0"/>
              <a:t> могут легко адаптироваться под любую задачу, без изменения электронной схемы. </a:t>
            </a:r>
          </a:p>
          <a:p>
            <a:r>
              <a:rPr lang="ru-RU" sz="2000" u="sng" dirty="0"/>
              <a:t>Недостатки  -</a:t>
            </a:r>
          </a:p>
          <a:p>
            <a:pPr lvl="1"/>
            <a:r>
              <a:rPr lang="ru-RU" sz="1900" dirty="0"/>
              <a:t>Система </a:t>
            </a:r>
            <a:r>
              <a:rPr lang="ru-RU" sz="1900" dirty="0" err="1"/>
              <a:t>аппаратно</a:t>
            </a:r>
            <a:r>
              <a:rPr lang="ru-RU" sz="1900" dirty="0"/>
              <a:t> избыточна</a:t>
            </a:r>
          </a:p>
          <a:p>
            <a:pPr lvl="1"/>
            <a:r>
              <a:rPr lang="ru-RU" sz="1900" dirty="0"/>
              <a:t>Решение задачи требует гораздо больше аппаратных средств чем у жесткой логики.  </a:t>
            </a:r>
          </a:p>
          <a:p>
            <a:pPr lvl="1"/>
            <a:r>
              <a:rPr lang="ru-RU" sz="1900" dirty="0"/>
              <a:t>Избыточность ведет, к увеличению стоимости схемы, </a:t>
            </a:r>
          </a:p>
          <a:p>
            <a:pPr lvl="1"/>
            <a:r>
              <a:rPr lang="ru-RU" sz="1900" dirty="0"/>
              <a:t>увеличению потребляемой мощности </a:t>
            </a:r>
          </a:p>
          <a:p>
            <a:pPr lvl="1"/>
            <a:r>
              <a:rPr lang="ru-RU" sz="1900" dirty="0"/>
              <a:t>и к существенному уменьшению быстродействия.</a:t>
            </a:r>
          </a:p>
          <a:p>
            <a:r>
              <a:rPr lang="ru-RU" sz="2000" u="sng" dirty="0"/>
              <a:t>Достоинства: </a:t>
            </a:r>
          </a:p>
          <a:p>
            <a:pPr lvl="1"/>
            <a:r>
              <a:rPr lang="ru-RU" sz="1900" dirty="0"/>
              <a:t>проще реализовывать сложные алгоритмы, </a:t>
            </a:r>
          </a:p>
          <a:p>
            <a:pPr lvl="1"/>
            <a:r>
              <a:rPr lang="ru-RU" sz="1900" dirty="0"/>
              <a:t>не надо менять программное обеспечение. </a:t>
            </a:r>
          </a:p>
          <a:p>
            <a:r>
              <a:rPr lang="ru-RU" sz="2000" dirty="0"/>
              <a:t>Системы гибкой логики применяются там, где меняются решаемые задачи, а алгоритмы обработки информации сложны.</a:t>
            </a:r>
            <a:br>
              <a:rPr lang="ru-RU" sz="2000" dirty="0"/>
            </a:br>
            <a:r>
              <a:rPr lang="ru-RU" sz="2000" dirty="0"/>
              <a:t>К системе гибкой логики относятся процессорные системы </a:t>
            </a:r>
          </a:p>
          <a:p>
            <a:r>
              <a:rPr lang="ru-RU" sz="2000" dirty="0"/>
              <a:t>(последовательные системы гибкой логики) </a:t>
            </a:r>
          </a:p>
          <a:p>
            <a:r>
              <a:rPr lang="ru-RU" sz="2000" dirty="0"/>
              <a:t>ПЛИС. Кроме </a:t>
            </a:r>
            <a:r>
              <a:rPr lang="en-US" sz="2000" dirty="0"/>
              <a:t>ASIC</a:t>
            </a:r>
            <a:r>
              <a:rPr lang="ru-RU" sz="2000" dirty="0"/>
              <a:t>, которые жёсткая логика.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95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390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Принцип работы с двоичными числами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2028"/>
                <a:ext cx="8229600" cy="5319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100" dirty="0"/>
                  <a:t>Любое число  одной позиционной системы, например десятеричной, может быть представлено в другой, например, двоичной при помощи следующего преобразования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ru-RU" sz="21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- цифры позиционной системы,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b="0" i="0" dirty="0">
                    <a:latin typeface="+mj-lt"/>
                  </a:rPr>
                  <a:t>–</a:t>
                </a:r>
                <a:r>
                  <a:rPr lang="ru-RU" sz="2100" b="0" i="0" dirty="0">
                    <a:latin typeface="+mj-lt"/>
                  </a:rPr>
                  <a:t> основание системы (базис)</a:t>
                </a:r>
              </a:p>
              <a:p>
                <a:pPr marL="0" indent="0">
                  <a:buNone/>
                </a:pPr>
                <a:endParaRPr lang="ru-RU" sz="21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2100" b="0" i="0" dirty="0">
                    <a:latin typeface="+mj-lt"/>
                  </a:rPr>
                  <a:t>В позиционной системе </a:t>
                </a: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100" b="0" i="0" dirty="0">
                    <a:latin typeface="+mj-lt"/>
                  </a:rPr>
                  <a:t>каждое число может быть записано как</a:t>
                </a:r>
              </a:p>
              <a:p>
                <a:pPr marL="0" indent="0">
                  <a:buNone/>
                </a:pPr>
                <a:r>
                  <a:rPr lang="ru-RU" sz="2100" dirty="0">
                    <a:latin typeface="+mj-lt"/>
                  </a:rPr>
                  <a:t>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ru-RU" sz="21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2100" dirty="0">
                    <a:latin typeface="+mj-lt"/>
                  </a:rPr>
                  <a:t>Например для двоичной системы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ru-RU" sz="2100" dirty="0">
                    <a:latin typeface="+mj-lt"/>
                  </a:rPr>
                  <a:t>число 49</a:t>
                </a:r>
                <a:endParaRPr lang="ru-RU" sz="2100" dirty="0"/>
              </a:p>
              <a:p>
                <a:pPr marL="0" indent="0">
                  <a:buNone/>
                </a:pPr>
                <a:r>
                  <a:rPr lang="en-US" sz="2100" b="1" dirty="0"/>
                  <a:t>	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5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4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3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2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1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0</a:t>
                </a:r>
                <a:r>
                  <a:rPr lang="ru-RU" sz="2100" dirty="0"/>
                  <a:t> = 49</a:t>
                </a:r>
              </a:p>
              <a:p>
                <a:pPr marL="0" indent="0">
                  <a:buNone/>
                </a:pPr>
                <a:r>
                  <a:rPr lang="ru-RU" sz="2100" dirty="0"/>
                  <a:t>может быть записано как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100" i="1" dirty="0" smtClean="0">
                                <a:latin typeface="Cambria Math" panose="02040503050406030204" pitchFamily="18" charset="0"/>
                              </a:rPr>
                              <m:t>110001</m:t>
                            </m:r>
                          </m:e>
                        </m:d>
                      </m:e>
                      <m:sub>
                        <m:r>
                          <a:rPr lang="ru-RU" sz="21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1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2028"/>
                <a:ext cx="8229600" cy="5319300"/>
              </a:xfrm>
              <a:blipFill>
                <a:blip r:embed="rId2"/>
                <a:stretch>
                  <a:fillRect l="-889" t="-687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5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390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Принцип работы с двоичными числами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73" y="887476"/>
            <a:ext cx="8229600" cy="531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/>
              <a:t>Правила сложения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0+0=0;	1+0=</a:t>
            </a:r>
            <a:r>
              <a:rPr lang="en-US" sz="2000" dirty="0"/>
              <a:t>1</a:t>
            </a:r>
            <a:r>
              <a:rPr lang="ru-RU" sz="2000" dirty="0"/>
              <a:t>;    </a:t>
            </a:r>
          </a:p>
          <a:p>
            <a:pPr marL="400050" lvl="1" indent="0">
              <a:buNone/>
            </a:pPr>
            <a:r>
              <a:rPr lang="ru-RU" sz="2000" dirty="0"/>
              <a:t>0+1=1;	1+1=0(1) (перенос единицы)</a:t>
            </a:r>
            <a:endParaRPr lang="en-US" sz="2000" dirty="0"/>
          </a:p>
          <a:p>
            <a:pPr marL="0" indent="0">
              <a:buNone/>
            </a:pPr>
            <a:r>
              <a:rPr lang="ru-RU" sz="2100" dirty="0"/>
              <a:t>Правила вычитания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0-0=0;	1</a:t>
            </a:r>
            <a:r>
              <a:rPr lang="en-US" sz="2000" dirty="0"/>
              <a:t>-</a:t>
            </a:r>
            <a:r>
              <a:rPr lang="ru-RU" sz="2000" dirty="0"/>
              <a:t>0=0;    </a:t>
            </a:r>
          </a:p>
          <a:p>
            <a:pPr marL="400050" lvl="1" indent="0">
              <a:buNone/>
            </a:pPr>
            <a:r>
              <a:rPr lang="ru-RU" sz="2000" dirty="0"/>
              <a:t>0</a:t>
            </a:r>
            <a:r>
              <a:rPr lang="en-US" sz="2000" dirty="0"/>
              <a:t>-</a:t>
            </a:r>
            <a:r>
              <a:rPr lang="ru-RU" sz="2000" dirty="0"/>
              <a:t>1=</a:t>
            </a:r>
            <a:r>
              <a:rPr lang="en-US" sz="2000" dirty="0"/>
              <a:t>0(-</a:t>
            </a:r>
            <a:r>
              <a:rPr lang="ru-RU" sz="2000" dirty="0"/>
              <a:t>1</a:t>
            </a:r>
            <a:r>
              <a:rPr lang="en-US" sz="2000" dirty="0"/>
              <a:t>)</a:t>
            </a:r>
            <a:r>
              <a:rPr lang="ru-RU" sz="2000" dirty="0"/>
              <a:t>;	1-1=0</a:t>
            </a:r>
            <a:r>
              <a:rPr lang="en-US" sz="2000" dirty="0"/>
              <a:t>; 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Правила умножении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0*0=0;	1*0=0;    </a:t>
            </a:r>
          </a:p>
          <a:p>
            <a:pPr marL="400050" lvl="1" indent="0">
              <a:buNone/>
            </a:pPr>
            <a:r>
              <a:rPr lang="ru-RU" sz="2000" dirty="0"/>
              <a:t>0*1=</a:t>
            </a:r>
            <a:r>
              <a:rPr lang="en-US" sz="2000" dirty="0"/>
              <a:t>0</a:t>
            </a:r>
            <a:r>
              <a:rPr lang="ru-RU" sz="2000" dirty="0"/>
              <a:t>;	1*1=1</a:t>
            </a:r>
            <a:r>
              <a:rPr lang="en-US" sz="2000" dirty="0"/>
              <a:t>; </a:t>
            </a:r>
            <a:endParaRPr lang="ru-RU" sz="2000" dirty="0"/>
          </a:p>
          <a:p>
            <a:pPr marL="0" indent="0">
              <a:buNone/>
            </a:pPr>
            <a:r>
              <a:rPr lang="ru-RU" sz="2100" dirty="0"/>
              <a:t>Правила деления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0*0=0;	1*0=0;    </a:t>
            </a:r>
          </a:p>
          <a:p>
            <a:pPr marL="400050" lvl="1" indent="0">
              <a:buNone/>
            </a:pPr>
            <a:r>
              <a:rPr lang="ru-RU" sz="2000" dirty="0"/>
              <a:t>0*1=</a:t>
            </a:r>
            <a:r>
              <a:rPr lang="en-US" sz="2000" dirty="0"/>
              <a:t>0</a:t>
            </a:r>
            <a:r>
              <a:rPr lang="ru-RU" sz="2000" dirty="0"/>
              <a:t>;	1*1=1</a:t>
            </a:r>
            <a:r>
              <a:rPr lang="en-US" sz="2000" dirty="0"/>
              <a:t>; </a:t>
            </a:r>
            <a:endParaRPr lang="ru-RU" sz="2100" dirty="0"/>
          </a:p>
          <a:p>
            <a:pPr marL="0" indent="0">
              <a:buNone/>
            </a:pPr>
            <a:endParaRPr lang="ru-RU" sz="21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7F9CDDA-5BA7-4218-A6C8-7FDE448F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77018"/>
              </p:ext>
            </p:extLst>
          </p:nvPr>
        </p:nvGraphicFramePr>
        <p:xfrm>
          <a:off x="5948513" y="4483846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B2A150-9D06-4395-86D3-9439C3E91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33943"/>
              </p:ext>
            </p:extLst>
          </p:nvPr>
        </p:nvGraphicFramePr>
        <p:xfrm>
          <a:off x="5948511" y="2333006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F60A35C-967B-4198-AEDA-49891200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33224"/>
              </p:ext>
            </p:extLst>
          </p:nvPr>
        </p:nvGraphicFramePr>
        <p:xfrm>
          <a:off x="5948513" y="3693906"/>
          <a:ext cx="2746648" cy="1579880"/>
        </p:xfrm>
        <a:graphic>
          <a:graphicData uri="http://schemas.openxmlformats.org/drawingml/2006/table">
            <a:tbl>
              <a:tblPr/>
              <a:tblGrid>
                <a:gridCol w="397768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10640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EF042C5-934E-4A41-951F-01A507259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1434"/>
              </p:ext>
            </p:extLst>
          </p:nvPr>
        </p:nvGraphicFramePr>
        <p:xfrm>
          <a:off x="5940152" y="915248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241407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2414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D202171-DADF-41B2-A3E5-BE45AABB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20037"/>
              </p:ext>
            </p:extLst>
          </p:nvPr>
        </p:nvGraphicFramePr>
        <p:xfrm>
          <a:off x="5948511" y="4490948"/>
          <a:ext cx="2746656" cy="1214120"/>
        </p:xfrm>
        <a:graphic>
          <a:graphicData uri="http://schemas.openxmlformats.org/drawingml/2006/table">
            <a:tbl>
              <a:tblPr/>
              <a:tblGrid>
                <a:gridCol w="457776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219EC60-ACBF-451B-80AD-1D9DD88E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99269"/>
              </p:ext>
            </p:extLst>
          </p:nvPr>
        </p:nvGraphicFramePr>
        <p:xfrm>
          <a:off x="472896" y="4653136"/>
          <a:ext cx="2746649" cy="8483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803305480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A037145-836F-4C50-ADF2-11F8D0D0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21512"/>
              </p:ext>
            </p:extLst>
          </p:nvPr>
        </p:nvGraphicFramePr>
        <p:xfrm>
          <a:off x="472896" y="5415446"/>
          <a:ext cx="2746649" cy="8483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803305480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4D62CBD-ED29-4443-8B27-AD0A645D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81771"/>
              </p:ext>
            </p:extLst>
          </p:nvPr>
        </p:nvGraphicFramePr>
        <p:xfrm>
          <a:off x="472896" y="6193151"/>
          <a:ext cx="2746649" cy="3657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803305480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081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Базовые логические операции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080" y="843577"/>
            <a:ext cx="8229600" cy="336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Примеры элементарных логических устройств:</a:t>
            </a:r>
          </a:p>
          <a:p>
            <a:pPr marL="0" indent="0">
              <a:buNone/>
            </a:pP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B589BFD-9147-4CFC-A506-EB026E6DD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180327"/>
                  </p:ext>
                </p:extLst>
              </p:nvPr>
            </p:nvGraphicFramePr>
            <p:xfrm>
              <a:off x="320080" y="1179929"/>
              <a:ext cx="8229600" cy="5119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34284">
                      <a:extLst>
                        <a:ext uri="{9D8B030D-6E8A-4147-A177-3AD203B41FA5}">
                          <a16:colId xmlns:a16="http://schemas.microsoft.com/office/drawing/2014/main" val="4125053724"/>
                        </a:ext>
                      </a:extLst>
                    </a:gridCol>
                    <a:gridCol w="2214284">
                      <a:extLst>
                        <a:ext uri="{9D8B030D-6E8A-4147-A177-3AD203B41FA5}">
                          <a16:colId xmlns:a16="http://schemas.microsoft.com/office/drawing/2014/main" val="1050530697"/>
                        </a:ext>
                      </a:extLst>
                    </a:gridCol>
                    <a:gridCol w="1594285">
                      <a:extLst>
                        <a:ext uri="{9D8B030D-6E8A-4147-A177-3AD203B41FA5}">
                          <a16:colId xmlns:a16="http://schemas.microsoft.com/office/drawing/2014/main" val="349865273"/>
                        </a:ext>
                      </a:extLst>
                    </a:gridCol>
                    <a:gridCol w="1586747">
                      <a:extLst>
                        <a:ext uri="{9D8B030D-6E8A-4147-A177-3AD203B41FA5}">
                          <a16:colId xmlns:a16="http://schemas.microsoft.com/office/drawing/2014/main" val="2248583307"/>
                        </a:ext>
                      </a:extLst>
                    </a:gridCol>
                  </a:tblGrid>
                  <a:tr h="346342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Пример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488157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  <a:p>
                          <a:r>
                            <a:rPr lang="ru-RU" dirty="0"/>
                            <a:t>(конъюнкция)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</a:t>
                          </a:r>
                        </a:p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1*1=1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1*0=0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0*0=0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848376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(дизъюнкция)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1+1=1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1+0=1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0+0=0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508004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(инверсия)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0=1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183527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ИСКЛЮЧАЮЩЕЕ ИЛИ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623648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40129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1+1=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~0</a:t>
                          </a:r>
                          <a:r>
                            <a:rPr lang="ru-RU" dirty="0"/>
                            <a:t>+0=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15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B589BFD-9147-4CFC-A506-EB026E6DD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180327"/>
                  </p:ext>
                </p:extLst>
              </p:nvPr>
            </p:nvGraphicFramePr>
            <p:xfrm>
              <a:off x="320080" y="1179929"/>
              <a:ext cx="8229600" cy="5119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34284">
                      <a:extLst>
                        <a:ext uri="{9D8B030D-6E8A-4147-A177-3AD203B41FA5}">
                          <a16:colId xmlns:a16="http://schemas.microsoft.com/office/drawing/2014/main" val="4125053724"/>
                        </a:ext>
                      </a:extLst>
                    </a:gridCol>
                    <a:gridCol w="2214284">
                      <a:extLst>
                        <a:ext uri="{9D8B030D-6E8A-4147-A177-3AD203B41FA5}">
                          <a16:colId xmlns:a16="http://schemas.microsoft.com/office/drawing/2014/main" val="1050530697"/>
                        </a:ext>
                      </a:extLst>
                    </a:gridCol>
                    <a:gridCol w="1594285">
                      <a:extLst>
                        <a:ext uri="{9D8B030D-6E8A-4147-A177-3AD203B41FA5}">
                          <a16:colId xmlns:a16="http://schemas.microsoft.com/office/drawing/2014/main" val="349865273"/>
                        </a:ext>
                      </a:extLst>
                    </a:gridCol>
                    <a:gridCol w="1586747">
                      <a:extLst>
                        <a:ext uri="{9D8B030D-6E8A-4147-A177-3AD203B41FA5}">
                          <a16:colId xmlns:a16="http://schemas.microsoft.com/office/drawing/2014/main" val="22485833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Пример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48815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  <a:p>
                          <a:r>
                            <a:rPr lang="ru-RU" dirty="0"/>
                            <a:t>(конъюнкция)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43333" r="-143956" b="-4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1*1=1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1*0=0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0*0=0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84837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(дизъюнкция)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143333" r="-143956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1+1=1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1+0=1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0+0=0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508004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(инверсия)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328829" r="-143956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0=1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1835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ИСКЛЮЧАЮЩЕЕ ИЛИ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317333" r="-143956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16794" t="-317333" r="-100000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623648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569091" r="-14395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40129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669091" r="-14395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1+1=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~0</a:t>
                          </a:r>
                          <a:r>
                            <a:rPr lang="ru-RU" dirty="0"/>
                            <a:t>+0=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1592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4975F9F-71FD-438A-BB31-C89EAC5E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1567455"/>
            <a:ext cx="1162927" cy="8654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ED7284-A360-4FFE-9337-453745E5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57" y="2597489"/>
            <a:ext cx="964776" cy="7083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E2DC2A-EAD7-4509-A90E-70C47E9B5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176" y="3404997"/>
            <a:ext cx="771525" cy="5715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E6091C9-8CC2-4521-BAFA-C69C1F52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542" y="5650854"/>
            <a:ext cx="806020" cy="6208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0F395C-829D-4469-9367-2567AF4F1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681" y="5018199"/>
            <a:ext cx="806020" cy="58033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60E953B-57EA-43F6-A805-39A6ECD06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117" y="4154564"/>
            <a:ext cx="841433" cy="6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Триггер </a:t>
            </a:r>
            <a:r>
              <a:rPr lang="ru-RU" sz="2000" dirty="0"/>
              <a:t>– комбинационное логическое устройство с двумя устойчивыми состояниями на выходе. 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146" name="Picture 2" descr="ÐÐ°ÑÑÐ¸Ð½ÐºÐ¸ Ð¿Ð¾ Ð·Ð°Ð¿ÑÐ¾ÑÑ ÐºÐ»Ð°ÑÑÐ¸ÑÐ¸ÐºÐ°ÑÐ¸Ñ ÑÑÐ¸Ð³Ð³ÐµÑÐ¾Ð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83" y="1856139"/>
            <a:ext cx="3935434" cy="34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382D8E5-2514-4F8F-9D7B-A00B3FC2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2" y="1988841"/>
            <a:ext cx="1705024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3F8560-60C6-4DD3-AA35-6B5DF9987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78385"/>
              </p:ext>
            </p:extLst>
          </p:nvPr>
        </p:nvGraphicFramePr>
        <p:xfrm>
          <a:off x="238430" y="3537012"/>
          <a:ext cx="4392489" cy="2468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71304">
                  <a:extLst>
                    <a:ext uri="{9D8B030D-6E8A-4147-A177-3AD203B41FA5}">
                      <a16:colId xmlns:a16="http://schemas.microsoft.com/office/drawing/2014/main" val="2588618837"/>
                    </a:ext>
                  </a:extLst>
                </a:gridCol>
                <a:gridCol w="1421185">
                  <a:extLst>
                    <a:ext uri="{9D8B030D-6E8A-4147-A177-3AD203B41FA5}">
                      <a16:colId xmlns:a16="http://schemas.microsoft.com/office/drawing/2014/main" val="480781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Состояние выхода 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Входы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32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Q=1.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S=1 и R=0,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28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Q=0.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S=0 и R=1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65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</a:t>
                      </a:r>
                      <a:r>
                        <a:rPr lang="ru-RU" sz="1050" dirty="0">
                          <a:effectLst/>
                        </a:rPr>
                        <a:t>t+1</a:t>
                      </a:r>
                      <a:r>
                        <a:rPr lang="ru-RU" sz="1800" dirty="0">
                          <a:effectLst/>
                        </a:rPr>
                        <a:t>=</a:t>
                      </a:r>
                      <a:r>
                        <a:rPr lang="ru-RU" sz="1800" dirty="0" err="1">
                          <a:effectLst/>
                        </a:rPr>
                        <a:t>Q</a:t>
                      </a:r>
                      <a:r>
                        <a:rPr lang="ru-RU" sz="1050" dirty="0" err="1">
                          <a:effectLst/>
                        </a:rPr>
                        <a:t>t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(сохраняет предыдущее состояние).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S=0 и R=0 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16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запрещенное состояние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S=1 и R=1 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93633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6067E0-A877-4687-A620-759D4627B7DD}"/>
              </a:ext>
            </a:extLst>
          </p:cNvPr>
          <p:cNvSpPr/>
          <p:nvPr/>
        </p:nvSpPr>
        <p:spPr>
          <a:xfrm>
            <a:off x="5076056" y="60770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S – "</a:t>
            </a:r>
            <a:r>
              <a:rPr lang="ru-RU" dirty="0" err="1"/>
              <a:t>Set</a:t>
            </a:r>
            <a:r>
              <a:rPr lang="ru-RU" dirty="0"/>
              <a:t>" – вход установки в "1".</a:t>
            </a:r>
          </a:p>
          <a:p>
            <a:r>
              <a:rPr lang="ru-RU" dirty="0"/>
              <a:t>R – "</a:t>
            </a:r>
            <a:r>
              <a:rPr lang="ru-RU" dirty="0" err="1"/>
              <a:t>Reset</a:t>
            </a:r>
            <a:r>
              <a:rPr lang="ru-RU" dirty="0"/>
              <a:t>" – вход установки в "0".</a:t>
            </a:r>
          </a:p>
        </p:txBody>
      </p:sp>
    </p:spTree>
    <p:extLst>
      <p:ext uri="{BB962C8B-B14F-4D97-AF65-F5344CB8AC3E}">
        <p14:creationId xmlns:p14="http://schemas.microsoft.com/office/powerpoint/2010/main" val="349233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 algn="ctr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8112" y="1196752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D</a:t>
            </a:r>
            <a:r>
              <a:rPr lang="ru-RU" b="1" dirty="0"/>
              <a:t>-триггер </a:t>
            </a:r>
            <a:r>
              <a:rPr lang="ru-RU" dirty="0"/>
              <a:t>– это триггер, имеющий два основных входа – информационный </a:t>
            </a:r>
            <a:r>
              <a:rPr lang="en-US" i="1" dirty="0"/>
              <a:t>D</a:t>
            </a:r>
            <a:r>
              <a:rPr lang="ru-RU" dirty="0"/>
              <a:t> и тактовый </a:t>
            </a:r>
            <a:r>
              <a:rPr lang="ru-RU" i="1" dirty="0"/>
              <a:t>С</a:t>
            </a:r>
            <a:r>
              <a:rPr lang="ru-RU" dirty="0"/>
              <a:t>, причем при наличии такта выход триггера повторяет вход. </a:t>
            </a:r>
          </a:p>
          <a:p>
            <a:endParaRPr lang="ru-RU" dirty="0"/>
          </a:p>
          <a:p>
            <a:r>
              <a:rPr lang="en-US" i="1" dirty="0"/>
              <a:t>D</a:t>
            </a:r>
            <a:r>
              <a:rPr lang="ru-RU" dirty="0"/>
              <a:t>-триггер выполняет функцию приема информации, поступающей на его информационный вход, и ее хранения. </a:t>
            </a:r>
          </a:p>
          <a:p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8339-12BB-47C5-8FC9-C584D46FF6EC}"/>
              </a:ext>
            </a:extLst>
          </p:cNvPr>
          <p:cNvSpPr txBox="1"/>
          <p:nvPr/>
        </p:nvSpPr>
        <p:spPr>
          <a:xfrm>
            <a:off x="1115616" y="6101763"/>
            <a:ext cx="490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ячейки памяти – параллельного регистра</a:t>
            </a:r>
          </a:p>
        </p:txBody>
      </p:sp>
      <p:pic>
        <p:nvPicPr>
          <p:cNvPr id="7" name="Picture 4" descr="rg">
            <a:extLst>
              <a:ext uri="{FF2B5EF4-FFF2-40B4-BE49-F238E27FC236}">
                <a16:creationId xmlns:a16="http://schemas.microsoft.com/office/drawing/2014/main" id="{F591C7B8-459E-4ECB-98D7-2A0D85CB21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3623"/>
            <a:ext cx="2386186" cy="2597646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88" y="1196752"/>
            <a:ext cx="421918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503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2852</Words>
  <Application>Microsoft Office PowerPoint</Application>
  <PresentationFormat>Экран (4:3)</PresentationFormat>
  <Paragraphs>428</Paragraphs>
  <Slides>37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Тема Office</vt:lpstr>
      <vt:lpstr>Формула</vt:lpstr>
      <vt:lpstr>Аппаратные средства телекоммуникационных систем</vt:lpstr>
      <vt:lpstr>Системы с жесткой логикой -основа вычислительной техники</vt:lpstr>
      <vt:lpstr>Виды цифровых систем</vt:lpstr>
      <vt:lpstr>Виды цифровых систем</vt:lpstr>
      <vt:lpstr>Жесткая логика. Принцип работы с двоичными числами</vt:lpstr>
      <vt:lpstr>Жесткая логика. Принцип работы с двоичными числами</vt:lpstr>
      <vt:lpstr>Жесткая логика. Базовые логические операции</vt:lpstr>
      <vt:lpstr>Последовательные цифровые  устройства. Триггер</vt:lpstr>
      <vt:lpstr>Последовательные цифровые  устройства. Триггер</vt:lpstr>
      <vt:lpstr>Последовательные цифровые  устройства. Триггер</vt:lpstr>
      <vt:lpstr>Последовательные цифровые  устройства. </vt:lpstr>
      <vt:lpstr>Параллельные цифровые устройства. Сумматоры</vt:lpstr>
      <vt:lpstr>Параллельные цифровые устройства. Шифраторы и дешифраторы</vt:lpstr>
      <vt:lpstr>Параллельные цифровые устройства. Шифраторы и дешифраторы</vt:lpstr>
      <vt:lpstr>Параллельные цифровые устройства. Мультиплексоры и демультиплексоры</vt:lpstr>
      <vt:lpstr>Параллельные цифровые устройства. Мультиплексоры и демультиплексоры</vt:lpstr>
      <vt:lpstr>Параллельные системы с гибкой логикой – альтернатива процессорной технике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Последовательные системы с гибкой логикой – процессоры, ЭВМ</vt:lpstr>
      <vt:lpstr>Последовательные устройства гибкой логики. Понятие процессор</vt:lpstr>
      <vt:lpstr>Принцип программного управления.</vt:lpstr>
      <vt:lpstr>О машинном коде и языках программирования</vt:lpstr>
      <vt:lpstr>Принцип построения ЭВМ</vt:lpstr>
      <vt:lpstr>Принцип построения ЭВМ</vt:lpstr>
      <vt:lpstr>Иерархия памяти в компьютере</vt:lpstr>
      <vt:lpstr>Иерархия памяти в компьютере</vt:lpstr>
      <vt:lpstr>Иерархия памяти в компьютере</vt:lpstr>
      <vt:lpstr>Периферийные устройства ЭВМ</vt:lpstr>
      <vt:lpstr>Классификация ЭВМ</vt:lpstr>
      <vt:lpstr>Классификация процессоров по видам</vt:lpstr>
      <vt:lpstr>Примеры сопроцессоров</vt:lpstr>
      <vt:lpstr>Необязательно. Жесткая логика. Функциональные устройства вычислительной техники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Администратор</cp:lastModifiedBy>
  <cp:revision>45</cp:revision>
  <dcterms:created xsi:type="dcterms:W3CDTF">2018-09-05T04:46:37Z</dcterms:created>
  <dcterms:modified xsi:type="dcterms:W3CDTF">2020-11-01T12:33:39Z</dcterms:modified>
</cp:coreProperties>
</file>