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75"/>
  </p:notesMasterIdLst>
  <p:sldIdLst>
    <p:sldId id="434" r:id="rId2"/>
    <p:sldId id="694" r:id="rId3"/>
    <p:sldId id="452" r:id="rId4"/>
    <p:sldId id="453" r:id="rId5"/>
    <p:sldId id="459" r:id="rId6"/>
    <p:sldId id="455" r:id="rId7"/>
    <p:sldId id="692" r:id="rId8"/>
    <p:sldId id="457" r:id="rId9"/>
    <p:sldId id="458" r:id="rId10"/>
    <p:sldId id="695" r:id="rId11"/>
    <p:sldId id="485" r:id="rId12"/>
    <p:sldId id="496" r:id="rId13"/>
    <p:sldId id="558" r:id="rId14"/>
    <p:sldId id="487" r:id="rId15"/>
    <p:sldId id="497" r:id="rId16"/>
    <p:sldId id="498" r:id="rId17"/>
    <p:sldId id="553" r:id="rId18"/>
    <p:sldId id="499" r:id="rId19"/>
    <p:sldId id="501" r:id="rId20"/>
    <p:sldId id="502" r:id="rId21"/>
    <p:sldId id="696" r:id="rId22"/>
    <p:sldId id="668" r:id="rId23"/>
    <p:sldId id="659" r:id="rId24"/>
    <p:sldId id="559" r:id="rId25"/>
    <p:sldId id="663" r:id="rId26"/>
    <p:sldId id="682" r:id="rId27"/>
    <p:sldId id="714" r:id="rId28"/>
    <p:sldId id="712" r:id="rId29"/>
    <p:sldId id="683" r:id="rId30"/>
    <p:sldId id="726" r:id="rId31"/>
    <p:sldId id="687" r:id="rId32"/>
    <p:sldId id="693" r:id="rId33"/>
    <p:sldId id="688" r:id="rId34"/>
    <p:sldId id="689" r:id="rId35"/>
    <p:sldId id="690" r:id="rId36"/>
    <p:sldId id="691" r:id="rId37"/>
    <p:sldId id="733" r:id="rId38"/>
    <p:sldId id="734" r:id="rId39"/>
    <p:sldId id="741" r:id="rId40"/>
    <p:sldId id="735" r:id="rId41"/>
    <p:sldId id="736" r:id="rId42"/>
    <p:sldId id="737" r:id="rId43"/>
    <p:sldId id="738" r:id="rId44"/>
    <p:sldId id="739" r:id="rId45"/>
    <p:sldId id="740" r:id="rId46"/>
    <p:sldId id="700" r:id="rId47"/>
    <p:sldId id="660" r:id="rId48"/>
    <p:sldId id="674" r:id="rId49"/>
    <p:sldId id="675" r:id="rId50"/>
    <p:sldId id="701" r:id="rId51"/>
    <p:sldId id="702" r:id="rId52"/>
    <p:sldId id="661" r:id="rId53"/>
    <p:sldId id="676" r:id="rId54"/>
    <p:sldId id="698" r:id="rId55"/>
    <p:sldId id="677" r:id="rId56"/>
    <p:sldId id="678" r:id="rId57"/>
    <p:sldId id="679" r:id="rId58"/>
    <p:sldId id="703" r:id="rId59"/>
    <p:sldId id="704" r:id="rId60"/>
    <p:sldId id="709" r:id="rId61"/>
    <p:sldId id="710" r:id="rId62"/>
    <p:sldId id="711" r:id="rId63"/>
    <p:sldId id="705" r:id="rId64"/>
    <p:sldId id="680" r:id="rId65"/>
    <p:sldId id="699" r:id="rId66"/>
    <p:sldId id="681" r:id="rId67"/>
    <p:sldId id="784" r:id="rId68"/>
    <p:sldId id="813" r:id="rId69"/>
    <p:sldId id="667" r:id="rId70"/>
    <p:sldId id="658" r:id="rId71"/>
    <p:sldId id="706" r:id="rId72"/>
    <p:sldId id="672" r:id="rId73"/>
    <p:sldId id="713" r:id="rId7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E1AD16AB-C122-4CB6-9088-7AC90C6378A5}">
          <p14:sldIdLst>
            <p14:sldId id="434"/>
            <p14:sldId id="694"/>
            <p14:sldId id="452"/>
            <p14:sldId id="453"/>
            <p14:sldId id="459"/>
            <p14:sldId id="455"/>
            <p14:sldId id="692"/>
            <p14:sldId id="457"/>
            <p14:sldId id="458"/>
            <p14:sldId id="695"/>
            <p14:sldId id="485"/>
            <p14:sldId id="496"/>
            <p14:sldId id="558"/>
            <p14:sldId id="487"/>
            <p14:sldId id="497"/>
            <p14:sldId id="498"/>
            <p14:sldId id="553"/>
            <p14:sldId id="499"/>
            <p14:sldId id="501"/>
            <p14:sldId id="502"/>
            <p14:sldId id="696"/>
            <p14:sldId id="668"/>
            <p14:sldId id="659"/>
            <p14:sldId id="559"/>
            <p14:sldId id="663"/>
            <p14:sldId id="682"/>
            <p14:sldId id="714"/>
            <p14:sldId id="712"/>
            <p14:sldId id="683"/>
            <p14:sldId id="726"/>
            <p14:sldId id="687"/>
            <p14:sldId id="693"/>
            <p14:sldId id="688"/>
            <p14:sldId id="689"/>
            <p14:sldId id="690"/>
            <p14:sldId id="691"/>
            <p14:sldId id="733"/>
            <p14:sldId id="734"/>
            <p14:sldId id="741"/>
            <p14:sldId id="735"/>
            <p14:sldId id="736"/>
            <p14:sldId id="737"/>
            <p14:sldId id="738"/>
            <p14:sldId id="739"/>
            <p14:sldId id="740"/>
            <p14:sldId id="700"/>
            <p14:sldId id="660"/>
            <p14:sldId id="674"/>
            <p14:sldId id="675"/>
            <p14:sldId id="701"/>
            <p14:sldId id="702"/>
            <p14:sldId id="661"/>
            <p14:sldId id="676"/>
            <p14:sldId id="698"/>
            <p14:sldId id="677"/>
            <p14:sldId id="678"/>
            <p14:sldId id="679"/>
            <p14:sldId id="703"/>
            <p14:sldId id="704"/>
            <p14:sldId id="709"/>
            <p14:sldId id="710"/>
            <p14:sldId id="711"/>
            <p14:sldId id="705"/>
            <p14:sldId id="680"/>
            <p14:sldId id="699"/>
            <p14:sldId id="681"/>
            <p14:sldId id="784"/>
            <p14:sldId id="813"/>
            <p14:sldId id="667"/>
            <p14:sldId id="658"/>
            <p14:sldId id="706"/>
            <p14:sldId id="672"/>
            <p14:sldId id="7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94810" autoAdjust="0"/>
  </p:normalViewPr>
  <p:slideViewPr>
    <p:cSldViewPr>
      <p:cViewPr varScale="1">
        <p:scale>
          <a:sx n="103" d="100"/>
          <a:sy n="103" d="100"/>
        </p:scale>
        <p:origin x="72" y="1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2602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192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633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887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06.12.2021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gif"/><Relationship Id="rId3" Type="http://schemas.openxmlformats.org/officeDocument/2006/relationships/image" Target="../media/image12.gif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3.gi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3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3.gi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13.gi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3.gi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3.gi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gif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gif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13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физического уровня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3176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Предотвращение коллизий в канале: </a:t>
            </a:r>
          </a:p>
          <a:p>
            <a:pPr marL="542925" lvl="3"/>
            <a:r>
              <a:rPr lang="ru-RU" sz="2200" dirty="0"/>
              <a:t>CSMA/CA  "множественный доступ с контролем несущей и </a:t>
            </a:r>
            <a:r>
              <a:rPr lang="ru-RU" sz="2200" i="1" dirty="0"/>
              <a:t>предотвращением</a:t>
            </a:r>
            <a:r>
              <a:rPr lang="ru-RU" sz="2200" dirty="0"/>
              <a:t> коллизий"). </a:t>
            </a:r>
          </a:p>
          <a:p>
            <a:pPr marL="1000125" lvl="4"/>
            <a:r>
              <a:rPr lang="ru-RU" sz="2200" b="1" dirty="0"/>
              <a:t>Для предотвращения заторов источник посылает </a:t>
            </a:r>
            <a:r>
              <a:rPr lang="en-US" sz="2200" b="1" dirty="0"/>
              <a:t>jam </a:t>
            </a:r>
            <a:r>
              <a:rPr lang="ru-RU" sz="2200" b="1" dirty="0"/>
              <a:t>сигналы</a:t>
            </a:r>
          </a:p>
          <a:p>
            <a:pPr marL="1000125" lvl="4"/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отличается от CSMA/CD тем, что коллизиям подвержены не пакеты данных, а только </a:t>
            </a:r>
            <a:r>
              <a:rPr lang="ru-RU" sz="2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-сигналы</a:t>
            </a:r>
            <a:r>
              <a:rPr lang="ru-RU" sz="2200" b="1" dirty="0"/>
              <a:t>.</a:t>
            </a:r>
          </a:p>
          <a:p>
            <a:pPr marL="542925" lvl="3"/>
            <a:r>
              <a:rPr lang="ru-RU" sz="2200" dirty="0"/>
              <a:t>Механизм (CSMA/CA)  призван выявлять коллизии в сети </a:t>
            </a:r>
          </a:p>
          <a:p>
            <a:pPr marL="542925" lvl="3"/>
            <a:r>
              <a:rPr lang="ru-RU" sz="2200" i="1" dirty="0"/>
              <a:t>Проблему нельзя решить с помощью коммутаторов, как в проводных сетях</a:t>
            </a:r>
            <a:r>
              <a:rPr lang="ru-RU" sz="1600" dirty="0"/>
              <a:t>	</a:t>
            </a:r>
          </a:p>
          <a:p>
            <a:pPr marL="361950" lvl="2">
              <a:spcBef>
                <a:spcPts val="600"/>
              </a:spcBef>
            </a:pPr>
            <a:r>
              <a:rPr lang="ru-RU" sz="2200" b="1" u="sng" dirty="0"/>
              <a:t>Время доставки сообщений не нормировано:</a:t>
            </a:r>
          </a:p>
          <a:p>
            <a:pPr marL="819150" lvl="3"/>
            <a:r>
              <a:rPr lang="ru-RU" sz="2200" dirty="0"/>
              <a:t>Механизм случайного доступа к каналу (CSMA/CA) не гарантирует доставку в заранее известное время </a:t>
            </a:r>
          </a:p>
          <a:p>
            <a:pPr marL="819150" lvl="3"/>
            <a:endParaRPr lang="ru-RU" sz="1600" u="sng" dirty="0"/>
          </a:p>
        </p:txBody>
      </p:sp>
    </p:spTree>
    <p:extLst>
      <p:ext uri="{BB962C8B-B14F-4D97-AF65-F5344CB8AC3E}">
        <p14:creationId xmlns:p14="http://schemas.microsoft.com/office/powerpoint/2010/main" val="88604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400" b="1" u="sng" dirty="0"/>
              <a:t>Помехозащищенность ниже </a:t>
            </a:r>
            <a:r>
              <a:rPr lang="ru-RU" sz="2400" u="sng" dirty="0"/>
              <a:t>чем в проводных сетях</a:t>
            </a:r>
            <a:r>
              <a:rPr lang="ru-RU" sz="2400" dirty="0"/>
              <a:t>: </a:t>
            </a:r>
          </a:p>
          <a:p>
            <a:pPr lvl="1"/>
            <a:r>
              <a:rPr lang="ru-RU" sz="22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Беспроводные сети подвержены влиянию электромагнитных помех сильнее, чем проводные;</a:t>
            </a:r>
          </a:p>
          <a:p>
            <a:pPr lvl="1"/>
            <a:r>
              <a:rPr lang="ru-RU" sz="2200" i="1" dirty="0"/>
              <a:t>Больше помех, а также такие волновое явления, как переотражение сигналов и их интерференция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Надежность связи </a:t>
            </a:r>
            <a:r>
              <a:rPr lang="ru-RU" sz="2200" u="sng" dirty="0"/>
              <a:t>падает при движении или изменении обстановки</a:t>
            </a:r>
            <a:r>
              <a:rPr lang="ru-RU" sz="2200" dirty="0"/>
              <a:t>: </a:t>
            </a:r>
          </a:p>
          <a:p>
            <a:pPr lvl="1">
              <a:spcBef>
                <a:spcPts val="1200"/>
              </a:spcBef>
            </a:pPr>
            <a:r>
              <a:rPr lang="ru-RU" sz="2200" i="1" dirty="0"/>
              <a:t>Связь может исчезнуть при изменении расположения узлов сети или появлении объектов вызывающих паразитные сигналы.</a:t>
            </a:r>
          </a:p>
        </p:txBody>
      </p:sp>
    </p:spTree>
    <p:extLst>
      <p:ext uri="{BB962C8B-B14F-4D97-AF65-F5344CB8AC3E}">
        <p14:creationId xmlns:p14="http://schemas.microsoft.com/office/powerpoint/2010/main" val="481967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435280" cy="5904656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ru-RU" sz="2200" b="1" u="sng" dirty="0"/>
              <a:t>Нет полнодуплексного режима</a:t>
            </a:r>
            <a:r>
              <a:rPr lang="ru-RU" sz="2200" u="sng" dirty="0"/>
              <a:t>:</a:t>
            </a:r>
          </a:p>
          <a:p>
            <a:pPr lvl="1">
              <a:spcBef>
                <a:spcPts val="1200"/>
              </a:spcBef>
            </a:pPr>
            <a:r>
              <a:rPr lang="ru-RU" sz="2200" u="sng" dirty="0"/>
              <a:t>Беспроводные трансиверы не могут передавать и принимать сигнал на одном канале. </a:t>
            </a:r>
          </a:p>
          <a:p>
            <a:pPr lvl="2">
              <a:spcBef>
                <a:spcPts val="1200"/>
              </a:spcBef>
            </a:pPr>
            <a:r>
              <a:rPr lang="ru-RU" sz="2200" i="1" dirty="0"/>
              <a:t>Это связано с быстрым уменьшением плотности мощности излучения от расстояния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Сигнал собственного передатчика оказывается на порядки сильнее принимаемого сигнала и заглушает его.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Сеть физически не </a:t>
            </a:r>
            <a:r>
              <a:rPr lang="ru-RU" sz="2200" b="1" u="sng" dirty="0" smtClean="0"/>
              <a:t>защищена </a:t>
            </a:r>
            <a:r>
              <a:rPr lang="ru-RU" sz="2200" b="1" u="sng" dirty="0"/>
              <a:t>(Безопасность)</a:t>
            </a:r>
            <a:r>
              <a:rPr lang="ru-RU" sz="2200" dirty="0"/>
              <a:t>: </a:t>
            </a:r>
          </a:p>
          <a:p>
            <a:pPr lvl="1"/>
            <a:r>
              <a:rPr lang="ru-RU" sz="2200" dirty="0"/>
              <a:t>Возможность утечки информации, </a:t>
            </a:r>
          </a:p>
          <a:p>
            <a:pPr lvl="1"/>
            <a:r>
              <a:rPr lang="ru-RU" sz="2200" dirty="0"/>
              <a:t>Незащищенность от искусственно созданных помех, </a:t>
            </a:r>
          </a:p>
          <a:p>
            <a:pPr lvl="1"/>
            <a:r>
              <a:rPr lang="ru-RU" sz="2200" dirty="0"/>
              <a:t>Возможность незаметного вторжения враждебными лицами.</a:t>
            </a:r>
          </a:p>
          <a:p>
            <a:endParaRPr lang="ru-RU" sz="2200" dirty="0"/>
          </a:p>
          <a:p>
            <a:pPr marL="457200" lvl="1" indent="0">
              <a:buNone/>
            </a:pPr>
            <a:endParaRPr lang="ru-RU" sz="2000" i="1" dirty="0"/>
          </a:p>
        </p:txBody>
      </p:sp>
    </p:spTree>
    <p:extLst>
      <p:ext uri="{BB962C8B-B14F-4D97-AF65-F5344CB8AC3E}">
        <p14:creationId xmlns:p14="http://schemas.microsoft.com/office/powerpoint/2010/main" val="2135460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Особенности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pPr lvl="0"/>
            <a:r>
              <a:rPr lang="ru-RU" sz="2200" b="1" u="sng" dirty="0"/>
              <a:t>Ограниченная дальность связи</a:t>
            </a:r>
            <a:r>
              <a:rPr lang="ru-RU" sz="2200" u="sng" dirty="0"/>
              <a:t>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Чем выше диапазон частот тем меньше дальность</a:t>
            </a:r>
          </a:p>
          <a:p>
            <a:pPr lvl="2"/>
            <a:r>
              <a:rPr lang="ru-RU" sz="2000" dirty="0"/>
              <a:t>Проблема решается использованием ретрансляторов;</a:t>
            </a:r>
          </a:p>
          <a:p>
            <a:pPr lvl="1"/>
            <a:r>
              <a:rPr lang="ru-RU" sz="2200" dirty="0"/>
              <a:t>Не все диапазоны частот можно использовать.</a:t>
            </a:r>
          </a:p>
          <a:p>
            <a:pPr lvl="2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Часто в одном и том же диапазоне могут работать разные устройства</a:t>
            </a:r>
          </a:p>
          <a:p>
            <a:pPr lvl="3"/>
            <a:r>
              <a:rPr lang="ru-RU" sz="2200" i="1" dirty="0"/>
              <a:t>Например микроволновки и </a:t>
            </a:r>
            <a:r>
              <a:rPr lang="en-US" sz="2200" i="1" dirty="0" err="1"/>
              <a:t>wifi</a:t>
            </a:r>
            <a:r>
              <a:rPr lang="en-US" sz="2200" i="1" dirty="0"/>
              <a:t> </a:t>
            </a:r>
            <a:r>
              <a:rPr lang="ru-RU" sz="2200" i="1" dirty="0"/>
              <a:t>работают в одном диапазоне частот.</a:t>
            </a:r>
          </a:p>
          <a:p>
            <a:pPr lvl="0">
              <a:spcBef>
                <a:spcPts val="1200"/>
              </a:spcBef>
            </a:pPr>
            <a:r>
              <a:rPr lang="ru-RU" sz="2200" b="1" u="sng" dirty="0"/>
              <a:t>Пропускная способность сети и проблема сильного сигнала</a:t>
            </a:r>
            <a:r>
              <a:rPr lang="ru-RU" sz="2200" u="sng" dirty="0"/>
              <a:t>:</a:t>
            </a:r>
          </a:p>
          <a:p>
            <a:pPr lvl="1"/>
            <a:r>
              <a:rPr lang="ru-RU" sz="2000" dirty="0"/>
              <a:t>Как правило устройства выбирают канал с лучшим сигналом</a:t>
            </a:r>
          </a:p>
          <a:p>
            <a:pPr lvl="2"/>
            <a:r>
              <a:rPr lang="ru-RU" sz="2000" dirty="0"/>
              <a:t>канал может быть перегружен</a:t>
            </a:r>
          </a:p>
          <a:p>
            <a:pPr lvl="3"/>
            <a:r>
              <a:rPr lang="ru-RU" dirty="0"/>
              <a:t>Решается специальными алгоритмами распределения пропускной способности.</a:t>
            </a:r>
          </a:p>
        </p:txBody>
      </p:sp>
    </p:spTree>
    <p:extLst>
      <p:ext uri="{BB962C8B-B14F-4D97-AF65-F5344CB8AC3E}">
        <p14:creationId xmlns:p14="http://schemas.microsoft.com/office/powerpoint/2010/main" val="4190031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r>
              <a:rPr lang="ru-RU" sz="3600" b="1" dirty="0"/>
              <a:t/>
            </a:r>
            <a:br>
              <a:rPr lang="ru-RU" sz="3600" b="1" dirty="0"/>
            </a:br>
            <a:r>
              <a:rPr lang="ru-RU" sz="3600" b="1" dirty="0"/>
              <a:t>Проблема скрытого узла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dirty="0"/>
              <a:t>Результат: потеря информации, поскольку устройства  могут принимать только один сигнал.</a:t>
            </a:r>
          </a:p>
          <a:p>
            <a:endParaRPr lang="ru-RU" sz="2200" dirty="0"/>
          </a:p>
        </p:txBody>
      </p:sp>
      <p:pic>
        <p:nvPicPr>
          <p:cNvPr id="7" name="Рисунок 6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4293096"/>
            <a:ext cx="3384376" cy="20162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</p:spPr>
            <p:txBody>
              <a:bodyPr>
                <a:normAutofit/>
              </a:bodyPr>
              <a:lstStyle/>
              <a:p>
                <a:r>
                  <a:rPr lang="ru-RU" sz="2200" b="1" dirty="0"/>
                  <a:t>Решение проблемы «скрытого узла» – метод </a:t>
                </a:r>
                <a:r>
                  <a:rPr lang="en-US" sz="2200" b="1" dirty="0"/>
                  <a:t>RTS-CTS</a:t>
                </a:r>
                <a:r>
                  <a:rPr lang="ru-RU" sz="2200" dirty="0"/>
                  <a:t>:</a:t>
                </a:r>
              </a:p>
              <a:p>
                <a:r>
                  <a:rPr lang="ru-RU" sz="2200" dirty="0"/>
                  <a:t>Устройство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ru-RU" sz="2200" dirty="0"/>
                  <a:t> начинает сеанс с отправки пакета запроса на передачу RTS («</a:t>
                </a:r>
                <a:r>
                  <a:rPr lang="ru-RU" sz="2200" dirty="0" err="1"/>
                  <a:t>Request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</a:t>
                </a:r>
                <a:r>
                  <a:rPr lang="en-US" sz="2200" dirty="0"/>
                  <a:t> </a:t>
                </a:r>
                <a:r>
                  <a:rPr lang="ru-RU" sz="2200" dirty="0"/>
                  <a:t>устройству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ru-RU" sz="2200" dirty="0"/>
                  <a:t>. </a:t>
                </a:r>
              </a:p>
              <a:p>
                <a:r>
                  <a:rPr lang="ru-RU" sz="2200" dirty="0"/>
                  <a:t>Если устройство В свободно, то отвечает пакетом CTS («</a:t>
                </a:r>
                <a:r>
                  <a:rPr lang="ru-RU" sz="2200" dirty="0" err="1"/>
                  <a:t>Clear</a:t>
                </a:r>
                <a:r>
                  <a:rPr lang="ru-RU" sz="2200" dirty="0"/>
                  <a:t> </a:t>
                </a:r>
                <a:r>
                  <a:rPr lang="ru-RU" sz="2200" dirty="0" err="1"/>
                  <a:t>To</a:t>
                </a:r>
                <a:r>
                  <a:rPr lang="ru-RU" sz="2200" dirty="0"/>
                  <a:t> </a:t>
                </a:r>
                <a:r>
                  <a:rPr lang="ru-RU" sz="2200" dirty="0" err="1"/>
                  <a:t>Send</a:t>
                </a:r>
                <a:r>
                  <a:rPr lang="ru-RU" sz="2200" dirty="0"/>
                  <a:t>»). </a:t>
                </a:r>
                <a:endParaRPr lang="en-US" sz="2200" dirty="0"/>
              </a:p>
              <a:p>
                <a:r>
                  <a:rPr lang="ru-RU" sz="2200" dirty="0"/>
                  <a:t>При получении </a:t>
                </a:r>
                <a:r>
                  <a:rPr lang="en-US" sz="2200" dirty="0"/>
                  <a:t>CTS </a:t>
                </a:r>
                <a:r>
                  <a:rPr lang="ru-RU" sz="2200" dirty="0"/>
                  <a:t>устройство А начинает передачу пакета данных.</a:t>
                </a:r>
              </a:p>
              <a:p>
                <a:pPr lvl="1"/>
                <a:r>
                  <a:rPr lang="ru-RU" sz="2200" dirty="0"/>
                  <a:t>Устройство, получившее пакет RTS или CTS, предназначенный не ему, будет оставаться в состоянии ожидания.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6"/>
                <a:ext cx="8435280" cy="5904656"/>
              </a:xfrm>
              <a:blipFill rotWithShape="1">
                <a:blip r:embed="rId2"/>
                <a:stretch>
                  <a:fillRect l="-795" t="-620" r="-2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 descr="http://www.bookasutp.ru/Chapter2.files/image117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6641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Беспроводные сети</a:t>
            </a:r>
            <a:r>
              <a:rPr lang="en-US" sz="3600" b="1" dirty="0"/>
              <a:t> . </a:t>
            </a:r>
            <a:r>
              <a:rPr lang="ru-RU" sz="3600" b="1" dirty="0"/>
              <a:t>Метод </a:t>
            </a:r>
            <a:r>
              <a:rPr lang="en-US" sz="3600" b="1" dirty="0"/>
              <a:t>RTS</a:t>
            </a:r>
            <a:r>
              <a:rPr lang="ru-RU" sz="3600" b="1" dirty="0"/>
              <a:t>-</a:t>
            </a:r>
            <a:r>
              <a:rPr lang="en-US" sz="3600" b="1" dirty="0"/>
              <a:t>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692696"/>
            <a:ext cx="8435280" cy="5904656"/>
          </a:xfrm>
        </p:spPr>
        <p:txBody>
          <a:bodyPr>
            <a:normAutofit/>
          </a:bodyPr>
          <a:lstStyle/>
          <a:p>
            <a:r>
              <a:rPr lang="ru-RU" sz="2200" b="1" dirty="0"/>
              <a:t>Недостаток - сигналы  RTS/CTS ухудшают скорость работы </a:t>
            </a:r>
          </a:p>
          <a:p>
            <a:pPr lvl="1"/>
            <a:r>
              <a:rPr lang="ru-RU" sz="2200" dirty="0"/>
              <a:t> повышаются накладные расходы:</a:t>
            </a:r>
          </a:p>
          <a:p>
            <a:pPr lvl="2"/>
            <a:r>
              <a:rPr lang="ru-RU" sz="2200" dirty="0"/>
              <a:t>Максимальная длина кадра данных 802.11 равна 2346 байт, длина RTS-кадра — 20 байт, CTS-кадра — 14 байт.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1800" dirty="0"/>
              <a:t>Устройства могут иметь разную модуляцию сигналов, по этому в сетях </a:t>
            </a:r>
            <a:r>
              <a:rPr lang="en-US" sz="1800" dirty="0"/>
              <a:t>WIFI RTS </a:t>
            </a:r>
            <a:r>
              <a:rPr lang="ru-RU" sz="1800" dirty="0"/>
              <a:t>транслируется всегда в на базовой скорости с базовыми настройками</a:t>
            </a:r>
            <a:r>
              <a:rPr lang="en-US" sz="1800" dirty="0"/>
              <a:t>.</a:t>
            </a:r>
            <a:endParaRPr lang="ru-RU" sz="1800" dirty="0"/>
          </a:p>
          <a:p>
            <a:pPr marL="742950" lvl="2" indent="-342900"/>
            <a:r>
              <a:rPr lang="en-US" sz="2000" dirty="0"/>
              <a:t>DSSS </a:t>
            </a:r>
            <a:r>
              <a:rPr lang="ru-RU" sz="2000" dirty="0"/>
              <a:t>и </a:t>
            </a:r>
            <a:r>
              <a:rPr lang="en-US" sz="2000" dirty="0"/>
              <a:t>CCK 1 Mbit/s</a:t>
            </a:r>
            <a:endParaRPr lang="ru-RU" sz="2000" dirty="0"/>
          </a:p>
          <a:p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Процедура обмена RTS- и CTS-кадрами не обязательна. </a:t>
            </a:r>
          </a:p>
          <a:p>
            <a:pPr lvl="1"/>
            <a:r>
              <a:rPr lang="ru-RU" sz="2200" dirty="0"/>
              <a:t>можно отказаться при небольшой нагрузке сети, </a:t>
            </a:r>
          </a:p>
          <a:p>
            <a:pPr lvl="1"/>
            <a:r>
              <a:rPr lang="ru-RU" sz="2200" dirty="0"/>
              <a:t>в такой ситуации коллизии случаются редко</a:t>
            </a:r>
          </a:p>
          <a:p>
            <a:endParaRPr lang="ru-RU" sz="2200" dirty="0"/>
          </a:p>
        </p:txBody>
      </p:sp>
      <p:pic>
        <p:nvPicPr>
          <p:cNvPr id="4" name="Рисунок 3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694" y="5229200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18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CSMA/CA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12968" cy="6021288"/>
          </a:xfrm>
        </p:spPr>
        <p:txBody>
          <a:bodyPr>
            <a:normAutofit fontScale="92500"/>
          </a:bodyPr>
          <a:lstStyle/>
          <a:p>
            <a:pPr>
              <a:spcBef>
                <a:spcPts val="0"/>
              </a:spcBef>
            </a:pPr>
            <a:r>
              <a:rPr lang="ru-RU" sz="2500" dirty="0"/>
              <a:t>Перед отправкой сообщения устройство прослушивает эфир, </a:t>
            </a:r>
          </a:p>
          <a:p>
            <a:pPr>
              <a:spcBef>
                <a:spcPts val="0"/>
              </a:spcBef>
            </a:pPr>
            <a:r>
              <a:rPr lang="ru-RU" sz="2400" b="1" dirty="0"/>
              <a:t>Если эфир свободен устройство, посылает </a:t>
            </a:r>
            <a:r>
              <a:rPr lang="ru-RU" sz="2400" b="1" dirty="0" err="1"/>
              <a:t>jam</a:t>
            </a:r>
            <a:r>
              <a:rPr lang="ru-RU" sz="2400" b="1" dirty="0"/>
              <a:t> сигнал (</a:t>
            </a:r>
            <a:r>
              <a:rPr lang="ru-RU" sz="2400" b="1" dirty="0" err="1"/>
              <a:t>сигн</a:t>
            </a:r>
            <a:r>
              <a:rPr lang="ru-RU" sz="2400" b="1" dirty="0"/>
              <a:t>. затора) </a:t>
            </a:r>
          </a:p>
          <a:p>
            <a:pPr lvl="1">
              <a:spcBef>
                <a:spcPts val="0"/>
              </a:spcBef>
            </a:pPr>
            <a:r>
              <a:rPr lang="ru-RU" sz="2600" i="1" u="sng" dirty="0"/>
              <a:t>Во время эфира каждый цикл приема/передачи начинается с периода молчания случайной длины</a:t>
            </a:r>
            <a:r>
              <a:rPr lang="ru-RU" sz="2600" i="1" dirty="0"/>
              <a:t>. </a:t>
            </a:r>
          </a:p>
          <a:p>
            <a:pPr lvl="2">
              <a:spcBef>
                <a:spcPts val="0"/>
              </a:spcBef>
            </a:pPr>
            <a:r>
              <a:rPr lang="ru-RU" sz="2200" dirty="0"/>
              <a:t>Если устройство начинает эфир, то передача начинается сразу.</a:t>
            </a:r>
          </a:p>
          <a:p>
            <a:pPr lvl="1">
              <a:spcBef>
                <a:spcPts val="0"/>
              </a:spcBef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Перед посылкой сообщения устройство ожидает все станций, которые могут послать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>
              <a:spcBef>
                <a:spcPts val="0"/>
              </a:spcBef>
            </a:pPr>
            <a:r>
              <a:rPr lang="ru-RU" sz="2500" b="1" dirty="0"/>
              <a:t>Если эфир свободен, устройство начинает передачу фрейма.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Если во время передачи станция обнаруживает </a:t>
            </a:r>
            <a:r>
              <a:rPr lang="ru-RU" sz="2200" dirty="0" err="1"/>
              <a:t>jam</a:t>
            </a:r>
            <a:r>
              <a:rPr lang="ru-RU" sz="2200" dirty="0"/>
              <a:t> </a:t>
            </a:r>
            <a:r>
              <a:rPr lang="ru-RU" sz="2200" dirty="0" err="1"/>
              <a:t>signal</a:t>
            </a:r>
            <a:r>
              <a:rPr lang="ru-RU" sz="2200" dirty="0"/>
              <a:t> от другой станции, она останавливает передачу </a:t>
            </a:r>
          </a:p>
          <a:p>
            <a:pPr>
              <a:spcBef>
                <a:spcPts val="0"/>
              </a:spcBef>
            </a:pPr>
            <a:r>
              <a:rPr lang="ru-RU" sz="2500" b="1" dirty="0"/>
              <a:t>Повторная попытка передачи через случайное время </a:t>
            </a:r>
          </a:p>
          <a:p>
            <a:pPr lvl="1">
              <a:spcBef>
                <a:spcPts val="0"/>
              </a:spcBef>
            </a:pPr>
            <a:r>
              <a:rPr lang="ru-RU" sz="2200" dirty="0"/>
              <a:t>Максимально допустимо 16 </a:t>
            </a:r>
            <a:r>
              <a:rPr lang="ru-RU" sz="2200" dirty="0" smtClean="0"/>
              <a:t>попыток с увеличением времени, потом попытки без увеличения времени.</a:t>
            </a:r>
            <a:endParaRPr lang="ru-RU" sz="2200" dirty="0"/>
          </a:p>
          <a:p>
            <a:pPr>
              <a:spcBef>
                <a:spcPts val="0"/>
              </a:spcBef>
            </a:pPr>
            <a:r>
              <a:rPr lang="ru-RU" sz="2400" i="1" dirty="0"/>
              <a:t>Если кадр проходит успешно, то адресат отправляет обратно короткое подтверждение </a:t>
            </a:r>
            <a:r>
              <a:rPr lang="en-US" sz="2400" i="1" dirty="0"/>
              <a:t>(ASK)</a:t>
            </a:r>
            <a:r>
              <a:rPr lang="ru-RU" sz="2400" i="1" dirty="0"/>
              <a:t>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543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Таким образом станция резервирует для себя определенное время. </a:t>
            </a:r>
            <a:endParaRPr lang="ru-RU" sz="1800" dirty="0"/>
          </a:p>
          <a:p>
            <a:pPr lvl="1">
              <a:lnSpc>
                <a:spcPct val="110000"/>
              </a:lnSpc>
            </a:pP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 того, как все станции приняли </a:t>
            </a:r>
            <a:r>
              <a:rPr lang="en-US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она начинает передавать.</a:t>
            </a:r>
            <a:endParaRPr lang="en-US" sz="1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en-US" sz="2200" b="1" dirty="0"/>
              <a:t>C</a:t>
            </a:r>
            <a:r>
              <a:rPr lang="ru-RU" sz="2200" b="1" dirty="0"/>
              <a:t>случайная задержка после освобождения канала позволяет уменьшить вероятность </a:t>
            </a:r>
            <a:r>
              <a:rPr lang="ru-RU" sz="2400" b="1" dirty="0"/>
              <a:t>коллизии, </a:t>
            </a:r>
          </a:p>
          <a:p>
            <a:pPr lvl="1">
              <a:lnSpc>
                <a:spcPct val="110000"/>
              </a:lnSpc>
            </a:pPr>
            <a:r>
              <a:rPr lang="ru-RU" sz="22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544687"/>
            <a:ext cx="6606951" cy="3140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Виды беспроводных сетей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457475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Особенности широковещательного режима.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12968" cy="561662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Часто используется режим широковещательной передачи,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Когда сообщение одновременно должны принять все участники сети.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Например, маршрутизатор транслирует SSID (имя сети) в широковещательном режиме, 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все пользователи, в зоне покрытия, могут увидеть ее идентификатор на своих устройствах.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Особенность – отсутствие подтверждения о получении сообщения. </a:t>
            </a:r>
          </a:p>
        </p:txBody>
      </p:sp>
    </p:spTree>
    <p:extLst>
      <p:ext uri="{BB962C8B-B14F-4D97-AF65-F5344CB8AC3E}">
        <p14:creationId xmlns:p14="http://schemas.microsoft.com/office/powerpoint/2010/main" val="16267864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Особенности кодирования данных в беспроводных сетях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6964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Физический уровень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20688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</a:t>
            </a:r>
            <a:br>
              <a:rPr lang="ru-RU" sz="2800" b="1" dirty="0"/>
            </a:br>
            <a:r>
              <a:rPr lang="ru-RU" sz="3200" b="1" dirty="0"/>
              <a:t>Модуляция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/>
              <a:t>Используются коды </a:t>
            </a:r>
            <a:r>
              <a:rPr lang="ru-RU" sz="2200" dirty="0" err="1"/>
              <a:t>Баркера</a:t>
            </a:r>
            <a:r>
              <a:rPr lang="ru-RU" sz="2200" dirty="0"/>
              <a:t> и </a:t>
            </a:r>
            <a:r>
              <a:rPr lang="ru-RU" sz="2200" dirty="0" err="1"/>
              <a:t>сверточные</a:t>
            </a:r>
            <a:r>
              <a:rPr lang="ru-RU" sz="2200" dirty="0"/>
              <a:t> коды</a:t>
            </a:r>
            <a:endParaRPr lang="en-US" sz="2200" dirty="0"/>
          </a:p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/>
              <a:t>Избыточное кодирование с целью исключения сложных комбинаций</a:t>
            </a:r>
            <a:r>
              <a:rPr lang="en-US" sz="2200" dirty="0"/>
              <a:t> </a:t>
            </a:r>
            <a:r>
              <a:rPr lang="ru-RU" sz="2200" dirty="0"/>
              <a:t>типа много единиц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алгоритмы, повышающему их похожесть на </a:t>
            </a:r>
            <a:r>
              <a:rPr lang="ru-RU" sz="2200" dirty="0" err="1"/>
              <a:t>псевдошум</a:t>
            </a:r>
            <a:r>
              <a:rPr lang="ru-RU" sz="2200" dirty="0"/>
              <a:t>.</a:t>
            </a:r>
          </a:p>
          <a:p>
            <a:pPr marL="1200150" lvl="3" indent="-342900">
              <a:spcBef>
                <a:spcPts val="600"/>
              </a:spcBef>
            </a:pPr>
            <a:r>
              <a:rPr lang="ru-RU" sz="2200" dirty="0"/>
              <a:t>Напр. разбивают сообщение в матрицу по строкам, а передают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8595757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274638"/>
            <a:ext cx="8568952" cy="778098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борьбы с ошибками. </a:t>
            </a:r>
            <a:br>
              <a:rPr lang="ru-RU" sz="2800" b="1" dirty="0"/>
            </a:br>
            <a:r>
              <a:rPr lang="ru-RU" sz="2800" b="1" dirty="0"/>
              <a:t>Сигналы обратной связи.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05840" y="1068388"/>
            <a:ext cx="8712968" cy="547260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000" b="1" i="1" dirty="0"/>
              <a:t>Использование подтверждений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2000" dirty="0"/>
              <a:t>Приемник отправляет в ответ на сообщение код подтверждения корректности приема или запрос на повторение.</a:t>
            </a:r>
          </a:p>
          <a:p>
            <a:pPr lvl="1">
              <a:lnSpc>
                <a:spcPct val="110000"/>
              </a:lnSpc>
            </a:pPr>
            <a:r>
              <a:rPr lang="ru-RU" sz="2000" b="1" i="1" dirty="0"/>
              <a:t>Метод ARQ</a:t>
            </a:r>
            <a:r>
              <a:rPr lang="ru-RU" sz="2000" dirty="0"/>
              <a:t> (</a:t>
            </a:r>
            <a:r>
              <a:rPr lang="ru-RU" sz="2000" dirty="0" err="1"/>
              <a:t>Automatic</a:t>
            </a:r>
            <a:r>
              <a:rPr lang="ru-RU" sz="2000" dirty="0"/>
              <a:t> </a:t>
            </a:r>
            <a:r>
              <a:rPr lang="ru-RU" sz="2000" dirty="0" err="1"/>
              <a:t>Repeat</a:t>
            </a:r>
            <a:r>
              <a:rPr lang="ru-RU" sz="2000" dirty="0"/>
              <a:t> </a:t>
            </a:r>
            <a:r>
              <a:rPr lang="ru-RU" sz="2000" dirty="0" err="1"/>
              <a:t>reQuest</a:t>
            </a:r>
            <a:r>
              <a:rPr lang="ru-RU" sz="2000" dirty="0"/>
              <a:t> - "автоматический повтор в ответ на запрос")</a:t>
            </a:r>
            <a:r>
              <a:rPr lang="en-US" sz="2000" dirty="0"/>
              <a:t>–</a:t>
            </a:r>
            <a:endParaRPr lang="ru-RU" sz="2000" dirty="0"/>
          </a:p>
          <a:p>
            <a:pPr lvl="2">
              <a:lnSpc>
                <a:spcPct val="110000"/>
              </a:lnSpc>
            </a:pPr>
            <a:r>
              <a:rPr lang="en-US" sz="2000" i="1" u="sng" dirty="0"/>
              <a:t> </a:t>
            </a:r>
            <a:r>
              <a:rPr lang="ru-RU" sz="2000" i="1" u="sng" dirty="0"/>
              <a:t>На </a:t>
            </a:r>
            <a:r>
              <a:rPr lang="ru-RU" sz="2000" i="1" u="sng" dirty="0" smtClean="0"/>
              <a:t>отправку </a:t>
            </a:r>
            <a:r>
              <a:rPr lang="ru-RU" sz="2000" i="1" u="sng" dirty="0"/>
              <a:t>подтверждения дается определённое время, пакет автоматически отправляется заново.</a:t>
            </a:r>
          </a:p>
          <a:p>
            <a:pPr marL="819150" lvl="2" indent="-342900">
              <a:lnSpc>
                <a:spcPct val="110000"/>
              </a:lnSpc>
            </a:pPr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приемник делает повторный запрос только если ни один из пакетов не был принят без ошибок;</a:t>
            </a:r>
          </a:p>
          <a:p>
            <a:pPr lvl="2">
              <a:lnSpc>
                <a:spcPct val="110000"/>
              </a:lnSpc>
            </a:pPr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</a:t>
            </a:r>
            <a:r>
              <a:rPr lang="ru-RU" sz="2000" u="sng" dirty="0" smtClean="0"/>
              <a:t>(переотправка в двойной экспоненциальной выдержке) – доп. Метод разрешения коллизий. </a:t>
            </a:r>
            <a:endParaRPr lang="ru-RU" sz="2000" u="sng" dirty="0"/>
          </a:p>
          <a:p>
            <a:pPr lvl="3">
              <a:lnSpc>
                <a:spcPct val="110000"/>
              </a:lnSpc>
            </a:pPr>
            <a:r>
              <a:rPr lang="ru-RU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02406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ru-RU" sz="3200" b="1" dirty="0"/>
              <a:t>Другие методы борьбы с ошибками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599"/>
          </a:xfrm>
        </p:spPr>
        <p:txBody>
          <a:bodyPr>
            <a:noAutofit/>
          </a:bodyPr>
          <a:lstStyle/>
          <a:p>
            <a:r>
              <a:rPr lang="ru-RU" sz="2000" b="1" dirty="0"/>
              <a:t>Использование избыточного кодирования </a:t>
            </a:r>
            <a:r>
              <a:rPr lang="ru-RU" sz="2000" dirty="0"/>
              <a:t>– </a:t>
            </a:r>
          </a:p>
          <a:p>
            <a:pPr marL="742950" lvl="2" indent="-342900"/>
            <a:r>
              <a:rPr lang="ru-RU" sz="2000" b="1" dirty="0"/>
              <a:t>Схемы прямого исправления ошибок </a:t>
            </a:r>
            <a:r>
              <a:rPr lang="en-US" sz="2000" b="1" dirty="0"/>
              <a:t>(FCE)</a:t>
            </a:r>
            <a:r>
              <a:rPr lang="ru-RU" sz="2000" b="1" dirty="0"/>
              <a:t> </a:t>
            </a:r>
            <a:r>
              <a:rPr lang="ru-RU" sz="2000" dirty="0"/>
              <a:t>– добавление спец. символов к кодам, которые позволяют восстановить сообщение, если там не много ошибок.</a:t>
            </a:r>
            <a:endParaRPr lang="en-US" sz="2000" dirty="0"/>
          </a:p>
          <a:p>
            <a:r>
              <a:rPr lang="ru-RU" sz="2000" b="1" dirty="0"/>
              <a:t>Использование циклического кодирования</a:t>
            </a:r>
          </a:p>
          <a:p>
            <a:pPr lvl="2"/>
            <a:r>
              <a:rPr lang="en-US" sz="2000" dirty="0"/>
              <a:t>CRC </a:t>
            </a:r>
            <a:r>
              <a:rPr lang="ru-RU" sz="2000" dirty="0"/>
              <a:t>коды, биты проверки четности, </a:t>
            </a:r>
          </a:p>
          <a:p>
            <a:pPr lvl="2"/>
            <a:r>
              <a:rPr lang="ru-RU" sz="2000" dirty="0"/>
              <a:t>вертикальное и горизонтальное сканирование</a:t>
            </a:r>
          </a:p>
          <a:p>
            <a:pPr lvl="3"/>
            <a:r>
              <a:rPr lang="ru-RU" dirty="0"/>
              <a:t>разбиение сообщения в матрицу и проверка четности на каждой строке или столбце</a:t>
            </a:r>
          </a:p>
          <a:p>
            <a:pPr lvl="0">
              <a:spcBef>
                <a:spcPts val="1200"/>
              </a:spcBef>
            </a:pPr>
            <a:r>
              <a:rPr lang="ru-RU" sz="2000" b="1" dirty="0"/>
              <a:t>Использование нескольких антенн.</a:t>
            </a:r>
          </a:p>
          <a:p>
            <a:pPr lvl="1"/>
            <a:r>
              <a:rPr lang="ru-RU" sz="2000" dirty="0"/>
              <a:t>Антенны пространственное разносят, соответственно помехи действую по разному</a:t>
            </a:r>
            <a:r>
              <a:rPr lang="en-US" sz="2000" dirty="0"/>
              <a:t> </a:t>
            </a:r>
            <a:r>
              <a:rPr lang="ru-RU" sz="2000" dirty="0"/>
              <a:t>(метод </a:t>
            </a:r>
            <a:r>
              <a:rPr lang="en-US" sz="2000" dirty="0"/>
              <a:t>MIMO)</a:t>
            </a:r>
            <a:r>
              <a:rPr lang="ru-RU" sz="2000" dirty="0"/>
              <a:t>.</a:t>
            </a:r>
          </a:p>
          <a:p>
            <a:r>
              <a:rPr lang="ru-RU" sz="2000" b="1" dirty="0"/>
              <a:t>Использование кодового уплотнения </a:t>
            </a:r>
            <a:r>
              <a:rPr lang="en-US" sz="2000" b="1" dirty="0"/>
              <a:t>(CDM)</a:t>
            </a:r>
          </a:p>
          <a:p>
            <a:pPr lvl="1"/>
            <a:r>
              <a:rPr lang="ru-RU" sz="2000" dirty="0"/>
              <a:t>Для каждого приемника сообщения кодируются по 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15023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892480" cy="850106"/>
          </a:xfrm>
        </p:spPr>
        <p:txBody>
          <a:bodyPr>
            <a:noAutofit/>
          </a:bodyPr>
          <a:lstStyle/>
          <a:p>
            <a:r>
              <a:rPr lang="ru-RU" sz="3600" b="1" dirty="0"/>
              <a:t>Внутрикадровый контроль</a:t>
            </a:r>
            <a:endParaRPr lang="ru-RU" sz="34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268761"/>
            <a:ext cx="8229600" cy="5256583"/>
          </a:xfrm>
        </p:spPr>
        <p:txBody>
          <a:bodyPr>
            <a:noAutofit/>
          </a:bodyPr>
          <a:lstStyle/>
          <a:p>
            <a:r>
              <a:rPr lang="en-US" sz="2100" b="1" dirty="0"/>
              <a:t>CRC</a:t>
            </a:r>
            <a:r>
              <a:rPr lang="en-US" sz="2100" dirty="0"/>
              <a:t> (CRC </a:t>
            </a:r>
            <a:r>
              <a:rPr lang="ru-RU" sz="2100" dirty="0"/>
              <a:t>также называют, контрольной последовательностью кадра (</a:t>
            </a:r>
            <a:r>
              <a:rPr lang="ru-RU" sz="2100" dirty="0" err="1"/>
              <a:t>Frame</a:t>
            </a:r>
            <a:r>
              <a:rPr lang="ru-RU" sz="2100" dirty="0"/>
              <a:t> </a:t>
            </a:r>
            <a:r>
              <a:rPr lang="ru-RU" sz="2100" dirty="0" err="1"/>
              <a:t>Check</a:t>
            </a:r>
            <a:r>
              <a:rPr lang="ru-RU" sz="2100" dirty="0"/>
              <a:t> </a:t>
            </a:r>
            <a:r>
              <a:rPr lang="ru-RU" sz="2100" dirty="0" err="1"/>
              <a:t>Sequence</a:t>
            </a:r>
            <a:r>
              <a:rPr lang="ru-RU" sz="2100" dirty="0"/>
              <a:t>, FCS). </a:t>
            </a:r>
          </a:p>
          <a:p>
            <a:pPr lvl="1"/>
            <a:r>
              <a:rPr lang="ru-RU" sz="2100" dirty="0"/>
              <a:t>обнаруживает одиночные, двойные  в нечетные ошибки. </a:t>
            </a:r>
          </a:p>
          <a:p>
            <a:pPr lvl="1"/>
            <a:r>
              <a:rPr lang="ru-RU" sz="2100" dirty="0"/>
              <a:t>невысокая степенью избыточности. </a:t>
            </a:r>
          </a:p>
          <a:p>
            <a:r>
              <a:rPr lang="ru-RU" sz="2100" b="1" dirty="0"/>
              <a:t>Контроль по паритету</a:t>
            </a:r>
            <a:r>
              <a:rPr lang="en-US" sz="2100" b="1" dirty="0"/>
              <a:t> </a:t>
            </a:r>
            <a:r>
              <a:rPr lang="ru-RU" sz="2100" b="1" dirty="0"/>
              <a:t>(четности) </a:t>
            </a:r>
            <a:r>
              <a:rPr lang="en-US" sz="2100" b="1" dirty="0"/>
              <a:t>(</a:t>
            </a:r>
            <a:r>
              <a:rPr lang="ru-RU" sz="2100" b="1" dirty="0"/>
              <a:t>С</a:t>
            </a:r>
            <a:r>
              <a:rPr lang="en-US" sz="2100" b="1" dirty="0"/>
              <a:t>RC 1</a:t>
            </a:r>
            <a:r>
              <a:rPr lang="ru-RU" sz="2100" b="1" dirty="0"/>
              <a:t>)</a:t>
            </a:r>
          </a:p>
          <a:p>
            <a:pPr lvl="1"/>
            <a:r>
              <a:rPr lang="ru-RU" sz="2100" b="1" dirty="0"/>
              <a:t>Возможен контроль нечетности. </a:t>
            </a:r>
          </a:p>
          <a:p>
            <a:pPr lvl="2"/>
            <a:r>
              <a:rPr lang="ru-RU" sz="2100" b="1" dirty="0"/>
              <a:t>Недостаток большая избыточность </a:t>
            </a:r>
            <a:endParaRPr lang="en-US" sz="2100" dirty="0"/>
          </a:p>
          <a:p>
            <a:r>
              <a:rPr lang="ru-RU" sz="2100" b="1" dirty="0"/>
              <a:t>Вертикальный и горизонтальный контроль по паритету </a:t>
            </a:r>
            <a:r>
              <a:rPr lang="ru-RU" sz="2100" dirty="0"/>
              <a:t>модификацию метода контроля по паритету. </a:t>
            </a:r>
          </a:p>
          <a:p>
            <a:pPr lvl="1"/>
            <a:r>
              <a:rPr lang="ru-RU" sz="2100" dirty="0"/>
              <a:t>исходные данные рассматриваются в виде матрицы, строки которой составляют байты данных.</a:t>
            </a:r>
          </a:p>
          <a:p>
            <a:pPr lvl="1"/>
            <a:r>
              <a:rPr lang="ru-RU" sz="2100" dirty="0"/>
              <a:t>Контрольный разряд подсчитывается отдельно для каждой строки и для каждого столбца матрицы. </a:t>
            </a:r>
          </a:p>
          <a:p>
            <a:pPr marL="342900" lvl="2" indent="-342900"/>
            <a:r>
              <a:rPr lang="ru-RU" sz="2100" b="1" dirty="0"/>
              <a:t>Недостаток большая избыточность</a:t>
            </a: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131300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en-US" sz="3200" b="1" dirty="0"/>
              <a:t>MIMO</a:t>
            </a:r>
            <a:r>
              <a:rPr lang="ru-RU" sz="3200" b="1" dirty="0"/>
              <a:t> для снижения ошибок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692696"/>
            <a:ext cx="8579296" cy="5688632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MIMO</a:t>
            </a:r>
            <a:r>
              <a:rPr lang="ru-RU" sz="2200" dirty="0"/>
              <a:t> (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Input</a:t>
            </a:r>
            <a:r>
              <a:rPr lang="ru-RU" sz="2200" dirty="0"/>
              <a:t> </a:t>
            </a:r>
            <a:r>
              <a:rPr lang="ru-RU" sz="2200" dirty="0" err="1"/>
              <a:t>Multiple</a:t>
            </a:r>
            <a:r>
              <a:rPr lang="ru-RU" sz="2200" dirty="0"/>
              <a:t> </a:t>
            </a:r>
            <a:r>
              <a:rPr lang="ru-RU" sz="2200" dirty="0" err="1"/>
              <a:t>Output</a:t>
            </a:r>
            <a:r>
              <a:rPr lang="ru-RU" sz="2200" dirty="0"/>
              <a:t>)– технология передачи данных с помощью N антенн и их приёма М антеннами. 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Передающие и приёмные антенны разнесены так, чтобы достичь слабой корреляции между соседними антеннами.</a:t>
            </a:r>
          </a:p>
          <a:p>
            <a:pPr lvl="2">
              <a:spcBef>
                <a:spcPts val="1200"/>
              </a:spcBef>
            </a:pPr>
            <a:r>
              <a:rPr lang="ru-RU" sz="2200" dirty="0"/>
              <a:t>Прием сигналов по разным маршрутам (разное время)</a:t>
            </a:r>
          </a:p>
          <a:p>
            <a:pPr lvl="3">
              <a:spcBef>
                <a:spcPts val="1200"/>
              </a:spcBef>
            </a:pPr>
            <a:r>
              <a:rPr lang="ru-RU" sz="2200" dirty="0"/>
              <a:t>Улучшения пропускной способности.</a:t>
            </a:r>
          </a:p>
          <a:p>
            <a:pPr lvl="1">
              <a:spcBef>
                <a:spcPts val="1200"/>
              </a:spcBef>
            </a:pPr>
            <a:r>
              <a:rPr lang="en-US" sz="2200" dirty="0"/>
              <a:t>2 </a:t>
            </a:r>
            <a:r>
              <a:rPr lang="ru-RU" sz="2200" dirty="0"/>
              <a:t>типа </a:t>
            </a:r>
            <a:r>
              <a:rPr lang="en-US" sz="2200" dirty="0"/>
              <a:t>MIMO – Single unit MIMO (SU-MIMO)</a:t>
            </a:r>
          </a:p>
        </p:txBody>
      </p:sp>
      <p:pic>
        <p:nvPicPr>
          <p:cNvPr id="11266" name="Picture 2" descr="http://lib.kstu.kz:8300/tb/books/2015/TSS/Mehtiev%20i%20dr%209/teory/%D0%93%D0%BB%D0%B0%D0%B2%D0%B0%201.%20%D0%9E%D0%A0%D0%93%D0%90%D0%9D%D0%98%D0%97%D0%90%D0%A6%D0%98%D0%AF%20%D0%91%D0%95%D0%A1%D0%9F%D0%A0%D0%9E%D0%92%D0%9E%D0%94%D0%9D%D0%AB%D0%A5%20%D0%A1%D0%95%D0%A2%D0%95%D0%99/%D0%9A%D0%B0%D1%80%D1%82%D0%B8%D0%BD%D0%BA%D0%B8/1.4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163" y="3717032"/>
            <a:ext cx="1969571" cy="181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990" y="3789040"/>
            <a:ext cx="5580466" cy="2024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69349" y="5813699"/>
            <a:ext cx="1112805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SU-MIMO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29096" y="5813699"/>
            <a:ext cx="1204176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MU-MIMO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680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кодирования данных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77626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b="1" dirty="0"/>
              <a:t>Алгоритм чередования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83264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/>
              <a:t>Проблема избыточного кодирования и коррекции ошибок </a:t>
            </a:r>
            <a:r>
              <a:rPr lang="en-US" sz="2200" b="1" dirty="0"/>
              <a:t> </a:t>
            </a:r>
            <a:r>
              <a:rPr lang="en-US" sz="2200" dirty="0"/>
              <a:t>- </a:t>
            </a:r>
            <a:r>
              <a:rPr lang="ru-RU" sz="2200" dirty="0"/>
              <a:t>методы основаны на предположении о случайном характере воздействий, приводящих к появлению ошибок. </a:t>
            </a:r>
          </a:p>
          <a:p>
            <a:pPr lvl="1">
              <a:spcBef>
                <a:spcPts val="600"/>
              </a:spcBef>
            </a:pPr>
            <a:r>
              <a:rPr lang="ru-RU" sz="2200" b="1" i="1" dirty="0"/>
              <a:t>Проблема если ошибки коррелированы. </a:t>
            </a:r>
          </a:p>
          <a:p>
            <a:pPr lvl="2">
              <a:spcBef>
                <a:spcPts val="0"/>
              </a:spcBef>
            </a:pPr>
            <a:r>
              <a:rPr lang="ru-RU" sz="2200" i="1" dirty="0"/>
              <a:t>Например, когда период основной гармоники помехи равен длительности передачи нескольких битов. </a:t>
            </a:r>
          </a:p>
          <a:p>
            <a:pPr>
              <a:spcBef>
                <a:spcPts val="1200"/>
              </a:spcBef>
            </a:pPr>
            <a:r>
              <a:rPr lang="ru-RU" sz="2200" b="1" dirty="0"/>
              <a:t>Решение: Процедура чередования </a:t>
            </a:r>
            <a:r>
              <a:rPr lang="ru-RU" sz="2200" dirty="0"/>
              <a:t>- перестановка битов по определенному закону.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Закон постоянно меняется по заданной последовательности или заданным образом.</a:t>
            </a:r>
          </a:p>
          <a:p>
            <a:pPr lvl="1">
              <a:spcBef>
                <a:spcPts val="1200"/>
              </a:spcBef>
            </a:pPr>
            <a:r>
              <a:rPr lang="ru-RU" sz="2200" dirty="0"/>
              <a:t>ЦЕЛЬ сделать ошибки более похожими на некоррелированные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ПРИМЕР: запись передаваемого фрейма в матрицу например, по три бита в строке </a:t>
            </a:r>
          </a:p>
          <a:p>
            <a:pPr lvl="3">
              <a:spcBef>
                <a:spcPts val="0"/>
              </a:spcBef>
            </a:pPr>
            <a:r>
              <a:rPr lang="ru-RU" dirty="0"/>
              <a:t>считывание битов из матрицы не по строкам, а по столбцам.</a:t>
            </a:r>
          </a:p>
        </p:txBody>
      </p:sp>
    </p:spTree>
    <p:extLst>
      <p:ext uri="{BB962C8B-B14F-4D97-AF65-F5344CB8AC3E}">
        <p14:creationId xmlns:p14="http://schemas.microsoft.com/office/powerpoint/2010/main" val="252690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 err="1"/>
              <a:t>Скрембл</a:t>
            </a:r>
            <a:r>
              <a:rPr lang="ru-RU" sz="2800" b="1" dirty="0"/>
              <a:t>.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Данные шифруются фрейм-синхронизированным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скрэмблером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длины 127</a:t>
                </a:r>
                <a:endParaRPr lang="en-US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Сети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WIFI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Образующий полином </a:t>
                </a:r>
                <a:r>
                  <a:rPr lang="ru-RU" altLang="ru-RU" sz="2000" dirty="0" err="1">
                    <a:latin typeface="+mj-lt"/>
                    <a:cs typeface="Arial" charset="0"/>
                  </a:rPr>
                  <a:t>скрэмблера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: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S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(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) =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7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</a:t>
                </a:r>
                <a:r>
                  <a:rPr lang="en-US" altLang="ru-RU" sz="2000" i="1" dirty="0">
                    <a:latin typeface="+mj-lt"/>
                    <a:cs typeface="Arial" charset="0"/>
                  </a:rPr>
                  <a:t>x</a:t>
                </a:r>
                <a:r>
                  <a:rPr lang="en-US" altLang="ru-RU" sz="2000" baseline="30000" dirty="0">
                    <a:latin typeface="+mj-lt"/>
                    <a:cs typeface="Arial" charset="0"/>
                  </a:rPr>
                  <a:t>4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 + 1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Скремблирование операция </a:t>
                </a:r>
                <a:r>
                  <a:rPr lang="en-US" altLang="ru-RU" sz="2000" dirty="0">
                    <a:latin typeface="+mj-lt"/>
                    <a:cs typeface="Arial" charset="0"/>
                  </a:rPr>
                  <a:t>XOR c </a:t>
                </a:r>
                <a:r>
                  <a:rPr lang="ru-RU" altLang="ru-RU" sz="2000" dirty="0">
                    <a:latin typeface="+mj-lt"/>
                    <a:cs typeface="Arial" charset="0"/>
                  </a:rPr>
                  <a:t>полиномом </a:t>
                </a:r>
              </a:p>
              <a:p>
                <a:pPr>
                  <a:defRPr/>
                </a:pPr>
                <a:r>
                  <a:rPr lang="ru-RU" altLang="ru-RU" sz="2000" dirty="0">
                    <a:latin typeface="+mj-lt"/>
                    <a:cs typeface="Arial" charset="0"/>
                  </a:rPr>
                  <a:t>Для полинома </a:t>
                </a:r>
                <a:r>
                  <a:rPr lang="en-US" altLang="ru-RU" sz="2000" i="1" dirty="0">
                    <a:cs typeface="Arial" charset="0"/>
                  </a:rPr>
                  <a:t>S</a:t>
                </a:r>
                <a:r>
                  <a:rPr lang="en-US" altLang="ru-RU" sz="2000" dirty="0">
                    <a:cs typeface="Arial" charset="0"/>
                  </a:rPr>
                  <a:t>(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dirty="0">
                    <a:cs typeface="Arial" charset="0"/>
                  </a:rPr>
                  <a:t>) =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7</a:t>
                </a:r>
                <a:r>
                  <a:rPr lang="en-US" altLang="ru-RU" sz="2000" dirty="0">
                    <a:cs typeface="Arial" charset="0"/>
                  </a:rPr>
                  <a:t> + </a:t>
                </a:r>
                <a:r>
                  <a:rPr lang="en-US" altLang="ru-RU" sz="2000" i="1" dirty="0">
                    <a:cs typeface="Arial" charset="0"/>
                  </a:rPr>
                  <a:t>x</a:t>
                </a:r>
                <a:r>
                  <a:rPr lang="en-US" altLang="ru-RU" sz="2000" baseline="30000" dirty="0">
                    <a:cs typeface="Arial" charset="0"/>
                  </a:rPr>
                  <a:t>4</a:t>
                </a:r>
                <a:r>
                  <a:rPr lang="en-US" altLang="ru-RU" sz="2000" dirty="0">
                    <a:cs typeface="Arial" charset="0"/>
                  </a:rPr>
                  <a:t> + 1</a:t>
                </a:r>
                <a:r>
                  <a:rPr lang="ru-RU" altLang="ru-RU" sz="2000" dirty="0">
                    <a:cs typeface="Arial" charset="0"/>
                  </a:rPr>
                  <a:t> выход </a:t>
                </a:r>
                <a:r>
                  <a:rPr lang="ru-RU" altLang="ru-RU" sz="2000" dirty="0" err="1">
                    <a:cs typeface="Arial" charset="0"/>
                  </a:rPr>
                  <a:t>скрембла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b="0" i="1" dirty="0" smtClean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b="0" i="1" dirty="0" smtClean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r>
                  <a:rPr lang="ru-RU" altLang="ru-RU" sz="2000" dirty="0" err="1">
                    <a:cs typeface="Arial" charset="0"/>
                  </a:rPr>
                  <a:t>Дескрембл</a:t>
                </a:r>
                <a:r>
                  <a:rPr lang="ru-RU" altLang="ru-RU" sz="2000" dirty="0">
                    <a:cs typeface="Arial" charset="0"/>
                  </a:rPr>
                  <a:t>: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=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b="0" i="1" dirty="0" smtClean="0">
                            <a:latin typeface="Cambria Math"/>
                            <a:cs typeface="Arial" charset="0"/>
                          </a:rPr>
                          <m:t>𝑦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−4</m:t>
                        </m:r>
                      </m:sub>
                    </m:sSub>
                    <m:r>
                      <a:rPr lang="en-US" altLang="ru-RU" sz="2000" i="1" dirty="0">
                        <a:latin typeface="Cambria Math"/>
                        <a:cs typeface="Arial" charset="0"/>
                      </a:rPr>
                      <m:t>⊕</m:t>
                    </m:r>
                    <m:sSub>
                      <m:sSubPr>
                        <m:ctrlPr>
                          <a:rPr lang="en-US" altLang="ru-RU" sz="2000" i="1" dirty="0">
                            <a:latin typeface="Cambria Math" panose="02040503050406030204" pitchFamily="18" charset="0"/>
                            <a:cs typeface="Arial" charset="0"/>
                          </a:rPr>
                        </m:ctrlPr>
                      </m:sSubPr>
                      <m:e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𝑥</m:t>
                        </m:r>
                      </m:e>
                      <m:sub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𝑖</m:t>
                        </m:r>
                        <m:r>
                          <a:rPr lang="en-US" altLang="ru-RU" sz="2000" i="1" dirty="0">
                            <a:latin typeface="Cambria Math"/>
                            <a:cs typeface="Arial" charset="0"/>
                          </a:rPr>
                          <m:t>−7</m:t>
                        </m:r>
                      </m:sub>
                    </m:sSub>
                  </m:oMath>
                </a14:m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en-US" altLang="ru-RU" sz="2000" dirty="0"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  <a:p>
                <a:pPr>
                  <a:defRPr/>
                </a:pPr>
                <a:endParaRPr lang="ru-RU" altLang="ru-RU" sz="2000" dirty="0">
                  <a:latin typeface="+mj-lt"/>
                  <a:cs typeface="Arial" charset="0"/>
                </a:endParaRPr>
              </a:p>
            </p:txBody>
          </p:sp>
        </mc:Choice>
        <mc:Fallback xmlns="">
          <p:sp>
            <p:nvSpPr>
              <p:cNvPr id="7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56" y="756650"/>
                <a:ext cx="8229600" cy="2673864"/>
              </a:xfrm>
              <a:blipFill rotWithShape="1">
                <a:blip r:embed="rId2"/>
                <a:stretch>
                  <a:fillRect l="-519" t="-2278" b="-15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51" y="3573016"/>
            <a:ext cx="53848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467544" y="5445224"/>
            <a:ext cx="828092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ru-RU" altLang="ru-RU" sz="1800" dirty="0">
                <a:latin typeface="+mj-lt"/>
              </a:rPr>
              <a:t>Пример возможных последовательностей </a:t>
            </a:r>
            <a:r>
              <a:rPr lang="ru-RU" altLang="ru-RU" sz="1800" dirty="0" err="1">
                <a:latin typeface="+mj-lt"/>
              </a:rPr>
              <a:t>скрембла</a:t>
            </a:r>
            <a:r>
              <a:rPr lang="ru-RU" altLang="ru-RU" sz="1800" dirty="0">
                <a:latin typeface="+mj-lt"/>
              </a:rPr>
              <a:t> с  </a:t>
            </a:r>
            <a:r>
              <a:rPr lang="en-US" altLang="ru-RU" sz="1800" i="1" dirty="0">
                <a:latin typeface="+mj-lt"/>
              </a:rPr>
              <a:t>S</a:t>
            </a:r>
            <a:r>
              <a:rPr lang="en-US" altLang="ru-RU" sz="1800" dirty="0">
                <a:latin typeface="+mj-lt"/>
              </a:rPr>
              <a:t>(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dirty="0">
                <a:latin typeface="+mj-lt"/>
              </a:rPr>
              <a:t>) =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7</a:t>
            </a:r>
            <a:r>
              <a:rPr lang="en-US" altLang="ru-RU" sz="1800" dirty="0">
                <a:latin typeface="+mj-lt"/>
              </a:rPr>
              <a:t> + </a:t>
            </a:r>
            <a:r>
              <a:rPr lang="en-US" altLang="ru-RU" sz="1800" i="1" dirty="0">
                <a:latin typeface="+mj-lt"/>
              </a:rPr>
              <a:t>x</a:t>
            </a:r>
            <a:r>
              <a:rPr lang="en-US" altLang="ru-RU" sz="1800" baseline="30000" dirty="0">
                <a:latin typeface="+mj-lt"/>
              </a:rPr>
              <a:t>4</a:t>
            </a:r>
            <a:r>
              <a:rPr lang="en-US" altLang="ru-RU" sz="1800" dirty="0">
                <a:latin typeface="+mj-lt"/>
              </a:rPr>
              <a:t> + 1</a:t>
            </a:r>
            <a:endParaRPr lang="ru-RU" altLang="ru-RU" sz="1800" dirty="0">
              <a:latin typeface="+mj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00001110 11110010 11001001 00000010  00100110 00101110 10110110 00001100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>
                <a:latin typeface="+mj-lt"/>
              </a:rPr>
              <a:t>11010100 11100111 10110100 00101010  11111010 01010001 10111000 11111111</a:t>
            </a:r>
          </a:p>
        </p:txBody>
      </p:sp>
    </p:spTree>
    <p:extLst>
      <p:ext uri="{BB962C8B-B14F-4D97-AF65-F5344CB8AC3E}">
        <p14:creationId xmlns:p14="http://schemas.microsoft.com/office/powerpoint/2010/main" val="26586027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640960" cy="57606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/>
              <a:t>Стандарт </a:t>
            </a:r>
            <a:r>
              <a:rPr lang="en-US" sz="2200" dirty="0"/>
              <a:t>802.11 </a:t>
            </a:r>
            <a:r>
              <a:rPr lang="ru-RU" sz="2200" dirty="0"/>
              <a:t>предусматривает кодирование каждого бита </a:t>
            </a:r>
            <a:r>
              <a:rPr lang="ru-RU" sz="2200" dirty="0" err="1"/>
              <a:t>Баркеровской</a:t>
            </a:r>
            <a:r>
              <a:rPr lang="ru-RU" sz="2200" dirty="0"/>
              <a:t> последовательности (</a:t>
            </a:r>
            <a:r>
              <a:rPr lang="ru-RU" sz="2200" dirty="0" err="1"/>
              <a:t>Barker</a:t>
            </a:r>
            <a:r>
              <a:rPr lang="ru-RU" sz="2200" dirty="0"/>
              <a:t>) длиной 11 чипов (бит).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Каждый бит кодируется своей частотой в </a:t>
            </a:r>
            <a:r>
              <a:rPr lang="en-US" sz="2200" dirty="0"/>
              <a:t>DSSS</a:t>
            </a:r>
            <a:endParaRPr lang="ru-RU" sz="2200" dirty="0"/>
          </a:p>
          <a:p>
            <a:pPr>
              <a:spcBef>
                <a:spcPts val="1200"/>
              </a:spcBef>
            </a:pPr>
            <a:r>
              <a:rPr lang="ru-RU" sz="2200" dirty="0"/>
              <a:t>информационный бит замещается своим произведением по модулю 2 (операция «исключающее ИЛИ») с данной последовательностью,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«1» заменяется на B1 (10110111000), </a:t>
            </a:r>
          </a:p>
          <a:p>
            <a:pPr>
              <a:spcBef>
                <a:spcPts val="1200"/>
              </a:spcBef>
            </a:pPr>
            <a:r>
              <a:rPr lang="ru-RU" sz="2200" dirty="0"/>
              <a:t>Лог. «0» заменяется на инверсию B1 (01001000111).</a:t>
            </a:r>
            <a:endParaRPr lang="en-US" sz="2200" dirty="0"/>
          </a:p>
          <a:p>
            <a:pPr>
              <a:spcBef>
                <a:spcPts val="1200"/>
              </a:spcBef>
            </a:pPr>
            <a:r>
              <a:rPr lang="ru-RU" sz="2200" b="1" dirty="0"/>
              <a:t>Принцип кодирования: </a:t>
            </a:r>
            <a:r>
              <a:rPr lang="ru-RU" sz="2200" dirty="0"/>
              <a:t>Для двух последовательностей равной длины сумма их автокорреляционных функций для любого циклического сдвига, отличного от нуля, всегда равна нулю.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Последовательности выбреются такими </a:t>
            </a:r>
            <a:r>
              <a:rPr lang="ru-RU" sz="2200" dirty="0"/>
              <a:t>, чтобы произведение сдвинутых компонент было 0, а несдвинутых максимально </a:t>
            </a:r>
            <a:r>
              <a:rPr lang="en-US" sz="2200" dirty="0"/>
              <a:t>(2n)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1609097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705531"/>
            <a:ext cx="7168852" cy="2159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ru-RU" sz="3200" b="1" dirty="0" err="1"/>
              <a:t>Баркера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/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346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61177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</a:tblGrid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с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600" dirty="0"/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0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1"/>
                      </a:ext>
                    </a:extLst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Объект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059620166"/>
                  </p:ext>
                </p:extLst>
              </p:nvPr>
            </p:nvGraphicFramePr>
            <p:xfrm>
              <a:off x="395536" y="3356992"/>
              <a:ext cx="7953023" cy="3259346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720080"/>
                    <a:gridCol w="503462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  <a:gridCol w="611771"/>
                  </a:tblGrid>
                  <a:tr h="26346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Сдвиг</a:t>
                          </a:r>
                        </a:p>
                      </a:txBody>
                      <a:tcPr marL="0" marR="0" marT="0" marB="0"/>
                    </a:tc>
                    <a:tc gridSpan="11"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Последовательность</a:t>
                          </a:r>
                        </a:p>
                      </a:txBody>
                      <a:tcPr marL="0" marR="0" marT="0" marB="0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3"/>
                          <a:stretch>
                            <a:fillRect l="-1206000" t="-25581" b="-1188372"/>
                          </a:stretch>
                        </a:blipFill>
                      </a:tcPr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 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3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4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5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6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7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8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9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-1</a:t>
                          </a:r>
                        </a:p>
                      </a:txBody>
                      <a:tcPr marL="0" marR="0" marT="0" marB="0" anchor="ctr"/>
                    </a:tc>
                  </a:tr>
                  <a:tr h="2496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600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Корреляционная 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i="1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7" y="2864721"/>
                <a:ext cx="4409291" cy="441468"/>
              </a:xfrm>
              <a:prstGeom prst="rect">
                <a:avLst/>
              </a:prstGeom>
              <a:blipFill rotWithShape="1">
                <a:blip r:embed="rId4"/>
                <a:stretch>
                  <a:fillRect l="-1245" t="-88889" b="-15277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ru-RU" dirty="0"/>
                  <a:t> 10110111000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    </m:t>
                    </m:r>
                    <m:acc>
                      <m:accPr>
                        <m:chr m:val="̅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m:rPr>
                        <m:nor/>
                      </m:rPr>
                      <a:rPr lang="ru-RU" dirty="0"/>
                      <m:t>01001000111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10" y="2936857"/>
                <a:ext cx="5544617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13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5787" y="764704"/>
            <a:ext cx="8039744" cy="56886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CCK-коды предполагаются в 802.11 в двух кодировках: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8 чипов (под-бит) на один бит (скорость 802.11</a:t>
            </a:r>
            <a:r>
              <a:rPr lang="en-US" sz="2200" dirty="0"/>
              <a:t>b</a:t>
            </a:r>
            <a:r>
              <a:rPr lang="ru-RU" sz="2200" dirty="0"/>
              <a:t> 11 Мбит/с</a:t>
            </a:r>
            <a:r>
              <a:rPr lang="en-US" sz="2200" dirty="0"/>
              <a:t>)</a:t>
            </a:r>
            <a:r>
              <a:rPr lang="ru-RU" sz="2200" dirty="0"/>
              <a:t>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4 чипа (под-бита) на бит (скорость 802.11</a:t>
            </a:r>
            <a:r>
              <a:rPr lang="en-US" sz="2200" dirty="0"/>
              <a:t>b</a:t>
            </a:r>
            <a:r>
              <a:rPr lang="ru-RU" sz="2200" dirty="0"/>
              <a:t> </a:t>
            </a:r>
            <a:r>
              <a:rPr lang="en-US" sz="2200" dirty="0"/>
              <a:t>5.5</a:t>
            </a:r>
            <a:r>
              <a:rPr lang="ru-RU" sz="2200" dirty="0"/>
              <a:t> Мбит/с</a:t>
            </a:r>
            <a:r>
              <a:rPr lang="en-US" sz="2200" dirty="0"/>
              <a:t>)</a:t>
            </a:r>
            <a:r>
              <a:rPr lang="ru-RU" sz="2200" dirty="0"/>
              <a:t> . </a:t>
            </a:r>
            <a:endParaRPr lang="en-US" sz="2200" dirty="0"/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1,385 </a:t>
            </a:r>
            <a:r>
              <a:rPr lang="en-US" sz="2200" dirty="0" err="1"/>
              <a:t>Mbod</a:t>
            </a:r>
            <a:r>
              <a:rPr lang="en-US" sz="2200" dirty="0"/>
              <a:t>/s</a:t>
            </a:r>
            <a:r>
              <a:rPr lang="ru-RU" sz="2200" dirty="0"/>
              <a:t> (11/8</a:t>
            </a:r>
            <a:r>
              <a:rPr lang="en-US" sz="2200" dirty="0"/>
              <a:t>= 5,5/4 = </a:t>
            </a:r>
            <a:r>
              <a:rPr lang="ru-RU" sz="2200" dirty="0"/>
              <a:t>= 1,385).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 результате кодировки </a:t>
            </a:r>
            <a:r>
              <a:rPr lang="en-US" sz="2200" dirty="0"/>
              <a:t>CCK </a:t>
            </a:r>
            <a:r>
              <a:rPr lang="ru-RU" sz="2200" dirty="0"/>
              <a:t>получается комплексная последовательность со значениями 1, -1, 0, </a:t>
            </a:r>
            <a:r>
              <a:rPr lang="en-US" sz="2200" dirty="0"/>
              <a:t>j,-j</a:t>
            </a:r>
            <a:r>
              <a:rPr lang="ru-RU" sz="2200" dirty="0"/>
              <a:t>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Последовательность кодируется </a:t>
            </a:r>
            <a:r>
              <a:rPr lang="en-US" sz="2200" dirty="0"/>
              <a:t>QPSK </a:t>
            </a:r>
            <a:r>
              <a:rPr lang="ru-RU" sz="2200" dirty="0"/>
              <a:t>или </a:t>
            </a:r>
            <a:r>
              <a:rPr lang="en-US" sz="2200" dirty="0"/>
              <a:t>DQPSK </a:t>
            </a:r>
            <a:r>
              <a:rPr lang="ru-RU" sz="2200" dirty="0"/>
              <a:t>кодировкой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ru-RU" sz="2200" dirty="0"/>
              <a:t>Возможны и перекодировки в другие кодировки или с целью повышения статистических свойств (напр. доп. </a:t>
            </a:r>
            <a:r>
              <a:rPr lang="ru-RU" sz="2200" dirty="0" err="1"/>
              <a:t>скрембл</a:t>
            </a:r>
            <a:r>
              <a:rPr lang="ru-RU" sz="2200" dirty="0"/>
              <a:t> или чередование)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74479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cs typeface="Times New Roman" panose="02020603050405020304" pitchFamily="18" charset="0"/>
                  </a:rPr>
                  <a:t>для однозначного определения СCК-последовательности требуется 8 чипов (под-бит)</a:t>
                </a:r>
                <a:endParaRPr lang="ru-RU" sz="2200" dirty="0"/>
              </a:p>
              <a:p>
                <a:pPr>
                  <a:spcBef>
                    <a:spcPts val="1200"/>
                  </a:spcBef>
                </a:pPr>
                <a:r>
                  <a:rPr lang="ru-RU" sz="2400" dirty="0"/>
                  <a:t>Комплексные чипы образуются как</a:t>
                </a:r>
              </a:p>
              <a:p>
                <a:pPr>
                  <a:spcBef>
                    <a:spcPts val="1200"/>
                  </a:spcBef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ru-RU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8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>
                                <a:solidFill>
                                  <a:schemeClr val="tx1"/>
                                </a:solidFill>
                              </a:rPr>
                              <m:t> </m:t>
                            </m:r>
                            <m:r>
                              <a:rPr lang="en-US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  <m:e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 dirty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18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ru-RU" sz="1800" dirty="0"/>
                                  <m:t> </m:t>
                                </m:r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  <m:r>
                              <a:rPr lang="ru-RU" sz="1800" b="0" i="1" smtClean="0">
                                <a:latin typeface="Cambria Math" panose="02040503050406030204" pitchFamily="18" charset="0"/>
                              </a:rPr>
                              <m:t>                    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b="0" i="1" smtClean="0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</m:t>
                                </m:r>
                              </m:e>
                            </m:func>
                          </m:e>
                          <m:e>
                            <m:sSub>
                              <m:sSubPr>
                                <m:ctrlP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ru-RU" sz="1800" dirty="0"/>
                              <m:t> </m:t>
                            </m:r>
                            <m:r>
                              <a:rPr lang="en-US" sz="1800" i="1" dirty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1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 </m:t>
                                </m:r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en-US" sz="1800" dirty="0"/>
              </a:p>
              <a:p>
                <a:pPr lvl="0">
                  <a:spcBef>
                    <a:spcPts val="1200"/>
                  </a:spcBef>
                </a:pP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Значения фаз определяются последовательностью входных битов, 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 по первому </a:t>
                </a:r>
                <a:r>
                  <a:rPr lang="ru-RU" altLang="ru-RU" sz="2200" dirty="0" err="1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дибиту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(2 бита),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второму, </a:t>
                </a:r>
                <a:r>
                  <a:rPr lang="ru-RU" altLang="ru-RU" sz="2200" dirty="0">
                    <a:latin typeface="+mj-lt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третьему и </a:t>
                </a:r>
                <a:r>
                  <a:rPr lang="ru-RU" altLang="ru-RU" sz="2200" dirty="0">
                    <a:latin typeface="+mj-lt"/>
                  </a:rPr>
                  <a:t>  </a:t>
                </a:r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ru-RU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ru-RU" altLang="ru-RU" sz="2200" dirty="0">
                    <a:solidFill>
                      <a:srgbClr val="000000"/>
                    </a:solidFill>
                    <a:latin typeface="+mj-lt"/>
                    <a:cs typeface="Times New Roman" panose="02020603050405020304" pitchFamily="18" charset="0"/>
                  </a:rPr>
                  <a:t> по четвертому. </a:t>
                </a:r>
              </a:p>
              <a:p>
                <a:pPr lvl="0">
                  <a:spcBef>
                    <a:spcPts val="0"/>
                  </a:spcBef>
                </a:pPr>
                <a:endParaRPr lang="ru-RU" altLang="ru-RU" sz="1800" dirty="0">
                  <a:solidFill>
                    <a:srgbClr val="000000"/>
                  </a:solidFill>
                  <a:latin typeface="+mj-lt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949280"/>
              </a:xfrm>
              <a:blipFill rotWithShape="1">
                <a:blip r:embed="rId3"/>
                <a:stretch>
                  <a:fillRect l="-954" t="-6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6882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</p:spPr>
            <p:txBody>
              <a:bodyPr>
                <a:normAutofit lnSpcReduction="1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ru-RU" sz="1800" dirty="0"/>
                  <a:t>Кодировка 4 бита</a:t>
                </a:r>
                <a:r>
                  <a:rPr lang="en-US" sz="1800" dirty="0"/>
                  <a:t> (d0-d3)</a:t>
                </a:r>
                <a:r>
                  <a:rPr lang="ru-RU" sz="1800" dirty="0"/>
                  <a:t> (2 </a:t>
                </a:r>
                <a:r>
                  <a:rPr lang="ru-RU" sz="1800" dirty="0" err="1"/>
                  <a:t>дибита</a:t>
                </a:r>
                <a:r>
                  <a:rPr lang="en-US" sz="1800" dirty="0"/>
                  <a:t> </a:t>
                </a:r>
                <a:r>
                  <a:rPr lang="ru-RU" sz="1800" dirty="0"/>
                  <a:t>)</a:t>
                </a:r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ru-RU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+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  <m:r>
                      <a:rPr lang="en-US" altLang="ru-RU" sz="1800" b="0" i="1" smtClean="0">
                        <a:latin typeface="Cambria Math"/>
                      </a:rPr>
                      <m:t>/2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altLang="ru-RU" sz="1800" dirty="0"/>
              </a:p>
              <a:p>
                <a:pPr algn="just" eaLnBrk="0" fontAlgn="base" hangingPunct="0">
                  <a:spcBef>
                    <a:spcPts val="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ru-RU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ru-RU" sz="18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altLang="ru-RU" sz="18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altLang="ru-RU" sz="1800" b="0" i="1" smtClean="0">
                        <a:latin typeface="Cambria Math"/>
                      </a:rPr>
                      <m:t>∗</m:t>
                    </m:r>
                    <m:r>
                      <a:rPr lang="en-US" altLang="ru-RU" sz="1800" b="0" i="1" smtClean="0">
                        <a:latin typeface="Cambria Math"/>
                      </a:rPr>
                      <m:t>𝜋</m:t>
                    </m:r>
                  </m:oMath>
                </a14:m>
                <a:endParaRPr lang="ru-RU" altLang="ru-RU" sz="1800" dirty="0"/>
              </a:p>
              <a:p>
                <a:pPr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1800" b="1" dirty="0"/>
                  <a:t>Пример: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Последовательность данных </a:t>
                </a:r>
                <a:r>
                  <a:rPr lang="ru-RU" sz="2000" dirty="0"/>
                  <a:t>11011000</a:t>
                </a:r>
                <a:r>
                  <a:rPr lang="en-US" sz="2000" dirty="0"/>
                  <a:t> </a:t>
                </a:r>
                <a:r>
                  <a:rPr lang="ru-RU" sz="2000" dirty="0"/>
                  <a:t>-</a:t>
                </a:r>
                <a:r>
                  <a:rPr lang="en-US" sz="2000" dirty="0"/>
                  <a:t>&gt;</a:t>
                </a:r>
                <a:r>
                  <a:rPr lang="ru-RU" sz="2000" dirty="0"/>
                  <a:t> 1101 и 1000, нечетный</a:t>
                </a:r>
                <a:r>
                  <a:rPr lang="en-US" sz="2000" dirty="0"/>
                  <a:t> </a:t>
                </a:r>
                <a:r>
                  <a:rPr lang="ru-RU" sz="2000" dirty="0"/>
                  <a:t>и четный,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b="1" dirty="0"/>
                  <a:t>Для нечетного символа</a:t>
                </a:r>
                <a:r>
                  <a:rPr lang="ru-RU" sz="2000" dirty="0"/>
                  <a:t>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ru-RU" sz="2000" dirty="0"/>
                  <a:t>. </a:t>
                </a: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CCK-последовательность примет вид: {-j, -1, -j, 1, j, 1, -j, 1}.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b="1" dirty="0"/>
                  <a:t>Для четного символа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ru-RU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𝜋</m:t>
                    </m:r>
                    <m:r>
                      <a:rPr lang="en-US" sz="2000" b="0" i="1" smtClean="0">
                        <a:latin typeface="Cambria Math"/>
                      </a:rPr>
                      <m:t>/2,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i="1">
                        <a:latin typeface="Cambria Math"/>
                      </a:rPr>
                      <m:t>𝜋</m:t>
                    </m:r>
                    <m:r>
                      <a:rPr lang="en-US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  <m:r>
                      <a:rPr lang="en-US" sz="2000" i="1">
                        <a:latin typeface="Cambria Math"/>
                      </a:rPr>
                      <m:t> </m:t>
                    </m:r>
                  </m:oMath>
                </a14:m>
                <a:endParaRPr lang="ru-RU" sz="2000" dirty="0"/>
              </a:p>
              <a:p>
                <a:pPr lvl="1">
                  <a:lnSpc>
                    <a:spcPct val="110000"/>
                  </a:lnSpc>
                  <a:spcBef>
                    <a:spcPts val="600"/>
                  </a:spcBef>
                </a:pPr>
                <a:r>
                  <a:rPr lang="ru-RU" sz="2000" dirty="0"/>
                  <a:t>CCK-последовательность имеет вид: {1, –j, 1, j, 1, –j, –1, –j}. </a:t>
                </a:r>
                <a:endParaRPr lang="en-US" sz="2000" dirty="0"/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</a:pPr>
                <a:r>
                  <a:rPr lang="ru-RU" sz="2000" dirty="0"/>
                  <a:t>Обе последовательности сдвинуты друг относительно друга на 90°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08720"/>
                <a:ext cx="8309697" cy="5832648"/>
              </a:xfrm>
              <a:blipFill>
                <a:blip r:embed="rId3"/>
                <a:stretch>
                  <a:fillRect l="-440" t="-9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30836752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d0, d1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590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CCK</a:t>
            </a:r>
            <a:r>
              <a:rPr lang="ru-RU" sz="3200" b="1" dirty="0"/>
              <a:t> (Код Адамара-Уолша)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309697" cy="583264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000" dirty="0"/>
              <a:t>Кодировка 8 под-бит данных. 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148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,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nor/>
                                </m:rPr>
                                <a:rPr lang="en-US" dirty="0" smtClean="0"/>
                                <m:t>−</m:t>
                              </m:r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3800374"/>
                  </p:ext>
                </p:extLst>
              </p:nvPr>
            </p:nvGraphicFramePr>
            <p:xfrm>
              <a:off x="364834" y="3068960"/>
              <a:ext cx="8229600" cy="1828800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4114800"/>
                    <a:gridCol w="4114800"/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 rotWithShape="1">
                          <a:blip r:embed="rId5"/>
                          <a:stretch>
                            <a:fillRect l="-148" t="-8333" r="-10000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Фазовый сдвиг символа</a:t>
                          </a:r>
                        </a:p>
                      </a:txBody>
                      <a:tcPr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anchor="ctr"/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208333" b="-2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10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308333" b="-126667"/>
                          </a:stretch>
                        </a:blipFill>
                      </a:tcPr>
                    </a:tc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 rotWithShape="1">
                          <a:blip r:embed="rId5"/>
                          <a:stretch>
                            <a:fillRect l="-100148" t="-408333" b="-26667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7432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312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𝑑𝑖</m:t>
                              </m:r>
                              <m:r>
                                <a:rPr lang="en-US" i="1" dirty="0" smtClean="0">
                                  <a:latin typeface="Cambria Math"/>
                                </a:rPr>
                                <m:t>+1→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ru-RU" dirty="0"/>
                            <a:t> </a:t>
                          </a:r>
                          <a:endParaRPr lang="en-US" dirty="0"/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ru-RU" dirty="0"/>
                            <a:t>четных символов</a:t>
                          </a: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  <a:r>
                            <a:rPr lang="ru-RU" dirty="0"/>
                            <a:t>нечетных символов</a:t>
                          </a: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ru-RU" sz="1800" b="0" i="1" smtClean="0">
                                    <a:latin typeface="Cambria Math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</a:t>
                          </a:r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ru-RU" sz="1800" b="0" i="1" smtClean="0">
                                  <a:latin typeface="Cambria Math"/>
                                </a:rPr>
                                <m:t>𝜋</m:t>
                              </m:r>
                            </m:oMath>
                          </a14:m>
                          <a:r>
                            <a:rPr lang="en-US" dirty="0"/>
                            <a:t>/2</a:t>
                          </a:r>
                        </a:p>
                      </a:txBody>
                      <a:tcPr marL="0" marR="0" marT="0" marB="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Таблица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25259474"/>
                  </p:ext>
                </p:extLst>
              </p:nvPr>
            </p:nvGraphicFramePr>
            <p:xfrm>
              <a:off x="364834" y="1268760"/>
              <a:ext cx="8229600" cy="1656185"/>
            </p:xfrm>
            <a:graphic>
              <a:graphicData uri="http://schemas.openxmlformats.org/drawingml/2006/table">
                <a:tbl>
                  <a:tblPr>
                    <a:tableStyleId>{5940675A-B579-460E-94D1-54222C63F5DA}</a:tableStyleId>
                  </a:tblPr>
                  <a:tblGrid>
                    <a:gridCol w="2743200"/>
                    <a:gridCol w="2743200"/>
                    <a:gridCol w="2743200"/>
                  </a:tblGrid>
                  <a:tr h="331237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22" t="-22222" r="-2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100222" t="-22222" r="-100000" b="-43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>
                        <a:blipFill rotWithShape="1">
                          <a:blip r:embed="rId6"/>
                          <a:stretch>
                            <a:fillRect l="-200222" t="-22222" b="-43888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120000" b="-330909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/>
                            <a:t>01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224074" r="-100000" b="-23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224074" b="-237037"/>
                          </a:stretch>
                        </a:blipFill>
                      </a:tcPr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11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318182" r="-100000" b="-13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0</a:t>
                          </a:r>
                        </a:p>
                      </a:txBody>
                      <a:tcPr marL="0" marR="0" marT="0" marB="0" anchor="ctr"/>
                    </a:tc>
                  </a:tr>
                  <a:tr h="3312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10</a:t>
                          </a:r>
                        </a:p>
                      </a:txBody>
                      <a:tcPr marL="0" marR="0" marT="0" marB="0" anchor="ctr"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100222" t="-425926" r="-100000" b="-351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0" marR="0" marT="0" marB="0" anchor="ctr">
                        <a:blipFill rotWithShape="1">
                          <a:blip r:embed="rId6"/>
                          <a:stretch>
                            <a:fillRect l="-200222" t="-425926" b="-35185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00111011 </a:t>
                </a:r>
                <a:r>
                  <a:rPr lang="en-US" dirty="0"/>
                  <a:t> </a:t>
                </a:r>
                <a:r>
                  <a:rPr lang="ru-RU" dirty="0"/>
                  <a:t>(четная) -</a:t>
                </a:r>
                <a:r>
                  <a:rPr lang="en-US" dirty="0"/>
                  <a:t>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=−</m:t>
                    </m:r>
                    <m:f>
                      <m:fPr>
                        <m:type m:val="lin"/>
                        <m:ctrlPr>
                          <a:rPr lang="en-US" altLang="ru-RU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altLang="ru-RU" i="1">
                        <a:latin typeface="Cambria Math"/>
                      </a:rPr>
                      <m:t>𝜋</m:t>
                    </m:r>
                    <m:r>
                      <a:rPr lang="en-US" altLang="ru-RU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   </m:t>
                        </m:r>
                        <m:r>
                          <a:rPr lang="en-US" i="1">
                            <a:latin typeface="Cambria Math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altLang="ru-RU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ru-RU" i="1" dirty="0" smtClean="0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altLang="ru-RU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→</m:t>
                    </m:r>
                    <m:r>
                      <a:rPr lang="en-US" b="0" i="1" dirty="0" smtClean="0">
                        <a:latin typeface="Cambria Math"/>
                      </a:rPr>
                      <m:t>𝐶𝐶𝐾</m:t>
                    </m:r>
                    <m:r>
                      <a:rPr lang="en-US" b="0" i="1" dirty="0" smtClean="0">
                        <a:latin typeface="Cambria Math"/>
                      </a:rPr>
                      <m:t>= {0,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−1,  −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  <m:r>
                      <a:rPr lang="en-US" b="0" i="1" dirty="0" smtClean="0">
                        <a:latin typeface="Cambria Math"/>
                      </a:rPr>
                      <m:t>,  0}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20" y="4983559"/>
                <a:ext cx="8519767" cy="923330"/>
              </a:xfrm>
              <a:prstGeom prst="rect">
                <a:avLst/>
              </a:prstGeom>
              <a:blipFill rotWithShape="1">
                <a:blip r:embed="rId7"/>
                <a:stretch>
                  <a:fillRect l="-644" t="-47020" b="-1125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 descr="http://kunegin.com/ref7/wifi/images/11b_33.gif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445224"/>
            <a:ext cx="3362294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59493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 </a:t>
            </a:r>
            <a:r>
              <a:rPr lang="ru-RU" sz="3200" b="1" dirty="0" smtClean="0"/>
              <a:t>(прямая коррекция ошибок)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/>
                  <a:t>Скрембл </a:t>
                </a:r>
                <a:r>
                  <a:rPr lang="en-US" sz="2000" dirty="0"/>
                  <a:t>PBCC (</a:t>
                </a:r>
                <a:r>
                  <a:rPr lang="ru-RU" sz="2000" dirty="0"/>
                  <a:t>стандарт IEEE 802.11g скорости 5,5 и 11 Мбит/с опционально )</a:t>
                </a:r>
              </a:p>
              <a:p>
                <a:r>
                  <a:rPr lang="ru-RU" sz="2000" dirty="0" err="1"/>
                  <a:t>Скрембл</a:t>
                </a:r>
                <a:r>
                  <a:rPr lang="ru-RU" sz="2000" dirty="0"/>
                  <a:t> </a:t>
                </a:r>
                <a:r>
                  <a:rPr lang="en-US" sz="2000" dirty="0"/>
                  <a:t>PBCC</a:t>
                </a:r>
                <a:r>
                  <a:rPr lang="ru-RU" sz="2000" dirty="0"/>
                  <a:t> - </a:t>
                </a:r>
                <a:r>
                  <a:rPr lang="ru-RU" sz="2000" dirty="0" err="1"/>
                  <a:t>сверточное</a:t>
                </a:r>
                <a:r>
                  <a:rPr lang="ru-RU" sz="2000" dirty="0"/>
                  <a:t> кодирование</a:t>
                </a:r>
                <a:r>
                  <a:rPr lang="en-US" sz="2000" dirty="0"/>
                  <a:t> </a:t>
                </a:r>
                <a:r>
                  <a:rPr lang="ru-RU" sz="2000" dirty="0"/>
                  <a:t>со скоростью 1/2. </a:t>
                </a:r>
                <a:endParaRPr lang="en-US" sz="2000" dirty="0"/>
              </a:p>
              <a:p>
                <a:pPr lvl="1"/>
                <a:r>
                  <a:rPr lang="ru-RU" sz="1600" dirty="0"/>
                  <a:t>Если скорость входной последовательности составляет k бит/с, то скорость выходной последовательности — k </a:t>
                </a:r>
                <a:r>
                  <a:rPr lang="ru-RU" sz="1600" dirty="0" err="1"/>
                  <a:t>дибит</a:t>
                </a:r>
                <a:r>
                  <a:rPr lang="ru-RU" sz="1600" dirty="0"/>
                  <a:t>/с или 2k бит/с</a:t>
                </a:r>
                <a:endParaRPr lang="en-US" sz="1600" dirty="0"/>
              </a:p>
              <a:p>
                <a:r>
                  <a:rPr lang="ru-RU" sz="2000" dirty="0"/>
                  <a:t>входной последовательности битов {</a:t>
                </a:r>
                <a:r>
                  <a:rPr lang="ru-RU" sz="2000" dirty="0" err="1"/>
                  <a:t>X</a:t>
                </a:r>
                <a:r>
                  <a:rPr lang="ru-RU" sz="2000" baseline="-25000" dirty="0" err="1"/>
                  <a:t>i</a:t>
                </a:r>
                <a:r>
                  <a:rPr lang="ru-RU" sz="2000" dirty="0"/>
                  <a:t>} ставится в соответствие по определенному алгоритму два выходных бита (дебит) {Y</a:t>
                </a:r>
                <a:r>
                  <a:rPr lang="ru-RU" sz="2000" baseline="-25000" dirty="0"/>
                  <a:t>0</a:t>
                </a:r>
                <a:r>
                  <a:rPr lang="en-US" sz="2000" dirty="0"/>
                  <a:t>,</a:t>
                </a:r>
                <a:r>
                  <a:rPr lang="ru-RU" sz="2000" dirty="0"/>
                  <a:t>Y</a:t>
                </a:r>
                <a:r>
                  <a:rPr lang="en-US" sz="2000" baseline="-25000" dirty="0"/>
                  <a:t>1</a:t>
                </a:r>
                <a:r>
                  <a:rPr lang="ru-RU" sz="2000" dirty="0"/>
                  <a:t>} </a:t>
                </a:r>
                <a:endParaRPr lang="en-US" sz="2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 smtClean="0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en-US" sz="2000" dirty="0">
                  <a:ea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−2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−3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−4</m:t>
                        </m:r>
                      </m:sub>
                    </m:sSub>
                    <m:r>
                      <a:rPr lang="en-US" sz="2000" i="1">
                        <a:latin typeface="Cambria Math"/>
                        <a:ea typeface="Cambria Math"/>
                      </a:rPr>
                      <m:t>⊕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−6</m:t>
                        </m:r>
                      </m:sub>
                    </m:sSub>
                  </m:oMath>
                </a14:m>
                <a:endParaRPr lang="ru-RU" sz="2000" dirty="0"/>
              </a:p>
              <a:p>
                <a:pPr>
                  <a:spcBef>
                    <a:spcPts val="0"/>
                  </a:spcBef>
                </a:pP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309697" cy="5832648"/>
              </a:xfrm>
              <a:blipFill>
                <a:blip r:embed="rId3"/>
                <a:stretch>
                  <a:fillRect l="-660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07504" y="5301208"/>
            <a:ext cx="89289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достоинство </a:t>
            </a:r>
            <a:r>
              <a:rPr lang="en-US" dirty="0"/>
              <a:t>PBCC </a:t>
            </a:r>
            <a:r>
              <a:rPr lang="ru-RU" dirty="0"/>
              <a:t>помехоустойчивость </a:t>
            </a:r>
            <a:endParaRPr lang="en-US" dirty="0"/>
          </a:p>
          <a:p>
            <a:r>
              <a:rPr lang="ru-RU" dirty="0"/>
              <a:t>при избыточности кодирования в случае возникновения ошибок приема (к примеру, вместо </a:t>
            </a:r>
            <a:r>
              <a:rPr lang="ru-RU" dirty="0" err="1"/>
              <a:t>дибита</a:t>
            </a:r>
            <a:r>
              <a:rPr lang="ru-RU" dirty="0"/>
              <a:t> 11 ошибочно принят </a:t>
            </a:r>
            <a:r>
              <a:rPr lang="ru-RU" dirty="0" err="1"/>
              <a:t>дибит</a:t>
            </a:r>
            <a:r>
              <a:rPr lang="ru-RU" dirty="0"/>
              <a:t> 10) исходная последовательность битов может быть безошибочно восстановлена декодером </a:t>
            </a:r>
            <a:r>
              <a:rPr lang="ru-RU" dirty="0" err="1"/>
              <a:t>Витерби</a:t>
            </a:r>
            <a:r>
              <a:rPr lang="ru-RU" dirty="0"/>
              <a:t>.</a:t>
            </a:r>
          </a:p>
        </p:txBody>
      </p:sp>
      <p:sp>
        <p:nvSpPr>
          <p:cNvPr id="6" name="AutoShape 7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9" descr="ÐÐ°ÑÑÐ¸Ð½ÐºÐ¸ Ð¿Ð¾ Ð·Ð°Ð¿ÑÐ¾ÑÑ Ð¡ÐºÐ¾ÑÐ¾ÑÑÐ¸ Ð¿ÐµÑÐµÐ´Ð°ÑÐ¸,Ð¿ÑÐµÐ´ÑÑÐ¼Ð¾ÑÑÐµÐ½Ð½ÑÐµ Ð¿ÑÐ¾ÑÐ¾ÐºÐ¾Ð»Ð¾Ð¼ 802.11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318" y="3861048"/>
            <a:ext cx="4421867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9326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</a:t>
            </a:r>
            <a:r>
              <a:rPr lang="en-US" sz="2000" b="1" dirty="0"/>
              <a:t> </a:t>
            </a:r>
            <a:r>
              <a:rPr lang="ru-RU" sz="2000" dirty="0"/>
              <a:t>скорость 11 Мбит/с используется QPSK. Каждому из четырех возможных состояний </a:t>
            </a:r>
            <a:r>
              <a:rPr lang="ru-RU" sz="2000" dirty="0" err="1"/>
              <a:t>дибита</a:t>
            </a:r>
            <a:r>
              <a:rPr lang="ru-RU" sz="2000" dirty="0"/>
              <a:t> соответствует одна из четырех возможных фаз. </a:t>
            </a:r>
          </a:p>
          <a:p>
            <a:pPr lvl="1"/>
            <a:r>
              <a:rPr lang="ru-RU" sz="2000" dirty="0"/>
              <a:t>При этом в каждом символе кодируется по одному входному биту, а скорость передачи битов соответствует скорости передачи символов.</a:t>
            </a:r>
          </a:p>
          <a:p>
            <a:pPr lvl="1"/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076"/>
          <a:stretch/>
        </p:blipFill>
        <p:spPr bwMode="auto">
          <a:xfrm>
            <a:off x="1835696" y="3753036"/>
            <a:ext cx="4464496" cy="3051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06294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762096" cy="5832648"/>
          </a:xfrm>
        </p:spPr>
        <p:txBody>
          <a:bodyPr>
            <a:normAutofit/>
          </a:bodyPr>
          <a:lstStyle/>
          <a:p>
            <a:r>
              <a:rPr lang="ru-RU" sz="2000" dirty="0"/>
              <a:t>Каждый </a:t>
            </a:r>
            <a:r>
              <a:rPr lang="ru-RU" sz="2000" dirty="0" err="1"/>
              <a:t>дибит</a:t>
            </a:r>
            <a:r>
              <a:rPr lang="ru-RU" sz="2000" dirty="0"/>
              <a:t> {Y</a:t>
            </a:r>
            <a:r>
              <a:rPr lang="ru-RU" sz="2000" baseline="-25000" dirty="0"/>
              <a:t>0</a:t>
            </a:r>
            <a:r>
              <a:rPr lang="ru-RU" sz="2000" dirty="0"/>
              <a:t>, Y</a:t>
            </a:r>
            <a:r>
              <a:rPr lang="ru-RU" sz="2000" baseline="-25000" dirty="0"/>
              <a:t>1</a:t>
            </a:r>
            <a:r>
              <a:rPr lang="ru-RU" sz="2000" dirty="0"/>
              <a:t>} может быть </a:t>
            </a:r>
            <a:r>
              <a:rPr lang="ru-RU" sz="2000" dirty="0" err="1"/>
              <a:t>промодулирован</a:t>
            </a:r>
            <a:r>
              <a:rPr lang="ru-RU" sz="2000" dirty="0"/>
              <a:t>, например по </a:t>
            </a:r>
            <a:r>
              <a:rPr lang="en-US" sz="2000" dirty="0"/>
              <a:t>PSK </a:t>
            </a:r>
            <a:r>
              <a:rPr lang="ru-RU" sz="2000" dirty="0"/>
              <a:t>или по </a:t>
            </a:r>
            <a:r>
              <a:rPr lang="en-US" sz="2000" dirty="0"/>
              <a:t>QAM</a:t>
            </a:r>
            <a:endParaRPr lang="ru-RU" sz="2000" dirty="0"/>
          </a:p>
          <a:p>
            <a:r>
              <a:rPr lang="ru-RU" sz="2000" dirty="0"/>
              <a:t>Например в стандарте 802.11 </a:t>
            </a:r>
            <a:r>
              <a:rPr lang="en-US" sz="2000" dirty="0"/>
              <a:t>g </a:t>
            </a:r>
            <a:r>
              <a:rPr lang="ru-RU" sz="2000" dirty="0"/>
              <a:t>скорость 5,5 Мбит/с используется BPSK. Каждый бит Y0 или Y1 последовательно модулируется (скорость в два раза меньше).</a:t>
            </a:r>
          </a:p>
          <a:p>
            <a:r>
              <a:rPr lang="ru-RU" sz="2000" dirty="0"/>
              <a:t>Опционально PBCC может быть применен при скоростях 22  и 33 Мбит/с (модуляция 8 </a:t>
            </a:r>
            <a:r>
              <a:rPr lang="en-US" sz="2000" dirty="0"/>
              <a:t>PSK</a:t>
            </a:r>
            <a:r>
              <a:rPr lang="ru-RU" sz="2000" dirty="0"/>
              <a:t> или 16 </a:t>
            </a:r>
            <a:r>
              <a:rPr lang="en-US" sz="2000" dirty="0"/>
              <a:t>QAM)</a:t>
            </a:r>
            <a:r>
              <a:rPr lang="ru-RU" sz="2000" dirty="0"/>
              <a:t>.</a:t>
            </a:r>
          </a:p>
          <a:p>
            <a:r>
              <a:rPr lang="ru-RU" sz="2000" dirty="0"/>
              <a:t>Предусмотрена два типа модуляций </a:t>
            </a:r>
            <a:r>
              <a:rPr lang="en-US" sz="2000" dirty="0"/>
              <a:t>(S=0; S=1)</a:t>
            </a:r>
            <a:r>
              <a:rPr lang="ru-RU" sz="2000" dirty="0"/>
              <a:t>  определяемых случайно</a:t>
            </a:r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390" r="-7044"/>
          <a:stretch/>
        </p:blipFill>
        <p:spPr bwMode="auto">
          <a:xfrm>
            <a:off x="1187624" y="3634201"/>
            <a:ext cx="5400600" cy="3078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3059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КОД </a:t>
            </a:r>
            <a:r>
              <a:rPr lang="en-US" sz="3200" b="1" dirty="0"/>
              <a:t>PBCC</a:t>
            </a:r>
            <a:r>
              <a:rPr lang="ru-RU" sz="3200" b="1" dirty="0"/>
              <a:t> 802.11 </a:t>
            </a:r>
            <a:r>
              <a:rPr lang="en-US" sz="3200" b="1" dirty="0"/>
              <a:t>g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dirty="0"/>
              <a:t>Расширение спектра с </a:t>
            </a:r>
            <a:r>
              <a:rPr lang="en-US" sz="2000" dirty="0"/>
              <a:t>PBCC:</a:t>
            </a: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43" y="1497772"/>
            <a:ext cx="4362356" cy="1814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3" y="4152052"/>
            <a:ext cx="7386448" cy="246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8451" y="3782720"/>
            <a:ext cx="4083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</a:t>
            </a:r>
            <a:r>
              <a:rPr lang="ru-RU" dirty="0" err="1"/>
              <a:t>дибита</a:t>
            </a:r>
            <a:r>
              <a:rPr lang="ru-RU" dirty="0"/>
              <a:t> для 11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65469" y="3782720"/>
            <a:ext cx="5112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Кодирование последовательно  для 5,5 Мбит</a:t>
            </a:r>
            <a:r>
              <a:rPr lang="en-US" dirty="0"/>
              <a:t>/</a:t>
            </a:r>
            <a:r>
              <a:rPr lang="ru-RU" dirty="0"/>
              <a:t>с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503298" y="917012"/>
            <a:ext cx="4572000" cy="273921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2000" b="1" dirty="0"/>
              <a:t>S 0 или 1 - задается псевдослучайной последовательностью с периодом повторения 256 бит </a:t>
            </a:r>
          </a:p>
          <a:p>
            <a:r>
              <a:rPr lang="ru-RU" sz="1600" dirty="0"/>
              <a:t>Формируется из 16-битной базовой последовательности 0011001110001011. </a:t>
            </a:r>
          </a:p>
          <a:p>
            <a:r>
              <a:rPr lang="ru-RU" sz="1600" dirty="0"/>
              <a:t>Используют циклический сдвиг трех первых символов одновременно. </a:t>
            </a:r>
          </a:p>
          <a:p>
            <a:r>
              <a:rPr lang="ru-RU" sz="1600" dirty="0"/>
              <a:t>Так получают еще пятнадцать 16-битовых последовательностей, что в сумме дает одну 256-битную.</a:t>
            </a:r>
          </a:p>
        </p:txBody>
      </p:sp>
    </p:spTree>
    <p:extLst>
      <p:ext uri="{BB962C8B-B14F-4D97-AF65-F5344CB8AC3E}">
        <p14:creationId xmlns:p14="http://schemas.microsoft.com/office/powerpoint/2010/main" val="22235042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r>
              <a:rPr lang="ru-RU" sz="2000" b="1" dirty="0"/>
              <a:t>Проблема</a:t>
            </a:r>
            <a:r>
              <a:rPr lang="ru-RU" sz="2000" dirty="0"/>
              <a:t>: Часто избыточность </a:t>
            </a:r>
            <a:r>
              <a:rPr lang="en-US" sz="2000" dirty="0"/>
              <a:t>PBCC </a:t>
            </a:r>
            <a:r>
              <a:rPr lang="ru-RU" sz="2000" dirty="0"/>
              <a:t>слишком высока</a:t>
            </a:r>
          </a:p>
          <a:p>
            <a:r>
              <a:rPr lang="ru-RU" sz="2000" b="1" dirty="0"/>
              <a:t>Решение: </a:t>
            </a:r>
            <a:r>
              <a:rPr lang="ru-RU" sz="2000" dirty="0"/>
              <a:t>Убрать часть битов из последовательности</a:t>
            </a:r>
          </a:p>
          <a:p>
            <a:pPr lvl="1"/>
            <a:r>
              <a:rPr lang="ru-RU" sz="2000" dirty="0"/>
              <a:t>Пунктирный кодер удаляет один бит из четырех. Скорость 4:3.</a:t>
            </a:r>
          </a:p>
          <a:p>
            <a:pPr lvl="2"/>
            <a:r>
              <a:rPr lang="ru-RU" sz="2000" dirty="0"/>
              <a:t>В совокупности со скоростью </a:t>
            </a:r>
            <a:r>
              <a:rPr lang="en-US" sz="2000" dirty="0"/>
              <a:t>PBCC </a:t>
            </a:r>
            <a:r>
              <a:rPr lang="ru-RU" sz="2000" dirty="0"/>
              <a:t>1/2 </a:t>
            </a:r>
            <a:r>
              <a:rPr lang="en-US" sz="2000" dirty="0"/>
              <a:t> -</a:t>
            </a:r>
            <a:r>
              <a:rPr lang="ru-RU" sz="2000" dirty="0"/>
              <a:t> общая скорость 2/3</a:t>
            </a:r>
          </a:p>
          <a:p>
            <a:pPr lvl="1"/>
            <a:r>
              <a:rPr lang="ru-RU" sz="2000" dirty="0"/>
              <a:t>Стандарт </a:t>
            </a:r>
            <a:r>
              <a:rPr lang="en-US" sz="2000" dirty="0"/>
              <a:t>802.11g </a:t>
            </a:r>
            <a:r>
              <a:rPr lang="ru-RU" sz="2000" dirty="0"/>
              <a:t>22 Мбит/с </a:t>
            </a:r>
            <a:r>
              <a:rPr lang="en-US" sz="2000" dirty="0"/>
              <a:t>+ </a:t>
            </a:r>
            <a:r>
              <a:rPr lang="ru-RU" sz="2000" dirty="0"/>
              <a:t>Пунктирный кодер = 33 </a:t>
            </a:r>
            <a:r>
              <a:rPr lang="ru-RU" sz="2000" dirty="0" err="1"/>
              <a:t>МБит</a:t>
            </a:r>
            <a:r>
              <a:rPr lang="ru-RU" sz="2000" dirty="0"/>
              <a:t>/с.</a:t>
            </a:r>
          </a:p>
          <a:p>
            <a:pPr lvl="1"/>
            <a:r>
              <a:rPr lang="ru-RU" sz="2000" dirty="0"/>
              <a:t>Возможно пунктирное кодирование с другими скоростями</a:t>
            </a:r>
          </a:p>
          <a:p>
            <a:pPr lvl="1"/>
            <a:endParaRPr lang="ru-RU" sz="16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4098" name="Picture 2" descr="http://kunegin.com/ref7/wifi/images/11g_57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800" y="3284984"/>
            <a:ext cx="5282399" cy="3015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763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Пунктирный</a:t>
            </a:r>
            <a:r>
              <a:rPr lang="ru-RU" sz="3200" dirty="0"/>
              <a:t> </a:t>
            </a:r>
            <a:r>
              <a:rPr lang="ru-RU" sz="3200" b="1" dirty="0"/>
              <a:t>код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70432" y="955415"/>
            <a:ext cx="8229600" cy="10366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ru-RU" sz="2200" dirty="0"/>
              <a:t>Дополнительные 2 значения скорости кодирования </a:t>
            </a:r>
            <a:r>
              <a:rPr lang="en-US" sz="2200" i="1" dirty="0"/>
              <a:t>R</a:t>
            </a:r>
            <a:r>
              <a:rPr lang="en-US" sz="2200" dirty="0"/>
              <a:t> = ¾ </a:t>
            </a:r>
            <a:r>
              <a:rPr lang="ru-RU" sz="2200" dirty="0"/>
              <a:t>и</a:t>
            </a:r>
            <a:br>
              <a:rPr lang="ru-RU" sz="2200" dirty="0"/>
            </a:br>
            <a:r>
              <a:rPr lang="en-US" sz="2200" i="1" dirty="0"/>
              <a:t>R</a:t>
            </a:r>
            <a:r>
              <a:rPr lang="en-US" sz="2200" dirty="0"/>
              <a:t> = 2/3 </a:t>
            </a:r>
            <a:r>
              <a:rPr lang="ru-RU" sz="2200" dirty="0"/>
              <a:t>обеспечиваются с помощью процедуры выкалывания бит (</a:t>
            </a:r>
            <a:r>
              <a:rPr lang="en-US" sz="2200" dirty="0"/>
              <a:t>puncturing</a:t>
            </a:r>
            <a:r>
              <a:rPr lang="ru-RU" sz="2200" dirty="0"/>
              <a:t>)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3067050"/>
            <a:ext cx="43211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463" y="3068638"/>
            <a:ext cx="4214812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4"/>
          <p:cNvSpPr txBox="1">
            <a:spLocks noChangeArrowheads="1"/>
          </p:cNvSpPr>
          <p:nvPr/>
        </p:nvSpPr>
        <p:spPr bwMode="auto">
          <a:xfrm>
            <a:off x="647700" y="5445125"/>
            <a:ext cx="3529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 dirty="0"/>
              <a:t>Скорость кодирования </a:t>
            </a:r>
            <a:r>
              <a:rPr lang="en-US" altLang="ru-RU" sz="1800" i="1" dirty="0"/>
              <a:t>R</a:t>
            </a:r>
            <a:r>
              <a:rPr lang="en-US" altLang="ru-RU" sz="1800" dirty="0"/>
              <a:t> = 3/4</a:t>
            </a:r>
            <a:endParaRPr lang="ru-RU" altLang="ru-RU" sz="1800" dirty="0"/>
          </a:p>
        </p:txBody>
      </p:sp>
      <p:sp>
        <p:nvSpPr>
          <p:cNvPr id="13" name="TextBox 7"/>
          <p:cNvSpPr txBox="1">
            <a:spLocks noChangeArrowheads="1"/>
          </p:cNvSpPr>
          <p:nvPr/>
        </p:nvSpPr>
        <p:spPr bwMode="auto">
          <a:xfrm>
            <a:off x="5059363" y="5445125"/>
            <a:ext cx="3529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ru-RU" altLang="ru-RU" sz="1800"/>
              <a:t>Скорость кодирования </a:t>
            </a:r>
            <a:r>
              <a:rPr lang="en-US" altLang="ru-RU" sz="1800" i="1"/>
              <a:t>R</a:t>
            </a:r>
            <a:r>
              <a:rPr lang="en-US" altLang="ru-RU" sz="1800"/>
              <a:t> = </a:t>
            </a:r>
            <a:r>
              <a:rPr lang="ru-RU" altLang="ru-RU" sz="1800"/>
              <a:t>2</a:t>
            </a:r>
            <a:r>
              <a:rPr lang="en-US" altLang="ru-RU" sz="1800"/>
              <a:t>/</a:t>
            </a:r>
            <a:r>
              <a:rPr lang="ru-RU" altLang="ru-RU" sz="1800"/>
              <a:t>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4144" y="436510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1</a:t>
            </a:r>
            <a:endParaRPr lang="ru-RU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844144" y="3861048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  <a:r>
              <a:rPr lang="en-US" baseline="-25000" dirty="0"/>
              <a:t>0</a:t>
            </a:r>
            <a:endParaRPr lang="ru-RU" baseline="-25000" dirty="0"/>
          </a:p>
        </p:txBody>
      </p:sp>
    </p:spTree>
    <p:extLst>
      <p:ext uri="{BB962C8B-B14F-4D97-AF65-F5344CB8AC3E}">
        <p14:creationId xmlns:p14="http://schemas.microsoft.com/office/powerpoint/2010/main" val="1928579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коды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ru-RU" sz="2000" dirty="0"/>
                  <a:t>Принцип декодирования сигналов основан на определении расстояния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между входной и известными последовательностями 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Расстояние </a:t>
                </a:r>
                <a:r>
                  <a:rPr lang="ru-RU" sz="2000" dirty="0" err="1"/>
                  <a:t>хеминга</a:t>
                </a:r>
                <a:r>
                  <a:rPr lang="ru-RU" sz="2000" dirty="0"/>
                  <a:t> - число позиций, в которых соответствующие символы двух последовательностей  различны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000" b="0" i="1" smtClean="0">
                            <a:latin typeface="Cambria Math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𝑖𝑘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𝑗𝑘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sz="2000" dirty="0"/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напр.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 smtClean="0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ru-RU" sz="2000" b="0" i="1" smtClean="0">
                        <a:latin typeface="Cambria Math"/>
                      </a:rPr>
                      <m:t>(1001, 1011)=1</m:t>
                    </m:r>
                  </m:oMath>
                </a14:m>
                <a:endParaRPr lang="ru-RU" sz="2000" dirty="0"/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Декодировать последовательности можно находя ту из возможных, для которой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ru-RU" sz="2000" dirty="0"/>
                  <a:t> между ней и принятой минимально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За счет избыточного кодирования можно сделать такую последовательность, чтобы расстояния между всеми возможными вариантами всегда были большими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Код выбирается так, чтобы было понятно где ошибка при декодировании</a:t>
                </a:r>
              </a:p>
              <a:p>
                <a:pPr>
                  <a:spcBef>
                    <a:spcPts val="400"/>
                  </a:spcBef>
                </a:pPr>
                <a:r>
                  <a:rPr lang="ru-RU" sz="2000" dirty="0"/>
                  <a:t>Такие коды – самокорректирующиеся</a:t>
                </a:r>
              </a:p>
              <a:p>
                <a:pPr lvl="1">
                  <a:spcBef>
                    <a:spcPts val="400"/>
                  </a:spcBef>
                </a:pPr>
                <a:r>
                  <a:rPr lang="ru-RU" sz="2000" dirty="0"/>
                  <a:t>На практике реализуются Сверточные коды </a:t>
                </a:r>
                <a:r>
                  <a:rPr lang="en-US" sz="2000" dirty="0"/>
                  <a:t>PBCC</a:t>
                </a:r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0384" y="836712"/>
                <a:ext cx="8618080" cy="5832648"/>
              </a:xfrm>
              <a:blipFill rotWithShape="1">
                <a:blip r:embed="rId3"/>
                <a:stretch>
                  <a:fillRect l="-566" t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174370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Хеминга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endParaRPr lang="ru-RU" sz="22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8194" name="Picture 2" descr="My hemcod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5" y="764704"/>
            <a:ext cx="5106310" cy="325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emDecod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414543"/>
            <a:ext cx="5021456" cy="3280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061116" y="2559784"/>
            <a:ext cx="388753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Декодер выдаст 000 если ошибок нет</a:t>
            </a:r>
          </a:p>
          <a:p>
            <a:r>
              <a:rPr lang="ru-RU" dirty="0"/>
              <a:t>В ином случае будет номер ошибки</a:t>
            </a:r>
          </a:p>
          <a:p>
            <a:r>
              <a:rPr lang="ru-RU" dirty="0"/>
              <a:t>Напр. 001 или 111 (7 бит)</a:t>
            </a:r>
          </a:p>
        </p:txBody>
      </p:sp>
    </p:spTree>
    <p:extLst>
      <p:ext uri="{BB962C8B-B14F-4D97-AF65-F5344CB8AC3E}">
        <p14:creationId xmlns:p14="http://schemas.microsoft.com/office/powerpoint/2010/main" val="35466162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/>
              <a:t>Сети стандарта 802.11. декодер </a:t>
            </a:r>
            <a:r>
              <a:rPr lang="ru-RU" sz="3200" b="1" dirty="0" err="1"/>
              <a:t>Витерби</a:t>
            </a:r>
            <a:endParaRPr lang="ru-RU" sz="32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618080" cy="5832648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</a:pPr>
            <a:r>
              <a:rPr lang="ru-RU" sz="2000" dirty="0"/>
              <a:t>Проблема кодов </a:t>
            </a:r>
            <a:r>
              <a:rPr lang="ru-RU" sz="2000" dirty="0" err="1"/>
              <a:t>Хеминга</a:t>
            </a:r>
            <a:r>
              <a:rPr lang="ru-RU" sz="2000" dirty="0"/>
              <a:t> – слишком много операций </a:t>
            </a:r>
          </a:p>
          <a:p>
            <a:pPr>
              <a:spcBef>
                <a:spcPts val="400"/>
              </a:spcBef>
            </a:pPr>
            <a:r>
              <a:rPr lang="ru-RU" sz="2000" dirty="0"/>
              <a:t>Решение декодер </a:t>
            </a:r>
            <a:r>
              <a:rPr lang="ru-RU" sz="2000" dirty="0" err="1"/>
              <a:t>Витерби</a:t>
            </a:r>
            <a:r>
              <a:rPr lang="ru-RU" sz="2000" dirty="0"/>
              <a:t> – поиск нужных последовательностей статистическим методом наиболее вероятного кода</a:t>
            </a:r>
          </a:p>
          <a:p>
            <a:pPr lvl="1">
              <a:spcBef>
                <a:spcPts val="400"/>
              </a:spcBef>
            </a:pPr>
            <a:r>
              <a:rPr lang="ru-RU" sz="2000" dirty="0"/>
              <a:t>Такой метод – Метод максимального правдоподобия а на самом деле метод наивного байесовского классификатора.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 lvl="1">
              <a:spcBef>
                <a:spcPts val="400"/>
              </a:spcBef>
            </a:pPr>
            <a:r>
              <a:rPr lang="ru-RU" sz="2000" dirty="0"/>
              <a:t>Принцип последовательно вычислять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Расстояния </a:t>
            </a:r>
            <a:r>
              <a:rPr lang="ru-RU" sz="2000" dirty="0" err="1"/>
              <a:t>Хеминга</a:t>
            </a:r>
            <a:r>
              <a:rPr lang="ru-RU" sz="2000" dirty="0"/>
              <a:t> и выбрать наименьшее</a:t>
            </a:r>
          </a:p>
          <a:p>
            <a:pPr marL="457200" lvl="1" indent="0">
              <a:spcBef>
                <a:spcPts val="400"/>
              </a:spcBef>
              <a:buNone/>
            </a:pPr>
            <a:r>
              <a:rPr lang="ru-RU" sz="2000" dirty="0"/>
              <a:t>Результат – сокращение числа операций </a:t>
            </a:r>
          </a:p>
          <a:p>
            <a:pPr lvl="1">
              <a:spcBef>
                <a:spcPts val="400"/>
              </a:spcBef>
            </a:pPr>
            <a:endParaRPr lang="ru-RU" sz="2000" dirty="0"/>
          </a:p>
          <a:p>
            <a:pPr>
              <a:spcBef>
                <a:spcPts val="40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0242" name="Picture 2" descr="https://upload.wikimedia.org/wikipedia/commons/thumb/f/f1/Viterbi_Decoding.svg/250px-Viterbi_Decoding.svg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5012" y="2636912"/>
            <a:ext cx="3046838" cy="4058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938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цифровой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599910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цифровой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 smtClean="0"/>
              <a:t>Цифровая (дискретная) модуляция, манипуляция сигналом</a:t>
            </a:r>
            <a:r>
              <a:rPr lang="ru-RU" sz="2000" dirty="0" smtClean="0"/>
              <a:t>)</a:t>
            </a:r>
            <a:endParaRPr lang="ru-RU" sz="2000" dirty="0"/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</a:t>
            </a:r>
            <a:r>
              <a:rPr lang="ru-RU" sz="2000" b="1" dirty="0"/>
              <a:t>манипуляция</a:t>
            </a:r>
            <a:r>
              <a:rPr lang="en-US" sz="2000" b="1" dirty="0" smtClean="0"/>
              <a:t> </a:t>
            </a:r>
            <a:r>
              <a:rPr lang="en-US" sz="2000" b="1" dirty="0"/>
              <a:t>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</a:t>
            </a:r>
            <a:r>
              <a:rPr lang="ru-RU" sz="2000" b="1" dirty="0"/>
              <a:t>манипуляция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019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Фазовая </a:t>
            </a:r>
            <a:r>
              <a:rPr lang="ru-RU" sz="3600" b="1" dirty="0"/>
              <a:t>манипуляция</a:t>
            </a:r>
            <a:endParaRPr lang="ru-RU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</p:spPr>
            <p:txBody>
              <a:bodyPr>
                <a:noAutofit/>
              </a:bodyPr>
              <a:lstStyle/>
              <a:p>
                <a:r>
                  <a:rPr lang="ru-RU" sz="2000" b="1" dirty="0"/>
                  <a:t>Двоичная фазовая </a:t>
                </a:r>
                <a:r>
                  <a:rPr lang="ru-RU" sz="2000" b="1" dirty="0"/>
                  <a:t>манипуляция </a:t>
                </a:r>
                <a:r>
                  <a:rPr lang="ru-RU" sz="2000" dirty="0"/>
                  <a:t>(</a:t>
                </a:r>
                <a:r>
                  <a:rPr lang="ru-RU" sz="2000" b="1" dirty="0"/>
                  <a:t>BPSK</a:t>
                </a:r>
                <a:r>
                  <a:rPr lang="ru-RU" sz="2000" dirty="0"/>
                  <a:t> - "</a:t>
                </a:r>
                <a:r>
                  <a:rPr lang="ru-RU" sz="2000" dirty="0" err="1"/>
                  <a:t>Binary</a:t>
                </a:r>
                <a:r>
                  <a:rPr lang="ru-RU" sz="2000" dirty="0"/>
                  <a:t> </a:t>
                </a:r>
                <a:r>
                  <a:rPr lang="ru-RU" sz="2000" dirty="0" err="1"/>
                  <a:t>Phase</a:t>
                </a:r>
                <a:r>
                  <a:rPr lang="ru-RU" sz="2000" dirty="0"/>
                  <a:t> </a:t>
                </a:r>
                <a:r>
                  <a:rPr lang="ru-RU" sz="2000" dirty="0" err="1"/>
                  <a:t>Shift</a:t>
                </a:r>
                <a:r>
                  <a:rPr lang="ru-RU" sz="2000" dirty="0"/>
                  <a:t> </a:t>
                </a:r>
                <a:r>
                  <a:rPr lang="ru-RU" sz="2000" dirty="0" err="1"/>
                  <a:t>Keying</a:t>
                </a:r>
                <a:r>
                  <a:rPr lang="ru-RU" sz="2000" dirty="0"/>
                  <a:t>") </a:t>
                </a:r>
                <a:endParaRPr lang="en-US" sz="2000" dirty="0"/>
              </a:p>
              <a:p>
                <a:pPr lvl="1"/>
                <a:r>
                  <a:rPr lang="ru-RU" sz="2000" dirty="0"/>
                  <a:t>фаза принимает два значения: 0 и 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</a:rPr>
                      <m:t>𝜋</m:t>
                    </m:r>
                  </m:oMath>
                </a14:m>
                <a:r>
                  <a:rPr lang="ru-RU" sz="2000" dirty="0"/>
                  <a:t> , </a:t>
                </a:r>
                <a:endParaRPr lang="en-US" sz="2000" dirty="0"/>
              </a:p>
              <a:p>
                <a:pPr lvl="2"/>
                <a:r>
                  <a:rPr lang="ru-RU" sz="2000" dirty="0"/>
                  <a:t>является наиболее помехоустойчивой.</a:t>
                </a:r>
              </a:p>
              <a:p>
                <a:r>
                  <a:rPr lang="ru-RU" sz="2000" b="1" dirty="0"/>
                  <a:t>Дифференциальная двоичная ФМ  (DBPSK</a:t>
                </a:r>
                <a:r>
                  <a:rPr lang="ru-RU" sz="2000" dirty="0"/>
                  <a:t> - </a:t>
                </a:r>
                <a:r>
                  <a:rPr lang="ru-RU" sz="2000" dirty="0" err="1"/>
                  <a:t>Differential</a:t>
                </a:r>
                <a:r>
                  <a:rPr lang="ru-RU" sz="2000" dirty="0"/>
                  <a:t> BPSK), </a:t>
                </a:r>
              </a:p>
              <a:p>
                <a:pPr lvl="1"/>
                <a:r>
                  <a:rPr lang="ru-RU" sz="2000" dirty="0"/>
                  <a:t>Лог. «0» изменение состояния, лог. 1 сохранение</a:t>
                </a:r>
              </a:p>
              <a:p>
                <a:pPr lvl="2"/>
                <a:r>
                  <a:rPr lang="ru-RU" sz="2000" dirty="0"/>
                  <a:t> Аналогичная NRZI.</a:t>
                </a:r>
              </a:p>
              <a:p>
                <a:pPr marL="342900" lvl="1" indent="-342900">
                  <a:buFont typeface="Arial" panose="020B0604020202020204" pitchFamily="34" charset="0"/>
                  <a:buChar char="•"/>
                </a:pPr>
                <a:r>
                  <a:rPr lang="ru-RU" sz="2000" b="1" dirty="0"/>
                  <a:t>QPSK (</a:t>
                </a:r>
                <a:r>
                  <a:rPr lang="ru-RU" sz="2000" b="1" dirty="0" err="1"/>
                  <a:t>Quadrature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Phase-Shift</a:t>
                </a:r>
                <a:r>
                  <a:rPr lang="ru-RU" sz="2000" b="1" dirty="0"/>
                  <a:t> </a:t>
                </a:r>
                <a:r>
                  <a:rPr lang="ru-RU" sz="2000" b="1" dirty="0" err="1"/>
                  <a:t>Keying</a:t>
                </a:r>
                <a:r>
                  <a:rPr lang="ru-RU" sz="2000" b="1" dirty="0"/>
                  <a:t>) </a:t>
                </a:r>
              </a:p>
              <a:p>
                <a:pPr marL="742950" lvl="2" indent="-342900"/>
                <a:r>
                  <a:rPr lang="ru-RU" sz="2200" dirty="0"/>
                  <a:t>Сдвиги фаз на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𝜋</m:t>
                    </m:r>
                    <m:r>
                      <a:rPr lang="en-US" sz="2200" i="1">
                        <a:latin typeface="Cambria Math"/>
                      </a:rPr>
                      <m:t>/2</m:t>
                    </m:r>
                  </m:oMath>
                </a14:m>
                <a:r>
                  <a:rPr lang="ru-RU" sz="2200" dirty="0"/>
                  <a:t> позволяет получить 4 состояния</a:t>
                </a:r>
                <a:endParaRPr lang="en-US" sz="2200" dirty="0"/>
              </a:p>
              <a:p>
                <a:r>
                  <a:rPr lang="ru-RU" sz="2000" dirty="0"/>
                  <a:t> </a:t>
                </a:r>
                <a:r>
                  <a:rPr lang="ru-RU" sz="2000" b="1" dirty="0"/>
                  <a:t>DQPSK (</a:t>
                </a:r>
                <a:r>
                  <a:rPr lang="ru-RU" sz="2000" b="1" dirty="0" err="1"/>
                  <a:t>Differential</a:t>
                </a:r>
                <a:r>
                  <a:rPr lang="ru-RU" sz="2000" b="1" dirty="0"/>
                  <a:t> QPSK) - Модификацией QPSK </a:t>
                </a:r>
                <a:r>
                  <a:rPr lang="ru-RU" sz="2000" dirty="0"/>
                  <a:t>, </a:t>
                </a:r>
                <a:endParaRPr lang="en-US" sz="2000" dirty="0"/>
              </a:p>
              <a:p>
                <a:pPr lvl="1"/>
                <a:r>
                  <a:rPr lang="ru-RU" sz="2000" dirty="0"/>
                  <a:t>Изменение фазы на 0˚ кодируется как "00", изменение на 90˚ кодируется как "01", на 180˚ - как "11", на 360˚ как "10".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980728"/>
                <a:ext cx="8435280" cy="5688632"/>
              </a:xfrm>
              <a:blipFill>
                <a:blip r:embed="rId2"/>
                <a:stretch>
                  <a:fillRect l="-650" t="-6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463" y="5452221"/>
            <a:ext cx="2660942" cy="113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5958" y="2849762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55755"/>
            <a:ext cx="797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DBPSK</a:t>
            </a:r>
          </a:p>
        </p:txBody>
      </p:sp>
      <p:pic>
        <p:nvPicPr>
          <p:cNvPr id="7" name="Picture 2" descr="ÐÐ²Ð°Ð´ÑÐ°ÑÑÑÐ½Ð°Ñ ÑÐ°Ð·Ð¾Ð²Ð°Ñ Ð¼Ð°Ð½Ð¸Ð¿ÑÐ»ÑÑÐ¸Ñ QPSK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5433" y="5425087"/>
            <a:ext cx="1277375" cy="1330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927749" y="496066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QPSK</a:t>
            </a:r>
            <a:endParaRPr lang="ru-RU" dirty="0"/>
          </a:p>
        </p:txBody>
      </p:sp>
      <p:pic>
        <p:nvPicPr>
          <p:cNvPr id="9" name="Picture 4" descr="ÐÐ¸Ð½Ð°ÑÐ½Ð°Ñ ÑÐ°Ð·Ð¾Ð²Ð°Ñ Ð¼Ð°Ð½Ð¸Ð¿ÑÐ»ÑÑÐ¸Ñ BPSK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02" y="5459273"/>
            <a:ext cx="1181291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8 ÑÐ°Ð·Ð¾Ð²Ð°Ñ Ð¼Ð°Ð½Ð¸Ð¿ÑÐ»ÑÑÐ¸Ñ 8-PSK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2593" y="5249439"/>
            <a:ext cx="1501614" cy="1556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603226" y="5051981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8-PSK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576" y="5089941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BPSK</a:t>
            </a:r>
            <a:endParaRPr lang="ru-RU" dirty="0"/>
          </a:p>
        </p:txBody>
      </p:sp>
      <p:sp>
        <p:nvSpPr>
          <p:cNvPr id="5" name="Полилиния 4"/>
          <p:cNvSpPr/>
          <p:nvPr/>
        </p:nvSpPr>
        <p:spPr>
          <a:xfrm>
            <a:off x="7360467" y="129565"/>
            <a:ext cx="932507" cy="1376577"/>
          </a:xfrm>
          <a:custGeom>
            <a:avLst/>
            <a:gdLst>
              <a:gd name="connsiteX0" fmla="*/ 0 w 932507"/>
              <a:gd name="connsiteY0" fmla="*/ 341215 h 1376577"/>
              <a:gd name="connsiteX1" fmla="*/ 208230 w 932507"/>
              <a:gd name="connsiteY1" fmla="*/ 60558 h 1376577"/>
              <a:gd name="connsiteX2" fmla="*/ 488887 w 932507"/>
              <a:gd name="connsiteY2" fmla="*/ 1373310 h 1376577"/>
              <a:gd name="connsiteX3" fmla="*/ 733331 w 932507"/>
              <a:gd name="connsiteY3" fmla="*/ 440803 h 1376577"/>
              <a:gd name="connsiteX4" fmla="*/ 932507 w 932507"/>
              <a:gd name="connsiteY4" fmla="*/ 667140 h 137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32507" h="1376577">
                <a:moveTo>
                  <a:pt x="0" y="341215"/>
                </a:moveTo>
                <a:cubicBezTo>
                  <a:pt x="63374" y="114878"/>
                  <a:pt x="126749" y="-111458"/>
                  <a:pt x="208230" y="60558"/>
                </a:cubicBezTo>
                <a:cubicBezTo>
                  <a:pt x="289711" y="232574"/>
                  <a:pt x="401370" y="1309936"/>
                  <a:pt x="488887" y="1373310"/>
                </a:cubicBezTo>
                <a:cubicBezTo>
                  <a:pt x="576404" y="1436684"/>
                  <a:pt x="659394" y="558498"/>
                  <a:pt x="733331" y="440803"/>
                </a:cubicBezTo>
                <a:cubicBezTo>
                  <a:pt x="807268" y="323108"/>
                  <a:pt x="869887" y="495124"/>
                  <a:pt x="932507" y="6671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289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Амплитудно-фазовая </a:t>
            </a:r>
            <a:r>
              <a:rPr lang="ru-RU" sz="3600" b="1" dirty="0"/>
              <a:t>манипуляция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000" dirty="0"/>
              <a:t>Беспроводные сети используют также амплитудно-фазовую модуляцию </a:t>
            </a:r>
          </a:p>
          <a:p>
            <a:r>
              <a:rPr lang="ru-RU" sz="2000" dirty="0"/>
              <a:t>(</a:t>
            </a:r>
            <a:r>
              <a:rPr lang="ru-RU" sz="2000" i="1" dirty="0"/>
              <a:t>Квадратурная </a:t>
            </a:r>
            <a:r>
              <a:rPr lang="ru-RU" sz="2000" dirty="0"/>
              <a:t>амплитудная модуляция ) 16-QAM и 64-QAM и т.п. (изменяется фаза, и амплитуда колебания). </a:t>
            </a:r>
          </a:p>
          <a:p>
            <a:r>
              <a:rPr lang="ru-RU" sz="2000" dirty="0"/>
              <a:t>Сигнал может принимать соответственно 16 и 64 бита </a:t>
            </a:r>
          </a:p>
          <a:p>
            <a:pPr lvl="1"/>
            <a:r>
              <a:rPr lang="ru-RU" sz="2000" dirty="0"/>
              <a:t>но снижения помехоустойчивости.</a:t>
            </a:r>
          </a:p>
          <a:p>
            <a:pPr marL="285750" lvl="1"/>
            <a:r>
              <a:rPr lang="ru-RU" sz="1800" i="1" dirty="0"/>
              <a:t>Помехоустойчивость модуляции можно оценить по расстоянию между точками сигнального созвездия на абстрактной картине состояний квадратур передаваемого сигнала.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6516216" y="607462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</a:t>
            </a:r>
            <a:r>
              <a:rPr lang="ru-RU" dirty="0"/>
              <a:t>64</a:t>
            </a:r>
          </a:p>
        </p:txBody>
      </p:sp>
      <p:pic>
        <p:nvPicPr>
          <p:cNvPr id="8194" name="Picture 2" descr="Ð¡Ð¸Ð¼ÑÐ»ÑÑÐ¸Ñ ÐºÐ²Ð°Ð´ÑÐ°ÑÑÑÐ½Ð¾Ð¹ Ð°Ð¼Ð¿Ð»Ð¸ÑÑÐ´Ð½Ð¾Ð¹ Ð¼Ð°Ð½Ð¸Ð¿ÑÐ»ÑÑÐ¸Ð¸ QAM-16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094" y="4030342"/>
            <a:ext cx="2762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981686" y="6021724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QAM-16</a:t>
            </a:r>
            <a:endParaRPr lang="ru-RU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5344" y="3771038"/>
            <a:ext cx="2228850" cy="220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71038"/>
            <a:ext cx="3563888" cy="267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41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59"/>
            <a:ext cx="8507288" cy="460230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600" b="1" dirty="0" err="1"/>
              <a:t>WiMAX</a:t>
            </a:r>
            <a:r>
              <a:rPr lang="ru-RU" sz="2600" b="1" dirty="0"/>
              <a:t> </a:t>
            </a:r>
            <a:r>
              <a:rPr lang="ru-RU" sz="2600" dirty="0"/>
              <a:t>— сеть покрытия  километры пространства, </a:t>
            </a:r>
          </a:p>
          <a:p>
            <a:pPr>
              <a:lnSpc>
                <a:spcPct val="120000"/>
              </a:lnSpc>
            </a:pPr>
            <a:r>
              <a:rPr lang="ru-RU" sz="2600" dirty="0"/>
              <a:t>использует лицензированные спектры частот (возможно и использование нелицензированных частот) </a:t>
            </a:r>
          </a:p>
          <a:p>
            <a:pPr>
              <a:lnSpc>
                <a:spcPct val="120000"/>
              </a:lnSpc>
            </a:pPr>
            <a:r>
              <a:rPr lang="ru-RU" sz="2600" i="1" dirty="0"/>
              <a:t>для предоставления соединения с интернетом типа точка-точка провайдером конечному пользователю.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802.16</a:t>
            </a:r>
          </a:p>
          <a:p>
            <a:pPr>
              <a:lnSpc>
                <a:spcPct val="120000"/>
              </a:lnSpc>
            </a:pPr>
            <a:r>
              <a:rPr lang="ru-RU" sz="2600" b="1" dirty="0" err="1"/>
              <a:t>Wi-Fi</a:t>
            </a:r>
            <a:r>
              <a:rPr lang="ru-RU" sz="2600" b="1" dirty="0"/>
              <a:t> </a:t>
            </a:r>
            <a:r>
              <a:rPr lang="ru-RU" sz="2600" dirty="0"/>
              <a:t>—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система короткого действия </a:t>
            </a:r>
            <a:r>
              <a:rPr lang="ru-RU" sz="2600" dirty="0"/>
              <a:t>(локальные беспроводные сети),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десятки метров, использует нелицензированные диапазоны частот для обеспечения доступа к сети.</a:t>
            </a:r>
          </a:p>
          <a:p>
            <a:pPr lvl="1">
              <a:lnSpc>
                <a:spcPct val="120000"/>
              </a:lnSpc>
            </a:pPr>
            <a:r>
              <a:rPr lang="ru-RU" sz="2600" i="1" dirty="0"/>
              <a:t>Часть используется для доступа к локальной сети</a:t>
            </a:r>
          </a:p>
          <a:p>
            <a:pPr lvl="2">
              <a:lnSpc>
                <a:spcPct val="120000"/>
              </a:lnSpc>
            </a:pPr>
            <a:r>
              <a:rPr lang="ru-RU" sz="2200" dirty="0"/>
              <a:t>Локальная сеть может быть и не подключена к Интернету. </a:t>
            </a:r>
          </a:p>
          <a:p>
            <a:pPr lvl="1">
              <a:lnSpc>
                <a:spcPct val="120000"/>
              </a:lnSpc>
            </a:pPr>
            <a:r>
              <a:rPr lang="ru-RU" sz="2600" dirty="0"/>
              <a:t>Основной стандарт </a:t>
            </a:r>
            <a:r>
              <a:rPr lang="en-US" sz="2600" dirty="0" smtClean="0"/>
              <a:t>IEEE </a:t>
            </a:r>
            <a:r>
              <a:rPr lang="ru-RU" sz="2600" dirty="0" smtClean="0"/>
              <a:t>802.11</a:t>
            </a:r>
            <a:endParaRPr lang="ru-RU" sz="2600" dirty="0"/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5085184"/>
            <a:ext cx="2208958" cy="154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05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Методы аналоговой модуляции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Лекция 12. </a:t>
            </a:r>
            <a:br>
              <a:rPr lang="ru-RU" b="1" dirty="0"/>
            </a:br>
            <a:r>
              <a:rPr lang="ru-RU" b="1" dirty="0"/>
              <a:t>Беспроводные локальные сети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3511841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Варианты расширения канала связи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616624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</a:t>
            </a:r>
            <a:r>
              <a:rPr lang="en-US" sz="2200" b="1" dirty="0"/>
              <a:t>TDMA – </a:t>
            </a:r>
            <a:r>
              <a:rPr lang="ru-RU" sz="2200" b="1" dirty="0"/>
              <a:t>временное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FDMA – </a:t>
            </a:r>
            <a:r>
              <a:rPr lang="ru-RU" sz="2200" b="1" dirty="0"/>
              <a:t>частотное разрешение сигналов</a:t>
            </a:r>
          </a:p>
          <a:p>
            <a:r>
              <a:rPr lang="ru-RU" sz="2200" b="1" dirty="0"/>
              <a:t>Метод </a:t>
            </a:r>
            <a:r>
              <a:rPr lang="en-US" sz="2200" b="1" dirty="0"/>
              <a:t>CDMA – </a:t>
            </a:r>
            <a:r>
              <a:rPr lang="ru-RU" sz="2200" b="1" dirty="0"/>
              <a:t>кодовое разрешение сигналов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48" y="2564904"/>
            <a:ext cx="7416824" cy="247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5143078"/>
            <a:ext cx="2411089" cy="1469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870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Методы аналогового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 (частотное уплотнение).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r>
              <a:rPr lang="ru-RU" sz="2000" dirty="0"/>
              <a:t>Частотное уплотнение (FDM)</a:t>
            </a:r>
          </a:p>
          <a:p>
            <a:r>
              <a:rPr lang="ru-RU" sz="2000" dirty="0"/>
              <a:t>Все сигналы по существу моногармонические</a:t>
            </a:r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r>
              <a:rPr lang="ru-RU" sz="2000" dirty="0"/>
              <a:t>Однако приемник позволяет работать в определенной полосе частот.</a:t>
            </a:r>
          </a:p>
          <a:p>
            <a:r>
              <a:rPr lang="ru-RU" sz="2000" dirty="0"/>
              <a:t>Частотное уплотнение использует передачу в полосе пропускания, чтобы совместно использовать канал. </a:t>
            </a:r>
          </a:p>
          <a:p>
            <a:pPr>
              <a:spcBef>
                <a:spcPts val="600"/>
              </a:spcBef>
            </a:pPr>
            <a:endParaRPr lang="ru-RU" sz="2000" dirty="0"/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700"/>
            <a:ext cx="2914650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1772816"/>
            <a:ext cx="2935988" cy="1321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 descr="ÐÐ°ÑÑÐ¸Ð½ÐºÐ¸ Ð¿Ð¾ Ð·Ð°Ð¿ÑÐ¾ÑÑ ÑÐ¿ÐµÐºÑÑ Ð³Ð°ÑÐ¼Ð¾Ð½Ð¸ÐºÐ¸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807147"/>
            <a:ext cx="1976509" cy="128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55899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Широкополосная передача.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000" b="1" dirty="0"/>
              <a:t>Достоинства широкополосной передачи: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Высокая помехоустойчивость благодаря большой избыточности кода и возможности применения оптимальной фильтрации.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Возможность избежать влияния узкополосных помех, поскольку они перекрывают только часть диапазона частот.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передатчик может использовать диапазон совместно с другими типами передатчиков с минимальным взаимовлиянием.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широкополосный сигнал сложнее перехватить, чем узкополосный. 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Работа при спектральной плотности сигнала на уровне и ниже уровня шума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позволяет исключить необходимость получения лицензии на использование таких передатчиков.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практически не вносит помех в узкополосные системы благодаря малой мощности;</a:t>
            </a:r>
          </a:p>
          <a:p>
            <a:pPr lvl="2">
              <a:spcBef>
                <a:spcPts val="600"/>
              </a:spcBef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9481277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Метод </a:t>
            </a:r>
            <a:r>
              <a:rPr lang="en-US" sz="2800" b="1" i="1" dirty="0"/>
              <a:t>DSSS</a:t>
            </a:r>
            <a:r>
              <a:rPr lang="ru-RU" sz="2800" b="1" i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64096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000" b="1" dirty="0"/>
              <a:t>DSSS </a:t>
            </a:r>
            <a:r>
              <a:rPr lang="ru-RU" sz="2000" b="1" dirty="0"/>
              <a:t>метод: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Каждый логический бит растягивается на несколько физических бит, имеющих малую мощность и образующих спектр близкий к нормальному шуму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Использование кодов </a:t>
            </a:r>
            <a:r>
              <a:rPr lang="ru-RU" sz="2000" b="1" dirty="0" err="1"/>
              <a:t>Баркера</a:t>
            </a:r>
            <a:r>
              <a:rPr lang="ru-RU" sz="2000" b="1" dirty="0"/>
              <a:t> </a:t>
            </a:r>
            <a:r>
              <a:rPr lang="ru-RU" sz="2000" dirty="0"/>
              <a:t>11 в полосе частот 22 МГц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 сетях </a:t>
            </a:r>
            <a:r>
              <a:rPr lang="ru-RU" sz="2000" dirty="0" err="1"/>
              <a:t>Wi-Fi</a:t>
            </a:r>
            <a:r>
              <a:rPr lang="ru-RU" sz="2000" dirty="0"/>
              <a:t> лог. «1» 11100010010. 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лог. «1»  кодируется инверсной последовательностью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1">
              <a:spcBef>
                <a:spcPts val="600"/>
              </a:spcBef>
            </a:pPr>
            <a:r>
              <a:rPr lang="ru-RU" sz="2000" b="1" dirty="0"/>
              <a:t>Достоинствами метода DSSS являются: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высокая устойчивость к узкополосным помехам;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возможность восстановления информации при потере во время передачи нескольких бит в коде </a:t>
            </a:r>
            <a:r>
              <a:rPr lang="ru-RU" sz="2000" dirty="0" err="1"/>
              <a:t>Баркера</a:t>
            </a:r>
            <a:r>
              <a:rPr lang="ru-RU" sz="2000" dirty="0"/>
              <a:t>.</a:t>
            </a:r>
          </a:p>
          <a:p>
            <a:pPr lvl="2">
              <a:spcBef>
                <a:spcPts val="600"/>
              </a:spcBef>
            </a:pPr>
            <a:r>
              <a:rPr lang="ru-RU" sz="2000" dirty="0"/>
              <a:t>Используется в сетях стандарта IEEE 802.11 и CDMA </a:t>
            </a:r>
            <a:r>
              <a:rPr lang="en-US" sz="2000" dirty="0"/>
              <a:t>(3G) </a:t>
            </a:r>
            <a:r>
              <a:rPr lang="ru-RU" sz="2000" dirty="0"/>
              <a:t>для преднамеренного расширения спектра передаваемых сигналов.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683968"/>
            <a:ext cx="4388793" cy="1868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58050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FHSS - метод </a:t>
            </a:r>
            <a:r>
              <a:rPr lang="ru-RU" sz="2200" dirty="0"/>
              <a:t>скачкообразного изменения несущей</a:t>
            </a:r>
            <a:r>
              <a:rPr lang="en-US" sz="2200" dirty="0"/>
              <a:t> </a:t>
            </a:r>
            <a:r>
              <a:rPr lang="ru-RU" sz="2200" dirty="0"/>
              <a:t>частоты. </a:t>
            </a:r>
            <a:endParaRPr lang="en-US" sz="2200" dirty="0"/>
          </a:p>
          <a:p>
            <a:pPr lvl="3">
              <a:spcBef>
                <a:spcPts val="600"/>
              </a:spcBef>
            </a:pPr>
            <a:r>
              <a:rPr lang="ru-RU" sz="2200" dirty="0"/>
              <a:t>В процессе передачи частота несущей изменяется скачкообразно.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приемник и передатчик содержат расписание изменения частот. 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метод FHSS </a:t>
            </a:r>
            <a:r>
              <a:rPr lang="ru-RU" sz="2200" dirty="0"/>
              <a:t>(</a:t>
            </a:r>
            <a:r>
              <a:rPr lang="ru-RU" sz="2200" dirty="0" err="1"/>
              <a:t>Adaptive</a:t>
            </a:r>
            <a:r>
              <a:rPr lang="ru-RU" sz="2200" dirty="0"/>
              <a:t> </a:t>
            </a:r>
            <a:r>
              <a:rPr lang="ru-RU" sz="2200" dirty="0" err="1"/>
              <a:t>Frequency</a:t>
            </a:r>
            <a:r>
              <a:rPr lang="ru-RU" sz="2200" dirty="0"/>
              <a:t> </a:t>
            </a:r>
            <a:r>
              <a:rPr lang="ru-RU" sz="2200" dirty="0" err="1"/>
              <a:t>Hopping</a:t>
            </a:r>
            <a:r>
              <a:rPr lang="ru-RU" sz="2200" dirty="0"/>
              <a:t> - </a:t>
            </a:r>
            <a:r>
              <a:rPr lang="ru-RU" sz="2200" b="1" dirty="0"/>
              <a:t>AFH</a:t>
            </a:r>
            <a:r>
              <a:rPr lang="ru-RU" sz="2200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Частоты с наибольшим количеством ошибок исключаются.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Информация теряется только один 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используется по 2 частоты (кодирование 4 бит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987" y="4498984"/>
            <a:ext cx="3746376" cy="2170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2979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435280" cy="648072"/>
          </a:xfrm>
        </p:spPr>
        <p:txBody>
          <a:bodyPr>
            <a:noAutofit/>
          </a:bodyPr>
          <a:lstStyle/>
          <a:p>
            <a:r>
              <a:rPr lang="ru-RU" sz="3600" b="1" dirty="0"/>
              <a:t>Расширение спектра. Метод FHSS и </a:t>
            </a:r>
            <a:r>
              <a:rPr lang="en-US" sz="3600" b="1" dirty="0"/>
              <a:t>AFH</a:t>
            </a:r>
            <a:r>
              <a:rPr lang="ru-RU" sz="3600" b="1" dirty="0"/>
              <a:t>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180975" algn="l"/>
              </a:tabLst>
            </a:pPr>
            <a:r>
              <a:rPr lang="ru-RU" sz="2000" b="1" dirty="0"/>
              <a:t>Преимущество: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узкополосные помехи приводят к потере только фрагментов сообщений с теми же частотами</a:t>
            </a:r>
          </a:p>
          <a:p>
            <a:pPr marL="1171575" lvl="3">
              <a:spcBef>
                <a:spcPts val="600"/>
              </a:spcBef>
            </a:pPr>
            <a:r>
              <a:rPr lang="ru-RU" sz="1600" dirty="0"/>
              <a:t>Соответственно только их и повторяют</a:t>
            </a:r>
          </a:p>
          <a:p>
            <a:pPr marL="419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Недостатки:</a:t>
            </a:r>
          </a:p>
          <a:p>
            <a:pPr marL="714375" lvl="2">
              <a:spcBef>
                <a:spcPts val="600"/>
              </a:spcBef>
            </a:pPr>
            <a:r>
              <a:rPr lang="ru-RU" sz="2000" dirty="0"/>
              <a:t>влияние интерференции сильней чем для </a:t>
            </a:r>
            <a:r>
              <a:rPr lang="en-US" sz="2000" dirty="0"/>
              <a:t>DSSS </a:t>
            </a:r>
            <a:endParaRPr lang="ru-RU" sz="2000" dirty="0"/>
          </a:p>
          <a:p>
            <a:pPr marL="361950" lvl="2">
              <a:spcBef>
                <a:spcPts val="600"/>
              </a:spcBef>
            </a:pPr>
            <a:r>
              <a:rPr lang="ru-RU" sz="2000" dirty="0"/>
              <a:t>используется в </a:t>
            </a:r>
            <a:r>
              <a:rPr lang="ru-RU" sz="2000" dirty="0" err="1"/>
              <a:t>Bluetooth</a:t>
            </a:r>
            <a:r>
              <a:rPr lang="ru-RU" sz="2000" dirty="0"/>
              <a:t>. </a:t>
            </a:r>
            <a:endParaRPr lang="en-US" sz="2000" dirty="0"/>
          </a:p>
          <a:p>
            <a:pPr marL="361950" lvl="2">
              <a:spcBef>
                <a:spcPts val="600"/>
              </a:spcBef>
            </a:pPr>
            <a:r>
              <a:rPr lang="ru-RU" sz="1800" dirty="0"/>
              <a:t>Сходный метод с редким изменением частот может применяется в GSM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3933056"/>
            <a:ext cx="4250432" cy="246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4054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48556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r>
              <a:rPr lang="ru-RU" sz="2200" b="1" dirty="0"/>
              <a:t>Механизм мультиплексирования посредством ортогональных несущих частот</a:t>
            </a:r>
            <a:r>
              <a:rPr lang="en-US" sz="2200" b="1" dirty="0"/>
              <a:t> - Orthogonal Frequency Division Multiplexing, OFDM</a:t>
            </a:r>
          </a:p>
          <a:p>
            <a:r>
              <a:rPr lang="ru-RU" sz="2200" dirty="0"/>
              <a:t>Частотный диапазон разбивается на </a:t>
            </a:r>
            <a:r>
              <a:rPr lang="en-US" sz="2200" dirty="0"/>
              <a:t>N </a:t>
            </a:r>
            <a:r>
              <a:rPr lang="ru-RU" sz="2200" dirty="0" err="1"/>
              <a:t>поднесущих</a:t>
            </a:r>
            <a:endParaRPr lang="ru-RU" sz="2200" dirty="0"/>
          </a:p>
          <a:p>
            <a:pPr marL="742950" lvl="2" indent="-342900"/>
            <a:r>
              <a:rPr lang="ru-RU" sz="2200" dirty="0" err="1"/>
              <a:t>Фомируется</a:t>
            </a:r>
            <a:r>
              <a:rPr lang="ru-RU" sz="2200" dirty="0"/>
              <a:t> </a:t>
            </a:r>
            <a:r>
              <a:rPr lang="ru-RU" sz="2200" i="1" dirty="0"/>
              <a:t>N </a:t>
            </a:r>
            <a:r>
              <a:rPr lang="ru-RU" sz="2200" dirty="0" err="1"/>
              <a:t>субпотоков</a:t>
            </a:r>
            <a:r>
              <a:rPr lang="ru-RU" sz="2200" dirty="0"/>
              <a:t>.</a:t>
            </a:r>
          </a:p>
          <a:p>
            <a:r>
              <a:rPr lang="ru-RU" sz="2200" dirty="0"/>
              <a:t>Передача ведется одновременно по всем </a:t>
            </a:r>
            <a:r>
              <a:rPr lang="ru-RU" sz="2200" dirty="0" err="1"/>
              <a:t>поднесущим</a:t>
            </a:r>
            <a:r>
              <a:rPr lang="ru-RU" sz="2200" dirty="0"/>
              <a:t>. </a:t>
            </a:r>
          </a:p>
          <a:p>
            <a:r>
              <a:rPr lang="ru-RU" sz="2200" dirty="0"/>
              <a:t>Распределение </a:t>
            </a:r>
            <a:r>
              <a:rPr lang="ru-RU" sz="2200" dirty="0" err="1"/>
              <a:t>поднесущих</a:t>
            </a:r>
            <a:r>
              <a:rPr lang="ru-RU" sz="2200" dirty="0"/>
              <a:t> в ходе работы может динамически изменяться.</a:t>
            </a:r>
          </a:p>
          <a:p>
            <a:endParaRPr lang="ru-RU" sz="2000" dirty="0"/>
          </a:p>
        </p:txBody>
      </p:sp>
      <p:pic>
        <p:nvPicPr>
          <p:cNvPr id="12292" name="Picture 4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246" y="5102902"/>
            <a:ext cx="4686697" cy="149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0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77072"/>
            <a:ext cx="4320480" cy="1843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45856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688632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Вставка пилотов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на определенных </a:t>
            </a:r>
            <a:r>
              <a:rPr lang="ru-RU" sz="2200" dirty="0" err="1"/>
              <a:t>поднесущих</a:t>
            </a:r>
            <a:r>
              <a:rPr lang="ru-RU" sz="2200" dirty="0"/>
              <a:t> вставляются  известные символы (реперные символы)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Цель</a:t>
            </a:r>
            <a:r>
              <a:rPr lang="en-US" sz="2200" dirty="0"/>
              <a:t>: </a:t>
            </a:r>
            <a:r>
              <a:rPr lang="ru-RU" sz="2200" dirty="0"/>
              <a:t>контроль целостности приема и параметров канала.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Циклический </a:t>
            </a:r>
            <a:r>
              <a:rPr lang="ru-RU" sz="2200" b="1" i="1" dirty="0"/>
              <a:t>префикс – в защитном интервале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циклическое повторение окончания символа</a:t>
            </a:r>
            <a:r>
              <a:rPr lang="en-US" sz="2200" dirty="0"/>
              <a:t> </a:t>
            </a:r>
            <a:r>
              <a:rPr lang="ru-RU" sz="2200" dirty="0"/>
              <a:t>вставляется в начало каждого </a:t>
            </a:r>
            <a:r>
              <a:rPr lang="ru-RU" sz="2200" i="1" dirty="0"/>
              <a:t>OFDM</a:t>
            </a:r>
            <a:r>
              <a:rPr lang="ru-RU" sz="2200" dirty="0"/>
              <a:t>-символа добавляет .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Противодействие межсимвольной интерференции 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Позволяет синхронизироваться «вслепую»</a:t>
            </a:r>
          </a:p>
          <a:p>
            <a:pPr lvl="2">
              <a:spcBef>
                <a:spcPts val="600"/>
              </a:spcBef>
            </a:pPr>
            <a:r>
              <a:rPr lang="ru-RU" sz="2200" dirty="0"/>
              <a:t>Реализуются перестановкой отсчетов из конца в перед</a:t>
            </a:r>
          </a:p>
          <a:p>
            <a:pPr>
              <a:spcBef>
                <a:spcPts val="600"/>
              </a:spcBef>
            </a:pPr>
            <a:endParaRPr lang="ru-RU" sz="2000" dirty="0"/>
          </a:p>
          <a:p>
            <a:pPr>
              <a:spcBef>
                <a:spcPts val="600"/>
              </a:spcBef>
            </a:pPr>
            <a:endParaRPr lang="ru-RU" sz="2000" b="1" dirty="0"/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955" y="5287037"/>
            <a:ext cx="4130402" cy="13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5018140"/>
            <a:ext cx="3891308" cy="166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48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топологии: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«Точка-точка»</a:t>
            </a:r>
            <a:r>
              <a:rPr lang="en-US" sz="2000" dirty="0"/>
              <a:t> (ad-hoc)</a:t>
            </a:r>
            <a:r>
              <a:rPr lang="ru-RU" sz="2000" dirty="0"/>
              <a:t>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«Точка-</a:t>
            </a:r>
            <a:r>
              <a:rPr lang="en-US" sz="2000" dirty="0"/>
              <a:t> </a:t>
            </a:r>
            <a:r>
              <a:rPr lang="ru-RU" sz="2000" dirty="0"/>
              <a:t>точка подключения».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357563"/>
            <a:ext cx="1995712" cy="139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://kunegin.com/ref7/wifi/images/11b_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74276"/>
            <a:ext cx="2631641" cy="3017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kunegin.com/ref7/wifi/images/11b_54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772" y="2708920"/>
            <a:ext cx="4492005" cy="31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90871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1343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9983"/>
            <a:ext cx="8435280" cy="568937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Вставка преамбулы</a:t>
            </a:r>
          </a:p>
          <a:p>
            <a:pPr lvl="1"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Перед </a:t>
            </a:r>
            <a:r>
              <a:rPr lang="en-US" altLang="ru-RU" sz="2200" b="1" dirty="0">
                <a:latin typeface="+mj-lt"/>
                <a:cs typeface="Arial" charset="0"/>
              </a:rPr>
              <a:t>OFDM </a:t>
            </a:r>
            <a:r>
              <a:rPr lang="ru-RU" altLang="ru-RU" sz="2200" b="1" dirty="0">
                <a:latin typeface="+mj-lt"/>
                <a:cs typeface="Arial" charset="0"/>
              </a:rPr>
              <a:t>пакетами возможна преамбула</a:t>
            </a:r>
            <a:endParaRPr lang="en-US" altLang="ru-RU" sz="2200" b="1" dirty="0">
              <a:latin typeface="+mj-lt"/>
              <a:cs typeface="Arial" charset="0"/>
            </a:endParaRPr>
          </a:p>
          <a:p>
            <a:pPr lvl="1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Сети 802.11 Длительность преамбулы = 16 мкс</a:t>
            </a:r>
          </a:p>
          <a:p>
            <a:pPr lvl="2">
              <a:defRPr/>
            </a:pPr>
            <a:r>
              <a:rPr lang="ru-RU" altLang="ru-RU" sz="2200" dirty="0">
                <a:latin typeface="+mj-lt"/>
                <a:cs typeface="Arial" charset="0"/>
              </a:rPr>
              <a:t>Состоит из 10 коротких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0.8 мкс и 2 длинных обучающих </a:t>
            </a:r>
            <a:r>
              <a:rPr lang="en-US" altLang="ru-RU" sz="2200" dirty="0">
                <a:latin typeface="+mj-lt"/>
                <a:cs typeface="Arial" charset="0"/>
              </a:rPr>
              <a:t>OFDM </a:t>
            </a:r>
            <a:r>
              <a:rPr lang="ru-RU" altLang="ru-RU" sz="2200" dirty="0">
                <a:latin typeface="+mj-lt"/>
                <a:cs typeface="Arial" charset="0"/>
              </a:rPr>
              <a:t>символов 4 мкс</a:t>
            </a:r>
          </a:p>
          <a:p>
            <a:pPr>
              <a:defRPr/>
            </a:pPr>
            <a:r>
              <a:rPr lang="ru-RU" altLang="ru-RU" sz="2200" b="1" dirty="0">
                <a:latin typeface="+mj-lt"/>
                <a:cs typeface="Arial" charset="0"/>
              </a:rPr>
              <a:t>Назначение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Короткие символы для детектирования сигнала, синхронизации и грубой оценки частотного сдвига между приёмником и передатчиком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Длинные символа для точного оценивания сдвига частоты и оценки частотной характеристики беспроводного канала связи</a:t>
            </a:r>
          </a:p>
          <a:p>
            <a:pPr>
              <a:defRPr/>
            </a:pPr>
            <a:r>
              <a:rPr lang="ru-RU" altLang="ru-RU" sz="2000" b="1" dirty="0">
                <a:latin typeface="+mj-lt"/>
                <a:cs typeface="Arial" charset="0"/>
              </a:rPr>
              <a:t>Модуляция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Короткая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(-1-j, 1+j)</a:t>
            </a:r>
          </a:p>
          <a:p>
            <a:pPr lvl="1">
              <a:defRPr/>
            </a:pPr>
            <a:r>
              <a:rPr lang="ru-RU" altLang="ru-RU" sz="2000" dirty="0">
                <a:latin typeface="+mj-lt"/>
                <a:cs typeface="Arial" charset="0"/>
              </a:rPr>
              <a:t>Длинная обучающая последовательность: </a:t>
            </a:r>
            <a:r>
              <a:rPr lang="en-US" altLang="ru-RU" sz="2000" dirty="0">
                <a:latin typeface="+mj-lt"/>
                <a:cs typeface="Arial" charset="0"/>
              </a:rPr>
              <a:t>BPSK (-1, +1)</a:t>
            </a:r>
            <a:endParaRPr lang="ru-RU" altLang="ru-RU" sz="2000" dirty="0">
              <a:latin typeface="+mj-lt"/>
              <a:cs typeface="Arial" charset="0"/>
            </a:endParaRPr>
          </a:p>
          <a:p>
            <a:pPr>
              <a:spcBef>
                <a:spcPts val="600"/>
              </a:spcBef>
            </a:pPr>
            <a:endParaRPr lang="ru-RU" sz="2000" b="1" dirty="0">
              <a:latin typeface="+mj-lt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3357563"/>
            <a:ext cx="8229600" cy="3384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altLang="ru-RU" sz="1800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7555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20080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Преимущества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435280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b="1" dirty="0"/>
              <a:t>Селективному замиранию подвержены не все подканалы. 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Если есть код исправления ошибок, то с замиранием можно бороться.</a:t>
            </a:r>
          </a:p>
          <a:p>
            <a:pPr>
              <a:spcBef>
                <a:spcPts val="600"/>
              </a:spcBef>
            </a:pPr>
            <a:r>
              <a:rPr lang="ru-RU" sz="2200" b="1" dirty="0"/>
              <a:t>В схеме OFDM скорость передачи данных уменьшается в </a:t>
            </a:r>
            <a:r>
              <a:rPr lang="ru-RU" sz="2200" b="1" i="1" dirty="0"/>
              <a:t>N </a:t>
            </a:r>
            <a:r>
              <a:rPr lang="ru-RU" sz="2200" b="1" dirty="0"/>
              <a:t>раз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позволяет увеличить время передачи символа в </a:t>
            </a:r>
            <a:r>
              <a:rPr lang="ru-RU" sz="2200" i="1" dirty="0"/>
              <a:t>N </a:t>
            </a:r>
            <a:r>
              <a:rPr lang="ru-RU" sz="2200" dirty="0"/>
              <a:t>раз. </a:t>
            </a:r>
          </a:p>
          <a:p>
            <a:pPr lvl="3">
              <a:spcBef>
                <a:spcPts val="600"/>
              </a:spcBef>
            </a:pPr>
            <a:r>
              <a:rPr lang="ru-RU" sz="2200" dirty="0"/>
              <a:t>Чем длине символ, тем меньше межсимвольная интерференция.</a:t>
            </a:r>
          </a:p>
          <a:p>
            <a:pPr lvl="4">
              <a:spcBef>
                <a:spcPts val="600"/>
              </a:spcBef>
            </a:pPr>
            <a:r>
              <a:rPr lang="ru-RU" sz="2200" i="1" dirty="0"/>
              <a:t>N </a:t>
            </a:r>
            <a:r>
              <a:rPr lang="ru-RU" sz="2200" dirty="0"/>
              <a:t>такое, чтобы </a:t>
            </a:r>
            <a:r>
              <a:rPr lang="ru-RU" sz="2200" i="1" dirty="0" err="1"/>
              <a:t>NT</a:t>
            </a:r>
            <a:r>
              <a:rPr lang="ru-RU" sz="2200" dirty="0" err="1"/>
              <a:t>s</a:t>
            </a:r>
            <a:r>
              <a:rPr lang="ru-RU" sz="2200" dirty="0"/>
              <a:t> значительно превышала среднеквадратичный разброс задержек канала.</a:t>
            </a: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895" y="4440299"/>
            <a:ext cx="5155417" cy="2200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2082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489347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200" dirty="0"/>
              <a:t>В не лицензируемых полосах частот (2,4 и 5,5 ГГЦ) доступны несколько диапазонов</a:t>
            </a:r>
          </a:p>
          <a:p>
            <a:pPr lvl="1">
              <a:defRPr/>
            </a:pPr>
            <a:r>
              <a:rPr lang="ru-RU" sz="2200" dirty="0"/>
              <a:t>5,15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5,25 ГГц, 5,25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5,35 ГГц и 5,725</a:t>
            </a:r>
            <a:r>
              <a:rPr lang="ru-RU" sz="2200" dirty="0">
                <a:sym typeface="Symbol"/>
              </a:rPr>
              <a:t></a:t>
            </a:r>
            <a:r>
              <a:rPr lang="ru-RU" sz="2200" dirty="0"/>
              <a:t>5,825 ГГц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Стандарт регламентирует использование каналов шириной 20 МГц и определяет по 4 канала для каждого из 3 поддиапазонов</a:t>
            </a:r>
            <a:endParaRPr lang="en-US" sz="2200" dirty="0"/>
          </a:p>
          <a:p>
            <a:pPr>
              <a:defRPr/>
            </a:pPr>
            <a:r>
              <a:rPr lang="ru-RU" sz="2200" dirty="0"/>
              <a:t>Центральные частоты равны (МГц)</a:t>
            </a:r>
            <a:r>
              <a:rPr lang="en-US" sz="2200" dirty="0"/>
              <a:t> </a:t>
            </a:r>
            <a:r>
              <a:rPr lang="en-US" sz="2200" i="1" dirty="0"/>
              <a:t>f</a:t>
            </a:r>
            <a:r>
              <a:rPr lang="en-US" sz="2200" baseline="-25000" dirty="0"/>
              <a:t>0</a:t>
            </a:r>
            <a:r>
              <a:rPr lang="en-US" sz="2200" i="1" baseline="-25000" dirty="0"/>
              <a:t>i</a:t>
            </a:r>
            <a:r>
              <a:rPr lang="en-US" sz="2200" dirty="0"/>
              <a:t> = 5000 + 5</a:t>
            </a:r>
            <a:r>
              <a:rPr lang="en-US" sz="2200" dirty="0">
                <a:sym typeface="Symbol"/>
              </a:rPr>
              <a:t></a:t>
            </a:r>
            <a:r>
              <a:rPr lang="en-US" sz="2200" i="1" dirty="0">
                <a:sym typeface="Symbol"/>
              </a:rPr>
              <a:t>i</a:t>
            </a:r>
            <a:r>
              <a:rPr lang="en-US" sz="2200" dirty="0">
                <a:sym typeface="Symbol"/>
              </a:rPr>
              <a:t> (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0,2,…,200)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Первый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36, 40, 44, 48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Второй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52, 56, 60, 64</a:t>
            </a:r>
          </a:p>
          <a:p>
            <a:pPr lvl="1">
              <a:defRPr/>
            </a:pPr>
            <a:r>
              <a:rPr lang="ru-RU" sz="2200" dirty="0">
                <a:sym typeface="Symbol"/>
              </a:rPr>
              <a:t>Третий поддиапазон </a:t>
            </a:r>
            <a:r>
              <a:rPr lang="en-US" sz="2200" i="1" dirty="0" err="1">
                <a:sym typeface="Symbol"/>
              </a:rPr>
              <a:t>i</a:t>
            </a:r>
            <a:r>
              <a:rPr lang="en-US" sz="2200" dirty="0">
                <a:sym typeface="Symbol"/>
              </a:rPr>
              <a:t> = 149, 153, 157, 161</a:t>
            </a:r>
            <a:endParaRPr lang="ru-RU" sz="2200" dirty="0"/>
          </a:p>
          <a:p>
            <a:pPr>
              <a:spcBef>
                <a:spcPts val="600"/>
              </a:spcBef>
            </a:pPr>
            <a:endParaRPr lang="ru-RU" sz="2200" b="1" dirty="0">
              <a:latin typeface="+mj-lt"/>
            </a:endParaRPr>
          </a:p>
        </p:txBody>
      </p:sp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876281"/>
            <a:ext cx="2065055" cy="88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600200"/>
            <a:ext cx="8229600" cy="3052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ru-RU" dirty="0"/>
          </a:p>
        </p:txBody>
      </p:sp>
      <p:pic>
        <p:nvPicPr>
          <p:cNvPr id="10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6730" y="5109895"/>
            <a:ext cx="3508375" cy="149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9" y="5052678"/>
            <a:ext cx="5410200" cy="154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76056" y="4634505"/>
            <a:ext cx="1645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поддиапазоны</a:t>
            </a:r>
          </a:p>
        </p:txBody>
      </p:sp>
    </p:spTree>
    <p:extLst>
      <p:ext uri="{BB962C8B-B14F-4D97-AF65-F5344CB8AC3E}">
        <p14:creationId xmlns:p14="http://schemas.microsoft.com/office/powerpoint/2010/main" val="133670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648072"/>
          </a:xfrm>
        </p:spPr>
        <p:txBody>
          <a:bodyPr>
            <a:noAutofit/>
          </a:bodyPr>
          <a:lstStyle/>
          <a:p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Особенности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OFDM </a:t>
            </a:r>
            <a:r>
              <a:rPr lang="ru-RU" sz="2200" dirty="0"/>
              <a:t>характеризуется: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число </a:t>
            </a:r>
            <a:r>
              <a:rPr lang="ru-RU" sz="2200" dirty="0" err="1"/>
              <a:t>поднесущих</a:t>
            </a:r>
            <a:r>
              <a:rPr lang="ru-RU" sz="2200" dirty="0"/>
              <a:t>,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 расстояние между </a:t>
            </a:r>
            <a:r>
              <a:rPr lang="ru-RU" sz="2200" dirty="0" err="1"/>
              <a:t>поднесущими</a:t>
            </a:r>
            <a:r>
              <a:rPr lang="ru-RU" sz="2200" dirty="0"/>
              <a:t>,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полоса сигнала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защитного интервала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Размер ОБПФ</a:t>
            </a:r>
          </a:p>
          <a:p>
            <a:pPr lvl="1">
              <a:spcBef>
                <a:spcPts val="600"/>
              </a:spcBef>
            </a:pPr>
            <a:r>
              <a:rPr lang="ru-RU" sz="2200" dirty="0"/>
              <a:t>Определит число </a:t>
            </a:r>
            <a:r>
              <a:rPr lang="ru-RU" sz="2200" dirty="0" err="1"/>
              <a:t>поднесущих</a:t>
            </a:r>
            <a:r>
              <a:rPr lang="ru-RU" sz="2200" dirty="0"/>
              <a:t>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вставок пилота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Наличие циклических вставок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Обучающий интервал</a:t>
            </a:r>
          </a:p>
        </p:txBody>
      </p:sp>
      <p:pic>
        <p:nvPicPr>
          <p:cNvPr id="11266" name="Picture 2" descr="OFDM transmitter ide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69" y="5145831"/>
            <a:ext cx="4928974" cy="156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ÐÑÐ»ÑÑÐ¸Ð¿Ð»ÐµÐºÑÐ¸ÑÐ¾Ð²Ð°Ð½Ð¸Ðµ Ñ Ð¾ÑÑÐ¾Ð³Ð¾Ð½Ð°Ð»ÑÐ½ÑÐ¼ ÑÐ°ÑÑÐ¾ÑÐ½ÑÐ¼ ÑÐ°Ð·Ð´ÐµÐ»ÐµÐ½Ð¸ÐµÐ¼ ÐFD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22" y="5229809"/>
            <a:ext cx="3216353" cy="137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21501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41059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9699"/>
            <a:ext cx="8435280" cy="5539661"/>
          </a:xfrm>
        </p:spPr>
        <p:txBody>
          <a:bodyPr>
            <a:noAutofit/>
          </a:bodyPr>
          <a:lstStyle/>
          <a:p>
            <a:r>
              <a:rPr lang="ru-RU" sz="2300" dirty="0"/>
              <a:t>Все передатчики на одной частоте </a:t>
            </a:r>
            <a:r>
              <a:rPr lang="ru-RU" sz="2300" i="1" dirty="0"/>
              <a:t>f </a:t>
            </a:r>
            <a:r>
              <a:rPr lang="ru-RU" sz="2300" dirty="0"/>
              <a:t>, в области </a:t>
            </a:r>
            <a:r>
              <a:rPr lang="ru-RU" sz="2300" i="1" dirty="0"/>
              <a:t>s </a:t>
            </a:r>
            <a:r>
              <a:rPr lang="ru-RU" sz="2300" dirty="0"/>
              <a:t>и во время </a:t>
            </a:r>
            <a:r>
              <a:rPr lang="ru-RU" sz="2300" i="1" dirty="0"/>
              <a:t>t</a:t>
            </a:r>
            <a:r>
              <a:rPr lang="ru-RU" sz="2300" dirty="0"/>
              <a:t>, но с разными кодами </a:t>
            </a:r>
            <a:r>
              <a:rPr lang="ru-RU" sz="2300" i="1" dirty="0" err="1"/>
              <a:t>c</a:t>
            </a:r>
            <a:r>
              <a:rPr lang="ru-RU" sz="2300" dirty="0" err="1"/>
              <a:t>i</a:t>
            </a:r>
            <a:r>
              <a:rPr lang="ru-RU" sz="2300" dirty="0"/>
              <a:t> .</a:t>
            </a:r>
          </a:p>
          <a:p>
            <a:pPr lvl="1"/>
            <a:r>
              <a:rPr lang="ru-RU" sz="2300" dirty="0"/>
              <a:t>Кодовая последовательность уникальна для каждого передатчика. </a:t>
            </a:r>
          </a:p>
          <a:p>
            <a:pPr lvl="2"/>
            <a:r>
              <a:rPr lang="ru-RU" sz="2300" dirty="0"/>
              <a:t>Как правило, если для замены «1» в исходном потоке данных используют некий CDM-код, то для замены «0» применяют тот же код, но инвертированный.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C1A3CCD7-AFC7-4435-B0E7-4558B2B45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900F19-B640-46ED-BE15-CE49FF1F6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923" y="5229200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53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24744"/>
            <a:ext cx="8435280" cy="5544616"/>
          </a:xfrm>
        </p:spPr>
        <p:txBody>
          <a:bodyPr>
            <a:noAutofit/>
          </a:bodyPr>
          <a:lstStyle/>
          <a:p>
            <a:r>
              <a:rPr lang="ru-RU" sz="2200" b="1" dirty="0"/>
              <a:t>Метод CDMA (CDM </a:t>
            </a:r>
            <a:r>
              <a:rPr lang="ru-RU" sz="2200" b="1" dirty="0" err="1"/>
              <a:t>Access</a:t>
            </a:r>
            <a:r>
              <a:rPr lang="ru-RU" sz="2200" b="1" dirty="0"/>
              <a:t>)</a:t>
            </a:r>
          </a:p>
          <a:p>
            <a:pPr lvl="1"/>
            <a:r>
              <a:rPr lang="ru-RU" sz="2200" dirty="0"/>
              <a:t>Используется в сотовой связи cdma2000, WCDMA</a:t>
            </a:r>
            <a:r>
              <a:rPr lang="en-US" sz="2200" dirty="0"/>
              <a:t>,</a:t>
            </a:r>
            <a:r>
              <a:rPr lang="ru-RU" sz="2200" dirty="0"/>
              <a:t> </a:t>
            </a:r>
            <a:endParaRPr lang="en-US" sz="2200" dirty="0"/>
          </a:p>
          <a:p>
            <a:pPr lvl="1"/>
            <a:r>
              <a:rPr lang="ru-RU" sz="2200" dirty="0"/>
              <a:t>Используется в </a:t>
            </a:r>
            <a:r>
              <a:rPr lang="en-US" sz="2200" dirty="0"/>
              <a:t>Bluetooth</a:t>
            </a:r>
            <a:r>
              <a:rPr lang="ru-RU" sz="2200" dirty="0"/>
              <a:t> и др.</a:t>
            </a:r>
          </a:p>
          <a:p>
            <a:pPr lvl="1"/>
            <a:r>
              <a:rPr lang="ru-RU" sz="2200" dirty="0"/>
              <a:t>Каждый передатчик заменяет каждый бит исходного потока данных на CDM-символ — кодовую последовательность длиной в 11, 16, 32, 64 и т.п. бит (их называют чипами). </a:t>
            </a:r>
          </a:p>
          <a:p>
            <a:pPr lvl="2"/>
            <a:r>
              <a:rPr lang="ru-RU" sz="2200" dirty="0"/>
              <a:t>Благодаря большой избыточности (каждый бит заменяется десятками чипов), мощность принимаемого сигнала может быть низкой</a:t>
            </a:r>
          </a:p>
          <a:p>
            <a:pPr lvl="2"/>
            <a:endParaRPr lang="ru-RU" sz="16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5A6C67C6-65F4-40A1-B604-8D1D7AE6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3" y="4571684"/>
            <a:ext cx="5940047" cy="198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B3261A-5CD4-4F9F-AA88-B7BB11396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5109368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037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Уплотнение с кодовым разделением (</a:t>
            </a:r>
            <a:r>
              <a:rPr lang="en-US" sz="2800" b="1" dirty="0"/>
              <a:t>CDM</a:t>
            </a:r>
            <a:r>
              <a:rPr lang="ru-RU" sz="2800" b="1" dirty="0"/>
              <a:t>)</a:t>
            </a:r>
            <a:endParaRPr lang="ru-RU" sz="2800" b="1" i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760640"/>
          </a:xfrm>
        </p:spPr>
        <p:txBody>
          <a:bodyPr>
            <a:noAutofit/>
          </a:bodyPr>
          <a:lstStyle/>
          <a:p>
            <a:r>
              <a:rPr lang="ru-RU" sz="2100" dirty="0"/>
              <a:t>Приемник постоянно принимает все сигналы, оцифровывает их. </a:t>
            </a:r>
          </a:p>
          <a:p>
            <a:r>
              <a:rPr lang="ru-RU" sz="2100" dirty="0"/>
              <a:t>Затем в корреляторе производит операцию свертки (умножения с накоплением) входного оцифрованного сигнал с известным ему CDM-кодом и его инверсией.</a:t>
            </a:r>
          </a:p>
          <a:p>
            <a:pPr lvl="1"/>
            <a:r>
              <a:rPr lang="ru-RU" sz="2100" dirty="0"/>
              <a:t>Если сигнал на выходе коррелятора превышает установленный пороговый уровень, приемник считает, что принял 1 или 0. </a:t>
            </a:r>
          </a:p>
          <a:p>
            <a:pPr lvl="2"/>
            <a:r>
              <a:rPr lang="ru-RU" sz="2100" dirty="0"/>
              <a:t>Для увеличения вероятности приема передатчик может повторять посылку каждого бита несколько раз. </a:t>
            </a:r>
          </a:p>
          <a:p>
            <a:pPr lvl="2"/>
            <a:r>
              <a:rPr lang="ru-RU" sz="2100" dirty="0"/>
              <a:t>При этом сигналы других передатчиков с другими CDM-кодами приемник воспринимает как аддитивный шум. </a:t>
            </a:r>
          </a:p>
          <a:p>
            <a:r>
              <a:rPr lang="ru-RU" sz="2100" dirty="0"/>
              <a:t>Используется совместно с </a:t>
            </a:r>
            <a:r>
              <a:rPr lang="en-US" sz="2100" dirty="0"/>
              <a:t>DSSS — Direct</a:t>
            </a:r>
            <a:r>
              <a:rPr lang="ru-RU" sz="2100" dirty="0"/>
              <a:t> </a:t>
            </a:r>
            <a:r>
              <a:rPr lang="en-US" sz="2100" dirty="0"/>
              <a:t>Sequence Spread Spectrum</a:t>
            </a:r>
            <a:endParaRPr lang="ru-RU" sz="2100" dirty="0"/>
          </a:p>
        </p:txBody>
      </p:sp>
      <p:pic>
        <p:nvPicPr>
          <p:cNvPr id="4" name="Picture 2" descr="ÐÐ¾ÑÐ¾Ð¶ÐµÐµ Ð¸Ð·Ð¾Ð±ÑÐ°Ð¶ÐµÐ½Ð¸Ðµ">
            <a:extLst>
              <a:ext uri="{FF2B5EF4-FFF2-40B4-BE49-F238E27FC236}">
                <a16:creationId xmlns:a16="http://schemas.microsoft.com/office/drawing/2014/main" id="{DFAF8BD0-6454-42B1-89BE-266B87A47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04479"/>
            <a:ext cx="4694642" cy="156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0942D85-2BA5-404E-A6D4-D24223C58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5421585"/>
            <a:ext cx="2047875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459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/>
              <a:t>Временное разделение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908720"/>
            <a:ext cx="8291264" cy="5892232"/>
          </a:xfrm>
        </p:spPr>
        <p:txBody>
          <a:bodyPr>
            <a:normAutofit/>
          </a:bodyPr>
          <a:lstStyle/>
          <a:p>
            <a:r>
              <a:rPr lang="ru-RU" sz="2200" b="1" dirty="0"/>
              <a:t>временное разделение каналов позволяет разным сетям в разное время выступать приемниками и передатчиками сообщений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200" dirty="0"/>
              <a:t>Временное разделение происходит интервалами (слотами)</a:t>
            </a:r>
          </a:p>
          <a:p>
            <a:pPr lvl="2"/>
            <a:r>
              <a:rPr lang="ru-RU" sz="2200" dirty="0"/>
              <a:t>Например Ведущие устройства </a:t>
            </a:r>
            <a:r>
              <a:rPr lang="ru-RU" sz="2200" b="1" dirty="0"/>
              <a:t>передают </a:t>
            </a:r>
            <a:r>
              <a:rPr lang="ru-RU" sz="2200" dirty="0"/>
              <a:t>только</a:t>
            </a:r>
            <a:r>
              <a:rPr lang="ru-RU" sz="2200" b="1" dirty="0"/>
              <a:t> в нечетные интервалы</a:t>
            </a:r>
            <a:r>
              <a:rPr lang="ru-RU" sz="2200" dirty="0"/>
              <a:t>, </a:t>
            </a:r>
          </a:p>
          <a:p>
            <a:pPr lvl="2"/>
            <a:r>
              <a:rPr lang="ru-RU" sz="2200" dirty="0"/>
              <a:t>ведомые устройства </a:t>
            </a:r>
            <a:r>
              <a:rPr lang="ru-RU" sz="2200" b="1" dirty="0"/>
              <a:t>отвечают</a:t>
            </a:r>
            <a:r>
              <a:rPr lang="ru-RU" sz="2200" dirty="0"/>
              <a:t> </a:t>
            </a:r>
            <a:r>
              <a:rPr lang="ru-RU" sz="2200" b="1" dirty="0"/>
              <a:t>в</a:t>
            </a:r>
            <a:r>
              <a:rPr lang="ru-RU" sz="2200" dirty="0"/>
              <a:t> </a:t>
            </a:r>
            <a:r>
              <a:rPr lang="ru-RU" sz="2200" b="1" dirty="0"/>
              <a:t>четные интервалы</a:t>
            </a:r>
            <a:r>
              <a:rPr lang="ru-RU" sz="2200" dirty="0"/>
              <a:t>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15" y="4005064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en-US" sz="3500" b="1" dirty="0"/>
              <a:t>Bluetooth</a:t>
            </a:r>
            <a:r>
              <a:rPr lang="ru-RU" sz="3500" b="1" dirty="0"/>
              <a:t>. </a:t>
            </a:r>
            <a:br>
              <a:rPr lang="ru-RU" sz="3500" b="1" dirty="0"/>
            </a:br>
            <a:r>
              <a:rPr lang="ru-RU" sz="3500" b="1" dirty="0"/>
              <a:t>Режимы работы в </a:t>
            </a:r>
            <a:r>
              <a:rPr lang="ru-RU" sz="3500" b="1" dirty="0" err="1"/>
              <a:t>пикосети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40" y="1192507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4566" y="188640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692696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1095375" lvl="7" indent="-180975">
              <a:spcBef>
                <a:spcPts val="0"/>
              </a:spcBef>
            </a:pPr>
            <a:r>
              <a:rPr lang="ru-RU" dirty="0"/>
              <a:t>Код </a:t>
            </a:r>
            <a:r>
              <a:rPr lang="ru-RU" dirty="0" err="1"/>
              <a:t>Баркера</a:t>
            </a:r>
            <a:r>
              <a:rPr lang="ru-RU" dirty="0"/>
              <a:t> 11 или </a:t>
            </a:r>
            <a:r>
              <a:rPr lang="en-US" dirty="0"/>
              <a:t>CCK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Кодировка  с прямой коррекцией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устранения блочных ошибок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OFDM</a:t>
            </a:r>
            <a:endParaRPr lang="ru-RU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3444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передатчика </a:t>
            </a:r>
          </a:p>
        </p:txBody>
      </p:sp>
    </p:spTree>
    <p:extLst>
      <p:ext uri="{BB962C8B-B14F-4D97-AF65-F5344CB8AC3E}">
        <p14:creationId xmlns:p14="http://schemas.microsoft.com/office/powerpoint/2010/main" val="356530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468052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b="1" dirty="0"/>
              <a:t>По области применения: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Корпоративные (ведомственные) беспроводные сети — создаваемые компаниями для собственных нужд.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Операторские беспроводные сети — создаваемые операторами связи для возмездного оказания услуг.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Промышленные – используемые в рамках </a:t>
            </a:r>
            <a:r>
              <a:rPr lang="ru-RU" sz="2000" dirty="0" err="1"/>
              <a:t>коммерчесеких</a:t>
            </a:r>
            <a:r>
              <a:rPr lang="ru-RU" sz="2000" dirty="0"/>
              <a:t> проектов</a:t>
            </a:r>
          </a:p>
          <a:p>
            <a:pPr lvl="1">
              <a:spcBef>
                <a:spcPts val="1200"/>
              </a:spcBef>
            </a:pPr>
            <a:r>
              <a:rPr lang="ru-RU" sz="2000" dirty="0"/>
              <a:t>Бытовые </a:t>
            </a:r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859025"/>
            <a:ext cx="4170962" cy="291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0296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802.11</a:t>
            </a:r>
            <a:r>
              <a:rPr lang="en-US" sz="2800" b="1" dirty="0"/>
              <a:t>n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Расширение спектра. </a:t>
            </a:r>
            <a:r>
              <a:rPr lang="en-US" sz="2800" b="1" dirty="0"/>
              <a:t>OFDM</a:t>
            </a:r>
            <a:r>
              <a:rPr lang="ru-RU" sz="2800" b="1" dirty="0"/>
              <a:t>. Пример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66263"/>
            <a:ext cx="72913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7824" y="1285977"/>
            <a:ext cx="3796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Схема формирования </a:t>
            </a:r>
            <a:r>
              <a:rPr lang="en-US" dirty="0"/>
              <a:t>OFDM </a:t>
            </a:r>
            <a:r>
              <a:rPr lang="ru-RU" dirty="0"/>
              <a:t>сигнала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3610" y="3325634"/>
            <a:ext cx="1316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(Цифровая)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44208" y="5978468"/>
            <a:ext cx="1593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(Циклическая)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76056" y="5825711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(ЦАП)</a:t>
            </a:r>
          </a:p>
        </p:txBody>
      </p:sp>
    </p:spTree>
    <p:extLst>
      <p:ext uri="{BB962C8B-B14F-4D97-AF65-F5344CB8AC3E}">
        <p14:creationId xmlns:p14="http://schemas.microsoft.com/office/powerpoint/2010/main" val="3360952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2800" b="1" dirty="0"/>
              <a:t>Беспроводные сети. Пример стандарта </a:t>
            </a:r>
            <a:r>
              <a:rPr lang="en-US" sz="2800" b="1" dirty="0"/>
              <a:t>IEEE</a:t>
            </a:r>
            <a:r>
              <a:rPr lang="ru-RU" sz="2800" b="1" dirty="0"/>
              <a:t> 802.11</a:t>
            </a:r>
            <a:r>
              <a:rPr lang="en-US" sz="2800" b="1" dirty="0"/>
              <a:t>a</a:t>
            </a:r>
            <a:endParaRPr lang="ru-RU" sz="2800" b="1" i="1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/>
          </p:nvPr>
        </p:nvGraphicFramePr>
        <p:xfrm>
          <a:off x="467544" y="1484784"/>
          <a:ext cx="8208912" cy="4663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9685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Название параметра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значение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80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Channel spacing, B [MHz]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20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318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FFT size (k=1,024)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Число</a:t>
                      </a:r>
                      <a:r>
                        <a:rPr lang="ru-RU" sz="2000" baseline="0" dirty="0">
                          <a:effectLst/>
                        </a:rPr>
                        <a:t> </a:t>
                      </a:r>
                      <a:r>
                        <a:rPr lang="ru-RU" sz="2000" baseline="0" dirty="0" err="1">
                          <a:effectLst/>
                        </a:rPr>
                        <a:t>поднесущих</a:t>
                      </a:r>
                      <a:r>
                        <a:rPr lang="en-US" sz="2000" dirty="0">
                          <a:effectLst/>
                        </a:rPr>
                        <a:t> </a:t>
                      </a:r>
                      <a:r>
                        <a:rPr lang="ru-RU" sz="2000" dirty="0">
                          <a:effectLst/>
                        </a:rPr>
                        <a:t>(</a:t>
                      </a:r>
                      <a:r>
                        <a:rPr lang="en-US" sz="2000" dirty="0">
                          <a:effectLst/>
                        </a:rPr>
                        <a:t>N</a:t>
                      </a:r>
                      <a:r>
                        <a:rPr lang="ru-RU" sz="2000" dirty="0">
                          <a:effectLst/>
                        </a:rPr>
                        <a:t>)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52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298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под-модуляции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BPSK, QPSK</a:t>
                      </a:r>
                      <a:r>
                        <a:rPr lang="ru-RU" sz="2000" dirty="0">
                          <a:effectLst/>
                        </a:rPr>
                        <a:t>, </a:t>
                      </a:r>
                      <a:r>
                        <a:rPr lang="en-US" sz="2000" dirty="0">
                          <a:effectLst/>
                        </a:rPr>
                        <a:t>16QAM</a:t>
                      </a:r>
                      <a:r>
                        <a:rPr lang="ru-RU" sz="2000" dirty="0">
                          <a:effectLst/>
                        </a:rPr>
                        <a:t>,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ru-RU" sz="2000" dirty="0">
                          <a:effectLst/>
                        </a:rPr>
                        <a:t>6</a:t>
                      </a:r>
                      <a:r>
                        <a:rPr lang="en-US" sz="2000" dirty="0">
                          <a:effectLst/>
                        </a:rPr>
                        <a:t>4QAM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672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Длительность символа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</a:t>
                      </a:r>
                      <a:r>
                        <a:rPr lang="en-US" sz="2000" dirty="0" err="1">
                          <a:effectLst/>
                        </a:rPr>
                        <a:t>μs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3.2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Защитный интервал</a:t>
                      </a:r>
                      <a:r>
                        <a:rPr lang="en-US" sz="2000" dirty="0">
                          <a:effectLst/>
                        </a:rPr>
                        <a:t>, T</a:t>
                      </a:r>
                      <a:r>
                        <a:rPr lang="en-US" sz="2000" baseline="-25000" dirty="0">
                          <a:effectLst/>
                        </a:rPr>
                        <a:t>G</a:t>
                      </a:r>
                      <a:r>
                        <a:rPr lang="ru-RU" sz="2000" baseline="-25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(fraction of T</a:t>
                      </a:r>
                      <a:r>
                        <a:rPr lang="en-US" sz="2000" baseline="-25000" dirty="0">
                          <a:effectLst/>
                        </a:rPr>
                        <a:t>U</a:t>
                      </a:r>
                      <a:r>
                        <a:rPr lang="en-US" sz="2000" dirty="0">
                          <a:effectLst/>
                        </a:rPr>
                        <a:t>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​</a:t>
                      </a:r>
                      <a:r>
                        <a:rPr lang="ru-RU" sz="2000" baseline="30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⁄</a:t>
                      </a:r>
                      <a:r>
                        <a:rPr lang="ru-RU" sz="2000" baseline="-25000" dirty="0">
                          <a:effectLst/>
                        </a:rPr>
                        <a:t>4</a:t>
                      </a:r>
                      <a:endParaRPr lang="ru-RU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24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Межсимвольное</a:t>
                      </a:r>
                      <a:r>
                        <a:rPr lang="ru-RU" sz="2000" baseline="0" dirty="0">
                          <a:effectLst/>
                        </a:rPr>
                        <a:t> пространство (</a:t>
                      </a:r>
                      <a:r>
                        <a:rPr lang="en-US" sz="2000" baseline="0" dirty="0">
                          <a:effectLst/>
                        </a:rPr>
                        <a:t>1/</a:t>
                      </a:r>
                      <a:r>
                        <a:rPr lang="en-US" sz="2000" baseline="0" dirty="0" err="1">
                          <a:effectLst/>
                        </a:rPr>
                        <a:t>Tu</a:t>
                      </a:r>
                      <a:r>
                        <a:rPr lang="ru-RU" sz="2000" baseline="0" dirty="0">
                          <a:effectLst/>
                        </a:rPr>
                        <a:t>)</a:t>
                      </a:r>
                      <a:r>
                        <a:rPr lang="en-US" sz="2000" dirty="0">
                          <a:effectLst/>
                        </a:rPr>
                        <a:t>(Hz)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effectLst/>
                        </a:rPr>
                        <a:t>312.5 K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5085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Скорость</a:t>
                      </a:r>
                      <a:r>
                        <a:rPr lang="ru-RU" sz="2000" baseline="0" dirty="0">
                          <a:effectLst/>
                        </a:rPr>
                        <a:t> передачи</a:t>
                      </a:r>
                      <a:r>
                        <a:rPr lang="en-US" sz="2000" dirty="0">
                          <a:effectLst/>
                        </a:rPr>
                        <a:t> bit rate, (Mbit/s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6–54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5490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Спектральная эффективность </a:t>
                      </a:r>
                      <a:r>
                        <a:rPr lang="en-US" sz="2000" dirty="0">
                          <a:effectLst/>
                        </a:rPr>
                        <a:t>R/B</a:t>
                      </a:r>
                      <a:r>
                        <a:rPr lang="ru-RU" sz="2000" dirty="0">
                          <a:effectLst/>
                        </a:rPr>
                        <a:t> </a:t>
                      </a:r>
                      <a:r>
                        <a:rPr lang="en-US" sz="2000" dirty="0">
                          <a:effectLst/>
                        </a:rPr>
                        <a:t>(bit/s/Hz)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0.30–2.7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7497">
                <a:tc>
                  <a:txBody>
                    <a:bodyPr/>
                    <a:lstStyle/>
                    <a:p>
                      <a:pPr algn="l"/>
                      <a:r>
                        <a:rPr lang="ru-RU" sz="2000" dirty="0">
                          <a:effectLst/>
                        </a:rPr>
                        <a:t>Метод коррекции ошибок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u="none" strike="noStrike" dirty="0">
                          <a:effectLst/>
                        </a:rPr>
                        <a:t>Conv. coding</a:t>
                      </a:r>
                      <a:r>
                        <a:rPr lang="en-US" sz="2000" dirty="0">
                          <a:effectLst/>
                        </a:rPr>
                        <a:t> with code rates​</a:t>
                      </a:r>
                      <a:r>
                        <a:rPr lang="en-US" sz="2000" baseline="30000" dirty="0">
                          <a:effectLst/>
                        </a:rPr>
                        <a:t>1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, ​</a:t>
                      </a:r>
                      <a:r>
                        <a:rPr lang="en-US" sz="2000" baseline="30000" dirty="0">
                          <a:effectLst/>
                        </a:rPr>
                        <a:t>2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, or ​</a:t>
                      </a:r>
                      <a:r>
                        <a:rPr lang="en-US" sz="2000" baseline="30000" dirty="0">
                          <a:effectLst/>
                        </a:rPr>
                        <a:t>3</a:t>
                      </a:r>
                      <a:r>
                        <a:rPr lang="en-US" sz="2000" dirty="0">
                          <a:effectLst/>
                        </a:rPr>
                        <a:t>⁄</a:t>
                      </a:r>
                      <a:r>
                        <a:rPr lang="en-US" sz="2000" baseline="-25000" dirty="0">
                          <a:effectLst/>
                        </a:rPr>
                        <a:t>4</a:t>
                      </a:r>
                      <a:endParaRPr lang="en-US" sz="2000" dirty="0">
                        <a:effectLst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4062413" y="1666263"/>
            <a:ext cx="65" cy="325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6" name="AutoShape 3" descr="\scriptstyle \Delta f\,=\,{\frac {1}{T_{U}}}\,\approx \,{\frac {B}{N}}"/>
          <p:cNvSpPr>
            <a:spLocks noChangeAspect="1" noChangeArrowheads="1"/>
          </p:cNvSpPr>
          <p:nvPr/>
        </p:nvSpPr>
        <p:spPr bwMode="auto">
          <a:xfrm>
            <a:off x="9096375" y="24860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8095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Пример</a:t>
            </a:r>
            <a:r>
              <a:rPr lang="ru-RU" sz="3200" b="1" dirty="0">
                <a:solidFill>
                  <a:srgbClr val="FF0000"/>
                </a:solidFill>
              </a:rPr>
              <a:t>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2"/>
            <a:ext cx="5636764" cy="2356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r>
              <a:rPr lang="en-US" sz="3200" b="1" dirty="0"/>
              <a:t/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26447"/>
              </p:ext>
            </p:extLst>
          </p:nvPr>
        </p:nvGraphicFramePr>
        <p:xfrm>
          <a:off x="179512" y="1196752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r>
                        <a:rPr lang="en-US" sz="2000" kern="1200" dirty="0">
                          <a:effectLst/>
                        </a:rPr>
                        <a:t/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/>
            </a: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3566</TotalTime>
  <Words>3690</Words>
  <Application>Microsoft Office PowerPoint</Application>
  <PresentationFormat>Экран (4:3)</PresentationFormat>
  <Paragraphs>857</Paragraphs>
  <Slides>73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73</vt:i4>
      </vt:variant>
    </vt:vector>
  </HeadingPairs>
  <TitlesOfParts>
    <vt:vector size="79" baseType="lpstr">
      <vt:lpstr>Arial</vt:lpstr>
      <vt:lpstr>Calibri</vt:lpstr>
      <vt:lpstr>Cambria Math</vt:lpstr>
      <vt:lpstr>Symbol</vt:lpstr>
      <vt:lpstr>Times New Roman</vt:lpstr>
      <vt:lpstr>Тема Office</vt:lpstr>
      <vt:lpstr>Аппаратные средства телекоммуникационных систем</vt:lpstr>
      <vt:lpstr>Виды беспроводных сетей</vt:lpstr>
      <vt:lpstr>Беспроводные сети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сети.  Классификация по дальности действия:</vt:lpstr>
      <vt:lpstr>Беспроводные сети  WLAN, WMAN, Mobile WMAN</vt:lpstr>
      <vt:lpstr>Беспроводные сети WPAN</vt:lpstr>
      <vt:lpstr>Особенности физического уровня беспроводных сетей</vt:lpstr>
      <vt:lpstr>Беспроводные сети. Особенности</vt:lpstr>
      <vt:lpstr>Беспроводные сети. Особенности</vt:lpstr>
      <vt:lpstr>Беспроводные сети. Особенности</vt:lpstr>
      <vt:lpstr>Беспроводные сети . Особенности</vt:lpstr>
      <vt:lpstr>Беспроводные сети.  Проблема скрытого узла</vt:lpstr>
      <vt:lpstr>Беспроводные сети . Метод RTS-CTS</vt:lpstr>
      <vt:lpstr>Беспроводные сети . Метод RTS-CTS</vt:lpstr>
      <vt:lpstr>Алгоритм CSMA/CA</vt:lpstr>
      <vt:lpstr>Алгоритм CSMA/CA. Особенности</vt:lpstr>
      <vt:lpstr>Особенности широковещательного режима.</vt:lpstr>
      <vt:lpstr>Особенности кодирования данных в беспроводных сетях</vt:lpstr>
      <vt:lpstr>Беспроводные сети. Физический уровень</vt:lpstr>
      <vt:lpstr>Методы борьбы с ошибками Модуляция псевдослучайным шумом</vt:lpstr>
      <vt:lpstr>Методы борьбы с ошибками.  Сигналы обратной связи.</vt:lpstr>
      <vt:lpstr>Другие методы борьбы с ошибками</vt:lpstr>
      <vt:lpstr>Внутрикадровый контроль</vt:lpstr>
      <vt:lpstr>MIMO для снижения ошибок</vt:lpstr>
      <vt:lpstr>Методы кодирования данных</vt:lpstr>
      <vt:lpstr>Алгоритм чередования</vt:lpstr>
      <vt:lpstr>Скрембл.</vt:lpstr>
      <vt:lpstr>КОД Баркера</vt:lpstr>
      <vt:lpstr>КОД Баркера</vt:lpstr>
      <vt:lpstr>КОД CCK (Код Адамара-Уолша)</vt:lpstr>
      <vt:lpstr>КОД CCK (Код Адамара-Уолша)</vt:lpstr>
      <vt:lpstr>КОД CCK (Код Адамара-Уолша)</vt:lpstr>
      <vt:lpstr>КОД CCK (Код Адамара-Уолша)</vt:lpstr>
      <vt:lpstr>КОД PBCC (прямая коррекция ошибок)</vt:lpstr>
      <vt:lpstr>КОД PBCC 802.11 g</vt:lpstr>
      <vt:lpstr>КОД PBCC 802.11 g</vt:lpstr>
      <vt:lpstr>Сети стандарта 802.11. КОД PBCC 802.11 g</vt:lpstr>
      <vt:lpstr>Пунктирный код</vt:lpstr>
      <vt:lpstr>Пунктирный код</vt:lpstr>
      <vt:lpstr>коды Хеминга</vt:lpstr>
      <vt:lpstr>Сети стандарта 802.11. Декодер Хеминга</vt:lpstr>
      <vt:lpstr>Сети стандарта 802.11. декодер Витерби</vt:lpstr>
      <vt:lpstr>Методы цифровой модуляции</vt:lpstr>
      <vt:lpstr>Методы цифровой модуляции сигналов</vt:lpstr>
      <vt:lpstr>Фазовая манипуляция</vt:lpstr>
      <vt:lpstr>Амплитудно-фазовая манипуляция</vt:lpstr>
      <vt:lpstr>Методы аналоговой модуляции</vt:lpstr>
      <vt:lpstr>Варианты расширения канала связи</vt:lpstr>
      <vt:lpstr>Методы аналогового расширения спектра</vt:lpstr>
      <vt:lpstr>Расширение спектра (частотное уплотнение).</vt:lpstr>
      <vt:lpstr>Широкополосная передача. </vt:lpstr>
      <vt:lpstr>Расширение спектра. Метод DSSS </vt:lpstr>
      <vt:lpstr>Расширение спектра. Метод FHSS и AFH </vt:lpstr>
      <vt:lpstr>Расширение спектра. Метод FHSS и AFH </vt:lpstr>
      <vt:lpstr>Расширение спектра. OFDM</vt:lpstr>
      <vt:lpstr>Расширение спектра. OFDM. Особенности</vt:lpstr>
      <vt:lpstr>Расширение спектра. OFDM. Особенности</vt:lpstr>
      <vt:lpstr>Расширение спектра. OFDM. Преимущества</vt:lpstr>
      <vt:lpstr>Беспроводные сети.  Расширение спектра. OFDM. Особенности</vt:lpstr>
      <vt:lpstr>Расширение спектра. OFDM. Особенности</vt:lpstr>
      <vt:lpstr>Уплотнение с кодовым разделением (CDM)</vt:lpstr>
      <vt:lpstr>Уплотнение с кодовым разделением (CDM)</vt:lpstr>
      <vt:lpstr>Уплотнение с кодовым разделением (CDM)</vt:lpstr>
      <vt:lpstr>Временное разделение данных</vt:lpstr>
      <vt:lpstr>Bluetooth.  Режимы работы в пикосети</vt:lpstr>
      <vt:lpstr>Беспроводные сети. Пример 802.11n</vt:lpstr>
      <vt:lpstr>Беспроводные сети. Пример 802.11n</vt:lpstr>
      <vt:lpstr>Беспроводные сети.  Расширение спектра. OFDM. Пример IEEE 802.11a</vt:lpstr>
      <vt:lpstr>Беспроводные сети. Пример стандарта IEEE 802.11a</vt:lpstr>
      <vt:lpstr>Пример Сети стандарта 802.11.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281</cp:revision>
  <dcterms:created xsi:type="dcterms:W3CDTF">2018-11-01T07:13:25Z</dcterms:created>
  <dcterms:modified xsi:type="dcterms:W3CDTF">2021-12-06T12:08:51Z</dcterms:modified>
</cp:coreProperties>
</file>