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48" r:id="rId1"/>
  </p:sldMasterIdLst>
  <p:notesMasterIdLst>
    <p:notesMasterId r:id="rId47"/>
  </p:notesMasterIdLst>
  <p:sldIdLst>
    <p:sldId id="256" r:id="rId2"/>
    <p:sldId id="485" r:id="rId3"/>
    <p:sldId id="486" r:id="rId4"/>
    <p:sldId id="474" r:id="rId5"/>
    <p:sldId id="466" r:id="rId6"/>
    <p:sldId id="428" r:id="rId7"/>
    <p:sldId id="344" r:id="rId8"/>
    <p:sldId id="429" r:id="rId9"/>
    <p:sldId id="487" r:id="rId10"/>
    <p:sldId id="475" r:id="rId11"/>
    <p:sldId id="432" r:id="rId12"/>
    <p:sldId id="433" r:id="rId13"/>
    <p:sldId id="476" r:id="rId14"/>
    <p:sldId id="434" r:id="rId15"/>
    <p:sldId id="477" r:id="rId16"/>
    <p:sldId id="435" r:id="rId17"/>
    <p:sldId id="437" r:id="rId18"/>
    <p:sldId id="436" r:id="rId19"/>
    <p:sldId id="438" r:id="rId20"/>
    <p:sldId id="439" r:id="rId21"/>
    <p:sldId id="440" r:id="rId22"/>
    <p:sldId id="441" r:id="rId23"/>
    <p:sldId id="443" r:id="rId24"/>
    <p:sldId id="442" r:id="rId25"/>
    <p:sldId id="444" r:id="rId26"/>
    <p:sldId id="445" r:id="rId27"/>
    <p:sldId id="446" r:id="rId28"/>
    <p:sldId id="470" r:id="rId29"/>
    <p:sldId id="488" r:id="rId30"/>
    <p:sldId id="448" r:id="rId31"/>
    <p:sldId id="454" r:id="rId32"/>
    <p:sldId id="460" r:id="rId33"/>
    <p:sldId id="455" r:id="rId34"/>
    <p:sldId id="457" r:id="rId35"/>
    <p:sldId id="458" r:id="rId36"/>
    <p:sldId id="461" r:id="rId37"/>
    <p:sldId id="462" r:id="rId38"/>
    <p:sldId id="463" r:id="rId39"/>
    <p:sldId id="459" r:id="rId40"/>
    <p:sldId id="480" r:id="rId41"/>
    <p:sldId id="481" r:id="rId42"/>
    <p:sldId id="489" r:id="rId43"/>
    <p:sldId id="483" r:id="rId44"/>
    <p:sldId id="484" r:id="rId45"/>
    <p:sldId id="490" r:id="rId46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557" autoAdjust="0"/>
  </p:normalViewPr>
  <p:slideViewPr>
    <p:cSldViewPr>
      <p:cViewPr varScale="1">
        <p:scale>
          <a:sx n="105" d="100"/>
          <a:sy n="105" d="100"/>
        </p:scale>
        <p:origin x="1866" y="15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642B24-77BB-4BC1-9DF3-4A3F237C5B04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7CB4E-080A-4F74-BEB9-FA60D00F2E2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569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65382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1900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77CB4E-080A-4F74-BEB9-FA60D00F2E29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4157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6358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25073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55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9239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2095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4318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27503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5103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3293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288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57751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4D002-0EC3-4530-B910-76D5CAB57DE5}" type="datetimeFigureOut">
              <a:rPr lang="ru-RU" smtClean="0"/>
              <a:t>15.11.2021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090C7C-C2FD-4341-A91E-0690CC60818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5507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gi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gif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gif"/><Relationship Id="rId4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gi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gif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gif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gif"/><Relationship Id="rId2" Type="http://schemas.openxmlformats.org/officeDocument/2006/relationships/image" Target="../media/image40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gi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gif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Аппаратные средства телекоммуникационных систем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Промышленные интерфейсы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9433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800" b="1" dirty="0" smtClean="0"/>
              <a:t>Интерфейсы </a:t>
            </a:r>
            <a:r>
              <a:rPr lang="en-US" sz="3800" b="1" dirty="0" smtClean="0"/>
              <a:t>Com Port</a:t>
            </a:r>
            <a:r>
              <a:rPr lang="ru-RU" sz="3800" b="1" dirty="0" smtClean="0"/>
              <a:t>:</a:t>
            </a:r>
            <a:r>
              <a:rPr lang="en-US" sz="3800" b="1" dirty="0" smtClean="0"/>
              <a:t> USART</a:t>
            </a:r>
            <a:r>
              <a:rPr lang="ru-RU" sz="3800" b="1" dirty="0" smtClean="0"/>
              <a:t> и </a:t>
            </a:r>
            <a:r>
              <a:rPr lang="en-US" sz="3800" b="1" dirty="0" smtClean="0"/>
              <a:t>UART</a:t>
            </a:r>
            <a:endParaRPr lang="ru-RU" sz="38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784976" cy="5688632"/>
          </a:xfrm>
        </p:spPr>
        <p:txBody>
          <a:bodyPr>
            <a:normAutofit/>
          </a:bodyPr>
          <a:lstStyle/>
          <a:p>
            <a:pPr marL="285750" lvl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UART </a:t>
            </a:r>
            <a:r>
              <a:rPr lang="ru-RU" sz="2200" dirty="0"/>
              <a:t>(</a:t>
            </a:r>
            <a:r>
              <a:rPr lang="ru-RU" sz="2200" dirty="0" err="1"/>
              <a:t>Universal</a:t>
            </a:r>
            <a:r>
              <a:rPr lang="ru-RU" sz="2200" dirty="0"/>
              <a:t> </a:t>
            </a:r>
            <a:r>
              <a:rPr lang="ru-RU" sz="2200" dirty="0" err="1" smtClean="0"/>
              <a:t>Asynchronous</a:t>
            </a:r>
            <a:r>
              <a:rPr lang="ru-RU" sz="2200" dirty="0" smtClean="0"/>
              <a:t> </a:t>
            </a:r>
            <a:r>
              <a:rPr lang="ru-RU" sz="2200" dirty="0" err="1"/>
              <a:t>Receiver</a:t>
            </a:r>
            <a:r>
              <a:rPr lang="ru-RU" sz="2200" dirty="0"/>
              <a:t>/</a:t>
            </a:r>
            <a:r>
              <a:rPr lang="ru-RU" sz="2200" dirty="0" err="1"/>
              <a:t>Transmitter</a:t>
            </a:r>
            <a:r>
              <a:rPr lang="ru-RU" sz="2200" dirty="0"/>
              <a:t>) - универсальный </a:t>
            </a:r>
            <a:r>
              <a:rPr lang="ru-RU" sz="2200" dirty="0" smtClean="0"/>
              <a:t>асинхронный </a:t>
            </a:r>
            <a:r>
              <a:rPr lang="ru-RU" sz="2200" dirty="0"/>
              <a:t>приёмопередатчик - аналогичный </a:t>
            </a:r>
            <a:r>
              <a:rPr lang="ru-RU" sz="2200" dirty="0" smtClean="0"/>
              <a:t>U</a:t>
            </a:r>
            <a:r>
              <a:rPr lang="en-US" sz="2200" dirty="0" smtClean="0"/>
              <a:t>S</a:t>
            </a:r>
            <a:r>
              <a:rPr lang="ru-RU" sz="2200" dirty="0" smtClean="0"/>
              <a:t>ART </a:t>
            </a:r>
            <a:endParaRPr lang="en-US" sz="2200" dirty="0" smtClean="0"/>
          </a:p>
          <a:p>
            <a:pPr marL="285750" lvl="2" indent="-285750">
              <a:spcBef>
                <a:spcPts val="1200"/>
              </a:spcBef>
            </a:pPr>
            <a:r>
              <a:rPr lang="ru-RU" sz="2200" i="1" dirty="0"/>
              <a:t>Интерфейс</a:t>
            </a:r>
            <a:r>
              <a:rPr lang="en-US" sz="2200" i="1" dirty="0"/>
              <a:t> USART</a:t>
            </a:r>
            <a:r>
              <a:rPr lang="ru-RU" sz="2200" i="1" dirty="0"/>
              <a:t> дополнительно к возможностям UART, </a:t>
            </a:r>
            <a:r>
              <a:rPr lang="ru-RU" sz="2200" i="1" dirty="0" smtClean="0"/>
              <a:t>поддерживает </a:t>
            </a:r>
            <a:r>
              <a:rPr lang="ru-RU" sz="2200" i="1" dirty="0"/>
              <a:t>режим синхронной передачи данных - с </a:t>
            </a:r>
            <a:r>
              <a:rPr lang="ru-RU" sz="2200" i="1" dirty="0" smtClean="0"/>
              <a:t>использованием </a:t>
            </a:r>
            <a:r>
              <a:rPr lang="ru-RU" sz="2200" i="1" dirty="0"/>
              <a:t>дополнительной линии тактового сигнала.</a:t>
            </a:r>
            <a:endParaRPr lang="en-US" sz="2200" i="1" dirty="0"/>
          </a:p>
          <a:p>
            <a:pPr marL="800100" lvl="2" indent="-342900"/>
            <a:endParaRPr lang="ru-RU" sz="2000" dirty="0"/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1026" name="Picture 2" descr="ÐÐ°ÑÑÐ¸Ð½ÐºÐ¸ Ð¿Ð¾ Ð·Ð°Ð¿ÑÐ¾ÑÑ US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927151"/>
            <a:ext cx="4896075" cy="3667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491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Com </a:t>
            </a:r>
            <a:r>
              <a:rPr lang="en-US" b="1" dirty="0" smtClean="0"/>
              <a:t>Port. </a:t>
            </a:r>
            <a:r>
              <a:rPr lang="ru-RU" b="1" dirty="0" smtClean="0"/>
              <a:t>Режимы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23528" y="836712"/>
            <a:ext cx="8568952" cy="5688632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Передача данных  последовательна</a:t>
            </a:r>
            <a:r>
              <a:rPr lang="ru-RU" sz="2400" dirty="0"/>
              <a:t>я</a:t>
            </a:r>
            <a:r>
              <a:rPr lang="ru-RU" sz="2400" dirty="0" smtClean="0"/>
              <a:t> </a:t>
            </a:r>
          </a:p>
          <a:p>
            <a:pPr lvl="1"/>
            <a:r>
              <a:rPr lang="ru-RU" sz="2000" i="1" dirty="0" smtClean="0"/>
              <a:t>Полудуплексный режим передача может быть только в одну сторону (либо прием либо отправка)</a:t>
            </a:r>
          </a:p>
          <a:p>
            <a:pPr lvl="1"/>
            <a:r>
              <a:rPr lang="ru-RU" sz="2000" b="1" dirty="0" smtClean="0"/>
              <a:t>Полнодуплексный режим (одновременная передача данных в обе стороны).</a:t>
            </a:r>
          </a:p>
          <a:p>
            <a:pPr lvl="1"/>
            <a:r>
              <a:rPr lang="ru-RU" sz="2000" u="sng" dirty="0" smtClean="0"/>
              <a:t>TD </a:t>
            </a:r>
            <a:r>
              <a:rPr lang="ru-RU" sz="2000" u="sng" dirty="0"/>
              <a:t>или TX (</a:t>
            </a:r>
            <a:r>
              <a:rPr lang="ru-RU" sz="2000" u="sng" dirty="0" err="1"/>
              <a:t>transmitted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 smtClean="0"/>
              <a:t>) - выход, </a:t>
            </a:r>
          </a:p>
          <a:p>
            <a:pPr lvl="1"/>
            <a:r>
              <a:rPr lang="ru-RU" sz="2000" u="sng" dirty="0" smtClean="0"/>
              <a:t> </a:t>
            </a:r>
            <a:r>
              <a:rPr lang="ru-RU" sz="2000" u="sng" dirty="0"/>
              <a:t>RD или RX (</a:t>
            </a:r>
            <a:r>
              <a:rPr lang="ru-RU" sz="2000" u="sng" dirty="0" err="1"/>
              <a:t>received</a:t>
            </a:r>
            <a:r>
              <a:rPr lang="ru-RU" sz="2000" u="sng" dirty="0"/>
              <a:t> </a:t>
            </a:r>
            <a:r>
              <a:rPr lang="ru-RU" sz="2000" u="sng" dirty="0" err="1"/>
              <a:t>data</a:t>
            </a:r>
            <a:r>
              <a:rPr lang="ru-RU" sz="2000" u="sng" dirty="0" smtClean="0"/>
              <a:t>) - вход. </a:t>
            </a:r>
          </a:p>
          <a:p>
            <a:pPr lvl="1"/>
            <a:r>
              <a:rPr lang="ru-RU" sz="1800" dirty="0" smtClean="0"/>
              <a:t>Для подключения двух устройств выход одного подключают ко входу другого и </a:t>
            </a:r>
            <a:r>
              <a:rPr lang="ru-RU" sz="1800" dirty="0"/>
              <a:t>вход первого - к выходу </a:t>
            </a:r>
            <a:r>
              <a:rPr lang="ru-RU" sz="1800" dirty="0" smtClean="0"/>
              <a:t>второго</a:t>
            </a:r>
            <a:r>
              <a:rPr lang="en-US" sz="1800" dirty="0" smtClean="0"/>
              <a:t> </a:t>
            </a:r>
            <a:r>
              <a:rPr lang="ru-RU" sz="1800" dirty="0" smtClean="0"/>
              <a:t>(крест – на крест, </a:t>
            </a:r>
            <a:r>
              <a:rPr lang="en-US" sz="1800" dirty="0" err="1" smtClean="0"/>
              <a:t>Tx</a:t>
            </a:r>
            <a:r>
              <a:rPr lang="en-US" sz="1800" dirty="0" smtClean="0"/>
              <a:t>-Rx, Rx-</a:t>
            </a:r>
            <a:r>
              <a:rPr lang="en-US" sz="1800" dirty="0" err="1" smtClean="0"/>
              <a:t>Tx</a:t>
            </a:r>
            <a:r>
              <a:rPr lang="en-US" sz="1800" dirty="0" smtClean="0"/>
              <a:t>)</a:t>
            </a:r>
            <a:r>
              <a:rPr lang="ru-RU" sz="1800" dirty="0" smtClean="0"/>
              <a:t>.</a:t>
            </a:r>
          </a:p>
          <a:p>
            <a:pPr lvl="1"/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 подключение нескольких устройств к одной шине с программным арбитражем  (например протокол 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Modbus</a:t>
            </a:r>
            <a:r>
              <a:rPr lang="ru-RU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en-US" sz="20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ru-RU" sz="2000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ru-RU" sz="2000" dirty="0"/>
          </a:p>
          <a:p>
            <a:endParaRPr lang="ru-RU" sz="2200" dirty="0"/>
          </a:p>
        </p:txBody>
      </p:sp>
      <p:pic>
        <p:nvPicPr>
          <p:cNvPr id="4100" name="Picture 4" descr="ÐÐ´Ð½Ð¾Ð¿ÑÐ¾Ð²Ð¾Ð´Ð½Ð°Ñ ÑÐµÑÑ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9585" y="4869160"/>
            <a:ext cx="4248150" cy="1028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10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12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14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16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10" name="AutoShape 18" descr="ÐÐ°ÑÑÐ¸Ð½ÐºÐ¸ Ð¿Ð¾ Ð·Ð°Ð¿ÑÐ¾ÑÑ USART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4115" name="Picture 1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647" y="4711997"/>
            <a:ext cx="3400425" cy="1343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206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</p:spPr>
            <p:txBody>
              <a:bodyPr>
                <a:normAutofit fontScale="92500" lnSpcReduction="10000"/>
              </a:bodyPr>
              <a:lstStyle/>
              <a:p>
                <a:pPr marL="200025" indent="0">
                  <a:lnSpc>
                    <a:spcPct val="120000"/>
                  </a:lnSpc>
                  <a:buNone/>
                </a:pPr>
                <a:r>
                  <a:rPr lang="ru-RU" sz="2200" dirty="0" smtClean="0"/>
                  <a:t>Данные </a:t>
                </a:r>
                <a:r>
                  <a:rPr lang="ru-RU" sz="2200" dirty="0"/>
                  <a:t>передаются в виде посылок (фреймов</a:t>
                </a:r>
                <a:r>
                  <a:rPr lang="ru-RU" sz="2200" dirty="0" smtClean="0"/>
                  <a:t>), включающих:</a:t>
                </a:r>
                <a:endParaRPr lang="en-US" sz="2200" dirty="0" smtClean="0"/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b="1" dirty="0"/>
                  <a:t>В отсутствии передачи на выходе UART присутствует </a:t>
                </a:r>
                <a:r>
                  <a:rPr lang="ru-RU" sz="2200" b="1" dirty="0" smtClean="0"/>
                  <a:t/>
                </a:r>
                <a:br>
                  <a:rPr lang="ru-RU" sz="2200" b="1" dirty="0" smtClean="0"/>
                </a:br>
                <a:r>
                  <a:rPr lang="ru-RU" sz="2200" b="1" dirty="0" smtClean="0"/>
                  <a:t>уровень </a:t>
                </a:r>
                <a:r>
                  <a:rPr lang="ru-RU" sz="2200" b="1" dirty="0"/>
                  <a:t>лог. 1</a:t>
                </a:r>
                <a:r>
                  <a:rPr lang="ru-RU" sz="2200" b="1" dirty="0" smtClean="0"/>
                  <a:t>.</a:t>
                </a:r>
              </a:p>
              <a:p>
                <a:pPr marL="542925" lvl="1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400" u="sng" dirty="0"/>
                  <a:t>стартовый бит ( значение лог. «0») – для синхронизации </a:t>
                </a:r>
                <a:r>
                  <a:rPr lang="en-US" sz="2400" u="sng" dirty="0" err="1"/>
                  <a:t>Tx</a:t>
                </a:r>
                <a:r>
                  <a:rPr lang="en-US" sz="2400" u="sng" dirty="0"/>
                  <a:t> </a:t>
                </a:r>
                <a:r>
                  <a:rPr lang="ru-RU" sz="2400" u="sng" dirty="0"/>
                  <a:t>и</a:t>
                </a:r>
                <a:r>
                  <a:rPr lang="en-US" sz="2400" u="sng" dirty="0"/>
                  <a:t> Rx</a:t>
                </a:r>
                <a:r>
                  <a:rPr lang="ru-RU" sz="2400" u="sng" dirty="0"/>
                  <a:t>(сигнализации ) </a:t>
                </a:r>
              </a:p>
              <a:p>
                <a:pPr marL="942975" lvl="2" indent="-180975">
                  <a:lnSpc>
                    <a:spcPct val="120000"/>
                  </a:lnSpc>
                </a:pPr>
                <a:r>
                  <a:rPr lang="ru-RU" sz="2200" dirty="0" smtClean="0"/>
                  <a:t>После старт-бит, </a:t>
                </a:r>
                <a:r>
                  <a:rPr lang="ru-RU" sz="2200" dirty="0"/>
                  <a:t>приёмник </a:t>
                </a:r>
                <a:r>
                  <a:rPr lang="ru-RU" sz="2200" dirty="0" smtClean="0"/>
                  <a:t>ждёт </a:t>
                </a:r>
                <a:r>
                  <a:rPr lang="en-US" sz="2200" dirty="0" smtClean="0"/>
                  <a:t>T/2 </a:t>
                </a:r>
                <a:r>
                  <a:rPr lang="ru-RU" sz="2200" dirty="0"/>
                  <a:t> </a:t>
                </a:r>
                <a:r>
                  <a:rPr lang="ru-RU" sz="2200" dirty="0" smtClean="0"/>
                  <a:t>и начинает </a:t>
                </a:r>
                <a:r>
                  <a:rPr lang="ru-RU" sz="2200" dirty="0"/>
                  <a:t>считывать </a:t>
                </a:r>
                <a:r>
                  <a:rPr lang="ru-RU" sz="2200" dirty="0" smtClean="0"/>
                  <a:t>с частотой</a:t>
                </a:r>
                <a:r>
                  <a:rPr lang="ru-RU" sz="2200" dirty="0"/>
                  <a:t> </a:t>
                </a:r>
                <a:r>
                  <a:rPr lang="en-US" sz="2200" dirty="0" smtClean="0"/>
                  <a:t>bitrate</a:t>
                </a:r>
                <a:r>
                  <a:rPr lang="ru-RU" sz="2200" dirty="0" smtClean="0"/>
                  <a:t>.</a:t>
                </a:r>
                <a:endParaRPr lang="en-US" sz="2200" dirty="0" smtClean="0"/>
              </a:p>
              <a:p>
                <a:pPr marL="1000125" lvl="4" indent="-180975">
                  <a:lnSpc>
                    <a:spcPct val="120000"/>
                  </a:lnSpc>
                  <a:buFont typeface="Arial" panose="020B0604020202020204" pitchFamily="34" charset="0"/>
                  <a:buChar char="•"/>
                </a:pPr>
                <a:r>
                  <a:rPr lang="ru-RU" sz="2200" i="1" dirty="0" smtClean="0"/>
                  <a:t>В реальности </a:t>
                </a:r>
                <a:r>
                  <a:rPr lang="en-US" sz="2200" i="1" dirty="0" smtClean="0"/>
                  <a:t>bitrate </a:t>
                </a:r>
                <a:r>
                  <a:rPr lang="ru-RU" sz="2200" i="1" dirty="0" smtClean="0"/>
                  <a:t>органичен максимальным  рассогласованием начала приема  (не более</a:t>
                </a:r>
                <a:r>
                  <a:rPr lang="en-US" sz="2200" i="1" dirty="0" smtClean="0"/>
                  <a:t> T/2</a:t>
                </a:r>
                <a14:m>
                  <m:oMath xmlns:m="http://schemas.openxmlformats.org/officeDocument/2006/math">
                    <m:r>
                      <a:rPr lang="ru-RU" sz="2200" b="0" i="1" smtClean="0">
                        <a:latin typeface="Cambria Math"/>
                      </a:rPr>
                      <m:t>)</m:t>
                    </m:r>
                  </m:oMath>
                </a14:m>
                <a:endParaRPr lang="ru-RU" sz="2200" i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7504" y="836712"/>
                <a:ext cx="8856984" cy="3528392"/>
              </a:xfrm>
              <a:blipFill rotWithShape="1">
                <a:blip r:embed="rId2"/>
                <a:stretch>
                  <a:fillRect t="-51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453674"/>
            <a:ext cx="7090342" cy="2118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0867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Формат передачи </a:t>
            </a:r>
            <a:r>
              <a:rPr lang="ru-RU" b="1" dirty="0" smtClean="0"/>
              <a:t>данных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3816424"/>
          </a:xfrm>
        </p:spPr>
        <p:txBody>
          <a:bodyPr>
            <a:normAutofit fontScale="85000" lnSpcReduction="10000"/>
          </a:bodyPr>
          <a:lstStyle/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 smtClean="0"/>
              <a:t>передача данных: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 smtClean="0"/>
              <a:t>5-9 </a:t>
            </a:r>
            <a:r>
              <a:rPr lang="ru-RU" sz="2600" i="1" dirty="0"/>
              <a:t>бит данных, обычно 8  или 9, где 9-й – бит четности (делает четность/нечетность общего двоичного числа)</a:t>
            </a:r>
          </a:p>
          <a:p>
            <a:pPr marL="942975" lvl="2" indent="-180975">
              <a:lnSpc>
                <a:spcPct val="120000"/>
              </a:lnSpc>
            </a:pPr>
            <a:r>
              <a:rPr lang="ru-RU" sz="2600" dirty="0"/>
              <a:t>Бит четности</a:t>
            </a:r>
            <a:r>
              <a:rPr lang="en-US" sz="2600" dirty="0"/>
              <a:t> (parity)</a:t>
            </a:r>
            <a:r>
              <a:rPr lang="ru-RU" sz="2600" dirty="0"/>
              <a:t> – если </a:t>
            </a:r>
            <a:r>
              <a:rPr lang="en-US" sz="2600" dirty="0" err="1"/>
              <a:t>Tx</a:t>
            </a:r>
            <a:r>
              <a:rPr lang="en-US" sz="2600" dirty="0"/>
              <a:t> </a:t>
            </a:r>
            <a:r>
              <a:rPr lang="ru-RU" sz="2600" dirty="0"/>
              <a:t>и </a:t>
            </a:r>
            <a:r>
              <a:rPr lang="en-US" sz="2600" dirty="0"/>
              <a:t>Rx </a:t>
            </a:r>
            <a:r>
              <a:rPr lang="ru-RU" sz="2600" dirty="0"/>
              <a:t>работают на разных скоростях – для синхронизации. 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Длительность 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бит 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(bitrate)</a:t>
            </a:r>
            <a:r>
              <a:rPr lang="ru-RU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110, 300, 600, 1200, 2400, 4800, 9600, 19200, 38400, 57600, 115200, 230400, 460800, 921600 бод. </a:t>
            </a:r>
            <a:endParaRPr lang="ru-RU" sz="2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ru-RU" sz="2600" i="1" dirty="0"/>
              <a:t>стоп-биты (значение лог. «1»), длительность лог. «1» -  1, 1.5 или 2 бод</a:t>
            </a:r>
          </a:p>
          <a:p>
            <a:pPr marL="542925" lvl="1" indent="-180975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ru-R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5122" name="Picture 2" descr="Ð¡Ð¾Ð³Ð»Ð°ÑÐ¾Ð²Ð°Ð½Ð¸Ðµ ÑÐºÐ¾ÑÐ¾ÑÑÐµÐ¹ Ð¿ÐµÑÐµÐ´Ð°ÑÑÐ¸ÐºÐ° Ð¸ Ð¿ÑÐ¸ÑÐ¼Ð½Ð¸ÐºÐ°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653136"/>
            <a:ext cx="6467289" cy="193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9151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Интерфейс </a:t>
            </a:r>
            <a:r>
              <a:rPr lang="ru-RU" sz="2200" b="1" dirty="0"/>
              <a:t>UART предусматривает возможность использования дополнительных сигналов (CTS, RTS) для аппаратного управления потоком данных</a:t>
            </a:r>
            <a:r>
              <a:rPr lang="ru-RU" sz="2200" b="1" dirty="0" smtClean="0"/>
              <a:t>.</a:t>
            </a:r>
            <a:endParaRPr lang="en-US" sz="2200" b="1" dirty="0" smtClean="0"/>
          </a:p>
          <a:p>
            <a:r>
              <a:rPr lang="ru-RU" sz="2200" i="1" dirty="0" smtClean="0"/>
              <a:t>Аппаратное </a:t>
            </a:r>
            <a:r>
              <a:rPr lang="ru-RU" sz="2200" i="1" dirty="0"/>
              <a:t>управление может использоваться некоторыми медленными устройствами или устройствами с простой схемной реализацией. </a:t>
            </a:r>
            <a:endParaRPr lang="en-US" sz="2200" i="1" dirty="0" smtClean="0"/>
          </a:p>
          <a:p>
            <a:r>
              <a:rPr lang="ru-RU" sz="2200" dirty="0" smtClean="0"/>
              <a:t>Линия контроля состояний CTS передатчика (уст. В </a:t>
            </a:r>
            <a:r>
              <a:rPr lang="en-US" sz="2200" dirty="0" err="1" smtClean="0"/>
              <a:t>Tx</a:t>
            </a:r>
            <a:r>
              <a:rPr lang="en-US" sz="2200" dirty="0" smtClean="0"/>
              <a:t>)</a:t>
            </a:r>
            <a:r>
              <a:rPr lang="ru-RU" sz="2200" dirty="0" smtClean="0"/>
              <a:t>, </a:t>
            </a:r>
          </a:p>
          <a:p>
            <a:pPr lvl="1"/>
            <a:r>
              <a:rPr lang="ru-RU" sz="2200" dirty="0" smtClean="0"/>
              <a:t>Лог. «</a:t>
            </a:r>
            <a:r>
              <a:rPr lang="ru-RU" sz="2200" dirty="0"/>
              <a:t>0</a:t>
            </a:r>
            <a:r>
              <a:rPr lang="ru-RU" sz="2200" dirty="0" smtClean="0"/>
              <a:t>» на CTS - передача происходит, Лог «1» - </a:t>
            </a:r>
            <a:r>
              <a:rPr lang="ru-RU" sz="2200" dirty="0"/>
              <a:t>нет. </a:t>
            </a:r>
          </a:p>
          <a:p>
            <a:r>
              <a:rPr lang="ru-RU" sz="2200" dirty="0"/>
              <a:t>Линия контроля состояний </a:t>
            </a:r>
            <a:r>
              <a:rPr lang="en-US" sz="2200" dirty="0" smtClean="0"/>
              <a:t>R</a:t>
            </a:r>
            <a:r>
              <a:rPr lang="ru-RU" sz="2200" dirty="0" smtClean="0"/>
              <a:t>TS приемника (уст</a:t>
            </a:r>
            <a:r>
              <a:rPr lang="ru-RU" sz="2200" dirty="0"/>
              <a:t>. В </a:t>
            </a:r>
            <a:r>
              <a:rPr lang="en-US" sz="2200" dirty="0"/>
              <a:t>R</a:t>
            </a:r>
            <a:r>
              <a:rPr lang="en-US" sz="2200" dirty="0" smtClean="0"/>
              <a:t>x</a:t>
            </a:r>
            <a:r>
              <a:rPr lang="en-US" sz="2200" dirty="0"/>
              <a:t>)</a:t>
            </a:r>
            <a:r>
              <a:rPr lang="ru-RU" sz="2200" dirty="0"/>
              <a:t>, </a:t>
            </a:r>
            <a:endParaRPr lang="en-US" sz="2200" dirty="0" smtClean="0"/>
          </a:p>
          <a:p>
            <a:pPr lvl="1"/>
            <a:r>
              <a:rPr lang="ru-RU" sz="2200" dirty="0"/>
              <a:t>Лог. «0» на </a:t>
            </a:r>
            <a:r>
              <a:rPr lang="en-US" sz="2200" dirty="0" smtClean="0"/>
              <a:t>R</a:t>
            </a:r>
            <a:r>
              <a:rPr lang="ru-RU" sz="2200" dirty="0" smtClean="0"/>
              <a:t>TS – передатчик </a:t>
            </a:r>
            <a:r>
              <a:rPr lang="en-US" sz="2200" dirty="0" smtClean="0"/>
              <a:t> </a:t>
            </a:r>
            <a:r>
              <a:rPr lang="ru-RU" sz="2200" dirty="0" smtClean="0"/>
              <a:t>готов к приему, </a:t>
            </a:r>
            <a:r>
              <a:rPr lang="ru-RU" sz="2200" dirty="0"/>
              <a:t>Лог «1» - </a:t>
            </a:r>
            <a:r>
              <a:rPr lang="en-US" sz="2200" dirty="0" smtClean="0"/>
              <a:t>Rx </a:t>
            </a:r>
            <a:r>
              <a:rPr lang="ru-RU" sz="2200" dirty="0" smtClean="0"/>
              <a:t>Занят. </a:t>
            </a:r>
            <a:endParaRPr lang="ru-RU" sz="2200" dirty="0"/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4318" y="4653136"/>
            <a:ext cx="4465171" cy="20608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8798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/>
              <a:t>USART. </a:t>
            </a:r>
            <a:r>
              <a:rPr lang="ru-RU" sz="3600" b="1" dirty="0"/>
              <a:t>Управление потоком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836712"/>
            <a:ext cx="8856984" cy="4392488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b="1" dirty="0" smtClean="0"/>
              <a:t>Программный </a:t>
            </a:r>
            <a:r>
              <a:rPr lang="ru-RU" sz="2200" b="1" dirty="0"/>
              <a:t>метод </a:t>
            </a:r>
            <a:endParaRPr lang="ru-RU" sz="2200" b="1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Использует </a:t>
            </a:r>
            <a:r>
              <a:rPr lang="ru-RU" sz="2200" dirty="0"/>
              <a:t>символы </a:t>
            </a:r>
            <a:r>
              <a:rPr lang="ru-RU" sz="2200" dirty="0" err="1"/>
              <a:t>Xon</a:t>
            </a:r>
            <a:r>
              <a:rPr lang="ru-RU" sz="2200" dirty="0"/>
              <a:t> и </a:t>
            </a:r>
            <a:r>
              <a:rPr lang="ru-RU" sz="2200" dirty="0" err="1"/>
              <a:t>Xoff</a:t>
            </a:r>
            <a:r>
              <a:rPr lang="ru-RU" sz="2200" dirty="0"/>
              <a:t> (в ASCII символ </a:t>
            </a:r>
            <a:r>
              <a:rPr lang="ru-RU" sz="2200" dirty="0" err="1"/>
              <a:t>Xon</a:t>
            </a:r>
            <a:r>
              <a:rPr lang="ru-RU" sz="2200" dirty="0"/>
              <a:t> = 17, </a:t>
            </a:r>
            <a:r>
              <a:rPr lang="ru-RU" sz="2200" dirty="0" err="1"/>
              <a:t>Xoff</a:t>
            </a:r>
            <a:r>
              <a:rPr lang="ru-RU" sz="2200" dirty="0"/>
              <a:t> = 19) передаваемые </a:t>
            </a:r>
            <a:r>
              <a:rPr lang="ru-RU" sz="2200" dirty="0" smtClean="0"/>
              <a:t>TXD/RXD.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При </a:t>
            </a:r>
            <a:r>
              <a:rPr lang="ru-RU" sz="2200" dirty="0"/>
              <a:t>невозможности принимать данные приемник передает символ </a:t>
            </a:r>
            <a:r>
              <a:rPr lang="ru-RU" sz="2200" dirty="0" err="1"/>
              <a:t>Xoff</a:t>
            </a:r>
            <a:r>
              <a:rPr lang="ru-RU" sz="2200" dirty="0"/>
              <a:t>.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Для </a:t>
            </a:r>
            <a:r>
              <a:rPr lang="ru-RU" sz="2200" dirty="0"/>
              <a:t>возобновления передачи данных посылается символ </a:t>
            </a:r>
            <a:r>
              <a:rPr lang="ru-RU" sz="2200" dirty="0" err="1"/>
              <a:t>Xon</a:t>
            </a:r>
            <a:r>
              <a:rPr lang="ru-RU" sz="2200" dirty="0"/>
              <a:t>.</a:t>
            </a:r>
          </a:p>
        </p:txBody>
      </p:sp>
      <p:pic>
        <p:nvPicPr>
          <p:cNvPr id="6146" name="Picture 2" descr="ÐÐ¿Ð¿Ð°ÑÐ°ÑÐ½Ð¾Ðµ ÑÐ¿ÑÐ°Ð²Ð»ÐµÐ½Ð¸Ðµ Ð¿Ð¾ÑÐ¾ÐºÐ¾Ð¼ Ð´Ð°Ð½Ð½ÑÑ U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861048"/>
            <a:ext cx="508924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954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400" dirty="0" smtClean="0"/>
              <a:t>COM-порт - интерфейс компьютера, соответствующий стандарту RS-232. </a:t>
            </a:r>
            <a:endParaRPr lang="en-US" sz="2400" dirty="0" smtClean="0"/>
          </a:p>
          <a:p>
            <a:pPr>
              <a:spcBef>
                <a:spcPts val="0"/>
              </a:spcBef>
            </a:pPr>
            <a:r>
              <a:rPr lang="ru-RU" sz="2400" dirty="0" smtClean="0"/>
              <a:t>RS-232 является стандартом физического уровня для интерфейса UART.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Для </a:t>
            </a:r>
            <a:r>
              <a:rPr lang="ru-RU" sz="2000" dirty="0"/>
              <a:t>драйвера (выход</a:t>
            </a:r>
            <a:r>
              <a:rPr lang="ru-RU" sz="2000" dirty="0" smtClean="0"/>
              <a:t>):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+5..+15 В - лог. 0 (SPACE);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-5..-15 В - лог. 1 (MARK).</a:t>
            </a:r>
            <a:endParaRPr lang="ru-RU" sz="2000" dirty="0"/>
          </a:p>
          <a:p>
            <a:pPr lvl="1">
              <a:spcBef>
                <a:spcPts val="600"/>
              </a:spcBef>
            </a:pPr>
            <a:r>
              <a:rPr lang="ru-RU" sz="2000" dirty="0"/>
              <a:t>Вход должен иметь сопротивление </a:t>
            </a:r>
            <a:r>
              <a:rPr lang="ru-RU" sz="2000" dirty="0" smtClean="0"/>
              <a:t>3</a:t>
            </a:r>
            <a:r>
              <a:rPr lang="ru-RU" sz="2000" dirty="0"/>
              <a:t>..7 кОм и должен быть рассчитан на сигналы</a:t>
            </a:r>
            <a:r>
              <a:rPr lang="ru-RU" sz="2000" dirty="0" smtClean="0"/>
              <a:t>: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+</a:t>
            </a:r>
            <a:r>
              <a:rPr lang="ru-RU" sz="2000" dirty="0"/>
              <a:t>3..+25 В - лог. 0</a:t>
            </a:r>
            <a:r>
              <a:rPr lang="ru-RU" sz="2000" dirty="0" smtClean="0"/>
              <a:t>;</a:t>
            </a:r>
          </a:p>
          <a:p>
            <a:pPr lvl="2">
              <a:spcBef>
                <a:spcPts val="600"/>
              </a:spcBef>
            </a:pPr>
            <a:r>
              <a:rPr lang="ru-RU" sz="2000" dirty="0" smtClean="0"/>
              <a:t>-</a:t>
            </a:r>
            <a:r>
              <a:rPr lang="ru-RU" sz="2000" dirty="0"/>
              <a:t>3..-25 В - лог. 1.</a:t>
            </a:r>
          </a:p>
          <a:p>
            <a:pPr lvl="1">
              <a:spcBef>
                <a:spcPts val="0"/>
              </a:spcBef>
            </a:pPr>
            <a:r>
              <a:rPr lang="ru-RU" sz="2000" i="1" dirty="0" smtClean="0"/>
              <a:t>Для </a:t>
            </a:r>
            <a:r>
              <a:rPr lang="ru-RU" sz="2000" i="1" dirty="0"/>
              <a:t>согласования уровней сигналов RS-232 и других устройств, используются специализированные микросхемы для преобразования уровней</a:t>
            </a:r>
            <a:r>
              <a:rPr lang="ru-RU" sz="2000" i="1" dirty="0" smtClean="0"/>
              <a:t>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 факторы</a:t>
            </a:r>
          </a:p>
          <a:p>
            <a:r>
              <a:rPr lang="en-US" dirty="0" smtClean="0"/>
              <a:t>DB25 </a:t>
            </a:r>
            <a:r>
              <a:rPr lang="ru-RU" dirty="0" smtClean="0"/>
              <a:t>и </a:t>
            </a:r>
            <a:r>
              <a:rPr lang="en-US" dirty="0" smtClean="0"/>
              <a:t>DB</a:t>
            </a:r>
            <a:r>
              <a:rPr lang="ru-RU" dirty="0" smtClean="0"/>
              <a:t>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27883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r>
              <a:rPr lang="ru-RU" sz="2400" dirty="0" smtClean="0"/>
              <a:t>В </a:t>
            </a:r>
            <a:r>
              <a:rPr lang="ru-RU" sz="2400" dirty="0"/>
              <a:t>асинхронном режиме, </a:t>
            </a:r>
            <a:r>
              <a:rPr lang="ru-RU" sz="2400" dirty="0" smtClean="0"/>
              <a:t>используют </a:t>
            </a:r>
            <a:r>
              <a:rPr lang="ru-RU" sz="2400" dirty="0"/>
              <a:t>РС </a:t>
            </a:r>
            <a:r>
              <a:rPr lang="ru-RU" sz="2400" dirty="0" smtClean="0"/>
              <a:t>команда </a:t>
            </a:r>
            <a:r>
              <a:rPr lang="en-US" sz="2400" dirty="0" smtClean="0"/>
              <a:t>- </a:t>
            </a:r>
            <a:r>
              <a:rPr lang="ru-RU" sz="2400" dirty="0" smtClean="0"/>
              <a:t>старт бит, </a:t>
            </a:r>
            <a:r>
              <a:rPr lang="ru-RU" sz="2400" dirty="0"/>
              <a:t>8 бит данных и </a:t>
            </a:r>
            <a:r>
              <a:rPr lang="ru-RU" sz="2400" dirty="0" smtClean="0"/>
              <a:t>один </a:t>
            </a:r>
            <a:r>
              <a:rPr lang="ru-RU" sz="2400" dirty="0"/>
              <a:t>стоп-бита), </a:t>
            </a:r>
            <a:endParaRPr lang="ru-RU" sz="2400" dirty="0" smtClean="0"/>
          </a:p>
          <a:p>
            <a:r>
              <a:rPr lang="ru-RU" sz="2400" dirty="0" smtClean="0"/>
              <a:t>прием </a:t>
            </a:r>
            <a:r>
              <a:rPr lang="ru-RU" sz="2400" dirty="0"/>
              <a:t>и </a:t>
            </a:r>
            <a:r>
              <a:rPr lang="ru-RU" sz="2400" dirty="0" smtClean="0"/>
              <a:t>передача </a:t>
            </a:r>
            <a:r>
              <a:rPr lang="ru-RU" sz="2400" dirty="0"/>
              <a:t>данных осуществляются с одинаковой тактовой частотой.</a:t>
            </a:r>
          </a:p>
          <a:p>
            <a:pPr>
              <a:spcBef>
                <a:spcPts val="0"/>
              </a:spcBef>
            </a:pPr>
            <a:r>
              <a:rPr lang="ru-RU" sz="2100" dirty="0" smtClean="0"/>
              <a:t>Достоинство – простота, цена.</a:t>
            </a:r>
          </a:p>
          <a:p>
            <a:pPr>
              <a:spcBef>
                <a:spcPts val="0"/>
              </a:spcBef>
            </a:pPr>
            <a:r>
              <a:rPr lang="ru-RU" sz="2100" dirty="0" smtClean="0"/>
              <a:t>Недостаток - максимальная скорость </a:t>
            </a:r>
            <a:r>
              <a:rPr lang="ru-RU" sz="2100" dirty="0"/>
              <a:t>115200 </a:t>
            </a:r>
            <a:r>
              <a:rPr lang="ru-RU" sz="2100" dirty="0" smtClean="0"/>
              <a:t>бод.</a:t>
            </a:r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6333806" y="4128451"/>
            <a:ext cx="3500406" cy="1381424"/>
          </a:xfrm>
          <a:prstGeom prst="rect">
            <a:avLst/>
          </a:prstGeom>
        </p:spPr>
      </p:pic>
      <p:sp>
        <p:nvSpPr>
          <p:cNvPr id="8" name="AutoShape 3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9" name="AutoShape 5" descr="ÐÐ°ÑÑÐ¸Ð½ÐºÐ¸ Ð¿Ð¾ Ð·Ð°Ð¿ÑÐ¾ÑÑ ÐÐ25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671" y="1844824"/>
            <a:ext cx="1360715" cy="13607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4430" y="1196752"/>
            <a:ext cx="1551221" cy="9745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300479" y="430897"/>
            <a:ext cx="16440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Форм факторы</a:t>
            </a:r>
          </a:p>
          <a:p>
            <a:r>
              <a:rPr lang="en-US" dirty="0" smtClean="0"/>
              <a:t>DB25 </a:t>
            </a:r>
            <a:r>
              <a:rPr lang="ru-RU" dirty="0" smtClean="0"/>
              <a:t>и </a:t>
            </a:r>
            <a:r>
              <a:rPr lang="en-US" dirty="0" smtClean="0"/>
              <a:t>DB</a:t>
            </a:r>
            <a:r>
              <a:rPr lang="ru-RU" dirty="0" smtClean="0"/>
              <a:t>9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242021" y="3841707"/>
            <a:ext cx="7570339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2200" dirty="0"/>
              <a:t>кабели длиной 50 м и более.</a:t>
            </a:r>
          </a:p>
          <a:p>
            <a:pPr lvl="1"/>
            <a:r>
              <a:rPr lang="ru-RU" sz="2200" dirty="0"/>
              <a:t>На расстоянии 15 м. скорость 9600 бод</a:t>
            </a:r>
            <a:r>
              <a:rPr lang="ru-RU" sz="2200" dirty="0" smtClean="0"/>
              <a:t>!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498333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6840760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ru-RU" sz="21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graphicFrame>
        <p:nvGraphicFramePr>
          <p:cNvPr id="8" name="Таблица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8065787"/>
              </p:ext>
            </p:extLst>
          </p:nvPr>
        </p:nvGraphicFramePr>
        <p:xfrm>
          <a:off x="179512" y="692696"/>
          <a:ext cx="8784976" cy="5819412"/>
        </p:xfrm>
        <a:graphic>
          <a:graphicData uri="http://schemas.openxmlformats.org/drawingml/2006/table">
            <a:tbl>
              <a:tblPr/>
              <a:tblGrid>
                <a:gridCol w="5760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285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91">
                <a:tc gridSpan="6">
                  <a:txBody>
                    <a:bodyPr/>
                    <a:lstStyle/>
                    <a:p>
                      <a:pPr algn="ctr"/>
                      <a:r>
                        <a:rPr lang="ru-RU" sz="1800" dirty="0"/>
                        <a:t>Сигналы интерфейса </a:t>
                      </a:r>
                      <a:r>
                        <a:rPr lang="en-US" sz="1800" dirty="0"/>
                        <a:t>RS-232</a:t>
                      </a:r>
                    </a:p>
                  </a:txBody>
                  <a:tcPr marL="18625" marR="18625" marT="9313" marB="9313" anchor="ctr"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7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COM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RS-232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DB-9P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DB-25P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I/O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Назначение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PG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Protective Ground - защитная земля, соединяется с корпусом прибора.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SG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AB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-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Signal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Ground</a:t>
                      </a:r>
                      <a:r>
                        <a:rPr lang="ru-RU" sz="1800" dirty="0">
                          <a:effectLst/>
                        </a:rPr>
                        <a:t> - общий провод для сигнальных линий.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TD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BA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Transmitted data - передача данных из порта.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70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>
                          <a:effectLst/>
                        </a:rPr>
                        <a:t>BB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3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Received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Data</a:t>
                      </a:r>
                      <a:r>
                        <a:rPr lang="ru-RU" sz="1800" dirty="0">
                          <a:effectLst/>
                        </a:rPr>
                        <a:t> - приём данных в порт.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59262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CA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7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Request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запрос COM-порта на передачу данных (сигнал COM-порта о готовности принимать данные).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dirty="0">
                          <a:effectLst/>
                        </a:rPr>
                        <a:t>CTS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CB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5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Clear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to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send</a:t>
                      </a:r>
                      <a:r>
                        <a:rPr lang="ru-RU" sz="1800" dirty="0">
                          <a:effectLst/>
                        </a:rPr>
                        <a:t> - вход для разрешения COM-порту передавать данные.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1484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DSR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CC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6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set ready - вход сигнала готовности от подключённого к порту устройства.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3703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DTR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4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20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O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Data terminal ready - сигнал готовности COM-порта к обмену данными.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725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CD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CF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1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8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>
                          <a:effectLst/>
                        </a:rPr>
                        <a:t>Carrier Detected - сигнал обнаружения несущей (от модема).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0815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>
                          <a:effectLst/>
                        </a:rPr>
                        <a:t>RI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CE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>
                          <a:effectLst/>
                        </a:rPr>
                        <a:t>9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600" dirty="0">
                          <a:effectLst/>
                        </a:rPr>
                        <a:t>22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dirty="0">
                          <a:effectLst/>
                        </a:rPr>
                        <a:t>I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800" dirty="0" err="1">
                          <a:effectLst/>
                        </a:rPr>
                        <a:t>Ring</a:t>
                      </a:r>
                      <a:r>
                        <a:rPr lang="ru-RU" sz="1800" dirty="0">
                          <a:effectLst/>
                        </a:rPr>
                        <a:t> </a:t>
                      </a:r>
                      <a:r>
                        <a:rPr lang="ru-RU" sz="1800" dirty="0" err="1">
                          <a:effectLst/>
                        </a:rPr>
                        <a:t>indicator</a:t>
                      </a:r>
                      <a:r>
                        <a:rPr lang="ru-RU" sz="1800" dirty="0">
                          <a:effectLst/>
                        </a:rPr>
                        <a:t> - сигнал от модема о получении звонка.</a:t>
                      </a:r>
                    </a:p>
                  </a:txBody>
                  <a:tcPr marL="18625" marR="18625" marT="9313" marB="9313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351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285750" indent="-285750"/>
            <a:r>
              <a:rPr lang="ru-RU" sz="2100" dirty="0" smtClean="0"/>
              <a:t>.</a:t>
            </a:r>
            <a:r>
              <a:rPr lang="ru-RU" sz="2100" dirty="0"/>
              <a:t> Для подключения к интерфейсу используются 25-контактные или 9-контактные разъёмы (DB25 - устарел, DB9). </a:t>
            </a:r>
          </a:p>
          <a:p>
            <a:pPr marL="285750" indent="-285750"/>
            <a:r>
              <a:rPr lang="ru-RU" sz="2100" dirty="0"/>
              <a:t>В оконечном оборудовании используются разъёмы типа вилка (</a:t>
            </a:r>
            <a:r>
              <a:rPr lang="ru-RU" sz="2100" dirty="0" err="1"/>
              <a:t>Pin</a:t>
            </a:r>
            <a:r>
              <a:rPr lang="ru-RU" sz="2100" dirty="0"/>
              <a:t>): DB-9P. </a:t>
            </a:r>
          </a:p>
          <a:p>
            <a:pPr marL="285750" indent="-285750"/>
            <a:r>
              <a:rPr lang="ru-RU" sz="2100" dirty="0"/>
              <a:t>В аппаратуре передачи данных (модемы, например) используются разъёмы типа розетка (</a:t>
            </a:r>
            <a:r>
              <a:rPr lang="ru-RU" sz="2100" dirty="0" err="1"/>
              <a:t>Socket</a:t>
            </a:r>
            <a:r>
              <a:rPr lang="ru-RU" sz="2100" dirty="0"/>
              <a:t>): DB-9S.</a:t>
            </a:r>
          </a:p>
          <a:p>
            <a:pPr marL="0" indent="0">
              <a:spcBef>
                <a:spcPts val="0"/>
              </a:spcBef>
              <a:buNone/>
            </a:pPr>
            <a:endParaRPr lang="ru-RU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9218" name="Picture 2" descr="https://ipc2u.ru/upload/medialibrary/670/im03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514" y="3340596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6091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Особенности промышленных интерфейсов 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819101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Rs-232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836712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endParaRPr lang="ru-RU" sz="21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pic>
        <p:nvPicPr>
          <p:cNvPr id="11266" name="Picture 2" descr="https://ipc2u.ru/upload/medialibrary/316/im0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750424"/>
            <a:ext cx="4824536" cy="3087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 descr="https://ipc2u.ru/upload/medialibrary/4ce/im05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645024"/>
            <a:ext cx="4511638" cy="29013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https://ipc2u.ru/upload/medialibrary/2e3/DTE-DTE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5429" y="591240"/>
            <a:ext cx="4226372" cy="27030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1026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422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764704"/>
            <a:ext cx="8208912" cy="5616624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</a:t>
            </a:r>
            <a:r>
              <a:rPr lang="ru-RU" sz="2000" b="1" dirty="0" smtClean="0"/>
              <a:t>RS-422, использует дифференциальный </a:t>
            </a:r>
            <a:r>
              <a:rPr lang="ru-RU" sz="2000" b="1" dirty="0"/>
              <a:t>сигнал, т.е. разницу потенциалов между проводниками А и В</a:t>
            </a:r>
            <a:r>
              <a:rPr lang="ru-RU" sz="2000" b="1" dirty="0" smtClean="0"/>
              <a:t>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полностью дуплексный интерфейс </a:t>
            </a:r>
            <a:r>
              <a:rPr lang="ru-RU" sz="2000" i="1" dirty="0"/>
              <a:t>(</a:t>
            </a:r>
            <a:r>
              <a:rPr lang="ru-RU" sz="2000" i="1" dirty="0" err="1"/>
              <a:t>full</a:t>
            </a:r>
            <a:r>
              <a:rPr lang="ru-RU" sz="2000" i="1" dirty="0"/>
              <a:t> </a:t>
            </a:r>
            <a:r>
              <a:rPr lang="ru-RU" sz="2000" i="1" dirty="0" err="1"/>
              <a:t>duplex</a:t>
            </a:r>
            <a:r>
              <a:rPr lang="ru-RU" sz="2000" i="1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Используется два устройства приема/передачи данных</a:t>
            </a:r>
          </a:p>
          <a:p>
            <a:pPr>
              <a:spcBef>
                <a:spcPts val="600"/>
              </a:spcBef>
            </a:pPr>
            <a:r>
              <a:rPr lang="ru-RU" sz="2000" u="sng" dirty="0" smtClean="0"/>
              <a:t>используется </a:t>
            </a:r>
            <a:r>
              <a:rPr lang="ru-RU" sz="2000" u="sng" dirty="0"/>
              <a:t>обычно для налаживания передачи данных между двумя устройствами на длинных дистанциях. </a:t>
            </a:r>
            <a:endParaRPr lang="ru-RU" sz="2000" u="sng" dirty="0" smtClean="0"/>
          </a:p>
          <a:p>
            <a:pPr>
              <a:spcBef>
                <a:spcPts val="600"/>
              </a:spcBef>
            </a:pPr>
            <a:r>
              <a:rPr lang="ru-RU" sz="2000" i="1" dirty="0"/>
              <a:t>К каждому передатчику RS-422 возможно подключение до 10 приёмников</a:t>
            </a:r>
            <a:r>
              <a:rPr lang="ru-RU" sz="2000" i="1" dirty="0" smtClean="0"/>
              <a:t>.</a:t>
            </a:r>
            <a:r>
              <a:rPr lang="ru-RU" sz="2000" dirty="0"/>
              <a:t/>
            </a:r>
            <a:br>
              <a:rPr lang="ru-RU" sz="2000" dirty="0"/>
            </a:b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https://commons.bmstu.wiki/images/b/b7/Rs_422_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397" y="3645024"/>
            <a:ext cx="2464614" cy="2934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9424" y="3881974"/>
            <a:ext cx="4821548" cy="2298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1894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422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200" dirty="0"/>
              <a:t>Рабочие напряжения: от -10 В до +10 В. </a:t>
            </a:r>
            <a:endParaRPr lang="en-US" sz="2200" dirty="0" smtClean="0"/>
          </a:p>
          <a:p>
            <a:pPr lvl="1">
              <a:spcBef>
                <a:spcPts val="600"/>
              </a:spcBef>
            </a:pPr>
            <a:r>
              <a:rPr lang="ru-RU" sz="1800" dirty="0" smtClean="0"/>
              <a:t>Как </a:t>
            </a:r>
            <a:r>
              <a:rPr lang="ru-RU" sz="1800" dirty="0"/>
              <a:t>правило используются номинальные значения </a:t>
            </a:r>
            <a:r>
              <a:rPr lang="ru-RU" sz="1800" dirty="0" smtClean="0"/>
              <a:t>-6…8 - +6</a:t>
            </a:r>
            <a:r>
              <a:rPr lang="ru-RU" sz="1800" dirty="0"/>
              <a:t>…+8 В. </a:t>
            </a:r>
            <a:endParaRPr lang="ru-RU" sz="1800" dirty="0" smtClean="0"/>
          </a:p>
          <a:p>
            <a:pPr>
              <a:spcBef>
                <a:spcPts val="600"/>
              </a:spcBef>
            </a:pPr>
            <a:r>
              <a:rPr lang="ru-RU" sz="2200" dirty="0" smtClean="0"/>
              <a:t>Для устранения наводимых помех в концах линии устанавливаются специальные резисторы, называемые терминаторами (120 Ом). 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Логическому 0 соответствует разница между А и В больше +0,2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Логической 1 соответствует разница между А и В меньше -0,2 В.</a:t>
            </a:r>
          </a:p>
          <a:p>
            <a:pPr>
              <a:spcBef>
                <a:spcPts val="600"/>
              </a:spcBef>
            </a:pPr>
            <a:r>
              <a:rPr lang="ru-RU" sz="2200" dirty="0"/>
              <a:t>Стандарт RS-422 не определяет конкретный тип разъема, обычно это может быть </a:t>
            </a:r>
            <a:r>
              <a:rPr lang="ru-RU" sz="2200" dirty="0" err="1"/>
              <a:t>клеммная</a:t>
            </a:r>
            <a:r>
              <a:rPr lang="ru-RU" sz="2200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200" dirty="0" err="1"/>
              <a:t>Распиновка</a:t>
            </a:r>
            <a:r>
              <a:rPr lang="ru-RU" sz="2200" dirty="0"/>
              <a:t> RS-422 зависит от производителя устройства и указывается в документации на него</a:t>
            </a:r>
            <a:r>
              <a:rPr lang="ru-RU" sz="2200" dirty="0" smtClean="0"/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4797152"/>
            <a:ext cx="1496827" cy="178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5" descr="Ð Ð¸Ñ. 1. ÐÐ½ÑÐµÑÑÐµÐ¹Ñ RS-422 Ñ Ð¿Ð¾Ð´ÐºÐ»ÑÑÐµÐ½Ð¸ÐµÐ¼ Ð½ÐµÑÐºÐ¾Ð»ÑÐºÐ¸Ñ Ð¿ÑÐ¸ÐµÐ¼Ð½ÑÑ ÑÑÑÑÐ¾Ð¹ÑÑÐ² Ðº Ð¾Ð±ÑÐµÐ¹ Ð´Ð²ÑÑÐ¿ÑÐ¾Ð²Ð¾Ð´Ð½Ð¾Ð¹ Ð»Ð¸Ð½Ð¸Ð¸ ÑÐ²ÑÐ·Ð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4795986"/>
            <a:ext cx="3478932" cy="1658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342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422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dirty="0" smtClean="0"/>
              <a:t>Максимальная </a:t>
            </a:r>
            <a:r>
              <a:rPr lang="ru-RU" sz="2000" dirty="0"/>
              <a:t>дальность действия интерфейса RS-422  1200 метров. 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Максимальная скорость передачи данных достигает 10 Мбит/с вблизи и 10 кбит/с на больших расстояниях. </a:t>
            </a:r>
          </a:p>
          <a:p>
            <a:pPr lvl="1">
              <a:spcBef>
                <a:spcPts val="600"/>
              </a:spcBef>
            </a:pPr>
            <a:r>
              <a:rPr lang="ru-RU" sz="2000" b="1" i="1" dirty="0"/>
              <a:t>В качестве провода используется витая пара.</a:t>
            </a:r>
            <a:r>
              <a:rPr lang="ru-RU" sz="2000" i="1" dirty="0"/>
              <a:t> </a:t>
            </a:r>
          </a:p>
          <a:p>
            <a:pPr lvl="1">
              <a:spcBef>
                <a:spcPts val="600"/>
              </a:spcBef>
            </a:pPr>
            <a:r>
              <a:rPr lang="ru-RU" sz="2000" i="1" dirty="0"/>
              <a:t>Для организации передачи данных на дистанции свыше 500 метров рекомендуется использовать экранированную витую пару, чтобы избежать влияния сторонних электромагнитных полей. </a:t>
            </a:r>
          </a:p>
          <a:p>
            <a:pPr marL="0" indent="0">
              <a:spcBef>
                <a:spcPts val="0"/>
              </a:spcBef>
              <a:buNone/>
            </a:pP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r>
              <a:rPr lang="ru-RU" sz="2000" dirty="0"/>
              <a:t/>
            </a:r>
            <a:br>
              <a:rPr lang="ru-RU" sz="2000" dirty="0"/>
            </a:b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3672" y="3501008"/>
            <a:ext cx="4373572" cy="2772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0834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485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ru-RU" sz="2000" b="1" dirty="0"/>
              <a:t>Интерфейс RS-485 (другое название - EIA/TIA-485) - один из наиболее распространенных стандартов физического уровня связи. 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/>
              <a:t>Напряжение -12…-7 – 7…12 В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Логический 0 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+1.5 В на выходе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+200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Логическая 1 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-1.5 В на выходе</a:t>
            </a:r>
          </a:p>
          <a:p>
            <a:pPr lvl="1">
              <a:spcBef>
                <a:spcPts val="600"/>
              </a:spcBef>
            </a:pPr>
            <a:r>
              <a:rPr lang="ru-RU" sz="2000" dirty="0" smtClean="0"/>
              <a:t> -200 мВ на входе</a:t>
            </a:r>
          </a:p>
          <a:p>
            <a:pPr>
              <a:spcBef>
                <a:spcPts val="600"/>
              </a:spcBef>
            </a:pPr>
            <a:r>
              <a:rPr lang="ru-RU" sz="2000" dirty="0" smtClean="0"/>
              <a:t>Максимальное расстояние до 1200 м.</a:t>
            </a:r>
          </a:p>
          <a:p>
            <a:r>
              <a:rPr lang="ru-RU" sz="2000" dirty="0" smtClean="0"/>
              <a:t>Скорость </a:t>
            </a:r>
            <a:r>
              <a:rPr lang="ru-RU" sz="2000" dirty="0"/>
              <a:t>работы также зависит от длины линии и может достигать 10 Мбит/с на 10 </a:t>
            </a:r>
            <a:r>
              <a:rPr lang="ru-RU" sz="2000" dirty="0" smtClean="0"/>
              <a:t>метрах ( в некоторых устройства макс. Скорость 30 -40 Мбит в сек).</a:t>
            </a:r>
            <a:endParaRPr lang="ru-RU" sz="2000" dirty="0"/>
          </a:p>
          <a:p>
            <a:pPr>
              <a:spcBef>
                <a:spcPts val="0"/>
              </a:spcBef>
            </a:pPr>
            <a:endParaRPr lang="ru-RU" sz="2000" dirty="0" smtClean="0"/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Picture 4" descr="Ð Ð¸Ñ. 3. ÐÐ¸Ð½Ð¸Ð¼Ð°Ð»ÑÐ½ÑÐµ ÑÑÐ¾Ð²Ð½Ð¸ ÑÐ¸Ð³Ð½Ð°Ð»Ð¾Ð² Ð² Ð»Ð¸Ð½Ð¸Ð¸ RS-48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5469954"/>
            <a:ext cx="5715000" cy="81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6251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smtClean="0"/>
              <a:t>RS-</a:t>
            </a:r>
            <a:r>
              <a:rPr lang="ru-RU" sz="3600" b="1" dirty="0" smtClean="0"/>
              <a:t>485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u="sng" dirty="0" smtClean="0"/>
              <a:t>Полудуплексный  </a:t>
            </a:r>
            <a:r>
              <a:rPr lang="ru-RU" sz="2000" u="sng" dirty="0"/>
              <a:t>режим с применением одной витой пары </a:t>
            </a:r>
          </a:p>
          <a:p>
            <a:pPr>
              <a:spcBef>
                <a:spcPts val="600"/>
              </a:spcBef>
            </a:pPr>
            <a:r>
              <a:rPr lang="ru-RU" sz="2000" b="1" dirty="0" smtClean="0"/>
              <a:t>Дуплексном </a:t>
            </a:r>
            <a:r>
              <a:rPr lang="ru-RU" sz="2000" b="1" dirty="0"/>
              <a:t>режиме с одновременными передачей и приемом данных, с использованием двух витых пар (четыре провода). </a:t>
            </a:r>
            <a:endParaRPr lang="ru-RU" sz="2000" b="1" dirty="0" smtClean="0"/>
          </a:p>
          <a:p>
            <a:pPr>
              <a:spcBef>
                <a:spcPts val="600"/>
              </a:spcBef>
            </a:pP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RS-485 </a:t>
            </a:r>
            <a:r>
              <a:rPr lang="ru-R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возможность использования нескольких ведущих устройств на общей шине (многоточечная сеть), </a:t>
            </a:r>
            <a:endParaRPr lang="ru-RU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>
              <a:spcBef>
                <a:spcPts val="600"/>
              </a:spcBef>
            </a:pPr>
            <a:r>
              <a:rPr lang="ru-RU" sz="1800" u="sng" dirty="0"/>
              <a:t>В один момент времени активным может быть только один передатчик.</a:t>
            </a:r>
          </a:p>
          <a:p>
            <a:pPr>
              <a:spcBef>
                <a:spcPts val="600"/>
              </a:spcBef>
            </a:pPr>
            <a:r>
              <a:rPr lang="ru-RU" sz="2000" i="1" dirty="0" smtClean="0"/>
              <a:t>максимальное </a:t>
            </a:r>
            <a:r>
              <a:rPr lang="ru-RU" sz="2000" i="1" dirty="0"/>
              <a:t>число ведущих/ведомых  на шине до 32 (в дуплексном режиме).</a:t>
            </a:r>
          </a:p>
          <a:p>
            <a:pPr lvl="1">
              <a:spcBef>
                <a:spcPts val="600"/>
              </a:spcBef>
            </a:pPr>
            <a:r>
              <a:rPr lang="ru-RU" sz="2000" u="sng" dirty="0"/>
              <a:t>В некоторых микросхемах поддержка до 256 устройств на шине</a:t>
            </a:r>
          </a:p>
          <a:p>
            <a:pPr>
              <a:spcBef>
                <a:spcPts val="0"/>
              </a:spcBef>
            </a:pP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Picture 2" descr="Ð Ð¸Ñ. 2. ÐÐ½Ð¾Ð³Ð¾ÑÐ¾ÑÐµÑÐ½Ð°Ñ Ð¿Ð¾Ð»ÑÐ´ÑÐ¿Ð»ÐµÐºÑÐ½Ð°Ñ Ð¿ÑÐ¸ÐµÐ¼Ð¾Ð¿ÐµÑÐµÐ´Ð°ÑÑÐ°Ñ ÑÐ¸ÑÑÐµÐ¼Ð°, Ð¸ÑÐ¿Ð¾Ð»ÑÐ·ÑÐµÐ¼Ð°Ñ Ð² Ð¿ÑÐ¾Ð¼ÑÑÐ»ÐµÐ½Ð½ÑÑ Ð¿ÑÐ¸Ð»Ð¾Ð¶ÐµÐ½Ð¸ÑÑ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93647"/>
            <a:ext cx="4646711" cy="2656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AutoShape 6" descr="ÐÐ°Ð±ÐµÐ»Ñ RS232: DB9 Female, 2.8 Ð¼ÐµÑÑÐ°, TxD 2, Ñ Ð¿Ð¾Ð´ÐºÐ»ÑÑÐµÐ½Ð¸ÐµÐ¼ EAS CBA-R04-S09FAR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639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933" y="4066045"/>
            <a:ext cx="2448272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48767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95536" y="116632"/>
            <a:ext cx="8229600" cy="562074"/>
          </a:xfrm>
        </p:spPr>
        <p:txBody>
          <a:bodyPr>
            <a:noAutofit/>
          </a:bodyPr>
          <a:lstStyle/>
          <a:p>
            <a:r>
              <a:rPr lang="en-US" sz="3600" b="1" dirty="0" smtClean="0"/>
              <a:t>USART. </a:t>
            </a:r>
            <a:r>
              <a:rPr lang="en-US" sz="3600" b="1" dirty="0" err="1" smtClean="0"/>
              <a:t>ComPort</a:t>
            </a:r>
            <a:r>
              <a:rPr lang="en-US" sz="3600" b="1" dirty="0" smtClean="0"/>
              <a:t>. </a:t>
            </a:r>
            <a:r>
              <a:rPr lang="en-US" sz="3600" b="1" dirty="0" err="1" smtClean="0"/>
              <a:t>Rs</a:t>
            </a:r>
            <a:r>
              <a:rPr lang="en-US" sz="3600" b="1" dirty="0" smtClean="0"/>
              <a:t>-</a:t>
            </a:r>
            <a:r>
              <a:rPr lang="ru-RU" sz="3600" b="1" dirty="0" smtClean="0"/>
              <a:t>485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55575" y="692696"/>
            <a:ext cx="8736905" cy="5832648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ru-RU" sz="2000" i="1" dirty="0"/>
              <a:t>Стандарт RS-485 не определяет конкретный тип разъема, но часто это </a:t>
            </a:r>
            <a:r>
              <a:rPr lang="ru-RU" sz="2000" i="1" dirty="0" err="1"/>
              <a:t>клеммная</a:t>
            </a:r>
            <a:r>
              <a:rPr lang="ru-RU" sz="2000" i="1" dirty="0"/>
              <a:t> колодка или разъем DB9.</a:t>
            </a:r>
          </a:p>
          <a:p>
            <a:pPr>
              <a:spcBef>
                <a:spcPts val="600"/>
              </a:spcBef>
            </a:pPr>
            <a:r>
              <a:rPr lang="ru-RU" sz="2000" i="1" dirty="0" err="1"/>
              <a:t>Распиновка</a:t>
            </a:r>
            <a:r>
              <a:rPr lang="ru-RU" sz="2000" i="1" dirty="0"/>
              <a:t> разъема RS-485 зависит от производителя устройства и указывается в документации на него.</a:t>
            </a:r>
          </a:p>
          <a:p>
            <a:pPr>
              <a:spcBef>
                <a:spcPts val="600"/>
              </a:spcBef>
            </a:pPr>
            <a:endParaRPr lang="ru-RU" sz="20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7410" name="Picture 2" descr="https://ipc2u.ru/upload/medialibrary/20b/im0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2234187"/>
            <a:ext cx="6819312" cy="1918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12" name="Picture 4" descr="https://ipc2u.ru/upload/medialibrary/a39/im10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7605" y="4221088"/>
            <a:ext cx="6719510" cy="2383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56529" y="3193437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Подключение </a:t>
            </a:r>
            <a:br>
              <a:rPr lang="ru-RU" dirty="0" smtClean="0"/>
            </a:br>
            <a:r>
              <a:rPr lang="ru-RU" dirty="0" smtClean="0"/>
              <a:t>с 2мя контактами 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31705" y="5089515"/>
            <a:ext cx="1960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Подключение </a:t>
            </a:r>
            <a:br>
              <a:rPr lang="ru-RU" dirty="0" smtClean="0"/>
            </a:br>
            <a:r>
              <a:rPr lang="ru-RU" dirty="0" smtClean="0"/>
              <a:t>с 4мя контактами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3531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0" y="116632"/>
            <a:ext cx="8625136" cy="864096"/>
          </a:xfrm>
        </p:spPr>
        <p:txBody>
          <a:bodyPr>
            <a:noAutofit/>
          </a:bodyPr>
          <a:lstStyle/>
          <a:p>
            <a:pPr marL="38100">
              <a:spcAft>
                <a:spcPts val="0"/>
              </a:spcAft>
            </a:pPr>
            <a:r>
              <a:rPr lang="en-US" sz="3000" b="1" dirty="0" smtClean="0">
                <a:latin typeface="+mn-lt"/>
              </a:rPr>
              <a:t>USART. </a:t>
            </a:r>
            <a:r>
              <a:rPr lang="en-US" sz="3000" b="1" dirty="0" err="1" smtClean="0">
                <a:latin typeface="+mn-lt"/>
              </a:rPr>
              <a:t>ComPort</a:t>
            </a:r>
            <a:r>
              <a:rPr lang="en-US" sz="3000" b="1" dirty="0" smtClean="0">
                <a:latin typeface="+mn-lt"/>
              </a:rPr>
              <a:t>. </a:t>
            </a:r>
            <a:br>
              <a:rPr lang="en-US" sz="3000" b="1" dirty="0" smtClean="0">
                <a:latin typeface="+mn-lt"/>
              </a:rPr>
            </a:b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Сравнение </a:t>
            </a:r>
            <a:r>
              <a:rPr lang="ru-RU" sz="3000" b="1" dirty="0">
                <a:solidFill>
                  <a:srgbClr val="000000"/>
                </a:solidFill>
                <a:latin typeface="+mn-lt"/>
              </a:rPr>
              <a:t>интерфейсов RS-232, </a:t>
            </a: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RS-422</a:t>
            </a:r>
            <a:r>
              <a:rPr lang="en-US" sz="3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и</a:t>
            </a:r>
            <a:r>
              <a:rPr lang="en-US" sz="3000" b="1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ru-RU" sz="3000" b="1" dirty="0" smtClean="0">
                <a:solidFill>
                  <a:srgbClr val="000000"/>
                </a:solidFill>
                <a:latin typeface="+mn-lt"/>
              </a:rPr>
              <a:t>RS-485</a:t>
            </a:r>
            <a:endParaRPr lang="ru-RU" sz="3000" b="1" dirty="0">
              <a:solidFill>
                <a:srgbClr val="000000"/>
              </a:solidFill>
              <a:latin typeface="+mn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07704" y="292494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4" name="AutoShape 2" descr="Rs-422.jp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Rs-422.jp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Rs-422.jp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221689"/>
              </p:ext>
            </p:extLst>
          </p:nvPr>
        </p:nvGraphicFramePr>
        <p:xfrm>
          <a:off x="307975" y="1052736"/>
          <a:ext cx="8512500" cy="5505875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3363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602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03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61642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Параметр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RS-232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RS‑422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RS‑485</a:t>
                      </a:r>
                      <a:endParaRPr lang="en-US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Способ передачи сигнала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Однофазный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>
                          <a:effectLst/>
                        </a:rPr>
                        <a:t>Дифференциальный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750" b="1" dirty="0" err="1" smtClean="0">
                          <a:effectLst/>
                        </a:rPr>
                        <a:t>Дифф-льный</a:t>
                      </a:r>
                      <a:endParaRPr lang="ru-RU" sz="175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Максимальное количество приемников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32 (256)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длина кабеля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15 м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>
                          <a:effectLst/>
                        </a:rPr>
                        <a:t>1200 м</a:t>
                      </a:r>
                      <a:endParaRPr lang="ru-RU" sz="1800" b="1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1200 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Максимальная скорость передачи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 smtClean="0">
                          <a:effectLst/>
                        </a:rPr>
                        <a:t>115 </a:t>
                      </a:r>
                      <a:r>
                        <a:rPr lang="ru-RU" sz="1800" dirty="0">
                          <a:effectLst/>
                        </a:rPr>
                        <a:t>кбит/с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10 Мбит/с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 smtClean="0">
                          <a:effectLst/>
                        </a:rPr>
                        <a:t>10 (40) Мбит/с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Синфазное напряжение на выходе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 25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-0,25...+6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-7...+12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Напряжение в линии под нагрузкой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±5... ±15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±1,5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Импеданс нагрузки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100 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54 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Ток утечки в "третьем" состоянии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-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±100 мкА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46571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Допустимый диапазон сигналов на входе приемника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±15 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±10 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-7...+12 В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3286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Чувствительность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±3В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±200 мВ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±200 мВ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84928"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dirty="0">
                          <a:effectLst/>
                        </a:rPr>
                        <a:t>Входное сопротивление приемника</a:t>
                      </a:r>
                      <a:endParaRPr lang="ru-RU" sz="1800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3...7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>
                          <a:effectLst/>
                        </a:rPr>
                        <a:t>4 кОм</a:t>
                      </a:r>
                      <a:endParaRPr lang="ru-RU" sz="1800" i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tc>
                  <a:txBody>
                    <a:bodyPr/>
                    <a:lstStyle/>
                    <a:p>
                      <a:pPr marL="38100" algn="ctr">
                        <a:spcAft>
                          <a:spcPts val="0"/>
                        </a:spcAft>
                      </a:pPr>
                      <a:r>
                        <a:rPr lang="ru-RU" sz="1800" b="1" dirty="0">
                          <a:effectLst/>
                        </a:rPr>
                        <a:t>12 кОм</a:t>
                      </a:r>
                      <a:endParaRPr lang="ru-RU" sz="1800" b="1" i="0" dirty="0">
                        <a:solidFill>
                          <a:srgbClr val="000000"/>
                        </a:solidFill>
                        <a:effectLst/>
                        <a:latin typeface="Times New Roman"/>
                      </a:endParaRPr>
                    </a:p>
                  </a:txBody>
                  <a:tcPr marL="36500" marR="3650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pic>
        <p:nvPicPr>
          <p:cNvPr id="18433" name="Picture 1" descr="http://www.bookasutp.ru/Chapter2.files/image03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250" y="1425575"/>
            <a:ext cx="114300" cy="142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2345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USART. </a:t>
            </a:r>
            <a:r>
              <a:rPr lang="ru-RU" b="1" dirty="0"/>
              <a:t>Программные протоколы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836712"/>
            <a:ext cx="8712968" cy="5688632"/>
          </a:xfrm>
        </p:spPr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ru-RU" sz="2200" dirty="0" smtClean="0"/>
              <a:t>Бинарный – без протокола</a:t>
            </a:r>
            <a:endParaRPr lang="en-US" sz="22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ASCII – </a:t>
            </a:r>
            <a:r>
              <a:rPr lang="ru-RU" sz="2200" dirty="0" smtClean="0"/>
              <a:t>передача 7-ми битных символов</a:t>
            </a:r>
            <a:endParaRPr lang="en-US" sz="22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NMEA - </a:t>
            </a:r>
            <a:r>
              <a:rPr lang="ru-RU" sz="2200" dirty="0"/>
              <a:t> протокол связи </a:t>
            </a:r>
            <a:r>
              <a:rPr lang="ru-RU" sz="2200" dirty="0" smtClean="0"/>
              <a:t>навигационного</a:t>
            </a:r>
            <a:r>
              <a:rPr lang="en-US" sz="2200" dirty="0"/>
              <a:t> </a:t>
            </a:r>
            <a:r>
              <a:rPr lang="en-US" sz="2200" dirty="0" smtClean="0"/>
              <a:t>( </a:t>
            </a:r>
            <a:r>
              <a:rPr lang="ru-RU" sz="2200" dirty="0" smtClean="0"/>
              <a:t>также морского) оборудования </a:t>
            </a:r>
            <a:r>
              <a:rPr lang="ru-RU" sz="2200" dirty="0"/>
              <a:t>между </a:t>
            </a:r>
            <a:r>
              <a:rPr lang="ru-RU" sz="2200" dirty="0" smtClean="0"/>
              <a:t>собой (напр. </a:t>
            </a:r>
            <a:r>
              <a:rPr lang="en-US" sz="2200" dirty="0" smtClean="0"/>
              <a:t>GPS)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$ </a:t>
            </a:r>
            <a:r>
              <a:rPr lang="ru-RU" sz="2000" dirty="0" smtClean="0"/>
              <a:t>ист. И формат сообщения, данные,</a:t>
            </a:r>
            <a:r>
              <a:rPr lang="en-US" sz="2000" dirty="0" smtClean="0"/>
              <a:t>CRC</a:t>
            </a:r>
            <a:r>
              <a:rPr lang="ru-RU" sz="2000" dirty="0" smtClean="0"/>
              <a:t>, окончание сообщения</a:t>
            </a:r>
            <a:endParaRPr lang="en-US" sz="2000" dirty="0" smtClean="0"/>
          </a:p>
          <a:p>
            <a:pPr>
              <a:spcBef>
                <a:spcPts val="600"/>
              </a:spcBef>
            </a:pPr>
            <a:r>
              <a:rPr lang="en-US" sz="2200" dirty="0" smtClean="0"/>
              <a:t>Modbus – </a:t>
            </a:r>
            <a:r>
              <a:rPr lang="ru-RU" sz="2200" dirty="0" smtClean="0"/>
              <a:t>протокол связи устройств по принципу ведущий/ведомый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Modbus RTU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Modbus ASCII</a:t>
            </a:r>
          </a:p>
          <a:p>
            <a:pPr lvl="1">
              <a:spcBef>
                <a:spcPts val="600"/>
              </a:spcBef>
            </a:pPr>
            <a:r>
              <a:rPr lang="en-US" sz="2000" dirty="0" smtClean="0"/>
              <a:t>Modbus TCP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Адрес, код команды, биты данных, </a:t>
            </a:r>
            <a:r>
              <a:rPr lang="en-US" sz="2000" dirty="0" smtClean="0"/>
              <a:t>CRC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852531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Интерфейсы промышленных шин </a:t>
            </a:r>
            <a:r>
              <a:rPr lang="en-US" dirty="0" smtClean="0"/>
              <a:t>(CAN, SPI, I2C, SD-12)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54238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Используются для </a:t>
            </a:r>
            <a:r>
              <a:rPr lang="ru-RU" sz="2200" dirty="0"/>
              <a:t>передачи данных между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Телекоммуникационным оборудованием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Промышленными компьютерами и </a:t>
            </a:r>
            <a:r>
              <a:rPr lang="ru-RU" sz="2200" dirty="0" err="1" smtClean="0"/>
              <a:t>микроЭВМ</a:t>
            </a:r>
            <a:r>
              <a:rPr lang="ru-RU" sz="2200" dirty="0" smtClean="0"/>
              <a:t>, в том числе микроконтроллерами,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исполнительными </a:t>
            </a:r>
            <a:r>
              <a:rPr lang="ru-RU" sz="2200" dirty="0"/>
              <a:t>механизмами (ИМ</a:t>
            </a:r>
            <a:r>
              <a:rPr lang="ru-RU" sz="2200" dirty="0" smtClean="0"/>
              <a:t>);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Системами сбора и хранения данных,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Датчиками (системами первичного сбора информации)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Бытовыми приборами.</a:t>
            </a:r>
          </a:p>
        </p:txBody>
      </p:sp>
    </p:spTree>
    <p:extLst>
      <p:ext uri="{BB962C8B-B14F-4D97-AF65-F5344CB8AC3E}">
        <p14:creationId xmlns:p14="http://schemas.microsoft.com/office/powerpoint/2010/main" val="1477140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CAN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08720"/>
            <a:ext cx="8507288" cy="5688632"/>
          </a:xfrm>
        </p:spPr>
        <p:txBody>
          <a:bodyPr>
            <a:normAutofit/>
          </a:bodyPr>
          <a:lstStyle/>
          <a:p>
            <a:r>
              <a:rPr lang="en-US" sz="2000" i="1" dirty="0" smtClean="0"/>
              <a:t>CAN </a:t>
            </a:r>
            <a:r>
              <a:rPr lang="ru-RU" sz="2000" i="1" dirty="0" smtClean="0"/>
              <a:t>Промышленная сеть реального времени с общей средой передачи данных.</a:t>
            </a:r>
            <a:endParaRPr lang="en-US" sz="2000" i="1" dirty="0" smtClean="0"/>
          </a:p>
          <a:p>
            <a:r>
              <a:rPr lang="ru-RU" sz="2000" b="1" dirty="0" smtClean="0"/>
              <a:t>все узлы сети одновременно принимают сигналы передаваемые по шине. </a:t>
            </a:r>
            <a:endParaRPr lang="en-US" sz="2000" b="1" dirty="0" smtClean="0"/>
          </a:p>
          <a:p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аппаратная фильтрация сообщений при помощи </a:t>
            </a:r>
            <a:r>
              <a:rPr lang="en-US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CAN </a:t>
            </a:r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контроллеров.</a:t>
            </a:r>
          </a:p>
          <a:p>
            <a:r>
              <a:rPr lang="ru-RU" sz="2000" u="sng" dirty="0" smtClean="0"/>
              <a:t>Физический (канальный) и программный уровни передачи данных.</a:t>
            </a:r>
          </a:p>
        </p:txBody>
      </p:sp>
      <p:pic>
        <p:nvPicPr>
          <p:cNvPr id="19463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3031077"/>
            <a:ext cx="2505075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251520" y="5589240"/>
            <a:ext cx="59766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ru-RU" i="1" dirty="0"/>
              <a:t>в качестве среды передачи двухпроводная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дифференциальная </a:t>
            </a:r>
            <a:r>
              <a:rPr lang="ru-RU" i="1" dirty="0"/>
              <a:t>линия с импедансом (терминаторы) </a:t>
            </a:r>
            <a:r>
              <a:rPr lang="ru-RU" i="1" dirty="0" smtClean="0"/>
              <a:t/>
            </a:r>
            <a:br>
              <a:rPr lang="ru-RU" i="1" dirty="0" smtClean="0"/>
            </a:br>
            <a:r>
              <a:rPr lang="ru-RU" i="1" dirty="0" smtClean="0"/>
              <a:t>120 </a:t>
            </a:r>
            <a:r>
              <a:rPr lang="ru-RU" i="1" dirty="0"/>
              <a:t>Ом . </a:t>
            </a:r>
          </a:p>
        </p:txBody>
      </p:sp>
      <p:pic>
        <p:nvPicPr>
          <p:cNvPr id="1946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212976"/>
            <a:ext cx="5448300" cy="207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6829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r>
              <a:rPr lang="ru-RU" sz="2200" i="1" dirty="0"/>
              <a:t> SPI означает «</a:t>
            </a:r>
            <a:r>
              <a:rPr lang="ru-RU" sz="2200" i="1" dirty="0" err="1"/>
              <a:t>Serial</a:t>
            </a:r>
            <a:r>
              <a:rPr lang="ru-RU" sz="2200" i="1" dirty="0"/>
              <a:t> </a:t>
            </a:r>
            <a:r>
              <a:rPr lang="ru-RU" sz="2200" i="1" dirty="0" err="1"/>
              <a:t>Peripheral</a:t>
            </a:r>
            <a:r>
              <a:rPr lang="ru-RU" sz="2200" i="1" dirty="0"/>
              <a:t> </a:t>
            </a:r>
            <a:r>
              <a:rPr lang="ru-RU" sz="2200" i="1" dirty="0" err="1"/>
              <a:t>Interface</a:t>
            </a:r>
            <a:r>
              <a:rPr lang="ru-RU" sz="2200" i="1" dirty="0"/>
              <a:t>» </a:t>
            </a:r>
            <a:r>
              <a:rPr lang="en-US" sz="2200" i="1" dirty="0" smtClean="0"/>
              <a:t>- </a:t>
            </a:r>
            <a:r>
              <a:rPr lang="ru-RU" sz="2200" i="1" dirty="0" smtClean="0"/>
              <a:t>«</a:t>
            </a:r>
            <a:r>
              <a:rPr lang="ru-RU" sz="2200" i="1" dirty="0"/>
              <a:t>последовательный </a:t>
            </a:r>
            <a:r>
              <a:rPr lang="ru-RU" sz="2200" i="1" dirty="0" smtClean="0"/>
              <a:t>периферийный </a:t>
            </a:r>
            <a:r>
              <a:rPr lang="ru-RU" sz="2200" i="1" dirty="0"/>
              <a:t>интерфейс</a:t>
            </a:r>
            <a:r>
              <a:rPr lang="ru-RU" sz="2200" i="1" dirty="0" smtClean="0"/>
              <a:t>»</a:t>
            </a:r>
            <a:r>
              <a:rPr lang="en-US" sz="2200" i="1" dirty="0" smtClean="0"/>
              <a:t> </a:t>
            </a:r>
            <a:r>
              <a:rPr lang="ru-RU" sz="2200" i="1" dirty="0"/>
              <a:t>синхронная четырёхпроводная </a:t>
            </a:r>
            <a:r>
              <a:rPr lang="ru-RU" sz="2200" i="1" dirty="0" smtClean="0"/>
              <a:t>шина</a:t>
            </a:r>
            <a:endParaRPr lang="en-US" sz="2200" i="1" dirty="0"/>
          </a:p>
          <a:p>
            <a:r>
              <a:rPr lang="ru-RU" sz="2000" b="1" dirty="0"/>
              <a:t>используется </a:t>
            </a:r>
            <a:r>
              <a:rPr lang="ru-RU" sz="2000" b="1" dirty="0" smtClean="0"/>
              <a:t>конфигураци</a:t>
            </a:r>
            <a:r>
              <a:rPr lang="ru-RU" sz="2000" b="1" dirty="0"/>
              <a:t>я</a:t>
            </a:r>
            <a:r>
              <a:rPr lang="ru-RU" sz="2000" b="1" dirty="0" smtClean="0"/>
              <a:t> </a:t>
            </a:r>
            <a:r>
              <a:rPr lang="ru-RU" sz="2000" b="1" dirty="0"/>
              <a:t>ведущий/ведомый</a:t>
            </a:r>
            <a:r>
              <a:rPr lang="ru-RU" sz="2000" dirty="0"/>
              <a:t>. 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Ведущий </a:t>
            </a:r>
            <a:r>
              <a:rPr lang="ru-RU" sz="2000" dirty="0"/>
              <a:t>может генерировать импульсы синхронизации. </a:t>
            </a:r>
            <a:endParaRPr lang="ru-RU" sz="2000" dirty="0" smtClean="0"/>
          </a:p>
          <a:p>
            <a:pPr lvl="1">
              <a:spcBef>
                <a:spcPts val="600"/>
              </a:spcBef>
            </a:pPr>
            <a:r>
              <a:rPr lang="ru-RU" sz="2000" dirty="0" smtClean="0"/>
              <a:t>В </a:t>
            </a:r>
            <a:r>
              <a:rPr lang="ru-RU" sz="2000" dirty="0"/>
              <a:t>схеме </a:t>
            </a:r>
            <a:r>
              <a:rPr lang="ru-RU" sz="2000" dirty="0" smtClean="0"/>
              <a:t>всегда </a:t>
            </a:r>
            <a:r>
              <a:rPr lang="ru-RU" sz="2000" dirty="0"/>
              <a:t>только один </a:t>
            </a:r>
            <a:r>
              <a:rPr lang="ru-RU" sz="2000" dirty="0" smtClean="0"/>
              <a:t>ведущий</a:t>
            </a:r>
          </a:p>
          <a:p>
            <a:pPr lvl="1">
              <a:spcBef>
                <a:spcPts val="600"/>
              </a:spcBef>
            </a:pPr>
            <a:r>
              <a:rPr lang="ru-RU" sz="2000" dirty="0"/>
              <a:t>Шина SPI обеспечивает полнодуплексную синхронную связь между ведущим и ведомым </a:t>
            </a:r>
            <a:r>
              <a:rPr lang="ru-RU" sz="2000" dirty="0" smtClean="0"/>
              <a:t>устройствами</a:t>
            </a:r>
            <a:endParaRPr lang="ru-RU" sz="2000" dirty="0"/>
          </a:p>
        </p:txBody>
      </p:sp>
      <p:sp>
        <p:nvSpPr>
          <p:cNvPr id="11" name="TextBox 10"/>
          <p:cNvSpPr txBox="1"/>
          <p:nvPr/>
        </p:nvSpPr>
        <p:spPr>
          <a:xfrm>
            <a:off x="649895" y="3861048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Простое 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  <p:pic>
        <p:nvPicPr>
          <p:cNvPr id="12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014" y="3502665"/>
            <a:ext cx="3372009" cy="1976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3871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Особенности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9036496" cy="5904656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000" b="1" dirty="0" smtClean="0"/>
              <a:t>Полно-дуплексный режим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высокая </a:t>
            </a:r>
            <a:r>
              <a:rPr lang="ru-RU" sz="2000" dirty="0"/>
              <a:t>надежность 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Все </a:t>
            </a:r>
            <a:r>
              <a:rPr lang="ru-RU" sz="2000" dirty="0"/>
              <a:t>линии шины SPI являются однонаправленными, </a:t>
            </a:r>
          </a:p>
          <a:p>
            <a:pPr lvl="1">
              <a:spcBef>
                <a:spcPts val="1200"/>
              </a:spcBef>
            </a:pPr>
            <a:r>
              <a:rPr lang="ru-RU" sz="2000" dirty="0" smtClean="0"/>
              <a:t>простое преобразование логических </a:t>
            </a:r>
            <a:r>
              <a:rPr lang="ru-RU" sz="2000" dirty="0"/>
              <a:t>уровней </a:t>
            </a:r>
            <a:endParaRPr lang="ru-RU" sz="2000" dirty="0" smtClean="0"/>
          </a:p>
          <a:p>
            <a:pPr>
              <a:spcBef>
                <a:spcPts val="1200"/>
              </a:spcBef>
            </a:pPr>
            <a:r>
              <a:rPr lang="ru-RU" sz="2000" b="1" dirty="0"/>
              <a:t>Быстродействие до 10-ков МГц</a:t>
            </a:r>
            <a:r>
              <a:rPr lang="ru-RU" sz="2000" dirty="0"/>
              <a:t>. 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Простота использования протокола </a:t>
            </a:r>
            <a:r>
              <a:rPr lang="ru-RU" sz="2000" b="1" dirty="0"/>
              <a:t>SPI</a:t>
            </a:r>
            <a:r>
              <a:rPr lang="ru-RU" sz="2000" dirty="0"/>
              <a:t>.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Используется </a:t>
            </a:r>
            <a:r>
              <a:rPr lang="ru-RU" sz="2000" b="1" dirty="0"/>
              <a:t>для потоковой передачи </a:t>
            </a:r>
            <a:r>
              <a:rPr lang="ru-RU" sz="2000" b="1" dirty="0" smtClean="0"/>
              <a:t>больших </a:t>
            </a:r>
            <a:r>
              <a:rPr lang="ru-RU" sz="2000" b="1" dirty="0"/>
              <a:t>объемов данных</a:t>
            </a:r>
            <a:r>
              <a:rPr lang="ru-RU" sz="2000" dirty="0"/>
              <a:t> (напр. </a:t>
            </a:r>
            <a:endParaRPr lang="ru-RU" sz="2000" dirty="0" smtClean="0"/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в </a:t>
            </a:r>
            <a:r>
              <a:rPr lang="ru-RU" sz="1800" dirty="0"/>
              <a:t>аппаратных </a:t>
            </a:r>
            <a:r>
              <a:rPr lang="ru-RU" sz="1800" dirty="0" smtClean="0"/>
              <a:t>драйверах,</a:t>
            </a:r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микросхемах </a:t>
            </a:r>
            <a:r>
              <a:rPr lang="ru-RU" sz="1800" dirty="0"/>
              <a:t>памяти, </a:t>
            </a:r>
            <a:endParaRPr lang="ru-RU" sz="1800" dirty="0" smtClean="0"/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ЦАП/АЦП</a:t>
            </a:r>
            <a:r>
              <a:rPr lang="ru-RU" sz="1800" dirty="0"/>
              <a:t>, </a:t>
            </a:r>
            <a:endParaRPr lang="ru-RU" sz="1800" dirty="0" smtClean="0"/>
          </a:p>
          <a:p>
            <a:pPr lvl="2">
              <a:spcBef>
                <a:spcPts val="1200"/>
              </a:spcBef>
            </a:pPr>
            <a:r>
              <a:rPr lang="ru-RU" sz="1800" dirty="0" smtClean="0"/>
              <a:t>дисплеях </a:t>
            </a:r>
            <a:r>
              <a:rPr lang="ru-RU" sz="1800" dirty="0"/>
              <a:t>и </a:t>
            </a:r>
            <a:r>
              <a:rPr lang="ru-RU" sz="1800" dirty="0" err="1"/>
              <a:t>тп</a:t>
            </a:r>
            <a:r>
              <a:rPr lang="ru-RU" sz="1800" dirty="0" smtClean="0"/>
              <a:t>)</a:t>
            </a:r>
          </a:p>
          <a:p>
            <a:pPr>
              <a:spcBef>
                <a:spcPts val="1200"/>
              </a:spcBef>
            </a:pPr>
            <a:r>
              <a:rPr lang="ru-RU" sz="2000" b="1" dirty="0" smtClean="0"/>
              <a:t>Шина </a:t>
            </a:r>
            <a:r>
              <a:rPr lang="en-US" sz="2000" b="1" dirty="0" smtClean="0"/>
              <a:t>SPI </a:t>
            </a:r>
            <a:r>
              <a:rPr lang="ru-RU" sz="2000" b="1" dirty="0" smtClean="0"/>
              <a:t>не имеет строгого задокументированного стандарта.</a:t>
            </a:r>
          </a:p>
          <a:p>
            <a:pPr>
              <a:spcBef>
                <a:spcPts val="1200"/>
              </a:spcBef>
            </a:pPr>
            <a:endParaRPr lang="ru-RU" sz="2000" dirty="0" smtClean="0"/>
          </a:p>
          <a:p>
            <a:pPr>
              <a:spcBef>
                <a:spcPts val="1200"/>
              </a:spcBef>
            </a:pPr>
            <a:endParaRPr lang="ru-RU" sz="2000" dirty="0"/>
          </a:p>
          <a:p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3120788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.Линии 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8856984" cy="5760640"/>
          </a:xfrm>
        </p:spPr>
        <p:txBody>
          <a:bodyPr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ru-RU" sz="2200" b="1" dirty="0" smtClean="0"/>
              <a:t>MOSI</a:t>
            </a:r>
            <a:r>
              <a:rPr lang="ru-RU" sz="2200" dirty="0"/>
              <a:t> или </a:t>
            </a:r>
            <a:r>
              <a:rPr lang="ru-RU" sz="2200" b="1" dirty="0"/>
              <a:t>SI</a:t>
            </a:r>
            <a:r>
              <a:rPr lang="ru-RU" sz="2200" dirty="0"/>
              <a:t> — выход ведущего, вход ведомого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MasterOutSlaveIn</a:t>
            </a:r>
            <a:r>
              <a:rPr lang="ru-RU" sz="2200" dirty="0"/>
              <a:t>). Служит для передачи данных от ведущего устройства ведомому.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MISO</a:t>
            </a:r>
            <a:r>
              <a:rPr lang="ru-RU" sz="2200" dirty="0"/>
              <a:t> или </a:t>
            </a:r>
            <a:r>
              <a:rPr lang="ru-RU" sz="2200" b="1" dirty="0"/>
              <a:t>SO</a:t>
            </a:r>
            <a:r>
              <a:rPr lang="ru-RU" sz="2200" dirty="0"/>
              <a:t> — вход ведущего, выход ведомого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MasterInSlaveOut</a:t>
            </a:r>
            <a:r>
              <a:rPr lang="ru-RU" sz="2200" dirty="0"/>
              <a:t>). Служит для передачи данных от ведомого устройства ведущему.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SCLK</a:t>
            </a:r>
            <a:r>
              <a:rPr lang="ru-RU" sz="2200" dirty="0"/>
              <a:t> или </a:t>
            </a:r>
            <a:r>
              <a:rPr lang="ru-RU" sz="2200" b="1" dirty="0"/>
              <a:t>SCK</a:t>
            </a:r>
            <a:r>
              <a:rPr lang="ru-RU" sz="2200" dirty="0"/>
              <a:t> — последовательный тактовый сигнал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SerialClock</a:t>
            </a:r>
            <a:r>
              <a:rPr lang="ru-RU" sz="2200" dirty="0"/>
              <a:t>). Служит для передачи тактового сигнала для ведомых устройств.</a:t>
            </a:r>
          </a:p>
          <a:p>
            <a:pPr marL="285750" indent="-285750">
              <a:spcBef>
                <a:spcPts val="1200"/>
              </a:spcBef>
            </a:pPr>
            <a:r>
              <a:rPr lang="ru-RU" sz="2200" b="1" dirty="0"/>
              <a:t>CS</a:t>
            </a:r>
            <a:r>
              <a:rPr lang="ru-RU" sz="2200" dirty="0"/>
              <a:t> или </a:t>
            </a:r>
            <a:r>
              <a:rPr lang="ru-RU" sz="2200" b="1" dirty="0"/>
              <a:t>SS</a:t>
            </a:r>
            <a:r>
              <a:rPr lang="ru-RU" sz="2200" dirty="0"/>
              <a:t> — выбор микросхемы, выбор ведомого </a:t>
            </a:r>
            <a:r>
              <a:rPr lang="ru-RU" sz="2200" dirty="0" smtClean="0"/>
              <a:t>(</a:t>
            </a:r>
            <a:r>
              <a:rPr lang="ru-RU" sz="2200" i="1" dirty="0" err="1" smtClean="0"/>
              <a:t>Chip</a:t>
            </a:r>
            <a:r>
              <a:rPr lang="ru-RU" sz="2200" i="1" dirty="0" smtClean="0"/>
              <a:t> </a:t>
            </a:r>
            <a:r>
              <a:rPr lang="ru-RU" sz="2200" i="1" dirty="0" err="1"/>
              <a:t>Select</a:t>
            </a:r>
            <a:r>
              <a:rPr lang="ru-RU" sz="2200" i="1" dirty="0"/>
              <a:t>, </a:t>
            </a:r>
            <a:r>
              <a:rPr lang="ru-RU" sz="2200" i="1" dirty="0" err="1"/>
              <a:t>Slave</a:t>
            </a:r>
            <a:r>
              <a:rPr lang="ru-RU" sz="2200" i="1" dirty="0"/>
              <a:t> </a:t>
            </a:r>
            <a:r>
              <a:rPr lang="ru-RU" sz="2200" i="1" dirty="0" err="1"/>
              <a:t>Select</a:t>
            </a:r>
            <a:r>
              <a:rPr lang="ru-RU" sz="2200" dirty="0"/>
              <a:t>).</a:t>
            </a:r>
          </a:p>
          <a:p>
            <a:pPr>
              <a:spcBef>
                <a:spcPts val="1200"/>
              </a:spcBef>
            </a:pPr>
            <a:endParaRPr lang="ru-RU" sz="2200" dirty="0"/>
          </a:p>
        </p:txBody>
      </p:sp>
      <p:pic>
        <p:nvPicPr>
          <p:cNvPr id="29698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4050755"/>
            <a:ext cx="3832683" cy="2246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0427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4 режима</a:t>
            </a:r>
            <a:endParaRPr lang="ru-RU" sz="3600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764704"/>
            <a:ext cx="4176464" cy="5904656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</a:pPr>
            <a:r>
              <a:rPr lang="ru-RU" sz="2000" dirty="0" smtClean="0"/>
              <a:t>режим </a:t>
            </a:r>
            <a:r>
              <a:rPr lang="ru-RU" sz="2000" dirty="0"/>
              <a:t>0 (</a:t>
            </a:r>
            <a:r>
              <a:rPr lang="en-US" sz="2000" dirty="0"/>
              <a:t>CPOL = 0, CPHA = 0</a:t>
            </a:r>
            <a:r>
              <a:rPr lang="en-US" sz="2000" dirty="0" smtClean="0"/>
              <a:t>);</a:t>
            </a:r>
          </a:p>
          <a:p>
            <a:pPr lvl="1">
              <a:lnSpc>
                <a:spcPct val="110000"/>
              </a:lnSpc>
            </a:pPr>
            <a:r>
              <a:rPr lang="ru-RU" sz="2000" dirty="0" smtClean="0"/>
              <a:t>Передний фронт нарастающий,</a:t>
            </a:r>
            <a:br>
              <a:rPr lang="ru-RU" sz="2000" dirty="0" smtClean="0"/>
            </a:br>
            <a:r>
              <a:rPr lang="ru-RU" sz="2000" dirty="0" smtClean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/>
              <a:t>режим 1 (</a:t>
            </a:r>
            <a:r>
              <a:rPr lang="en-US" sz="2000" dirty="0"/>
              <a:t>CPOL = 0, CPHA = 1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lvl="1">
              <a:lnSpc>
                <a:spcPct val="110000"/>
              </a:lnSpc>
            </a:pPr>
            <a:r>
              <a:rPr lang="ru-RU" sz="2000" dirty="0"/>
              <a:t>Передний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</a:t>
            </a:r>
            <a:r>
              <a:rPr lang="ru-RU" sz="2000" dirty="0" smtClean="0"/>
              <a:t>заднему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 smtClean="0"/>
              <a:t>режим </a:t>
            </a:r>
            <a:r>
              <a:rPr lang="ru-RU" sz="2000" dirty="0"/>
              <a:t>2 (</a:t>
            </a:r>
            <a:r>
              <a:rPr lang="en-US" sz="2000" dirty="0"/>
              <a:t>CPOL = 1, CPHA = 0</a:t>
            </a:r>
            <a:r>
              <a:rPr lang="en-US" sz="2000" dirty="0" smtClean="0"/>
              <a:t>);</a:t>
            </a:r>
            <a:endParaRPr lang="ru-RU" sz="2000" dirty="0" smtClean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переднему фронту</a:t>
            </a:r>
            <a:endParaRPr lang="en-US" sz="2000" dirty="0"/>
          </a:p>
          <a:p>
            <a:pPr>
              <a:lnSpc>
                <a:spcPct val="110000"/>
              </a:lnSpc>
            </a:pPr>
            <a:r>
              <a:rPr lang="ru-RU" sz="2000" dirty="0" smtClean="0"/>
              <a:t>режим </a:t>
            </a:r>
            <a:r>
              <a:rPr lang="ru-RU" sz="2000" dirty="0"/>
              <a:t>3 (</a:t>
            </a:r>
            <a:r>
              <a:rPr lang="en-US" sz="2000" dirty="0"/>
              <a:t>CPOL = 1, CPHA = 1</a:t>
            </a:r>
            <a:r>
              <a:rPr lang="en-US" sz="2000" dirty="0" smtClean="0"/>
              <a:t>).</a:t>
            </a:r>
            <a:endParaRPr lang="ru-RU" sz="2000" dirty="0" smtClean="0"/>
          </a:p>
          <a:p>
            <a:pPr lvl="1">
              <a:lnSpc>
                <a:spcPct val="110000"/>
              </a:lnSpc>
            </a:pPr>
            <a:r>
              <a:rPr lang="ru-RU" sz="2000" dirty="0"/>
              <a:t>Задний фронт нарастающий,</a:t>
            </a:r>
            <a:br>
              <a:rPr lang="ru-RU" sz="2000" dirty="0"/>
            </a:br>
            <a:r>
              <a:rPr lang="ru-RU" sz="2000" dirty="0"/>
              <a:t> выборка данных по </a:t>
            </a:r>
            <a:r>
              <a:rPr lang="ru-RU" sz="2000" dirty="0" smtClean="0"/>
              <a:t>заднему фронту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7652" name="Picture 4" descr="Ð Ð°Ð·Ð»Ð¸ÑÐ½ÑÐµ ÑÐµÐ¶Ð¸Ð¼Ñ Ð¸Ð½ÑÐµÑÑÐµÐ¹ÑÐ°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6240" y="958602"/>
            <a:ext cx="4527176" cy="4655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ямоугольник 4"/>
          <p:cNvSpPr/>
          <p:nvPr/>
        </p:nvSpPr>
        <p:spPr>
          <a:xfrm>
            <a:off x="4048747" y="6021288"/>
            <a:ext cx="506551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buFont typeface="Arial" panose="020B0604020202020204" pitchFamily="34" charset="0"/>
              <a:buChar char="•"/>
            </a:pPr>
            <a:r>
              <a:rPr lang="ru-RU" sz="2000" i="1" dirty="0"/>
              <a:t>Требуемый режим работы зависит от используемого периферийного устройства</a:t>
            </a:r>
            <a:r>
              <a:rPr lang="ru-RU" i="1" dirty="0"/>
              <a:t>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507077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SPI</a:t>
            </a:r>
            <a:r>
              <a:rPr lang="ru-RU" sz="3600" b="1" dirty="0" smtClean="0"/>
              <a:t>. Топологии </a:t>
            </a:r>
            <a:endParaRPr lang="ru-RU" sz="3600" b="1" dirty="0"/>
          </a:p>
        </p:txBody>
      </p:sp>
      <p:pic>
        <p:nvPicPr>
          <p:cNvPr id="26628" name="Picture 4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5833" y="3755075"/>
            <a:ext cx="5235327" cy="1504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30" name="Picture 6" descr="ÐÐ°ÑÐºÐ°Ð´Ð½Ð¾Ðµ Ð¿Ð¾Ð´ÐºÐ»ÑÑÐµÐ½Ð¸Ðµ Ðº ÑÐ¸Ð½Ðµ SPI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8153" y="5257633"/>
            <a:ext cx="4875287" cy="1401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99592" y="5459829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Каскадное 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4077072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Независимое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  <p:pic>
        <p:nvPicPr>
          <p:cNvPr id="31746" name="Picture 2" descr="Ð Ð¸Ñ. 7. Ð Ð°Ð´Ð¸Ð°Ð»ÑÐ½Ð°Ñ ÑÑÑÑÐºÑÑÑÐ° ÑÐ²ÑÐ·Ð¸  Ñ Ð½ÐµÑÐºÐ¾Ð»ÑÐºÐ¸Ð¼Ð¸ Ð²ÐµÐ´Ð¾Ð¼ÑÐ¼Ð¸ ÑÐµÑÐµÐ· SPI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148275"/>
            <a:ext cx="3314700" cy="2571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539552" y="744591"/>
            <a:ext cx="2760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Радиальное подключение</a:t>
            </a:r>
            <a:endParaRPr lang="ru-RU" dirty="0"/>
          </a:p>
        </p:txBody>
      </p:sp>
      <p:pic>
        <p:nvPicPr>
          <p:cNvPr id="31748" name="Picture 4" descr="Ð Ð¸Ñ. 8. ÐÐ¾Ð»ÑÑÐµÐ²Ð°Ñ ÑÐ¾Ð¿Ð¾Ð»Ð¾Ð³Ð¸Ñ ÑÐ²ÑÐ·Ð¸ ÑÐµÑÐµÐ· SP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9313" y="1089013"/>
            <a:ext cx="3118811" cy="251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5721340" y="778943"/>
            <a:ext cx="2614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Кольцевое подключение</a:t>
            </a:r>
            <a:endParaRPr lang="ru-RU" dirty="0"/>
          </a:p>
        </p:txBody>
      </p:sp>
      <p:pic>
        <p:nvPicPr>
          <p:cNvPr id="13" name="Picture 2" descr="Ð¡Ð¾ÐµÐ´Ð¸Ð½ÐµÐ½Ð¸Ðµ Ð´Ð²ÑÑ ÑÑÑÑÐ¾Ð¹ÑÑÐ² Ð¿Ð¾ SPI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8228" y="1894918"/>
            <a:ext cx="1840313" cy="107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794393" y="1248587"/>
            <a:ext cx="1527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Прямое</a:t>
            </a:r>
            <a:br>
              <a:rPr lang="ru-RU" dirty="0" smtClean="0"/>
            </a:br>
            <a:r>
              <a:rPr lang="ru-RU" dirty="0" smtClean="0"/>
              <a:t>подключение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74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4" name="Picture 2" descr="http://easyelectronics.ru/img/starters/IIC/i2c-sx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104" y="4785274"/>
            <a:ext cx="2373504" cy="1860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</a:t>
            </a:r>
            <a:r>
              <a:rPr lang="ru-RU" sz="3600" b="1" dirty="0" smtClean="0"/>
              <a:t>С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4" y="836712"/>
            <a:ext cx="8656513" cy="5217443"/>
          </a:xfrm>
        </p:spPr>
        <p:txBody>
          <a:bodyPr>
            <a:normAutofit/>
          </a:bodyPr>
          <a:lstStyle/>
          <a:p>
            <a:pPr marL="161925" indent="-161925"/>
            <a:r>
              <a:rPr lang="en-US" sz="2000" dirty="0" smtClean="0"/>
              <a:t>I2C (IIC</a:t>
            </a:r>
            <a:r>
              <a:rPr lang="ru-RU" sz="2000" dirty="0"/>
              <a:t>,</a:t>
            </a:r>
            <a:r>
              <a:rPr lang="ru-RU" sz="2000" dirty="0" smtClean="0"/>
              <a:t> </a:t>
            </a:r>
            <a:r>
              <a:rPr lang="en-US" sz="2000" dirty="0"/>
              <a:t>Inter-Integrated Circuit.</a:t>
            </a:r>
            <a:r>
              <a:rPr lang="en-US" sz="2000" dirty="0" smtClean="0"/>
              <a:t>) - </a:t>
            </a:r>
            <a:r>
              <a:rPr lang="ru-RU" sz="2000" dirty="0" smtClean="0"/>
              <a:t>Разработан </a:t>
            </a:r>
            <a:r>
              <a:rPr lang="ru-RU" sz="2000" dirty="0"/>
              <a:t>в </a:t>
            </a:r>
            <a:r>
              <a:rPr lang="ru-RU" sz="2000" dirty="0" smtClean="0"/>
              <a:t>компании</a:t>
            </a:r>
            <a:r>
              <a:rPr lang="ru-RU" sz="2000" dirty="0"/>
              <a:t> </a:t>
            </a:r>
            <a:r>
              <a:rPr lang="en-US" sz="2000" b="1" dirty="0" smtClean="0"/>
              <a:t>Philips</a:t>
            </a:r>
            <a:r>
              <a:rPr lang="ru-RU" sz="2000" dirty="0" smtClean="0"/>
              <a:t>, в </a:t>
            </a:r>
            <a:r>
              <a:rPr lang="en-US" sz="2000" dirty="0" smtClean="0"/>
              <a:t>Atmel </a:t>
            </a:r>
            <a:r>
              <a:rPr lang="en-US" sz="2000" b="1" dirty="0" smtClean="0"/>
              <a:t>TWI</a:t>
            </a:r>
          </a:p>
          <a:p>
            <a:r>
              <a:rPr lang="ru-RU" sz="2000" dirty="0" smtClean="0"/>
              <a:t>Два провода—данных </a:t>
            </a:r>
            <a:r>
              <a:rPr lang="ru-RU" sz="2000" dirty="0"/>
              <a:t>и </a:t>
            </a:r>
            <a:r>
              <a:rPr lang="ru-RU" sz="2000" dirty="0" smtClean="0"/>
              <a:t>тактов</a:t>
            </a:r>
            <a:r>
              <a:rPr lang="ru-RU" sz="2000" dirty="0"/>
              <a:t>. </a:t>
            </a:r>
            <a:endParaRPr lang="ru-RU" sz="2000" dirty="0" smtClean="0"/>
          </a:p>
          <a:p>
            <a:r>
              <a:rPr lang="ru-RU" sz="2000" dirty="0" smtClean="0"/>
              <a:t>Устройства:</a:t>
            </a:r>
          </a:p>
          <a:p>
            <a:pPr lvl="1"/>
            <a:r>
              <a:rPr lang="ru-RU" sz="2000" dirty="0"/>
              <a:t> </a:t>
            </a:r>
            <a:r>
              <a:rPr lang="ru-RU" sz="2000" b="1" dirty="0"/>
              <a:t>ведущий</a:t>
            </a:r>
            <a:r>
              <a:rPr lang="ru-RU" sz="2000" dirty="0"/>
              <a:t>(</a:t>
            </a:r>
            <a:r>
              <a:rPr lang="ru-RU" sz="2000" dirty="0" err="1"/>
              <a:t>master</a:t>
            </a:r>
            <a:r>
              <a:rPr lang="ru-RU" sz="2000" dirty="0"/>
              <a:t>)  </a:t>
            </a:r>
            <a:r>
              <a:rPr lang="ru-RU" sz="2000" dirty="0" smtClean="0"/>
              <a:t>- задает такты </a:t>
            </a:r>
          </a:p>
          <a:p>
            <a:pPr lvl="1"/>
            <a:r>
              <a:rPr lang="ru-RU" sz="2000" b="1" dirty="0" smtClean="0"/>
              <a:t>ведомый</a:t>
            </a:r>
            <a:r>
              <a:rPr lang="ru-RU" sz="2000" dirty="0"/>
              <a:t> (</a:t>
            </a:r>
            <a:r>
              <a:rPr lang="ru-RU" sz="2000" dirty="0" err="1"/>
              <a:t>slave</a:t>
            </a:r>
            <a:r>
              <a:rPr lang="ru-RU" sz="2000" dirty="0"/>
              <a:t>), </a:t>
            </a:r>
            <a:endParaRPr lang="ru-RU" sz="2000" dirty="0" smtClean="0"/>
          </a:p>
          <a:p>
            <a:r>
              <a:rPr lang="ru-RU" sz="2000" dirty="0"/>
              <a:t> на </a:t>
            </a:r>
            <a:r>
              <a:rPr lang="ru-RU" sz="2000" dirty="0" smtClean="0"/>
              <a:t>одной </a:t>
            </a:r>
            <a:r>
              <a:rPr lang="ru-RU" sz="2000" dirty="0" err="1"/>
              <a:t>двупроводной</a:t>
            </a:r>
            <a:r>
              <a:rPr lang="ru-RU" sz="2000" dirty="0"/>
              <a:t> шине может быть </a:t>
            </a:r>
            <a:r>
              <a:rPr lang="ru-RU" sz="2000" b="1" dirty="0"/>
              <a:t>до 127 </a:t>
            </a:r>
            <a:r>
              <a:rPr lang="ru-RU" sz="2000" b="1" dirty="0" smtClean="0"/>
              <a:t>устройств – выступающих ведущими и ведомыми </a:t>
            </a:r>
            <a:r>
              <a:rPr lang="ru-RU" sz="2000" dirty="0" smtClean="0"/>
              <a:t>(1024 в некоторых случаях)</a:t>
            </a:r>
          </a:p>
          <a:p>
            <a:r>
              <a:rPr lang="ru-RU" sz="2000" b="1" dirty="0" smtClean="0"/>
              <a:t>Линия </a:t>
            </a:r>
            <a:r>
              <a:rPr lang="en-US" sz="2000" b="1" dirty="0" smtClean="0"/>
              <a:t>SDA – </a:t>
            </a:r>
            <a:r>
              <a:rPr lang="ru-RU" sz="2000" dirty="0" smtClean="0"/>
              <a:t>для передачи данных</a:t>
            </a:r>
          </a:p>
          <a:p>
            <a:r>
              <a:rPr lang="ru-RU" sz="2000" b="1" dirty="0" smtClean="0"/>
              <a:t>Линия </a:t>
            </a:r>
            <a:r>
              <a:rPr lang="en-US" sz="2000" b="1" dirty="0" smtClean="0"/>
              <a:t>SCL – </a:t>
            </a:r>
            <a:r>
              <a:rPr lang="ru-RU" sz="2000" dirty="0" smtClean="0"/>
              <a:t>для передачи тактовых сигналов</a:t>
            </a:r>
          </a:p>
          <a:p>
            <a:r>
              <a:rPr lang="ru-RU" sz="2000" dirty="0" smtClean="0"/>
              <a:t>Скорость работы 100 </a:t>
            </a:r>
            <a:r>
              <a:rPr lang="ru-RU" sz="2000" dirty="0" err="1" smtClean="0"/>
              <a:t>кБит</a:t>
            </a:r>
            <a:r>
              <a:rPr lang="ru-RU" sz="2000" dirty="0" smtClean="0"/>
              <a:t> (400 </a:t>
            </a:r>
            <a:r>
              <a:rPr lang="ru-RU" sz="2000" dirty="0" err="1" smtClean="0"/>
              <a:t>кБит</a:t>
            </a:r>
            <a:r>
              <a:rPr lang="ru-RU" sz="2000" dirty="0" smtClean="0"/>
              <a:t> в некоторых случаях)</a:t>
            </a:r>
            <a:endParaRPr lang="en-US" sz="2000" dirty="0" smtClean="0"/>
          </a:p>
          <a:p>
            <a:r>
              <a:rPr lang="ru-RU" sz="2000" dirty="0" smtClean="0"/>
              <a:t>Используется в бытовой технике, телекоммуникационном оборудовании, и т.д.</a:t>
            </a:r>
            <a:endParaRPr lang="ru-RU" sz="2000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3799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5157192"/>
            <a:ext cx="3438525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675558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</a:t>
            </a:r>
            <a:r>
              <a:rPr lang="ru-RU" sz="3600" b="1" dirty="0" smtClean="0"/>
              <a:t>С. </a:t>
            </a:r>
            <a:r>
              <a:rPr lang="ru-RU" sz="3600" b="1" dirty="0" err="1" smtClean="0"/>
              <a:t>Мультимастерный</a:t>
            </a:r>
            <a:r>
              <a:rPr lang="ru-RU" sz="3600" b="1" dirty="0" smtClean="0"/>
              <a:t> режим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6328" y="719968"/>
            <a:ext cx="8435280" cy="5217443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100" dirty="0"/>
              <a:t>Возможность </a:t>
            </a:r>
            <a:r>
              <a:rPr lang="ru-RU" sz="2100" dirty="0" err="1"/>
              <a:t>мультимастерной</a:t>
            </a:r>
            <a:r>
              <a:rPr lang="ru-RU" sz="2100" dirty="0"/>
              <a:t> работы - к шине подключено несколько ведущих микросхем.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устройство распознается по </a:t>
            </a:r>
            <a:r>
              <a:rPr lang="ru-RU" sz="2100" dirty="0" smtClean="0"/>
              <a:t>адресу </a:t>
            </a:r>
            <a:r>
              <a:rPr lang="ru-RU" sz="2100" dirty="0"/>
              <a:t>и может работать как передатчик или приёмник, в зависимости от </a:t>
            </a:r>
            <a:r>
              <a:rPr lang="ru-RU" sz="2100" dirty="0" smtClean="0"/>
              <a:t>назначения</a:t>
            </a:r>
          </a:p>
          <a:p>
            <a:pPr lvl="1">
              <a:spcBef>
                <a:spcPts val="1200"/>
              </a:spcBef>
            </a:pPr>
            <a:r>
              <a:rPr lang="ru-RU" sz="2100" dirty="0"/>
              <a:t>Ведущий - </a:t>
            </a:r>
            <a:r>
              <a:rPr lang="ru-RU" sz="2100" dirty="0" smtClean="0"/>
              <a:t>устройство</a:t>
            </a:r>
            <a:r>
              <a:rPr lang="ru-RU" sz="2100" dirty="0"/>
              <a:t>, которое инициирует передачу данных и вырабатывает сигналы синхронизации. </a:t>
            </a:r>
            <a:endParaRPr lang="ru-RU" sz="2100" dirty="0" smtClean="0"/>
          </a:p>
          <a:p>
            <a:pPr lvl="2">
              <a:spcBef>
                <a:spcPts val="1200"/>
              </a:spcBef>
            </a:pPr>
            <a:r>
              <a:rPr lang="ru-RU" sz="2100" dirty="0" smtClean="0"/>
              <a:t>любое </a:t>
            </a:r>
            <a:r>
              <a:rPr lang="ru-RU" sz="2100" dirty="0"/>
              <a:t>адресуемое устройство считается ведомым по отношению к ведущему</a:t>
            </a:r>
            <a:r>
              <a:rPr lang="ru-RU" sz="2100" dirty="0" smtClean="0"/>
              <a:t>.</a:t>
            </a:r>
          </a:p>
          <a:p>
            <a:pPr lvl="2">
              <a:spcBef>
                <a:spcPts val="1200"/>
              </a:spcBef>
            </a:pPr>
            <a:r>
              <a:rPr lang="ru-RU" sz="2100" b="1" dirty="0"/>
              <a:t>Каждое устройство имеет свой адрес (первый байт после старта -  7 бит сам адрес и 8-й бит – направление передачи </a:t>
            </a:r>
            <a:r>
              <a:rPr lang="en-US" sz="2100" b="1" dirty="0"/>
              <a:t>(</a:t>
            </a:r>
            <a:r>
              <a:rPr lang="en-US" sz="2100" b="1" dirty="0" err="1"/>
              <a:t>Tx</a:t>
            </a:r>
            <a:r>
              <a:rPr lang="en-US" sz="2100" b="1" dirty="0"/>
              <a:t> </a:t>
            </a:r>
            <a:r>
              <a:rPr lang="ru-RU" sz="2100" b="1" dirty="0"/>
              <a:t>или </a:t>
            </a:r>
            <a:r>
              <a:rPr lang="en-US" sz="2100" b="1" dirty="0"/>
              <a:t>Rx)</a:t>
            </a:r>
            <a:r>
              <a:rPr lang="ru-RU" sz="2100" b="1" dirty="0"/>
              <a:t>.</a:t>
            </a:r>
            <a:endParaRPr lang="en-US" sz="2100" b="1" dirty="0"/>
          </a:p>
          <a:p>
            <a:pPr lvl="2">
              <a:spcBef>
                <a:spcPts val="1200"/>
              </a:spcBef>
            </a:pPr>
            <a:endParaRPr lang="ru-RU" sz="2100" dirty="0" smtClean="0"/>
          </a:p>
          <a:p>
            <a:endParaRPr lang="ru-RU" sz="2000" b="1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35842" name="Picture 2" descr="http://itt-ltd.com/reference/i2c1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7" y="4816064"/>
            <a:ext cx="5871943" cy="1847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181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</a:t>
            </a:r>
            <a:r>
              <a:rPr lang="ru-RU" sz="3600" b="1" dirty="0" smtClean="0"/>
              <a:t>С. Синхронизация устройств</a:t>
            </a:r>
            <a:endParaRPr lang="ru-RU" sz="36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3851920" y="980728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3779912" y="3668514"/>
            <a:ext cx="864096" cy="288032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1520" y="908720"/>
            <a:ext cx="8435280" cy="5217443"/>
          </a:xfrm>
        </p:spPr>
        <p:txBody>
          <a:bodyPr>
            <a:normAutofit/>
          </a:bodyPr>
          <a:lstStyle/>
          <a:p>
            <a:r>
              <a:rPr lang="ru-RU" sz="2200" b="1" dirty="0" smtClean="0"/>
              <a:t>I2C-устройства </a:t>
            </a:r>
            <a:r>
              <a:rPr lang="ru-RU" sz="2200" b="1" dirty="0"/>
              <a:t>подключаются к шине по правилу монтажного И. </a:t>
            </a:r>
            <a:endParaRPr lang="ru-RU" sz="2200" b="1" dirty="0" smtClean="0"/>
          </a:p>
          <a:p>
            <a:pPr lvl="1"/>
            <a:r>
              <a:rPr lang="ru-RU" sz="2000" dirty="0" smtClean="0"/>
              <a:t>В </a:t>
            </a:r>
            <a:r>
              <a:rPr lang="ru-RU" sz="2000" dirty="0"/>
              <a:t>исходном состоянии оба сигнала SDA и SCL находятся в высоком состоянии</a:t>
            </a:r>
            <a:r>
              <a:rPr lang="ru-RU" sz="2000" dirty="0" smtClean="0"/>
              <a:t>.</a:t>
            </a:r>
          </a:p>
          <a:p>
            <a:pPr lvl="1"/>
            <a:r>
              <a:rPr lang="ru-RU" sz="2000" i="1" dirty="0"/>
              <a:t>состояние СТАРТ - </a:t>
            </a:r>
            <a:r>
              <a:rPr lang="ru-RU" sz="2000" i="1" dirty="0" smtClean="0"/>
              <a:t> </a:t>
            </a:r>
            <a:r>
              <a:rPr lang="ru-RU" sz="2000" i="1" dirty="0"/>
              <a:t>переход сигнала линии SDA из ВЫСОКОГО </a:t>
            </a:r>
            <a:r>
              <a:rPr lang="ru-RU" sz="2000" i="1" dirty="0" smtClean="0"/>
              <a:t>состояния </a:t>
            </a:r>
            <a:r>
              <a:rPr lang="ru-RU" sz="2000" i="1" dirty="0"/>
              <a:t>в </a:t>
            </a:r>
            <a:r>
              <a:rPr lang="ru-RU" sz="2000" i="1" dirty="0" smtClean="0"/>
              <a:t>НИЗКОЕ </a:t>
            </a:r>
            <a:r>
              <a:rPr lang="ru-RU" sz="2000" i="1" dirty="0"/>
              <a:t>при ВЫСОКОМ уровне на линии SCL </a:t>
            </a:r>
            <a:endParaRPr lang="ru-RU" sz="2000" i="1" dirty="0" smtClean="0"/>
          </a:p>
          <a:p>
            <a:pPr lvl="2"/>
            <a:r>
              <a:rPr lang="ru-RU" sz="2000" i="1" dirty="0" smtClean="0"/>
              <a:t>формируется ведущим устройством.</a:t>
            </a:r>
          </a:p>
          <a:p>
            <a:pPr lvl="1"/>
            <a:r>
              <a:rPr lang="ru-RU" sz="2000" u="sng" dirty="0"/>
              <a:t>состояние СТОП - переход </a:t>
            </a:r>
            <a:r>
              <a:rPr lang="ru-RU" sz="2000" u="sng" dirty="0" smtClean="0"/>
              <a:t>линии </a:t>
            </a:r>
            <a:r>
              <a:rPr lang="ru-RU" sz="2000" u="sng" dirty="0"/>
              <a:t>SDA из низкого состояния в ВЫСОКОЕ при ВЫСОКОМ состоянии линии SCL</a:t>
            </a:r>
            <a:r>
              <a:rPr lang="ru-RU" sz="2000" u="sng" dirty="0" smtClean="0"/>
              <a:t>.</a:t>
            </a:r>
          </a:p>
          <a:p>
            <a:pPr lvl="2"/>
            <a:r>
              <a:rPr lang="ru-RU" sz="2000" u="sng" dirty="0"/>
              <a:t>формируется ведущим устройством.</a:t>
            </a:r>
          </a:p>
          <a:p>
            <a:pPr lvl="1"/>
            <a:r>
              <a:rPr lang="ru-RU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Каждое ведущее устройство генерирует свой синхросигнал.</a:t>
            </a:r>
          </a:p>
          <a:p>
            <a:pPr lvl="1"/>
            <a:endParaRPr lang="ru-RU" sz="2000" dirty="0"/>
          </a:p>
        </p:txBody>
      </p:sp>
      <p:sp>
        <p:nvSpPr>
          <p:cNvPr id="7" name="AutoShape 4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6" descr="ÐÐ°ÑÑÐ¸Ð½ÐºÐ¸ Ð¿Ð¾ Ð·Ð°Ð¿ÑÐ¾ÑÑ ÑÐ¸Ð½Ð° i2c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9" name="Picture 2" descr="Ð Ð¸ÑÑÐ½Ð¾Ðº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285" y="4690798"/>
            <a:ext cx="7143750" cy="1457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302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90066"/>
          </a:xfrm>
        </p:spPr>
        <p:txBody>
          <a:bodyPr>
            <a:noAutofit/>
          </a:bodyPr>
          <a:lstStyle/>
          <a:p>
            <a:r>
              <a:rPr lang="ru-RU" sz="3600" b="1" dirty="0" smtClean="0"/>
              <a:t>Шина </a:t>
            </a:r>
            <a:r>
              <a:rPr lang="en-US" sz="3600" b="1" dirty="0" smtClean="0"/>
              <a:t>I2S</a:t>
            </a:r>
            <a:r>
              <a:rPr lang="ru-RU" sz="3600" b="1" dirty="0" smtClean="0"/>
              <a:t>. Сравнение с </a:t>
            </a:r>
            <a:r>
              <a:rPr lang="en-US" sz="3600" b="1" dirty="0" smtClean="0"/>
              <a:t>SPI</a:t>
            </a:r>
            <a:endParaRPr lang="ru-RU" sz="3600" b="1" dirty="0"/>
          </a:p>
        </p:txBody>
      </p:sp>
      <p:graphicFrame>
        <p:nvGraphicFramePr>
          <p:cNvPr id="5" name="Объект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380322"/>
              </p:ext>
            </p:extLst>
          </p:nvPr>
        </p:nvGraphicFramePr>
        <p:xfrm>
          <a:off x="251520" y="1052736"/>
          <a:ext cx="8496943" cy="4869532"/>
        </p:xfrm>
        <a:graphic>
          <a:graphicData uri="http://schemas.openxmlformats.org/drawingml/2006/table">
            <a:tbl>
              <a:tblPr/>
              <a:tblGrid>
                <a:gridCol w="4392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04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901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 dirty="0">
                          <a:effectLst/>
                          <a:latin typeface="+mj-lt"/>
                        </a:rPr>
                        <a:t>SPI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+mj-lt"/>
                        </a:rPr>
                        <a:t>Преимущества шины </a:t>
                      </a:r>
                      <a:r>
                        <a:rPr lang="en-US" sz="1800">
                          <a:effectLst/>
                          <a:latin typeface="+mj-lt"/>
                        </a:rPr>
                        <a:t>I2C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F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922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простота 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протокола передачи на физическом уровне </a:t>
                      </a:r>
                      <a:endParaRPr lang="ru-RU" sz="1800" dirty="0" smtClean="0">
                        <a:effectLst/>
                        <a:latin typeface="Arial"/>
                      </a:endParaRPr>
                    </a:p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Быстродействие выше чем</a:t>
                      </a:r>
                      <a:r>
                        <a:rPr lang="ru-RU" sz="1800" baseline="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en-US" sz="1800" baseline="0" dirty="0" smtClean="0">
                          <a:effectLst/>
                          <a:latin typeface="Arial"/>
                        </a:rPr>
                        <a:t>I2C</a:t>
                      </a:r>
                      <a:endParaRPr lang="ru-RU" sz="1800" dirty="0" smtClean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двухпроводная,</a:t>
                      </a:r>
                    </a:p>
                    <a:p>
                      <a:pPr algn="ctr"/>
                      <a:r>
                        <a:rPr lang="ru-RU" sz="1800" dirty="0" smtClean="0">
                          <a:effectLst/>
                          <a:latin typeface="Arial"/>
                        </a:rPr>
                        <a:t> 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независимо от количества подключенной к ней микросхем.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Все линии шины SPI являются однонаправленными, что существенно упрощает решение задачи преобразования уровней и гальванической изоляции микросхем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Возможность </a:t>
                      </a:r>
                      <a:r>
                        <a:rPr lang="ru-RU" sz="1800" dirty="0" err="1">
                          <a:effectLst/>
                          <a:latin typeface="Arial"/>
                        </a:rPr>
                        <a:t>мультимастерной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 </a:t>
                      </a:r>
                      <a:r>
                        <a:rPr lang="ru-RU" sz="1800" dirty="0" smtClean="0">
                          <a:effectLst/>
                          <a:latin typeface="Arial"/>
                        </a:rPr>
                        <a:t>работы.</a:t>
                      </a: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63922">
                <a:tc>
                  <a:txBody>
                    <a:bodyPr/>
                    <a:lstStyle/>
                    <a:p>
                      <a:pPr algn="ctr"/>
                      <a:r>
                        <a:rPr lang="ru-RU" sz="1800">
                          <a:effectLst/>
                          <a:latin typeface="Arial"/>
                        </a:rPr>
                        <a:t>Простота программной реализации протокола SPI.</a:t>
                      </a: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effectLst/>
                          <a:latin typeface="Arial"/>
                        </a:rPr>
                        <a:t>Протокол I2C является более стандартизованным, поэтому, </a:t>
                      </a:r>
                      <a:r>
                        <a:rPr lang="ru-RU" sz="1800" dirty="0" smtClean="0">
                          <a:effectLst/>
                          <a:latin typeface="Arial"/>
                        </a:rPr>
                        <a:t>более </a:t>
                      </a:r>
                      <a:r>
                        <a:rPr lang="ru-RU" sz="1800" dirty="0">
                          <a:effectLst/>
                          <a:latin typeface="Arial"/>
                        </a:rPr>
                        <a:t>защищен от проблем несовместимости </a:t>
                      </a:r>
                      <a:r>
                        <a:rPr lang="ru-RU" sz="1800" dirty="0" smtClean="0">
                          <a:effectLst/>
                          <a:latin typeface="Arial"/>
                        </a:rPr>
                        <a:t>выбранных устройств.</a:t>
                      </a:r>
                      <a:endParaRPr lang="ru-RU" sz="1800" dirty="0">
                        <a:effectLst/>
                        <a:latin typeface="Arial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9884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9512" y="980728"/>
            <a:ext cx="8507288" cy="5616624"/>
          </a:xfrm>
        </p:spPr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ru-RU" sz="2200" dirty="0" smtClean="0"/>
              <a:t>Разрабатываются </a:t>
            </a:r>
            <a:r>
              <a:rPr lang="ru-RU" sz="2200" dirty="0"/>
              <a:t>с учетом особенностей производства и технических систем, 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промышленные помехи,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большие расстояния передачи данных,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надежное соединение,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Иногда быстродействие</a:t>
            </a:r>
            <a:r>
              <a:rPr lang="ru-RU" sz="2200" dirty="0" smtClean="0"/>
              <a:t>, 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простота </a:t>
            </a:r>
            <a:r>
              <a:rPr lang="ru-RU" sz="2200" dirty="0" smtClean="0"/>
              <a:t>интеграции, низкий порог входа,</a:t>
            </a:r>
            <a:endParaRPr lang="ru-RU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Возможность создания широких (больших) сетей</a:t>
            </a:r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гибкость</a:t>
            </a:r>
            <a:r>
              <a:rPr lang="ru-RU" sz="2200" dirty="0" smtClean="0"/>
              <a:t>.</a:t>
            </a:r>
            <a:endParaRPr lang="en-US" sz="2200" dirty="0" smtClean="0"/>
          </a:p>
          <a:p>
            <a:pPr lvl="1">
              <a:spcBef>
                <a:spcPts val="1200"/>
              </a:spcBef>
            </a:pPr>
            <a:r>
              <a:rPr lang="ru-RU" sz="2200" dirty="0" smtClean="0"/>
              <a:t>В промышленности не нужен </a:t>
            </a:r>
            <a:r>
              <a:rPr lang="en-US" sz="2200" dirty="0" smtClean="0"/>
              <a:t>PnP </a:t>
            </a:r>
            <a:r>
              <a:rPr lang="ru-RU" sz="2200" dirty="0" smtClean="0"/>
              <a:t>(но он может и быть)</a:t>
            </a:r>
            <a:r>
              <a:rPr lang="en-US" sz="2200" dirty="0" smtClean="0"/>
              <a:t>.</a:t>
            </a:r>
            <a:r>
              <a:rPr lang="ru-RU" sz="2200" dirty="0" smtClean="0"/>
              <a:t> 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3821406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Промышленные интерфейсы. </a:t>
            </a:r>
            <a:r>
              <a:rPr lang="en-US" sz="3200" dirty="0" smtClean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en-US" sz="2200" b="1" dirty="0"/>
              <a:t>SDI-12</a:t>
            </a:r>
            <a:r>
              <a:rPr lang="en-US" sz="2200" dirty="0"/>
              <a:t> (Serial Digital Interface at 1200 baud) </a:t>
            </a:r>
            <a:r>
              <a:rPr lang="en-US" sz="2200" dirty="0" smtClean="0"/>
              <a:t> - </a:t>
            </a:r>
            <a:r>
              <a:rPr lang="ru-RU" sz="2200" dirty="0" smtClean="0"/>
              <a:t>асинхронный последовательный интерфейс </a:t>
            </a:r>
          </a:p>
          <a:p>
            <a:r>
              <a:rPr lang="ru-RU" sz="2200" dirty="0" smtClean="0"/>
              <a:t>Скорость работы 1200 бод</a:t>
            </a:r>
          </a:p>
          <a:p>
            <a:r>
              <a:rPr lang="ru-RU" sz="2200" dirty="0" smtClean="0"/>
              <a:t>Напряжение 12 В (от 9 до 16, ток 0.5 А).</a:t>
            </a:r>
          </a:p>
          <a:p>
            <a:r>
              <a:rPr lang="ru-RU" sz="2200" dirty="0" smtClean="0"/>
              <a:t>Используется для подключения датчиков</a:t>
            </a:r>
          </a:p>
          <a:p>
            <a:r>
              <a:rPr lang="ru-RU" sz="2200" dirty="0" smtClean="0"/>
              <a:t>Конфигурация ведущий-ведомый</a:t>
            </a:r>
          </a:p>
          <a:p>
            <a:r>
              <a:rPr lang="ru-RU" sz="2200" dirty="0" smtClean="0"/>
              <a:t>Каждое устройство имеет свой адрес.</a:t>
            </a:r>
          </a:p>
          <a:p>
            <a:r>
              <a:rPr lang="ru-RU" sz="2200" dirty="0" smtClean="0"/>
              <a:t>Полудуплексный режим </a:t>
            </a:r>
          </a:p>
          <a:p>
            <a:r>
              <a:rPr lang="ru-RU" sz="2200" dirty="0" smtClean="0"/>
              <a:t>До 62 датчиков на линии</a:t>
            </a:r>
          </a:p>
          <a:p>
            <a:r>
              <a:rPr lang="ru-RU" sz="2200" dirty="0" smtClean="0"/>
              <a:t>Один мастер – система сбора данных</a:t>
            </a:r>
          </a:p>
          <a:p>
            <a:endParaRPr lang="ru-RU" sz="2200" dirty="0" smtClean="0"/>
          </a:p>
        </p:txBody>
      </p:sp>
      <p:pic>
        <p:nvPicPr>
          <p:cNvPr id="2052" name="Picture 4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4939605"/>
            <a:ext cx="4143375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8" descr="ÐÐ°ÑÑÐ¸Ð½ÐºÐ¸ Ð¿Ð¾ Ð·Ð°Ð¿ÑÐ¾ÑÑ SDI-12 Ð¿ÑÐ¾ÑÐ¾ÐºÐ¾Ð»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3068960"/>
            <a:ext cx="3337148" cy="2033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14092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Промышленные интерфейсы. </a:t>
            </a:r>
            <a:r>
              <a:rPr lang="en-US" sz="3200" dirty="0" smtClean="0"/>
              <a:t>SDI-12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Возможность получения до 999 параметров от каждого сенсора</a:t>
            </a:r>
          </a:p>
          <a:p>
            <a:r>
              <a:rPr lang="ru-RU" sz="2400" dirty="0" smtClean="0"/>
              <a:t>Возможность запроса метаданных (настроек сенсора и </a:t>
            </a:r>
            <a:r>
              <a:rPr lang="ru-RU" sz="2400" dirty="0" err="1" smtClean="0"/>
              <a:t>тп</a:t>
            </a:r>
            <a:r>
              <a:rPr lang="ru-RU" sz="2400" dirty="0" smtClean="0"/>
              <a:t>)</a:t>
            </a:r>
          </a:p>
          <a:p>
            <a:r>
              <a:rPr lang="ru-RU" sz="2400" dirty="0" smtClean="0"/>
              <a:t>Основной режим </a:t>
            </a:r>
            <a:r>
              <a:rPr lang="en-US" sz="2400" dirty="0" smtClean="0"/>
              <a:t>ASCII</a:t>
            </a:r>
            <a:r>
              <a:rPr lang="ru-RU" sz="2400" dirty="0" smtClean="0"/>
              <a:t> – 7 бит данных и бит четности</a:t>
            </a:r>
          </a:p>
          <a:p>
            <a:r>
              <a:rPr lang="ru-RU" sz="2400" dirty="0" smtClean="0"/>
              <a:t>Все устройства на линии могут быть в «спящем» режиме, корме тех, которые общаются </a:t>
            </a:r>
          </a:p>
          <a:p>
            <a:pPr lvl="1"/>
            <a:r>
              <a:rPr lang="ru-RU" sz="2000" dirty="0" smtClean="0"/>
              <a:t>Специальный сигнал пробуждения устройств.</a:t>
            </a:r>
          </a:p>
          <a:p>
            <a:r>
              <a:rPr lang="ru-RU" sz="2400" dirty="0" smtClean="0"/>
              <a:t>3 линии</a:t>
            </a:r>
          </a:p>
          <a:p>
            <a:pPr lvl="1"/>
            <a:r>
              <a:rPr lang="ru-RU" sz="2000" dirty="0" smtClean="0"/>
              <a:t>Дата</a:t>
            </a:r>
          </a:p>
          <a:p>
            <a:pPr lvl="1"/>
            <a:r>
              <a:rPr lang="ru-RU" sz="2000" dirty="0" smtClean="0"/>
              <a:t>Питание</a:t>
            </a:r>
          </a:p>
          <a:p>
            <a:pPr lvl="1"/>
            <a:r>
              <a:rPr lang="ru-RU" sz="2000" dirty="0" smtClean="0"/>
              <a:t>земля</a:t>
            </a:r>
          </a:p>
          <a:p>
            <a:pPr lvl="1"/>
            <a:endParaRPr lang="ru-RU" sz="2000" dirty="0" smtClean="0"/>
          </a:p>
        </p:txBody>
      </p:sp>
      <p:pic>
        <p:nvPicPr>
          <p:cNvPr id="4098" name="Picture 2" descr="ÐÐ°ÑÑÐ¸Ð½ÐºÐ¸ Ð¿Ð¾ Ð·Ð°Ð¿ÑÐ¾ÑÑ SDI-12 Ð¿ÑÐ¾ÑÐ¾ÐºÐ¾Ð»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3" y="3880444"/>
            <a:ext cx="3933825" cy="29622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8282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Аналоговые и дискретные интерфейсы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3152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Аналоговые интерфейсы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Интерфейс 4-20 </a:t>
            </a:r>
            <a:r>
              <a:rPr lang="ru-RU" sz="2400" dirty="0" err="1" smtClean="0"/>
              <a:t>ма</a:t>
            </a:r>
            <a:r>
              <a:rPr lang="ru-RU" sz="2400" dirty="0" smtClean="0"/>
              <a:t> (</a:t>
            </a:r>
            <a:r>
              <a:rPr lang="ru-RU" sz="2400" dirty="0"/>
              <a:t>лог.</a:t>
            </a:r>
            <a:r>
              <a:rPr lang="ru-RU" sz="2400" dirty="0" smtClean="0"/>
              <a:t>«0» – 4ма, лог.«1»-20 </a:t>
            </a:r>
            <a:r>
              <a:rPr lang="ru-RU" sz="2400" dirty="0" err="1" smtClean="0"/>
              <a:t>ма</a:t>
            </a:r>
            <a:r>
              <a:rPr lang="ru-RU" sz="2400" dirty="0" smtClean="0"/>
              <a:t>)</a:t>
            </a:r>
          </a:p>
          <a:p>
            <a:endParaRPr lang="ru-RU" sz="2400" dirty="0"/>
          </a:p>
          <a:p>
            <a:endParaRPr lang="ru-RU" sz="2400" dirty="0" smtClean="0"/>
          </a:p>
          <a:p>
            <a:endParaRPr lang="ru-RU" sz="2400" dirty="0"/>
          </a:p>
          <a:p>
            <a:r>
              <a:rPr lang="ru-RU" sz="2000" dirty="0"/>
              <a:t>для передачи сигналов от разнообразных датчиков к контроллеру или от контроллера к исполнительным устройствам. </a:t>
            </a:r>
            <a:endParaRPr lang="ru-RU" sz="2000" dirty="0" smtClean="0"/>
          </a:p>
          <a:p>
            <a:r>
              <a:rPr lang="ru-RU" sz="2000" dirty="0" smtClean="0"/>
              <a:t>Использование 4ма вместо 0 позволяет производить диагностику целостности кабеля</a:t>
            </a:r>
          </a:p>
          <a:p>
            <a:endParaRPr lang="ru-RU" sz="2000" dirty="0"/>
          </a:p>
          <a:p>
            <a:endParaRPr lang="ru-RU" sz="2000" dirty="0" smtClean="0"/>
          </a:p>
          <a:p>
            <a:r>
              <a:rPr lang="ru-RU" sz="2000" dirty="0" smtClean="0"/>
              <a:t>Цифровая токовая петля 0-20 </a:t>
            </a:r>
            <a:r>
              <a:rPr lang="ru-RU" sz="2000" dirty="0" err="1" smtClean="0"/>
              <a:t>ма</a:t>
            </a:r>
            <a:r>
              <a:rPr lang="ru-RU" sz="2000" dirty="0" smtClean="0"/>
              <a:t> </a:t>
            </a:r>
          </a:p>
          <a:p>
            <a:r>
              <a:rPr lang="ru-RU" sz="2000" dirty="0" smtClean="0"/>
              <a:t>(проще)</a:t>
            </a:r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5122" name="Picture 2" descr="http://www.bookasutp.ru/Chapter2.files/image045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412776"/>
            <a:ext cx="5753100" cy="1371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http://www.bookasutp.ru/Chapter2.files/image047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1982" y="3861048"/>
            <a:ext cx="3352800" cy="281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http://www.bookasutp.ru/Chapter2.files/image048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5589240"/>
            <a:ext cx="4410075" cy="914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276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dirty="0" smtClean="0"/>
              <a:t>Аналоговые интерфейсы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Интерфейс </a:t>
            </a:r>
            <a:r>
              <a:rPr lang="en-US" sz="2000" dirty="0" smtClean="0"/>
              <a:t>HART</a:t>
            </a:r>
            <a:r>
              <a:rPr lang="ru-RU" sz="2000" dirty="0" smtClean="0"/>
              <a:t> на основе токовой петли 4-20 – поддержка передачи сообщений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ru-RU" sz="2000" dirty="0" smtClean="0"/>
              <a:t>Открытый коллектор и сухой  коллектор </a:t>
            </a:r>
          </a:p>
          <a:p>
            <a:endParaRPr lang="ru-RU" sz="2000" dirty="0" smtClean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0" name="Picture 2" descr="http://www.bookasutp.ru/Chapter2.files/image058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1628800"/>
            <a:ext cx="4886325" cy="2409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4581128"/>
            <a:ext cx="5000273" cy="1890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36704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Autofit/>
          </a:bodyPr>
          <a:lstStyle/>
          <a:p>
            <a:r>
              <a:rPr lang="ru-RU" sz="3200" smtClean="0"/>
              <a:t>Дискретные </a:t>
            </a:r>
            <a:r>
              <a:rPr lang="ru-RU" sz="3200" dirty="0" smtClean="0"/>
              <a:t>интерфейсы</a:t>
            </a:r>
            <a:endParaRPr lang="ru-RU" sz="3200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07504" y="980728"/>
            <a:ext cx="8784976" cy="5616624"/>
          </a:xfrm>
        </p:spPr>
        <p:txBody>
          <a:bodyPr>
            <a:normAutofit/>
          </a:bodyPr>
          <a:lstStyle/>
          <a:p>
            <a:endParaRPr lang="en-US" sz="2000" dirty="0"/>
          </a:p>
          <a:p>
            <a:r>
              <a:rPr lang="ru-RU" sz="2000" dirty="0" smtClean="0"/>
              <a:t>Открытый коллектор и сухой  коллектор </a:t>
            </a:r>
          </a:p>
          <a:p>
            <a:endParaRPr lang="ru-RU" sz="2000" dirty="0" smtClean="0"/>
          </a:p>
        </p:txBody>
      </p:sp>
      <p:sp>
        <p:nvSpPr>
          <p:cNvPr id="4" name="AutoShape 4" descr="SDI-12 Send Identification Command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AutoShape 6" descr="SDI-12 Send Identification Command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AutoShape 4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6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AutoShape 8" descr="ÐÐ°ÑÑÐ¸Ð½ÐºÐ¸ Ð¿Ð¾ Ð·Ð°Ð¿ÑÐ¾ÑÑ Ð¸Ð½ÑÐµÑÑÐµÐ¹Ñ Ð¾ÑÐºÑÑÑÑÐ¹ ÐºÐ¾Ð»Ð»ÐµÐºÑÐ¾Ñ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7177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25" y="1916832"/>
            <a:ext cx="7999150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55406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Компьютерный интерфейс Lider RS232 - характеристики, цена, доставка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4144516"/>
            <a:ext cx="2713484" cy="27134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Промышленные интерфейсы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77691" y="846479"/>
            <a:ext cx="8507288" cy="5616624"/>
          </a:xfrm>
        </p:spPr>
        <p:txBody>
          <a:bodyPr>
            <a:noAutofit/>
          </a:bodyPr>
          <a:lstStyle/>
          <a:p>
            <a:pPr marL="342900" lvl="1" indent="-3429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ru-RU" sz="2200" dirty="0" smtClean="0"/>
              <a:t>По типу сигнала: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 smtClean="0"/>
              <a:t>Цифровые </a:t>
            </a:r>
            <a:endParaRPr lang="ru-RU" sz="2200" dirty="0"/>
          </a:p>
          <a:p>
            <a:pPr marL="1200150" lvl="3" indent="-342900">
              <a:spcBef>
                <a:spcPts val="0"/>
              </a:spcBef>
            </a:pPr>
            <a:r>
              <a:rPr lang="en-US" sz="2200" dirty="0" smtClean="0"/>
              <a:t>UART, CAN, SPI, I2C, </a:t>
            </a:r>
            <a:r>
              <a:rPr lang="ru-RU" sz="2200" dirty="0" smtClean="0"/>
              <a:t> </a:t>
            </a:r>
            <a:r>
              <a:rPr lang="en-US" sz="2200" dirty="0" err="1" smtClean="0"/>
              <a:t>EtherNet</a:t>
            </a:r>
            <a:r>
              <a:rPr lang="en-US" sz="2200" dirty="0" smtClean="0"/>
              <a:t> </a:t>
            </a:r>
            <a:r>
              <a:rPr lang="ru-RU" sz="2200" dirty="0" smtClean="0"/>
              <a:t>и</a:t>
            </a:r>
            <a:r>
              <a:rPr lang="en-US" sz="2200" dirty="0" smtClean="0"/>
              <a:t> </a:t>
            </a:r>
            <a:r>
              <a:rPr lang="ru-RU" sz="2200" dirty="0" smtClean="0"/>
              <a:t>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err="1" smtClean="0"/>
              <a:t>высокоскорстные</a:t>
            </a:r>
            <a:r>
              <a:rPr lang="ru-RU" sz="2200" dirty="0" smtClean="0"/>
              <a:t>, служат для передачи больших массивов данных на большие расстояния 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 smtClean="0"/>
              <a:t>Аналоговые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токовая петля, </a:t>
            </a:r>
            <a:r>
              <a:rPr lang="en-US" sz="2200" dirty="0" smtClean="0"/>
              <a:t>HART</a:t>
            </a:r>
            <a:r>
              <a:rPr lang="ru-RU" sz="2200" dirty="0" smtClean="0"/>
              <a:t>,</a:t>
            </a:r>
            <a:r>
              <a:rPr lang="en-US" sz="2200" dirty="0" smtClean="0"/>
              <a:t> </a:t>
            </a:r>
            <a:r>
              <a:rPr lang="ru-RU" sz="2200" dirty="0" smtClean="0"/>
              <a:t>4-20мА и т.д.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Простота подключения и интерпретации результатов</a:t>
            </a:r>
          </a:p>
          <a:p>
            <a:pPr marL="742950" lvl="2" indent="-342900">
              <a:spcBef>
                <a:spcPts val="0"/>
              </a:spcBef>
            </a:pPr>
            <a:r>
              <a:rPr lang="ru-RU" sz="2200" dirty="0" smtClean="0"/>
              <a:t>Дискретные 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открытый коллектор, импульсные интерфейсы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Простота подключения, надежность, ограниченность передачи информации</a:t>
            </a:r>
          </a:p>
          <a:p>
            <a:pPr marL="1200150" lvl="3" indent="-342900">
              <a:spcBef>
                <a:spcPts val="0"/>
              </a:spcBef>
            </a:pPr>
            <a:r>
              <a:rPr lang="ru-RU" sz="2200" dirty="0" smtClean="0"/>
              <a:t> данные вида да/нет либо передача информации по длительности импульса </a:t>
            </a:r>
          </a:p>
        </p:txBody>
      </p:sp>
    </p:spTree>
    <p:extLst>
      <p:ext uri="{BB962C8B-B14F-4D97-AF65-F5344CB8AC3E}">
        <p14:creationId xmlns:p14="http://schemas.microsoft.com/office/powerpoint/2010/main" val="543520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Интерфейсы микроконтроллеров и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210072"/>
            <a:ext cx="4968552" cy="5140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Прямоугольник 2"/>
          <p:cNvSpPr/>
          <p:nvPr/>
        </p:nvSpPr>
        <p:spPr>
          <a:xfrm>
            <a:off x="3851920" y="1052736"/>
            <a:ext cx="2088232" cy="5184576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6084168" y="4698769"/>
            <a:ext cx="864096" cy="43469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USART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6084168" y="5517232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I2C</a:t>
            </a:r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6084168" y="5887144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</a:t>
            </a:r>
            <a:endParaRPr lang="ru-RU" dirty="0"/>
          </a:p>
        </p:txBody>
      </p:sp>
      <p:sp>
        <p:nvSpPr>
          <p:cNvPr id="11" name="Прямоугольник 10"/>
          <p:cNvSpPr/>
          <p:nvPr/>
        </p:nvSpPr>
        <p:spPr>
          <a:xfrm>
            <a:off x="6084168" y="5122740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SPI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2977932" y="1484784"/>
            <a:ext cx="864096" cy="144016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GPIO</a:t>
            </a:r>
            <a:endParaRPr lang="ru-RU" dirty="0"/>
          </a:p>
        </p:txBody>
      </p:sp>
      <p:sp>
        <p:nvSpPr>
          <p:cNvPr id="15" name="Прямоугольник 14"/>
          <p:cNvSpPr/>
          <p:nvPr/>
        </p:nvSpPr>
        <p:spPr>
          <a:xfrm>
            <a:off x="6054040" y="1484784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USB</a:t>
            </a:r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6054040" y="4059520"/>
            <a:ext cx="864096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JTAG</a:t>
            </a:r>
            <a:endParaRPr lang="ru-RU" dirty="0"/>
          </a:p>
        </p:txBody>
      </p:sp>
      <p:sp>
        <p:nvSpPr>
          <p:cNvPr id="17" name="Прямоугольник 16"/>
          <p:cNvSpPr/>
          <p:nvPr/>
        </p:nvSpPr>
        <p:spPr>
          <a:xfrm>
            <a:off x="6084168" y="4384032"/>
            <a:ext cx="833968" cy="29937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SWD</a:t>
            </a:r>
            <a:endParaRPr lang="ru-RU" dirty="0"/>
          </a:p>
        </p:txBody>
      </p:sp>
      <p:sp>
        <p:nvSpPr>
          <p:cNvPr id="18" name="Прямоугольник 17"/>
          <p:cNvSpPr/>
          <p:nvPr/>
        </p:nvSpPr>
        <p:spPr>
          <a:xfrm>
            <a:off x="2894876" y="482488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IrDA</a:t>
            </a:r>
            <a:endParaRPr lang="ru-RU" dirty="0"/>
          </a:p>
        </p:txBody>
      </p:sp>
      <p:sp>
        <p:nvSpPr>
          <p:cNvPr id="19" name="Прямоугольник 18"/>
          <p:cNvSpPr/>
          <p:nvPr/>
        </p:nvSpPr>
        <p:spPr>
          <a:xfrm>
            <a:off x="2894876" y="4448453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WIFI</a:t>
            </a:r>
            <a:endParaRPr lang="ru-RU" dirty="0"/>
          </a:p>
        </p:txBody>
      </p:sp>
      <p:sp>
        <p:nvSpPr>
          <p:cNvPr id="20" name="Прямоугольник 19"/>
          <p:cNvSpPr/>
          <p:nvPr/>
        </p:nvSpPr>
        <p:spPr>
          <a:xfrm>
            <a:off x="2886889" y="5184928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Bluetooth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894876" y="3752879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50" dirty="0" smtClean="0"/>
              <a:t>SDIO/MMC</a:t>
            </a:r>
            <a:endParaRPr lang="ru-RU" sz="1150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6084168" y="6445306"/>
            <a:ext cx="864096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LVDS</a:t>
            </a:r>
            <a:endParaRPr lang="ru-RU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2771800" y="6410070"/>
            <a:ext cx="1152128" cy="3600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Ethernet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89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Интерфейсы микроконтроллеров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908720"/>
            <a:ext cx="4962053" cy="58802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30757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6084" y="392782"/>
            <a:ext cx="8229600" cy="397793"/>
          </a:xfrm>
        </p:spPr>
        <p:txBody>
          <a:bodyPr>
            <a:noAutofit/>
          </a:bodyPr>
          <a:lstStyle/>
          <a:p>
            <a:pPr lvl="1" algn="ctr"/>
            <a:r>
              <a:rPr lang="ru-RU" sz="2400" b="1" dirty="0" smtClean="0"/>
              <a:t>Интерфейсы АСУ</a:t>
            </a:r>
            <a:endParaRPr lang="ru-RU" sz="2800" b="1" dirty="0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0" y="790575"/>
            <a:ext cx="9144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Times New Roman" pitchFamily="18" charset="0"/>
              </a:rPr>
              <a:t> .</a:t>
            </a:r>
            <a:endParaRPr kumimoji="0" lang="ru-RU" altLang="ru-RU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06084" y="4683405"/>
            <a:ext cx="84143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dirty="0"/>
          </a:p>
        </p:txBody>
      </p:sp>
      <p:pic>
        <p:nvPicPr>
          <p:cNvPr id="3074" name="Picture 2" descr="https://www.researchgate.net/profile/Stefano_Bertuletti/publication/317933116/figure/fig1/AS:509766532775936@1498549220141/Block-diagram-of-the-D-MuSe-The-system-consists-of-an-ultra-low-power-core-STM32F4-and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52331"/>
            <a:ext cx="5389780" cy="5541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467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Интерфейсы типа </a:t>
            </a:r>
            <a:r>
              <a:rPr lang="en-US" dirty="0" smtClean="0"/>
              <a:t>USART</a:t>
            </a:r>
            <a:br>
              <a:rPr lang="en-US" dirty="0" smtClean="0"/>
            </a:br>
            <a:r>
              <a:rPr lang="en-US" dirty="0" smtClean="0"/>
              <a:t>(</a:t>
            </a:r>
            <a:r>
              <a:rPr lang="en-US" dirty="0" err="1" smtClean="0"/>
              <a:t>ComPort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smtClean="0"/>
              <a:t>Лекция </a:t>
            </a:r>
            <a:r>
              <a:rPr lang="en-US" b="1" dirty="0" smtClean="0"/>
              <a:t>8</a:t>
            </a:r>
            <a:r>
              <a:rPr lang="ru-RU" b="1" dirty="0" smtClean="0"/>
              <a:t>. Промышленные интерфейсы</a:t>
            </a:r>
          </a:p>
          <a:p>
            <a:r>
              <a:rPr lang="ru-RU" dirty="0"/>
              <a:t>Аппаратные средства телекоммуникационных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016288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</TotalTime>
  <Words>1927</Words>
  <Application>Microsoft Office PowerPoint</Application>
  <PresentationFormat>Экран (4:3)</PresentationFormat>
  <Paragraphs>430</Paragraphs>
  <Slides>45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0" baseType="lpstr">
      <vt:lpstr>Arial</vt:lpstr>
      <vt:lpstr>Calibri</vt:lpstr>
      <vt:lpstr>Cambria Math</vt:lpstr>
      <vt:lpstr>Times New Roman</vt:lpstr>
      <vt:lpstr>Тема Office</vt:lpstr>
      <vt:lpstr>Аппаратные средства телекоммуникационных систем</vt:lpstr>
      <vt:lpstr>Особенности промышленных интерфейсов </vt:lpstr>
      <vt:lpstr>Промышленные интерфейсы</vt:lpstr>
      <vt:lpstr>Промышленные интерфейсы</vt:lpstr>
      <vt:lpstr>Промышленные интерфейсы</vt:lpstr>
      <vt:lpstr>Интерфейсы микроконтроллеров и АСУ</vt:lpstr>
      <vt:lpstr>Интерфейсы микроконтроллеров</vt:lpstr>
      <vt:lpstr>Интерфейсы АСУ</vt:lpstr>
      <vt:lpstr>Интерфейсы типа USART (ComPort)</vt:lpstr>
      <vt:lpstr>Интерфейсы Com Port: USART и UART</vt:lpstr>
      <vt:lpstr>USART. Com Port. Режимы</vt:lpstr>
      <vt:lpstr>USART. Формат передачи данных</vt:lpstr>
      <vt:lpstr>USART. Формат передачи данных</vt:lpstr>
      <vt:lpstr>USART. Управление потоком данных</vt:lpstr>
      <vt:lpstr>USART. Управление потоком данных</vt:lpstr>
      <vt:lpstr>USART. ComPort. Rs-232</vt:lpstr>
      <vt:lpstr>USART. ComPort. Rs-232</vt:lpstr>
      <vt:lpstr>USART. ComPort. Rs-232</vt:lpstr>
      <vt:lpstr>USART. ComPort. Rs-232</vt:lpstr>
      <vt:lpstr>USART. ComPort. Rs-232</vt:lpstr>
      <vt:lpstr>USART. ComPort. Rs-422</vt:lpstr>
      <vt:lpstr>USART. ComPort. Rs-422</vt:lpstr>
      <vt:lpstr>USART. ComPort. Rs-422</vt:lpstr>
      <vt:lpstr>USART. ComPort. Rs-485</vt:lpstr>
      <vt:lpstr>USART. ComPort. RS-485</vt:lpstr>
      <vt:lpstr>USART. ComPort. Rs-485</vt:lpstr>
      <vt:lpstr>USART. ComPort.  Сравнение интерфейсов RS-232, RS-422 и RS-485</vt:lpstr>
      <vt:lpstr>USART. Программные протоколы</vt:lpstr>
      <vt:lpstr>Интерфейсы промышленных шин (CAN, SPI, I2C, SD-12)</vt:lpstr>
      <vt:lpstr>Шина CAN</vt:lpstr>
      <vt:lpstr>Шина SPI. </vt:lpstr>
      <vt:lpstr>Шина SPI. Особенности</vt:lpstr>
      <vt:lpstr>Шина SPI.Линии </vt:lpstr>
      <vt:lpstr>Шина SPI. 4 режима</vt:lpstr>
      <vt:lpstr>Шина SPI. Топологии </vt:lpstr>
      <vt:lpstr>Шина I2С</vt:lpstr>
      <vt:lpstr>Шина I2С. Мультимастерный режим</vt:lpstr>
      <vt:lpstr>Шина I2С. Синхронизация устройств</vt:lpstr>
      <vt:lpstr>Шина I2S. Сравнение с SPI</vt:lpstr>
      <vt:lpstr>Промышленные интерфейсы. SDI-12</vt:lpstr>
      <vt:lpstr>Промышленные интерфейсы. SDI-12</vt:lpstr>
      <vt:lpstr>Аналоговые и дискретные интерфейсы</vt:lpstr>
      <vt:lpstr>Аналоговые интерфейсы</vt:lpstr>
      <vt:lpstr>Аналоговые интерфейсы</vt:lpstr>
      <vt:lpstr>Дискретные интерфейсы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RonkinMV</dc:creator>
  <cp:lastModifiedBy>Ронкин Михаил Владимирович</cp:lastModifiedBy>
  <cp:revision>380</cp:revision>
  <dcterms:created xsi:type="dcterms:W3CDTF">2018-09-05T04:46:37Z</dcterms:created>
  <dcterms:modified xsi:type="dcterms:W3CDTF">2021-11-15T12:25:08Z</dcterms:modified>
</cp:coreProperties>
</file>