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7" r:id="rId3"/>
    <p:sldId id="278" r:id="rId4"/>
    <p:sldId id="282" r:id="rId5"/>
    <p:sldId id="286" r:id="rId6"/>
    <p:sldId id="290" r:id="rId7"/>
    <p:sldId id="285" r:id="rId8"/>
    <p:sldId id="288" r:id="rId9"/>
    <p:sldId id="287" r:id="rId10"/>
    <p:sldId id="295" r:id="rId11"/>
    <p:sldId id="296" r:id="rId12"/>
    <p:sldId id="279" r:id="rId13"/>
    <p:sldId id="280" r:id="rId14"/>
    <p:sldId id="283" r:id="rId15"/>
    <p:sldId id="291" r:id="rId16"/>
    <p:sldId id="281" r:id="rId17"/>
    <p:sldId id="284" r:id="rId18"/>
    <p:sldId id="292" r:id="rId19"/>
    <p:sldId id="261" r:id="rId20"/>
    <p:sldId id="257" r:id="rId21"/>
    <p:sldId id="263" r:id="rId22"/>
    <p:sldId id="293" r:id="rId23"/>
    <p:sldId id="265" r:id="rId24"/>
    <p:sldId id="266" r:id="rId25"/>
    <p:sldId id="262" r:id="rId26"/>
    <p:sldId id="270" r:id="rId27"/>
    <p:sldId id="294" r:id="rId28"/>
    <p:sldId id="267" r:id="rId29"/>
    <p:sldId id="297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8" autoAdjust="0"/>
    <p:restoredTop sz="94660"/>
  </p:normalViewPr>
  <p:slideViewPr>
    <p:cSldViewPr>
      <p:cViewPr varScale="1">
        <p:scale>
          <a:sx n="106" d="100"/>
          <a:sy n="106" d="100"/>
        </p:scale>
        <p:origin x="159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A329B-59F9-4F4C-AAC2-8572E70306C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D055-BAD0-43BB-B812-90919D239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38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81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19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77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00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70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74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75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72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3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49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10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07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50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25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Кодирование данных на физическом уровне интерфейсов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Линейное кодирование</a:t>
            </a:r>
          </a:p>
          <a:p>
            <a:r>
              <a:rPr lang="ru-RU" dirty="0" smtClean="0"/>
              <a:t>Потенциальное кодирование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46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Логическое кодирование. </a:t>
            </a:r>
            <a:r>
              <a:rPr lang="ru-RU" sz="3600" b="1" dirty="0" smtClean="0"/>
              <a:t>Скремблинг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836712"/>
                <a:ext cx="8856984" cy="5688632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400" dirty="0" smtClean="0"/>
                  <a:t>В качестве алгоритма преобразования может служить </a:t>
                </a:r>
                <a:r>
                  <a:rPr lang="ru-RU" sz="2400" dirty="0"/>
                  <a:t>соотношение</a:t>
                </a:r>
                <a:r>
                  <a:rPr lang="ru-RU" sz="240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⨁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⨁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−5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pPr lvl="1"/>
                <a:r>
                  <a:rPr lang="ru-RU" sz="1800" dirty="0"/>
                  <a:t>где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sz="1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i="1" dirty="0"/>
                  <a:t>- </a:t>
                </a:r>
                <a:r>
                  <a:rPr lang="ru-RU" sz="1800" dirty="0"/>
                  <a:t>значения i-</a:t>
                </a:r>
                <a:r>
                  <a:rPr lang="ru-RU" sz="1800" dirty="0" err="1"/>
                  <a:t>го</a:t>
                </a:r>
                <a:r>
                  <a:rPr lang="ru-RU" sz="1800" dirty="0"/>
                  <a:t> разряда </a:t>
                </a:r>
                <a:r>
                  <a:rPr lang="ru-RU" sz="1800" dirty="0" smtClean="0"/>
                  <a:t>исходного </a:t>
                </a:r>
                <a:r>
                  <a:rPr lang="ru-RU" sz="1800" dirty="0"/>
                  <a:t>и результирующего </a:t>
                </a:r>
                <a:r>
                  <a:rPr lang="ru-RU" sz="1800" dirty="0" smtClean="0"/>
                  <a:t>кода</a:t>
                </a:r>
                <a:endParaRPr lang="en-US" sz="1800" dirty="0" smtClean="0"/>
              </a:p>
              <a:p>
                <a:pPr lvl="1"/>
                <a:r>
                  <a:rPr lang="ru-RU" sz="2000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ru-RU" sz="2000" i="1" dirty="0"/>
                  <a:t> </a:t>
                </a:r>
                <a:r>
                  <a:rPr lang="ru-RU" sz="2000" dirty="0"/>
                  <a:t>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−5</m:t>
                        </m:r>
                      </m:sub>
                    </m:sSub>
                  </m:oMath>
                </a14:m>
                <a:r>
                  <a:rPr lang="ru-RU" sz="2000" i="1" dirty="0"/>
                  <a:t> - </a:t>
                </a:r>
                <a:r>
                  <a:rPr lang="ru-RU" sz="2000" dirty="0"/>
                  <a:t>значения </a:t>
                </a:r>
                <a:r>
                  <a:rPr lang="ru-RU" sz="2000" dirty="0" smtClean="0"/>
                  <a:t>(</a:t>
                </a:r>
                <a:r>
                  <a:rPr lang="ru-RU" sz="2000" dirty="0"/>
                  <a:t>i-3)-го и (i-5)-го </a:t>
                </a:r>
                <a:r>
                  <a:rPr lang="ru-RU" sz="2000" dirty="0" smtClean="0"/>
                  <a:t>разряда кода</a:t>
                </a:r>
                <a:r>
                  <a:rPr lang="ru-RU" sz="2000" dirty="0"/>
                  <a:t>;  </a:t>
                </a:r>
                <a:endParaRPr lang="ru-RU" sz="2000" dirty="0" smtClean="0"/>
              </a:p>
              <a:p>
                <a:pPr lvl="1"/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⨁ </m:t>
                    </m:r>
                  </m:oMath>
                </a14:m>
                <a:r>
                  <a:rPr lang="ru-RU" sz="2000" dirty="0"/>
                  <a:t>операция исключающего </a:t>
                </a:r>
                <a:r>
                  <a:rPr lang="ru-RU" sz="2000" dirty="0" smtClean="0"/>
                  <a:t>ИЛИ.</a:t>
                </a:r>
              </a:p>
              <a:p>
                <a:r>
                  <a:rPr lang="ru-RU" sz="2400" b="1" dirty="0" err="1"/>
                  <a:t>Дескремблер</a:t>
                </a:r>
                <a:r>
                  <a:rPr lang="ru-RU" sz="2400" dirty="0"/>
                  <a:t> </a:t>
                </a:r>
                <a:r>
                  <a:rPr lang="ru-RU" sz="2400" dirty="0" smtClean="0"/>
                  <a:t>восстановление исходной последовательности </a:t>
                </a:r>
                <a:r>
                  <a:rPr lang="ru-RU" sz="2400" dirty="0"/>
                  <a:t>на основании обратного соотношения</a:t>
                </a:r>
                <a:r>
                  <a:rPr lang="ru-RU" sz="2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⨁</m:t>
                        </m:r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⨁</m:t>
                        </m:r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−5</m:t>
                        </m:r>
                      </m:sub>
                    </m:sSub>
                  </m:oMath>
                </a14:m>
                <a:endParaRPr lang="ru-RU" sz="2400" dirty="0"/>
              </a:p>
              <a:p>
                <a:r>
                  <a:rPr lang="ru-RU" sz="2400" dirty="0" smtClean="0"/>
                  <a:t>алгоритмы </a:t>
                </a:r>
                <a:r>
                  <a:rPr lang="ru-RU" sz="2400" dirty="0"/>
                  <a:t>скремблирования отличаются количеством </a:t>
                </a:r>
                <a:r>
                  <a:rPr lang="ru-RU" sz="2400" dirty="0" smtClean="0"/>
                  <a:t>слагаемых,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 </a:t>
                </a:r>
                <a:r>
                  <a:rPr lang="ru-RU" sz="2400" dirty="0"/>
                  <a:t>величиной сдвига между слагаемыми. </a:t>
                </a:r>
                <a:endParaRPr lang="en-US" sz="2400" dirty="0" smtClean="0"/>
              </a:p>
              <a:p>
                <a:r>
                  <a:rPr lang="ru-RU" sz="2200" b="1" dirty="0" smtClean="0"/>
                  <a:t>Достоинство</a:t>
                </a:r>
                <a:r>
                  <a:rPr lang="ru-RU" sz="2200" b="1" dirty="0"/>
                  <a:t>:</a:t>
                </a:r>
                <a:endParaRPr lang="ru-RU" sz="2200" dirty="0"/>
              </a:p>
              <a:p>
                <a:pPr lvl="1"/>
                <a:r>
                  <a:rPr lang="ru-RU" sz="2000" dirty="0" smtClean="0"/>
                  <a:t>не </a:t>
                </a:r>
                <a:r>
                  <a:rPr lang="ru-RU" sz="2000" dirty="0"/>
                  <a:t>уменьшается полезная пропускная способность канала связи,</a:t>
                </a:r>
                <a:br>
                  <a:rPr lang="ru-RU" sz="2000" dirty="0"/>
                </a:br>
                <a:r>
                  <a:rPr lang="ru-RU" sz="2000" dirty="0"/>
                  <a:t>поскольку отсутствуют избыточные биты.</a:t>
                </a:r>
              </a:p>
              <a:p>
                <a:r>
                  <a:rPr lang="ru-RU" sz="2200" b="1" dirty="0"/>
                  <a:t>Недостатки:</a:t>
                </a:r>
                <a:endParaRPr lang="ru-RU" sz="2200" dirty="0"/>
              </a:p>
              <a:p>
                <a:pPr lvl="1"/>
                <a:r>
                  <a:rPr lang="ru-RU" sz="2000" dirty="0"/>
                  <a:t>Д</a:t>
                </a:r>
                <a:r>
                  <a:rPr lang="ru-RU" sz="2000" dirty="0" smtClean="0"/>
                  <a:t>ополнительные </a:t>
                </a:r>
                <a:r>
                  <a:rPr lang="ru-RU" sz="2000" dirty="0"/>
                  <a:t>затраты в узлах сети на реализацию алгоритма скремблирования-</a:t>
                </a:r>
                <a:r>
                  <a:rPr lang="ru-RU" sz="2000" dirty="0" err="1"/>
                  <a:t>дескремблирования</a:t>
                </a:r>
                <a:r>
                  <a:rPr lang="ru-RU" sz="2000" dirty="0"/>
                  <a:t>;</a:t>
                </a:r>
              </a:p>
              <a:p>
                <a:pPr lvl="1"/>
                <a:r>
                  <a:rPr lang="ru-RU" sz="2000" dirty="0" smtClean="0"/>
                  <a:t>Не </a:t>
                </a:r>
                <a:r>
                  <a:rPr lang="ru-RU" sz="2000" dirty="0"/>
                  <a:t>всегда удаётся исключить длинные последовательности нулей и единиц.</a:t>
                </a:r>
              </a:p>
              <a:p>
                <a:endParaRPr lang="ru-RU" sz="240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836712"/>
                <a:ext cx="8856984" cy="5688632"/>
              </a:xfrm>
              <a:blipFill rotWithShape="1">
                <a:blip r:embed="rId2"/>
                <a:stretch>
                  <a:fillRect l="-826" t="-643" b="-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81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Логическое</a:t>
            </a:r>
            <a:r>
              <a:rPr lang="ru-RU" b="1" dirty="0" smtClean="0"/>
              <a:t> </a:t>
            </a:r>
            <a:r>
              <a:rPr lang="ru-RU" b="1" dirty="0"/>
              <a:t>кодирование. </a:t>
            </a:r>
            <a:r>
              <a:rPr lang="ru-RU" b="1" dirty="0" smtClean="0"/>
              <a:t>Скремблинг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567" y="1124744"/>
            <a:ext cx="8219256" cy="6480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sz="2400" dirty="0" smtClean="0"/>
              <a:t>для </a:t>
            </a:r>
            <a:r>
              <a:rPr lang="ru-RU" sz="2400" dirty="0"/>
              <a:t>исходной последовательности А=110110000001 скремблер даст следующий результирующий код</a:t>
            </a:r>
            <a:r>
              <a:rPr lang="ru-RU" sz="2400" dirty="0" smtClean="0"/>
              <a:t>:</a:t>
            </a:r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</p:txBody>
      </p:sp>
      <p:pic>
        <p:nvPicPr>
          <p:cNvPr id="7170" name="Picture 2" descr="http://konspekta.net/allrefs/baza1/22386040284.files/image2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589" y="1772816"/>
            <a:ext cx="3960440" cy="349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07504" y="5373216"/>
                <a:ext cx="9145016" cy="1089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Начальные условия: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b="0" i="0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ru-RU" i="1" dirty="0" smtClean="0">
                        <a:latin typeface="Cambria Math"/>
                        <a:ea typeface="Cambria Math"/>
                      </a:rPr>
                      <m:t>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b="0" i="0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ru-RU" i="1" dirty="0">
                        <a:latin typeface="Cambria Math"/>
                        <a:ea typeface="Cambria Math"/>
                      </a:rPr>
                      <m:t>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На </a:t>
                </a:r>
                <a:r>
                  <a:rPr lang="ru-RU" dirty="0"/>
                  <a:t>выходе скремблера появится последовательность В=110001101111, в которой нет последовательности из шести нулей, присутствовавшей в исходном коде.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373216"/>
                <a:ext cx="9145016" cy="1089529"/>
              </a:xfrm>
              <a:prstGeom prst="rect">
                <a:avLst/>
              </a:prstGeom>
              <a:blipFill rotWithShape="1">
                <a:blip r:embed="rId3"/>
                <a:stretch>
                  <a:fillRect l="-467" b="-61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6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Логическое кодирование</a:t>
            </a:r>
            <a:r>
              <a:rPr lang="en-US" dirty="0" smtClean="0"/>
              <a:t> </a:t>
            </a:r>
            <a:r>
              <a:rPr lang="ru-RU" dirty="0" smtClean="0"/>
              <a:t>4В/5В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435280" cy="36004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4В/5В —4 бита входного потока кодируются 5-битным символом . </a:t>
            </a:r>
          </a:p>
          <a:p>
            <a:pPr lvl="1"/>
            <a:r>
              <a:rPr lang="ru-RU" sz="2000" dirty="0" smtClean="0"/>
              <a:t>двукратная избыточность. </a:t>
            </a:r>
          </a:p>
          <a:p>
            <a:pPr lvl="2"/>
            <a:r>
              <a:rPr lang="ru-RU" sz="2000" dirty="0" smtClean="0"/>
              <a:t>Сбалансированность кода – не более 3 нулей подряд.</a:t>
            </a:r>
          </a:p>
          <a:p>
            <a:pPr lvl="3"/>
            <a:r>
              <a:rPr lang="ru-RU" sz="1800" dirty="0" smtClean="0"/>
              <a:t>Накладные расходы по количеству битовых интервалов составляют (5 - 4)/4 = 1/4 (25 %). </a:t>
            </a:r>
          </a:p>
          <a:p>
            <a:r>
              <a:rPr lang="ru-RU" sz="2000" dirty="0" smtClean="0"/>
              <a:t>Избыточность выходного кода позволяет определить служебные символы, используемых для поддержания  синхронизации</a:t>
            </a:r>
          </a:p>
          <a:p>
            <a:pPr lvl="1"/>
            <a:r>
              <a:rPr lang="en-US" sz="2000" dirty="0" smtClean="0"/>
              <a:t>JK – </a:t>
            </a:r>
            <a:r>
              <a:rPr lang="ru-RU" sz="2000" dirty="0" smtClean="0"/>
              <a:t>начало пакета, </a:t>
            </a:r>
            <a:r>
              <a:rPr lang="en-US" sz="2000" dirty="0" smtClean="0"/>
              <a:t>T – </a:t>
            </a:r>
            <a:r>
              <a:rPr lang="ru-RU" sz="2000" dirty="0" smtClean="0"/>
              <a:t>конец пакета</a:t>
            </a:r>
          </a:p>
          <a:p>
            <a:r>
              <a:rPr lang="ru-RU" sz="2000" dirty="0" smtClean="0"/>
              <a:t>Применяется в FDDI, 100BaseFX/TX.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623" y="3933056"/>
            <a:ext cx="63722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Логическое кодирование</a:t>
            </a:r>
            <a:r>
              <a:rPr lang="en-US" dirty="0" smtClean="0"/>
              <a:t> 8B/10B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400600"/>
          </a:xfrm>
        </p:spPr>
        <p:txBody>
          <a:bodyPr>
            <a:noAutofit/>
          </a:bodyPr>
          <a:lstStyle/>
          <a:p>
            <a:r>
              <a:rPr lang="ru-RU" sz="2200" dirty="0" smtClean="0"/>
              <a:t>8В/10В  - 8 бит кодируются 10-битным символом</a:t>
            </a:r>
          </a:p>
          <a:p>
            <a:pPr lvl="1"/>
            <a:r>
              <a:rPr lang="ru-RU" sz="2200" b="1" dirty="0" smtClean="0"/>
              <a:t>Кодировка </a:t>
            </a:r>
            <a:r>
              <a:rPr lang="en-US" sz="2200" b="1" dirty="0" smtClean="0"/>
              <a:t>3B4B</a:t>
            </a:r>
            <a:r>
              <a:rPr lang="ru-RU" sz="2200" b="1" dirty="0" smtClean="0"/>
              <a:t> </a:t>
            </a:r>
            <a:r>
              <a:rPr lang="en-US" sz="2200" b="1" dirty="0" smtClean="0"/>
              <a:t>+</a:t>
            </a:r>
            <a:r>
              <a:rPr lang="ru-RU" sz="2200" b="1" dirty="0" smtClean="0"/>
              <a:t> </a:t>
            </a:r>
            <a:r>
              <a:rPr lang="en-US" sz="2200" b="1" dirty="0" smtClean="0"/>
              <a:t>5B6B</a:t>
            </a:r>
            <a:endParaRPr lang="ru-RU" sz="2200" b="1" dirty="0" smtClean="0"/>
          </a:p>
          <a:p>
            <a:pPr lvl="1"/>
            <a:r>
              <a:rPr lang="ru-RU" sz="2200" dirty="0" smtClean="0"/>
              <a:t>4-кратная избыточность (256 входных в 1024 выходных) </a:t>
            </a:r>
          </a:p>
          <a:p>
            <a:pPr lvl="1"/>
            <a:r>
              <a:rPr lang="ru-RU" sz="2200" dirty="0" smtClean="0"/>
              <a:t>не менее четырех нулей, не менее четырех единиц. </a:t>
            </a:r>
          </a:p>
          <a:p>
            <a:pPr lvl="1"/>
            <a:r>
              <a:rPr lang="ru-RU" sz="2200" dirty="0" smtClean="0"/>
              <a:t> не более четырех нулей или единиц подряд. </a:t>
            </a:r>
          </a:p>
          <a:p>
            <a:pPr lvl="2"/>
            <a:r>
              <a:rPr lang="ru-RU" sz="2200" i="1" dirty="0" smtClean="0"/>
              <a:t>Обеспечивает стабильное соотношение «нулей» и «единиц» в выходном потоке, не зависящее от входных данных. </a:t>
            </a:r>
          </a:p>
          <a:p>
            <a:pPr lvl="1"/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Позволяет кроме  данных по линии передавать и служебные символы </a:t>
            </a:r>
          </a:p>
          <a:p>
            <a:pPr lvl="2"/>
            <a:r>
              <a:rPr lang="ru-RU" sz="2200" dirty="0" smtClean="0"/>
              <a:t>Присутствуют последовательности из пяти нулей или единиц). </a:t>
            </a:r>
          </a:p>
          <a:p>
            <a:pPr marL="0" indent="0">
              <a:buNone/>
            </a:pPr>
            <a:r>
              <a:rPr lang="ru-RU" sz="2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99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Логическое кодирование </a:t>
            </a:r>
            <a:r>
              <a:rPr lang="en-US" dirty="0" smtClean="0"/>
              <a:t>8B/10B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400600"/>
          </a:xfrm>
        </p:spPr>
        <p:txBody>
          <a:bodyPr>
            <a:noAutofit/>
          </a:bodyPr>
          <a:lstStyle/>
          <a:p>
            <a:r>
              <a:rPr lang="ru-RU" sz="2200" b="1" dirty="0" smtClean="0"/>
              <a:t>Каждое значений может быть представлено двумя вариантами выходных  символов (позитивным и негативным), </a:t>
            </a:r>
          </a:p>
          <a:p>
            <a:pPr lvl="1"/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выбирается вариант , у которого первый бит отличается от  последнего бита предыдущего переданного символа. </a:t>
            </a:r>
          </a:p>
          <a:p>
            <a:pPr lvl="2"/>
            <a:r>
              <a:rPr lang="ru-RU" sz="2200" dirty="0" smtClean="0"/>
              <a:t>Кодирование симметричное</a:t>
            </a:r>
          </a:p>
          <a:p>
            <a:r>
              <a:rPr lang="ru-RU" sz="2200" i="1" dirty="0" smtClean="0"/>
              <a:t>Свойства сбалансированности 0 и 1 актуально для лазерных оптических  передатчиков </a:t>
            </a:r>
          </a:p>
          <a:p>
            <a:r>
              <a:rPr lang="ru-RU" sz="2200" dirty="0" smtClean="0"/>
              <a:t>— от соотношения зависит их нагрев, </a:t>
            </a:r>
          </a:p>
          <a:p>
            <a:pPr lvl="1"/>
            <a:r>
              <a:rPr lang="ru-RU" sz="2200" dirty="0" smtClean="0"/>
              <a:t>при колебании степени нагрева увеличивается количество ошибок приема </a:t>
            </a:r>
          </a:p>
          <a:p>
            <a:pPr lvl="2"/>
            <a:r>
              <a:rPr lang="ru-RU" sz="2200" dirty="0" smtClean="0"/>
              <a:t>(обеспечивает вероятность ошибок 1 на 1012 бит). </a:t>
            </a:r>
          </a:p>
          <a:p>
            <a:pPr lvl="3"/>
            <a:r>
              <a:rPr lang="ru-RU" sz="2200" dirty="0" smtClean="0"/>
              <a:t>Применяется в 1000BaseSX/LX/CX. </a:t>
            </a:r>
          </a:p>
        </p:txBody>
      </p:sp>
    </p:spTree>
    <p:extLst>
      <p:ext uri="{BB962C8B-B14F-4D97-AF65-F5344CB8AC3E}">
        <p14:creationId xmlns:p14="http://schemas.microsoft.com/office/powerpoint/2010/main" val="2912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Логическое кодирование </a:t>
            </a:r>
            <a:r>
              <a:rPr lang="en-US" dirty="0" smtClean="0"/>
              <a:t>8B/10B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400600"/>
          </a:xfrm>
        </p:spPr>
        <p:txBody>
          <a:bodyPr>
            <a:noAutofit/>
          </a:bodyPr>
          <a:lstStyle/>
          <a:p>
            <a:r>
              <a:rPr lang="ru-RU" dirty="0" smtClean="0"/>
              <a:t>Таблицы кодов </a:t>
            </a:r>
            <a:r>
              <a:rPr lang="en-US" dirty="0" smtClean="0"/>
              <a:t>3B/4B </a:t>
            </a:r>
            <a:r>
              <a:rPr lang="ru-RU" dirty="0" smtClean="0"/>
              <a:t>и </a:t>
            </a:r>
            <a:r>
              <a:rPr lang="en-US" dirty="0" smtClean="0"/>
              <a:t>5B/6B</a:t>
            </a:r>
            <a:endParaRPr lang="ru-RU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4382" cy="504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44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Логическое кодирование 8В/6Т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68863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8В/6Т — 8 бит входного потока кодируются шестью троичными (T=</a:t>
            </a:r>
            <a:r>
              <a:rPr lang="ru-RU" sz="2000" dirty="0" err="1" smtClean="0"/>
              <a:t>ternary</a:t>
            </a:r>
            <a:r>
              <a:rPr lang="ru-RU" sz="2000" dirty="0" smtClean="0"/>
              <a:t>) цифрами (-, 0, +). 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ru-RU" sz="2000" dirty="0" smtClean="0"/>
              <a:t>Эффективность 729/256 = 2,85 </a:t>
            </a:r>
          </a:p>
          <a:p>
            <a:r>
              <a:rPr lang="ru-RU" sz="2000" dirty="0" smtClean="0"/>
              <a:t>скорость передачи символов в </a:t>
            </a:r>
            <a:br>
              <a:rPr lang="ru-RU" sz="2000" dirty="0" smtClean="0"/>
            </a:br>
            <a:r>
              <a:rPr lang="ru-RU" sz="2000" dirty="0" smtClean="0"/>
              <a:t>линию (правда, троичных) ниже </a:t>
            </a:r>
            <a:br>
              <a:rPr lang="ru-RU" sz="2000" dirty="0" smtClean="0"/>
            </a:br>
            <a:r>
              <a:rPr lang="ru-RU" sz="2000" dirty="0" smtClean="0"/>
              <a:t>битовой </a:t>
            </a:r>
          </a:p>
          <a:p>
            <a:pPr lvl="1"/>
            <a:r>
              <a:rPr lang="ru-RU" sz="2000" dirty="0" smtClean="0"/>
              <a:t>Но символов меньше</a:t>
            </a:r>
          </a:p>
          <a:p>
            <a:r>
              <a:rPr lang="ru-RU" sz="2000" dirty="0" smtClean="0"/>
              <a:t>Применяется в 100BaseT4.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76542"/>
              </p:ext>
            </p:extLst>
          </p:nvPr>
        </p:nvGraphicFramePr>
        <p:xfrm>
          <a:off x="755576" y="1700808"/>
          <a:ext cx="482453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6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 </a:t>
                      </a:r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   </a:t>
                      </a:r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O1</a:t>
                      </a:r>
                      <a:r>
                        <a:rPr lang="en-US" sz="1800" dirty="0" smtClean="0"/>
                        <a:t>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0 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OEh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0000 1110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 </a:t>
                      </a:r>
                      <a:r>
                        <a:rPr lang="ru-RU" sz="1800" dirty="0" smtClean="0"/>
                        <a:t> 0</a:t>
                      </a:r>
                      <a:r>
                        <a:rPr lang="en-US" sz="1800" dirty="0" smtClean="0"/>
                        <a:t> 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 </a:t>
                      </a:r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FEh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1111 1110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 </a:t>
                      </a:r>
                      <a:r>
                        <a:rPr lang="ru-RU" sz="1800" dirty="0" smtClean="0"/>
                        <a:t> 0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  </a:t>
                      </a:r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FEh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1111 1111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 0</a:t>
                      </a:r>
                      <a:r>
                        <a:rPr lang="en-US" sz="1800" dirty="0" smtClean="0"/>
                        <a:t> 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 </a:t>
                      </a:r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  </a:t>
                      </a:r>
                      <a:r>
                        <a:rPr lang="ru-RU" sz="1800" dirty="0" smtClean="0"/>
                        <a:t>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5"/>
          <a:stretch>
            <a:fillRect/>
          </a:stretch>
        </p:blipFill>
        <p:spPr bwMode="auto">
          <a:xfrm>
            <a:off x="4572000" y="3789040"/>
            <a:ext cx="4427119" cy="2736304"/>
          </a:xfrm>
          <a:prstGeom prst="rect">
            <a:avLst/>
          </a:prstGeom>
          <a:noFill/>
          <a:ln w="6350" cap="rnd">
            <a:solidFill>
              <a:srgbClr val="548DD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1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Логическое кодирование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Вставка бит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9629" y="1507346"/>
            <a:ext cx="8435280" cy="5049521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Вставка бит (</a:t>
            </a:r>
            <a:r>
              <a:rPr lang="ru-RU" sz="2000" dirty="0" err="1" smtClean="0"/>
              <a:t>bit</a:t>
            </a:r>
            <a:r>
              <a:rPr lang="ru-RU" sz="2000" dirty="0" smtClean="0"/>
              <a:t> </a:t>
            </a:r>
            <a:r>
              <a:rPr lang="ru-RU" sz="2000" dirty="0" err="1" smtClean="0"/>
              <a:t>stuffing</a:t>
            </a:r>
            <a:r>
              <a:rPr lang="ru-RU" sz="2000" dirty="0" smtClean="0"/>
              <a:t>) — бит-ориентированная схема исключения  </a:t>
            </a:r>
          </a:p>
          <a:p>
            <a:r>
              <a:rPr lang="ru-RU" sz="2000" dirty="0" smtClean="0"/>
              <a:t>недопустимых последовательностей бит. </a:t>
            </a:r>
          </a:p>
          <a:p>
            <a:pPr lvl="1"/>
            <a:r>
              <a:rPr lang="ru-RU" sz="2000" dirty="0" smtClean="0"/>
              <a:t>После каждых нескольких одинаковых бит (напр. 1) вставляется 0 который является кодирующим (не является битом данных)</a:t>
            </a:r>
          </a:p>
        </p:txBody>
      </p:sp>
      <p:pic>
        <p:nvPicPr>
          <p:cNvPr id="4" name="Picture 16" descr="http://usb.fober.net/images/big/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43" y="3487401"/>
            <a:ext cx="5156847" cy="270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47269" y="4958919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Состояние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267827" y="4986799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531523" y="3847441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277202" y="3886566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970488" y="3886566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244583" y="3847441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809244" y="388022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554346" y="388022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716011" y="3847441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47056" y="5751007"/>
            <a:ext cx="509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Добавленный бит не воспринимается как данные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39235" y="51048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</a:t>
            </a:r>
            <a:r>
              <a:rPr lang="en-US" dirty="0" err="1" smtClean="0"/>
              <a:t>bitstuffing</a:t>
            </a:r>
            <a:r>
              <a:rPr lang="en-US" dirty="0" smtClean="0"/>
              <a:t>-</a:t>
            </a:r>
            <a:r>
              <a:rPr lang="ru-RU" dirty="0" smtClean="0"/>
              <a:t>ом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34133" y="387344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без </a:t>
            </a:r>
            <a:r>
              <a:rPr lang="en-US" dirty="0" err="1" smtClean="0"/>
              <a:t>bitstuffing</a:t>
            </a:r>
            <a:r>
              <a:rPr lang="en-US" dirty="0" smtClean="0"/>
              <a:t>-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112145" y="3212976"/>
            <a:ext cx="373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Вставка бита в пакетах формата </a:t>
            </a:r>
            <a:r>
              <a:rPr lang="en-US" dirty="0" smtClean="0"/>
              <a:t>USB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9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Физическое кодирование. Код Манчестер </a:t>
            </a:r>
            <a:r>
              <a:rPr lang="en-US" sz="3600" b="1" dirty="0" smtClean="0"/>
              <a:t>II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30" y="908720"/>
            <a:ext cx="8928992" cy="424847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ru-RU" sz="2600" dirty="0" smtClean="0"/>
              <a:t>Манчестерское кодирование (</a:t>
            </a:r>
            <a:r>
              <a:rPr lang="ru-RU" sz="2600" dirty="0" err="1" smtClean="0"/>
              <a:t>manchester</a:t>
            </a:r>
            <a:r>
              <a:rPr lang="ru-RU" sz="2600" dirty="0" smtClean="0"/>
              <a:t> </a:t>
            </a:r>
            <a:r>
              <a:rPr lang="ru-RU" sz="2600" dirty="0" err="1" smtClean="0"/>
              <a:t>encoding</a:t>
            </a:r>
            <a:r>
              <a:rPr lang="ru-RU" sz="2600" dirty="0" smtClean="0"/>
              <a:t>, </a:t>
            </a:r>
            <a:r>
              <a:rPr lang="ru-RU" sz="2600" dirty="0"/>
              <a:t>код Манчестер-</a:t>
            </a:r>
            <a:r>
              <a:rPr lang="en-US" sz="2600" dirty="0"/>
              <a:t>II</a:t>
            </a:r>
            <a:r>
              <a:rPr lang="ru-RU" sz="2600" dirty="0" smtClean="0"/>
              <a:t>) </a:t>
            </a:r>
            <a:endParaRPr lang="en-US" sz="260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600" dirty="0" smtClean="0"/>
              <a:t>Логическое состояние определяется направлением смены состояния в середине битового  интервала; </a:t>
            </a:r>
          </a:p>
          <a:p>
            <a:pPr lvl="1">
              <a:lnSpc>
                <a:spcPct val="110000"/>
              </a:lnSpc>
            </a:pPr>
            <a:r>
              <a:rPr lang="ru-RU" sz="2600" dirty="0" smtClean="0"/>
              <a:t>от -V к +V — лог.«1», </a:t>
            </a:r>
          </a:p>
          <a:p>
            <a:pPr lvl="1">
              <a:lnSpc>
                <a:spcPct val="110000"/>
              </a:lnSpc>
            </a:pPr>
            <a:r>
              <a:rPr lang="ru-RU" sz="2600" dirty="0" smtClean="0"/>
              <a:t>от +V к -V — лог.«0». </a:t>
            </a:r>
          </a:p>
          <a:p>
            <a:pPr lvl="1">
              <a:lnSpc>
                <a:spcPct val="110000"/>
              </a:lnSpc>
            </a:pPr>
            <a:r>
              <a:rPr lang="ru-RU" sz="2600" i="1" dirty="0" smtClean="0"/>
              <a:t>Переход позволяет синхронизировать  приемник и передатчик.</a:t>
            </a:r>
          </a:p>
          <a:p>
            <a:pPr lvl="1">
              <a:lnSpc>
                <a:spcPct val="110000"/>
              </a:lnSpc>
            </a:pP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Переход в начале  интервала может быть, а может и не быть.</a:t>
            </a:r>
            <a:endParaRPr lang="ru-RU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600" b="1" dirty="0" smtClean="0"/>
              <a:t>Самосинхронизирующаяся система кодировки</a:t>
            </a:r>
            <a:r>
              <a:rPr lang="en-US" sz="2600" b="1" dirty="0" smtClean="0"/>
              <a:t> </a:t>
            </a:r>
            <a:r>
              <a:rPr lang="ru-RU" sz="2600" b="1" dirty="0" smtClean="0"/>
              <a:t>за счет постоянных перепадов напряжения. </a:t>
            </a:r>
            <a:endParaRPr lang="en-US" sz="2600" b="1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600" b="1" dirty="0"/>
              <a:t>Недостаток</a:t>
            </a:r>
            <a:r>
              <a:rPr lang="ru-RU" sz="2600" dirty="0"/>
              <a:t> - работа передатчика и приемника на удвоенной частоте</a:t>
            </a:r>
            <a:r>
              <a:rPr lang="ru-RU" sz="2600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013176"/>
            <a:ext cx="612523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8582" y="6268671"/>
            <a:ext cx="199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Битовый интервал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266628" y="6165304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2800" b="1" dirty="0"/>
              <a:t>Физическое </a:t>
            </a:r>
            <a:r>
              <a:rPr lang="ru-RU" sz="2800" b="1" dirty="0" smtClean="0"/>
              <a:t>кодирование.</a:t>
            </a:r>
            <a:br>
              <a:rPr lang="ru-RU" sz="2800" b="1" dirty="0" smtClean="0"/>
            </a:br>
            <a:r>
              <a:rPr lang="ru-RU" sz="2800" b="1" dirty="0" smtClean="0"/>
              <a:t> Дифференциальный </a:t>
            </a:r>
            <a:r>
              <a:rPr lang="ru-RU" sz="2800" b="1" dirty="0" err="1" smtClean="0"/>
              <a:t>манчестер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507288" cy="5418906"/>
          </a:xfrm>
        </p:spPr>
        <p:txBody>
          <a:bodyPr>
            <a:noAutofit/>
          </a:bodyPr>
          <a:lstStyle/>
          <a:p>
            <a:r>
              <a:rPr lang="ru-RU" sz="2000" dirty="0" smtClean="0"/>
              <a:t>Дифференциальное манчестерское кодирование (</a:t>
            </a:r>
            <a:r>
              <a:rPr lang="ru-RU" sz="2000" dirty="0" err="1" smtClean="0"/>
              <a:t>differential</a:t>
            </a:r>
            <a:r>
              <a:rPr lang="ru-RU" sz="2000" dirty="0" smtClean="0"/>
              <a:t> </a:t>
            </a:r>
            <a:r>
              <a:rPr lang="ru-RU" sz="2000" dirty="0" err="1" smtClean="0"/>
              <a:t>manchester</a:t>
            </a:r>
            <a:r>
              <a:rPr lang="ru-RU" sz="2000" dirty="0" smtClean="0"/>
              <a:t> </a:t>
            </a:r>
            <a:r>
              <a:rPr lang="ru-RU" sz="2000" dirty="0" err="1" smtClean="0"/>
              <a:t>encoding</a:t>
            </a:r>
            <a:r>
              <a:rPr lang="ru-RU" sz="2000" dirty="0" smtClean="0"/>
              <a:t>) — двухфазное полярное (униполярное) </a:t>
            </a:r>
          </a:p>
          <a:p>
            <a:pPr lvl="1"/>
            <a:r>
              <a:rPr lang="ru-RU" sz="2000" b="1" dirty="0" err="1" smtClean="0"/>
              <a:t>Самосинхронизирующее</a:t>
            </a:r>
            <a:r>
              <a:rPr lang="ru-RU" sz="2000" b="1" dirty="0" smtClean="0"/>
              <a:t> кодирование. </a:t>
            </a:r>
          </a:p>
          <a:p>
            <a:pPr>
              <a:spcBef>
                <a:spcPts val="1200"/>
              </a:spcBef>
            </a:pPr>
            <a:r>
              <a:rPr lang="ru-RU" sz="2200" b="1" dirty="0" smtClean="0"/>
              <a:t>Бит определяется по наличию перехода в начале интервала </a:t>
            </a:r>
          </a:p>
          <a:p>
            <a:r>
              <a:rPr lang="ru-RU" sz="2200" dirty="0" smtClean="0"/>
              <a:t>«0» — есть Переход (вертикальный фрагмент), </a:t>
            </a:r>
          </a:p>
          <a:p>
            <a:r>
              <a:rPr lang="ru-RU" sz="2200" dirty="0" smtClean="0"/>
              <a:t>«1» — нет перехода (горизонтальный фрагмент). </a:t>
            </a:r>
          </a:p>
          <a:p>
            <a:pPr lvl="1"/>
            <a:r>
              <a:rPr lang="ru-RU" sz="1800" dirty="0" smtClean="0"/>
              <a:t>Возможно противоположное определение «0» и «1». </a:t>
            </a:r>
          </a:p>
          <a:p>
            <a:pPr>
              <a:spcBef>
                <a:spcPts val="1200"/>
              </a:spcBef>
            </a:pPr>
            <a:r>
              <a:rPr lang="ru-RU" sz="2200" b="1" dirty="0" smtClean="0"/>
              <a:t>В середине битового интервала переход есть всегда</a:t>
            </a:r>
          </a:p>
          <a:p>
            <a:pPr lvl="1"/>
            <a:r>
              <a:rPr lang="ru-RU" sz="2000" dirty="0" smtClean="0"/>
              <a:t>используется для синхронизации. </a:t>
            </a:r>
          </a:p>
          <a:p>
            <a:r>
              <a:rPr lang="ru-RU" sz="2000" dirty="0" smtClean="0"/>
              <a:t>В </a:t>
            </a:r>
            <a:r>
              <a:rPr lang="ru-RU" sz="2000" dirty="0" err="1" smtClean="0"/>
              <a:t>Token</a:t>
            </a:r>
            <a:r>
              <a:rPr lang="ru-RU" sz="2000" dirty="0" smtClean="0"/>
              <a:t> </a:t>
            </a:r>
            <a:r>
              <a:rPr lang="ru-RU" sz="2000" dirty="0" err="1" smtClean="0"/>
              <a:t>Ring</a:t>
            </a:r>
            <a:r>
              <a:rPr lang="ru-RU" sz="2000" dirty="0" smtClean="0"/>
              <a:t>  модификация метода, - служебные биты «J» и «К» </a:t>
            </a:r>
          </a:p>
          <a:p>
            <a:pPr lvl="1"/>
            <a:r>
              <a:rPr lang="ru-RU" sz="1800" dirty="0" smtClean="0"/>
              <a:t>«К» имеет переход в начале интервала, нет переходе посредине</a:t>
            </a:r>
          </a:p>
          <a:p>
            <a:pPr lvl="1"/>
            <a:r>
              <a:rPr lang="ru-RU" sz="1800" dirty="0" smtClean="0"/>
              <a:t> «J» — отсутствие перехода в начале интервала, нет переходе посредине. </a:t>
            </a:r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45224"/>
            <a:ext cx="658413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5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кодирования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ru-RU" sz="2400" dirty="0" smtClean="0"/>
              <a:t>Кодирование определяет способ представления данных сигналами, распространяющимися по среде передачи. </a:t>
            </a:r>
          </a:p>
          <a:p>
            <a:pPr lvl="1"/>
            <a:r>
              <a:rPr lang="ru-RU" sz="2000" dirty="0" smtClean="0"/>
              <a:t>В общем случае  кодирование двухступенчатое. </a:t>
            </a:r>
          </a:p>
          <a:p>
            <a:r>
              <a:rPr lang="ru-RU" sz="2400" dirty="0" smtClean="0"/>
              <a:t>принимающая сторона осуществляется симметричное декодирование. </a:t>
            </a:r>
          </a:p>
          <a:p>
            <a:pPr lvl="1"/>
            <a:r>
              <a:rPr lang="ru-RU" dirty="0" smtClean="0"/>
              <a:t>Цели кодирования:</a:t>
            </a:r>
          </a:p>
          <a:p>
            <a:pPr lvl="2"/>
            <a:r>
              <a:rPr lang="ru-RU" dirty="0" smtClean="0"/>
              <a:t>Снижение ошибок при передачи сигнала</a:t>
            </a:r>
          </a:p>
          <a:p>
            <a:pPr lvl="2"/>
            <a:r>
              <a:rPr lang="ru-RU" dirty="0" smtClean="0"/>
              <a:t>Самосинхронизация последовательностей</a:t>
            </a:r>
          </a:p>
          <a:p>
            <a:pPr lvl="2"/>
            <a:r>
              <a:rPr lang="ru-RU" dirty="0" smtClean="0"/>
              <a:t>Повышение эффективности использования полосы частот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1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AMI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9766" y="1196752"/>
            <a:ext cx="8229600" cy="4176464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AMI (</a:t>
            </a:r>
            <a:r>
              <a:rPr lang="ru-RU" dirty="0" err="1" smtClean="0"/>
              <a:t>Alternate</a:t>
            </a:r>
            <a:r>
              <a:rPr lang="ru-RU" dirty="0" smtClean="0"/>
              <a:t> </a:t>
            </a:r>
            <a:r>
              <a:rPr lang="ru-RU" dirty="0" err="1" smtClean="0"/>
              <a:t>Mark</a:t>
            </a:r>
            <a:r>
              <a:rPr lang="ru-RU" dirty="0" smtClean="0"/>
              <a:t> </a:t>
            </a:r>
            <a:r>
              <a:rPr lang="ru-RU" dirty="0" err="1" smtClean="0"/>
              <a:t>Inversion</a:t>
            </a:r>
            <a:r>
              <a:rPr lang="en-US" dirty="0" smtClean="0"/>
              <a:t>, </a:t>
            </a:r>
            <a:r>
              <a:rPr lang="ru-RU" dirty="0" smtClean="0"/>
              <a:t> АВР (</a:t>
            </a:r>
            <a:r>
              <a:rPr lang="ru-RU" dirty="0" err="1" smtClean="0"/>
              <a:t>Alternate</a:t>
            </a:r>
            <a:r>
              <a:rPr lang="ru-RU" dirty="0" smtClean="0"/>
              <a:t> </a:t>
            </a:r>
            <a:r>
              <a:rPr lang="ru-RU" dirty="0" err="1" smtClean="0"/>
              <a:t>bipolar</a:t>
            </a:r>
            <a:r>
              <a:rPr lang="ru-RU" dirty="0" smtClean="0"/>
              <a:t>) </a:t>
            </a:r>
            <a:r>
              <a:rPr lang="en-US" dirty="0" smtClean="0"/>
              <a:t>)</a:t>
            </a:r>
            <a:r>
              <a:rPr lang="ru-RU" dirty="0" smtClean="0"/>
              <a:t>—  </a:t>
            </a:r>
          </a:p>
          <a:p>
            <a:r>
              <a:rPr lang="ru-RU" dirty="0" smtClean="0"/>
              <a:t>биполярная схема, </a:t>
            </a:r>
            <a:endParaRPr lang="en-US" dirty="0" smtClean="0"/>
          </a:p>
          <a:p>
            <a:r>
              <a:rPr lang="ru-RU" dirty="0" smtClean="0"/>
              <a:t>использующая значения +V, 0 и -V. </a:t>
            </a:r>
            <a:endParaRPr lang="en-US" dirty="0" smtClean="0"/>
          </a:p>
          <a:p>
            <a:r>
              <a:rPr lang="ru-RU" dirty="0" smtClean="0"/>
              <a:t>Все нулевые биты </a:t>
            </a:r>
            <a:r>
              <a:rPr lang="en-US" dirty="0" smtClean="0"/>
              <a:t>- </a:t>
            </a:r>
            <a:r>
              <a:rPr lang="ru-RU" dirty="0" smtClean="0"/>
              <a:t>0V, </a:t>
            </a:r>
            <a:endParaRPr lang="en-US" dirty="0" smtClean="0"/>
          </a:p>
          <a:p>
            <a:r>
              <a:rPr lang="ru-RU" dirty="0" smtClean="0"/>
              <a:t>единичные — чередующимися значениями +V и -V. </a:t>
            </a:r>
            <a:endParaRPr lang="en-US" dirty="0" smtClean="0"/>
          </a:p>
          <a:p>
            <a:pPr lvl="1"/>
            <a:r>
              <a:rPr lang="ru-RU" dirty="0" smtClean="0"/>
              <a:t>Применяется в </a:t>
            </a:r>
            <a:r>
              <a:rPr lang="ru-RU" dirty="0" err="1" smtClean="0"/>
              <a:t>DSx</a:t>
            </a:r>
            <a:r>
              <a:rPr lang="ru-RU" dirty="0" smtClean="0"/>
              <a:t> (DS1-DS4), ISDN. </a:t>
            </a:r>
            <a:endParaRPr lang="en-US" dirty="0" smtClean="0"/>
          </a:p>
          <a:p>
            <a:r>
              <a:rPr lang="ru-RU" dirty="0" err="1" smtClean="0"/>
              <a:t>He</a:t>
            </a:r>
            <a:r>
              <a:rPr lang="ru-RU" dirty="0" smtClean="0"/>
              <a:t> является полностью самосинхронизирующейся </a:t>
            </a:r>
            <a:endParaRPr lang="en-US" dirty="0" smtClean="0"/>
          </a:p>
          <a:p>
            <a:pPr lvl="1"/>
            <a:r>
              <a:rPr lang="ru-RU" dirty="0" smtClean="0"/>
              <a:t>длинная последовательность  нулей приведет к потере синхронизации. </a:t>
            </a:r>
          </a:p>
          <a:p>
            <a:pPr lvl="1"/>
            <a:r>
              <a:rPr lang="ru-RU" dirty="0"/>
              <a:t>HDB3 </a:t>
            </a:r>
            <a:r>
              <a:rPr lang="ru-RU" dirty="0" smtClean="0"/>
              <a:t> и B8ZS</a:t>
            </a:r>
            <a:r>
              <a:rPr lang="en-US" dirty="0" smtClean="0"/>
              <a:t> – AMI c </a:t>
            </a:r>
            <a:r>
              <a:rPr lang="ru-RU" dirty="0" smtClean="0"/>
              <a:t>исключением последовательностей нулей за счет вставок</a:t>
            </a:r>
          </a:p>
          <a:p>
            <a:pPr lvl="1"/>
            <a:r>
              <a:rPr lang="en-US" dirty="0" smtClean="0"/>
              <a:t>MAMI</a:t>
            </a:r>
            <a:r>
              <a:rPr lang="ru-RU" dirty="0" smtClean="0"/>
              <a:t> – 0 чередуется, 1 нулевой потенциал.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198105"/>
            <a:ext cx="6169868" cy="1398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1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778098"/>
          </a:xfrm>
        </p:spPr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NRZ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7"/>
            <a:ext cx="8373616" cy="381642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smtClean="0"/>
              <a:t>NRZ (</a:t>
            </a:r>
            <a:r>
              <a:rPr lang="ru-RU" dirty="0" err="1" smtClean="0"/>
              <a:t>Non-Return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Zero</a:t>
            </a:r>
            <a:r>
              <a:rPr lang="ru-RU" dirty="0" smtClean="0"/>
              <a:t> — без возврата к нулю) — биполярная  </a:t>
            </a:r>
            <a:r>
              <a:rPr lang="ru-RU" dirty="0" err="1" smtClean="0"/>
              <a:t>нетранзитивная</a:t>
            </a:r>
            <a:r>
              <a:rPr lang="ru-RU" dirty="0" smtClean="0"/>
              <a:t> схема (состояния меняются на границе</a:t>
            </a:r>
            <a:r>
              <a:rPr lang="en-US" dirty="0" smtClean="0"/>
              <a:t>)</a:t>
            </a:r>
            <a:r>
              <a:rPr lang="ru-RU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NRZ (в RS-232) состояние отражает значение бита (рис. а). 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Дифференциальная NRZ: 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лог«1</a:t>
            </a:r>
            <a:r>
              <a:rPr lang="ru-RU" dirty="0"/>
              <a:t>» </a:t>
            </a:r>
            <a:r>
              <a:rPr lang="ru-RU" dirty="0" smtClean="0"/>
              <a:t> состояние меняется в начале интервала 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лог«0</a:t>
            </a:r>
            <a:r>
              <a:rPr lang="ru-RU" dirty="0"/>
              <a:t>» состояние </a:t>
            </a:r>
            <a:r>
              <a:rPr lang="ru-RU" dirty="0" smtClean="0"/>
              <a:t> не меняется (рис. б), </a:t>
            </a:r>
          </a:p>
          <a:p>
            <a:pPr lvl="2">
              <a:lnSpc>
                <a:spcPct val="120000"/>
              </a:lnSpc>
            </a:pPr>
            <a:r>
              <a:rPr lang="ru-RU" sz="2600" dirty="0" smtClean="0"/>
              <a:t>привязки «1» и «0» к определенному состоянию нет.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81128"/>
            <a:ext cx="431731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831870"/>
            <a:ext cx="4341855" cy="41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7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34364"/>
            <a:ext cx="5976664" cy="242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778098"/>
          </a:xfrm>
        </p:spPr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NRZI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8"/>
            <a:ext cx="8373616" cy="3176276"/>
          </a:xfrm>
        </p:spPr>
        <p:txBody>
          <a:bodyPr>
            <a:normAutofit fontScale="85000" lnSpcReduction="10000"/>
          </a:bodyPr>
          <a:lstStyle/>
          <a:p>
            <a:r>
              <a:rPr lang="ru-RU" sz="2200" dirty="0" smtClean="0"/>
              <a:t>NRZI (</a:t>
            </a:r>
            <a:r>
              <a:rPr lang="ru-RU" sz="2200" dirty="0" err="1" smtClean="0"/>
              <a:t>Non-Return</a:t>
            </a:r>
            <a:r>
              <a:rPr lang="ru-RU" sz="2200" dirty="0" smtClean="0"/>
              <a:t> </a:t>
            </a:r>
            <a:r>
              <a:rPr lang="ru-RU" sz="2200" dirty="0" err="1" smtClean="0"/>
              <a:t>to</a:t>
            </a:r>
            <a:r>
              <a:rPr lang="ru-RU" sz="2200" dirty="0" smtClean="0"/>
              <a:t> </a:t>
            </a:r>
            <a:r>
              <a:rPr lang="ru-RU" sz="2200" dirty="0" err="1" smtClean="0"/>
              <a:t>Zero</a:t>
            </a:r>
            <a:r>
              <a:rPr lang="ru-RU" sz="2200" dirty="0" smtClean="0"/>
              <a:t> </a:t>
            </a:r>
            <a:r>
              <a:rPr lang="ru-RU" sz="2200" dirty="0" err="1" smtClean="0"/>
              <a:t>Inverted</a:t>
            </a:r>
            <a:r>
              <a:rPr lang="ru-RU" sz="2200" dirty="0" smtClean="0"/>
              <a:t>) </a:t>
            </a:r>
          </a:p>
          <a:p>
            <a:pPr lvl="1"/>
            <a:r>
              <a:rPr lang="ru-RU" sz="2200" dirty="0" smtClean="0"/>
              <a:t>Лог.«0» состояние меняется в начале  битового интервала  </a:t>
            </a:r>
          </a:p>
          <a:p>
            <a:pPr lvl="1"/>
            <a:r>
              <a:rPr lang="ru-RU" sz="2200" dirty="0" smtClean="0"/>
              <a:t>Лог. «1» состояние не меняется. </a:t>
            </a:r>
          </a:p>
          <a:p>
            <a:pPr lvl="1"/>
            <a:r>
              <a:rPr lang="ru-RU" sz="2200" dirty="0" smtClean="0"/>
              <a:t>возможна и обратная схема представления «0» и «1», </a:t>
            </a:r>
          </a:p>
          <a:p>
            <a:pPr lvl="1"/>
            <a:r>
              <a:rPr lang="ru-RU" sz="2200" dirty="0" smtClean="0"/>
              <a:t>Применяется в FDDI, 100BaseFX, </a:t>
            </a:r>
            <a:r>
              <a:rPr lang="en-US" sz="2200" dirty="0" smtClean="0"/>
              <a:t>USB</a:t>
            </a:r>
            <a:endParaRPr lang="ru-RU" sz="2200" dirty="0" smtClean="0"/>
          </a:p>
          <a:p>
            <a:pPr marL="457200" lvl="1" indent="0">
              <a:buNone/>
            </a:pPr>
            <a:r>
              <a:rPr lang="ru-RU" dirty="0" smtClean="0"/>
              <a:t>При </a:t>
            </a:r>
            <a:r>
              <a:rPr lang="ru-RU" dirty="0"/>
              <a:t>поступлении логического «нуля» на вход кодирующего устройства меняется уровень потенциала в канале связи, а при поступлении логической «единицы» состояние потенциала в линии связи не меняется</a:t>
            </a:r>
            <a:endParaRPr lang="ru-RU" sz="2200" dirty="0" smtClean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0888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RZ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3843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smtClean="0"/>
              <a:t>RZ (</a:t>
            </a:r>
            <a:r>
              <a:rPr lang="ru-RU" dirty="0" err="1" smtClean="0"/>
              <a:t>Return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Zero</a:t>
            </a:r>
            <a:r>
              <a:rPr lang="ru-RU" dirty="0" smtClean="0"/>
              <a:t> — с возвратом к нулю) — биполярная транзитивная </a:t>
            </a:r>
            <a:r>
              <a:rPr lang="ru-RU" dirty="0" err="1" smtClean="0"/>
              <a:t>самосинхронзирующаяся</a:t>
            </a:r>
            <a:r>
              <a:rPr lang="ru-RU" dirty="0" smtClean="0"/>
              <a:t> схема. 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Состояние в определенный момент битового интервала всегда возвращается к нулю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Лог. «1» состояние перешло к 0 из большего потенциала 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Лог. </a:t>
            </a:r>
            <a:r>
              <a:rPr lang="ru-RU" dirty="0" smtClean="0"/>
              <a:t>«0» </a:t>
            </a:r>
            <a:r>
              <a:rPr lang="ru-RU" dirty="0"/>
              <a:t>состояние перешло к 0 из </a:t>
            </a:r>
            <a:r>
              <a:rPr lang="ru-RU" dirty="0" smtClean="0"/>
              <a:t>меньшего потенциала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 smtClean="0"/>
              <a:t> дифференциальный </a:t>
            </a:r>
            <a:r>
              <a:rPr lang="en-US" dirty="0" smtClean="0"/>
              <a:t>RZ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Лог. </a:t>
            </a:r>
            <a:r>
              <a:rPr lang="ru-RU" dirty="0" smtClean="0"/>
              <a:t>«</a:t>
            </a:r>
            <a:r>
              <a:rPr lang="en-US" dirty="0" smtClean="0"/>
              <a:t>0</a:t>
            </a:r>
            <a:r>
              <a:rPr lang="ru-RU" dirty="0" smtClean="0"/>
              <a:t>» </a:t>
            </a:r>
            <a:r>
              <a:rPr lang="ru-RU" dirty="0"/>
              <a:t>состояние </a:t>
            </a:r>
            <a:r>
              <a:rPr lang="ru-RU" dirty="0" smtClean="0"/>
              <a:t>повторило предыдущее 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Лог</a:t>
            </a:r>
            <a:r>
              <a:rPr lang="ru-RU" dirty="0"/>
              <a:t>. </a:t>
            </a:r>
            <a:r>
              <a:rPr lang="ru-RU" dirty="0" smtClean="0"/>
              <a:t>«</a:t>
            </a:r>
            <a:r>
              <a:rPr lang="en-US" dirty="0" smtClean="0"/>
              <a:t>1</a:t>
            </a:r>
            <a:r>
              <a:rPr lang="ru-RU" dirty="0" smtClean="0"/>
              <a:t>» </a:t>
            </a:r>
            <a:r>
              <a:rPr lang="ru-RU" dirty="0"/>
              <a:t>состояние </a:t>
            </a:r>
            <a:r>
              <a:rPr lang="ru-RU" dirty="0" smtClean="0"/>
              <a:t>изменилось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648" y="4653136"/>
            <a:ext cx="4314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7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FM0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3"/>
            <a:ext cx="8229600" cy="33843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smtClean="0"/>
              <a:t>FM 0 (</a:t>
            </a:r>
            <a:r>
              <a:rPr lang="ru-RU" dirty="0" err="1" smtClean="0"/>
              <a:t>Frequency</a:t>
            </a:r>
            <a:r>
              <a:rPr lang="ru-RU" dirty="0" smtClean="0"/>
              <a:t> </a:t>
            </a:r>
            <a:r>
              <a:rPr lang="ru-RU" dirty="0" err="1" smtClean="0"/>
              <a:t>Modulation</a:t>
            </a:r>
            <a:r>
              <a:rPr lang="ru-RU" dirty="0" smtClean="0"/>
              <a:t> 0 — частотная модуляция) 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самосинхронизирующийся полярный код.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ru-RU" dirty="0" smtClean="0"/>
              <a:t>Состояние (+V или -V) меняется на  противоположное на границе каждого битового интервала.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ru-RU" dirty="0" smtClean="0"/>
              <a:t>Лог«1» в  течение битового интервала состояние не меняется. 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Лог«0» в середине битового интервала состояние меняется на противоположное 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Применяется в технологии </a:t>
            </a:r>
            <a:r>
              <a:rPr lang="ru-RU" dirty="0" err="1" smtClean="0"/>
              <a:t>LocalTalk</a:t>
            </a:r>
            <a:r>
              <a:rPr lang="ru-RU" dirty="0" smtClean="0"/>
              <a:t>. 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64" y="4797152"/>
            <a:ext cx="54483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4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b="1" dirty="0"/>
              <a:t>Физическое кодирование</a:t>
            </a:r>
            <a:r>
              <a:rPr lang="ru-RU" b="1" dirty="0" smtClean="0"/>
              <a:t>. </a:t>
            </a:r>
            <a:r>
              <a:rPr lang="en-US" b="1" dirty="0" smtClean="0"/>
              <a:t>MLT3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52839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sz="3500" dirty="0" smtClean="0"/>
              <a:t>MLT-3 - трехуровневое кодирование со скремблированием, </a:t>
            </a:r>
          </a:p>
          <a:p>
            <a:pPr>
              <a:lnSpc>
                <a:spcPct val="120000"/>
              </a:lnSpc>
            </a:pPr>
            <a:r>
              <a:rPr lang="ru-RU" sz="3500" dirty="0" smtClean="0"/>
              <a:t>не  самосинхронизирующееся. </a:t>
            </a:r>
          </a:p>
          <a:p>
            <a:pPr lvl="1">
              <a:lnSpc>
                <a:spcPct val="120000"/>
              </a:lnSpc>
            </a:pPr>
            <a:r>
              <a:rPr lang="ru-RU" sz="3200" dirty="0" smtClean="0"/>
              <a:t>Лог.«0» значение не меняется, </a:t>
            </a:r>
          </a:p>
          <a:p>
            <a:pPr lvl="1">
              <a:lnSpc>
                <a:spcPct val="120000"/>
              </a:lnSpc>
            </a:pPr>
            <a:r>
              <a:rPr lang="ru-RU" sz="3200" dirty="0" smtClean="0"/>
              <a:t>Лог.«1» значения меняются по цепочке +V, 0, -V, 0, +V и т. д. </a:t>
            </a:r>
          </a:p>
          <a:p>
            <a:pPr>
              <a:lnSpc>
                <a:spcPct val="120000"/>
              </a:lnSpc>
            </a:pPr>
            <a:r>
              <a:rPr lang="ru-RU" sz="3500" dirty="0" smtClean="0"/>
              <a:t>Является усложненным вариантом NRZI, благодаря  чередованию трех уровней сужается требуемая полоса частот. </a:t>
            </a:r>
          </a:p>
          <a:p>
            <a:pPr>
              <a:lnSpc>
                <a:spcPct val="120000"/>
              </a:lnSpc>
            </a:pPr>
            <a:r>
              <a:rPr lang="ru-RU" sz="3500" dirty="0" smtClean="0"/>
              <a:t>Применяется в FDDI и 100BaseTX. </a:t>
            </a:r>
          </a:p>
          <a:p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93096"/>
            <a:ext cx="54197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2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784976" cy="706090"/>
          </a:xfrm>
        </p:spPr>
        <p:txBody>
          <a:bodyPr>
            <a:normAutofit/>
          </a:bodyPr>
          <a:lstStyle/>
          <a:p>
            <a:r>
              <a:rPr lang="ru-RU" sz="3200" b="1" dirty="0"/>
              <a:t>Физическое кодирование. </a:t>
            </a:r>
            <a:r>
              <a:rPr lang="en-US" sz="3200" b="1" dirty="0" smtClean="0"/>
              <a:t>MLT3</a:t>
            </a:r>
            <a:r>
              <a:rPr lang="ru-RU" sz="3200" b="1" dirty="0" smtClean="0"/>
              <a:t>+</a:t>
            </a:r>
            <a:r>
              <a:rPr lang="en-US" sz="3200" b="1" dirty="0" smtClean="0"/>
              <a:t>NRZI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39739" y="3244334"/>
            <a:ext cx="1155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Ethernet </a:t>
            </a:r>
            <a:r>
              <a:rPr lang="en-US" b="1" dirty="0" smtClean="0"/>
              <a:t>z</a:t>
            </a:r>
            <a:endParaRPr lang="ru-RU" dirty="0"/>
          </a:p>
        </p:txBody>
      </p:sp>
      <p:pic>
        <p:nvPicPr>
          <p:cNvPr id="17410" name="Picture 2" descr="https://konspekta.net/studopediaorg/baza14/3632047295725.files/image13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23962"/>
            <a:ext cx="5657850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3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06090"/>
          </a:xfrm>
        </p:spPr>
        <p:txBody>
          <a:bodyPr>
            <a:noAutofit/>
          </a:bodyPr>
          <a:lstStyle/>
          <a:p>
            <a:r>
              <a:rPr lang="ru-RU" sz="3600" b="1" dirty="0"/>
              <a:t>Физическое кодирование. </a:t>
            </a:r>
            <a:r>
              <a:rPr lang="en-US" sz="3600" b="1" dirty="0"/>
              <a:t>PAM5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4752528"/>
          </a:xfrm>
        </p:spPr>
        <p:txBody>
          <a:bodyPr>
            <a:norm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Сигнал </a:t>
            </a:r>
            <a:r>
              <a:rPr lang="ru-RU" altLang="ru-RU" sz="22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имеет </a:t>
            </a:r>
            <a:r>
              <a:rPr lang="ru-RU" altLang="ru-RU" sz="22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5 уровней  {–</a:t>
            </a:r>
            <a:r>
              <a:rPr lang="ru-RU" altLang="ru-RU" sz="22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2, –1, 0, +1, +2}. </a:t>
            </a:r>
            <a:endParaRPr lang="ru-RU" altLang="ru-RU" sz="2200" b="1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уровни </a:t>
            </a:r>
            <a:r>
              <a:rPr lang="ru-RU" altLang="ru-RU" sz="2200" u="sng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{–2, –1, 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+</a:t>
            </a:r>
            <a:r>
              <a:rPr lang="ru-RU" altLang="ru-RU" sz="2200" u="sng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1, +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2} кодируют информацию </a:t>
            </a:r>
            <a:r>
              <a:rPr lang="en-US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{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00</a:t>
            </a:r>
            <a:r>
              <a:rPr lang="ru-RU" altLang="ru-RU" sz="2200" u="sng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, 01, 10 и 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11</a:t>
            </a:r>
            <a:r>
              <a:rPr lang="en-US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}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.</a:t>
            </a:r>
            <a:r>
              <a:rPr lang="ru-RU" altLang="ru-RU" sz="2200" u="sng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 </a:t>
            </a:r>
            <a:endParaRPr lang="ru-RU" altLang="ru-RU" sz="2200" u="sng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Уровень 0 (</a:t>
            </a:r>
            <a:r>
              <a:rPr lang="ru-RU" altLang="ru-RU" sz="2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Forward</a:t>
            </a:r>
            <a:r>
              <a:rPr lang="ru-RU" altLang="ru-RU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ru-RU" altLang="ru-RU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Error</a:t>
            </a:r>
            <a:r>
              <a:rPr lang="ru-RU" altLang="ru-RU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ru-RU" altLang="ru-RU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Correction</a:t>
            </a:r>
            <a:r>
              <a:rPr lang="ru-RU" altLang="ru-RU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, FEC) </a:t>
            </a:r>
            <a:r>
              <a:rPr lang="ru-RU" altLang="ru-RU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для коррекции </a:t>
            </a:r>
            <a:r>
              <a:rPr lang="ru-RU" altLang="ru-RU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ошибок. </a:t>
            </a:r>
            <a:endParaRPr lang="ru-RU" altLang="ru-RU" sz="2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i="1" dirty="0">
                <a:solidFill>
                  <a:srgbClr val="000000"/>
                </a:solidFill>
                <a:cs typeface="Times New Roman" pitchFamily="18" charset="0"/>
              </a:rPr>
              <a:t>реализуется кодером </a:t>
            </a:r>
            <a:r>
              <a:rPr lang="ru-RU" altLang="ru-RU" sz="2200" i="1" dirty="0" err="1">
                <a:solidFill>
                  <a:srgbClr val="000000"/>
                </a:solidFill>
                <a:cs typeface="Times New Roman" pitchFamily="18" charset="0"/>
              </a:rPr>
              <a:t>Треллиса</a:t>
            </a:r>
            <a:r>
              <a:rPr lang="ru-RU" altLang="ru-RU" sz="2200" i="1" dirty="0">
                <a:solidFill>
                  <a:srgbClr val="000000"/>
                </a:solidFill>
                <a:cs typeface="Times New Roman" pitchFamily="18" charset="0"/>
              </a:rPr>
              <a:t> и декодером </a:t>
            </a:r>
            <a:r>
              <a:rPr lang="ru-RU" altLang="ru-RU" sz="2200" i="1" dirty="0" err="1">
                <a:solidFill>
                  <a:srgbClr val="000000"/>
                </a:solidFill>
                <a:cs typeface="Times New Roman" pitchFamily="18" charset="0"/>
              </a:rPr>
              <a:t>Витерби</a:t>
            </a:r>
            <a:r>
              <a:rPr lang="ru-RU" altLang="ru-RU" sz="2200" dirty="0">
                <a:solidFill>
                  <a:srgbClr val="000000"/>
                </a:solidFill>
                <a:cs typeface="Times New Roman" pitchFamily="18" charset="0"/>
              </a:rPr>
              <a:t>. </a:t>
            </a:r>
            <a:endParaRPr lang="ru-RU" altLang="ru-RU" sz="22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i="1" dirty="0" smtClean="0">
                <a:solidFill>
                  <a:srgbClr val="000000"/>
                </a:solidFill>
                <a:cs typeface="Times New Roman" pitchFamily="18" charset="0"/>
              </a:rPr>
              <a:t>увеличение помехоустойчивости </a:t>
            </a:r>
            <a:r>
              <a:rPr lang="ru-RU" altLang="ru-RU" sz="2200" i="1" dirty="0">
                <a:solidFill>
                  <a:srgbClr val="000000"/>
                </a:solidFill>
                <a:cs typeface="Times New Roman" pitchFamily="18" charset="0"/>
              </a:rPr>
              <a:t>приемника на 6 дБ</a:t>
            </a:r>
            <a:r>
              <a:rPr lang="ru-RU" altLang="ru-RU" sz="2200" b="1" dirty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ru-RU" altLang="ru-RU" sz="2200" dirty="0">
                <a:solidFill>
                  <a:srgbClr val="000000"/>
                </a:solidFill>
                <a:cs typeface="Times New Roman" pitchFamily="18" charset="0"/>
              </a:rPr>
              <a:t> </a:t>
            </a:r>
            <a:endParaRPr lang="ru-RU" altLang="ru-RU" sz="22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b="1" dirty="0" smtClean="0">
                <a:solidFill>
                  <a:srgbClr val="000000"/>
                </a:solidFill>
                <a:cs typeface="Times New Roman" pitchFamily="18" charset="0"/>
              </a:rPr>
              <a:t>Схема </a:t>
            </a:r>
            <a:r>
              <a:rPr lang="en-US" altLang="ru-RU" sz="2200" b="1" dirty="0" smtClean="0">
                <a:solidFill>
                  <a:srgbClr val="000000"/>
                </a:solidFill>
                <a:cs typeface="Times New Roman" pitchFamily="18" charset="0"/>
              </a:rPr>
              <a:t>PAM4 - </a:t>
            </a:r>
            <a:r>
              <a:rPr lang="ru-RU" altLang="ru-RU" sz="2200" b="1" dirty="0" smtClean="0">
                <a:solidFill>
                  <a:srgbClr val="000000"/>
                </a:solidFill>
                <a:cs typeface="Times New Roman" pitchFamily="18" charset="0"/>
              </a:rPr>
              <a:t>уровни</a:t>
            </a:r>
            <a:r>
              <a:rPr lang="en-US" altLang="ru-RU" sz="22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altLang="ru-RU" sz="2200" b="1" dirty="0">
                <a:solidFill>
                  <a:srgbClr val="000000"/>
                </a:solidFill>
                <a:cs typeface="Times New Roman" pitchFamily="18" charset="0"/>
              </a:rPr>
              <a:t>{–2, –1</a:t>
            </a:r>
            <a:r>
              <a:rPr lang="ru-RU" altLang="ru-RU" sz="2200" b="1" dirty="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ru-RU" altLang="ru-RU" sz="2200" b="1" dirty="0">
                <a:solidFill>
                  <a:srgbClr val="000000"/>
                </a:solidFill>
                <a:cs typeface="Times New Roman" pitchFamily="18" charset="0"/>
              </a:rPr>
              <a:t>+1, +2}. </a:t>
            </a: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в </a:t>
            </a:r>
            <a:r>
              <a:rPr lang="ru-RU" altLang="ru-RU" sz="22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одном дискретном состоянии кодируется два </a:t>
            </a:r>
            <a:r>
              <a:rPr lang="ru-RU" altLang="ru-RU" sz="22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бита</a:t>
            </a:r>
          </a:p>
          <a:p>
            <a:pPr>
              <a:lnSpc>
                <a:spcPct val="120000"/>
              </a:lnSpc>
            </a:pPr>
            <a:r>
              <a:rPr lang="ru-RU" sz="2200" dirty="0" smtClean="0"/>
              <a:t>Применяется </a:t>
            </a:r>
            <a:r>
              <a:rPr lang="ru-RU" sz="2200" dirty="0"/>
              <a:t>в 1000BaseT. </a:t>
            </a:r>
            <a:endParaRPr lang="en-US" sz="2200" dirty="0"/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endParaRPr lang="ru-RU" altLang="ru-RU" sz="2200" dirty="0">
              <a:latin typeface="+mj-lt"/>
              <a:cs typeface="Arial" pitchFamily="34" charset="0"/>
            </a:endParaRPr>
          </a:p>
          <a:p>
            <a:endParaRPr lang="ru-RU" sz="2000" dirty="0" smtClean="0">
              <a:latin typeface="+mj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440814"/>
            <a:ext cx="184731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8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4180318"/>
            <a:ext cx="6353321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2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PAM5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645024"/>
            <a:ext cx="4712637" cy="183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567" y="980728"/>
            <a:ext cx="8219256" cy="295232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u-RU" sz="2200" i="1" dirty="0" smtClean="0"/>
              <a:t>Пара бит, в зависимости от предыстории,  представляется одним из 4 уровней потенциала. </a:t>
            </a:r>
          </a:p>
          <a:p>
            <a:pPr>
              <a:lnSpc>
                <a:spcPct val="120000"/>
              </a:lnSpc>
            </a:pPr>
            <a:r>
              <a:rPr lang="ru-RU" sz="2200" dirty="0" smtClean="0"/>
              <a:t>полоса частот вдвое ниже битовой скорости. </a:t>
            </a:r>
          </a:p>
          <a:p>
            <a:pPr lvl="1">
              <a:lnSpc>
                <a:spcPct val="120000"/>
              </a:lnSpc>
            </a:pPr>
            <a:r>
              <a:rPr lang="ru-RU" altLang="ru-RU" sz="1800" dirty="0">
                <a:solidFill>
                  <a:srgbClr val="000000"/>
                </a:solidFill>
                <a:cs typeface="Times New Roman" pitchFamily="18" charset="0"/>
              </a:rPr>
              <a:t>Битовая скорость в два раза больше </a:t>
            </a:r>
            <a:r>
              <a:rPr lang="ru-RU" altLang="ru-RU" sz="1800" dirty="0" err="1">
                <a:solidFill>
                  <a:srgbClr val="000000"/>
                </a:solidFill>
                <a:cs typeface="Times New Roman" pitchFamily="18" charset="0"/>
              </a:rPr>
              <a:t>бодовой</a:t>
            </a:r>
            <a:r>
              <a:rPr lang="ru-RU" altLang="ru-RU" sz="1800" dirty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ru-RU" sz="2200" b="1" dirty="0" smtClean="0"/>
              <a:t>В основе схемы принцип</a:t>
            </a:r>
            <a:r>
              <a:rPr lang="en-US" sz="2200" b="1" dirty="0" smtClean="0"/>
              <a:t> </a:t>
            </a:r>
            <a:r>
              <a:rPr lang="ru-RU" sz="2200" b="1" dirty="0" smtClean="0"/>
              <a:t>кодирования 2B1Q </a:t>
            </a:r>
            <a:r>
              <a:rPr lang="ru-RU" sz="2200" dirty="0" smtClean="0"/>
              <a:t>— пара бит представляется одним четверичным символом  </a:t>
            </a:r>
          </a:p>
          <a:p>
            <a:pPr>
              <a:lnSpc>
                <a:spcPct val="120000"/>
              </a:lnSpc>
            </a:pPr>
            <a:r>
              <a:rPr lang="ru-RU" sz="2200" dirty="0" smtClean="0"/>
              <a:t>Ноль – служебные сигналы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733256"/>
            <a:ext cx="5910250" cy="87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6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 smtClean="0"/>
              <a:t>Полное кодирование. пример</a:t>
            </a:r>
            <a:r>
              <a:rPr lang="ru-RU" b="1" dirty="0"/>
              <a:t>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880876"/>
              </p:ext>
            </p:extLst>
          </p:nvPr>
        </p:nvGraphicFramePr>
        <p:xfrm>
          <a:off x="2013414" y="980728"/>
          <a:ext cx="308932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6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2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75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2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5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21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177719"/>
              </p:ext>
            </p:extLst>
          </p:nvPr>
        </p:nvGraphicFramePr>
        <p:xfrm>
          <a:off x="5076058" y="980728"/>
          <a:ext cx="2981788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66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1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20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31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97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48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174086"/>
              </p:ext>
            </p:extLst>
          </p:nvPr>
        </p:nvGraphicFramePr>
        <p:xfrm>
          <a:off x="2123728" y="3717032"/>
          <a:ext cx="309634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3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5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98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57451"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416"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416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416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416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416">
                <a:tc gridSpan="5">
                  <a:txBody>
                    <a:bodyPr/>
                    <a:lstStyle/>
                    <a:p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ru-RU" dirty="0" smtClean="0"/>
                        <a:t>+3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+3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452688"/>
              </p:ext>
            </p:extLst>
          </p:nvPr>
        </p:nvGraphicFramePr>
        <p:xfrm>
          <a:off x="5148064" y="3717032"/>
          <a:ext cx="2918828" cy="2196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6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1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08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12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66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421"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21"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421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421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421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427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ru-RU" dirty="0" smtClean="0"/>
                        <a:t>-3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ru-RU" dirty="0" smtClean="0"/>
                        <a:t>+3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8630" y="135174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56526" y="174414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4B/5B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79770" y="247088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NRZI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86053" y="2101555"/>
            <a:ext cx="104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Scramble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56526" y="2827908"/>
            <a:ext cx="69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MLT3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07353" y="4041066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21166" y="441039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4B/5B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88493" y="5160211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NRZ</a:t>
            </a:r>
            <a:r>
              <a:rPr lang="ru-RU" dirty="0" smtClean="0"/>
              <a:t> </a:t>
            </a:r>
            <a:r>
              <a:rPr lang="ru-RU" dirty="0" err="1" smtClean="0"/>
              <a:t>диф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94776" y="4790879"/>
            <a:ext cx="104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Scramble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765249" y="5517232"/>
            <a:ext cx="73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PAM5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02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Логическое кодирование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5400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 smtClean="0"/>
              <a:t>Логическое кодирование данных </a:t>
            </a:r>
            <a:r>
              <a:rPr lang="ru-RU" sz="2200" dirty="0" smtClean="0"/>
              <a:t>(</a:t>
            </a:r>
            <a:r>
              <a:rPr lang="ru-RU" sz="2200" dirty="0" err="1" smtClean="0"/>
              <a:t>data</a:t>
            </a:r>
            <a:r>
              <a:rPr lang="ru-RU" sz="2200" dirty="0" smtClean="0"/>
              <a:t> </a:t>
            </a:r>
            <a:r>
              <a:rPr lang="ru-RU" sz="2200" dirty="0" err="1" smtClean="0"/>
              <a:t>encoding</a:t>
            </a:r>
            <a:r>
              <a:rPr lang="ru-RU" sz="2200" dirty="0" smtClean="0"/>
              <a:t>) преобразует поток бит  сформированного кадра MAC-уровня в последовательность символов, подлежащих физическому кодированию для передачи по линии связи. 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В простейшем случае кодирование отсутствует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прозрачное кодирование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каждый бит входного потока отображается соответствующим битом выходного потока. </a:t>
            </a:r>
          </a:p>
        </p:txBody>
      </p:sp>
    </p:spTree>
    <p:extLst>
      <p:ext uri="{BB962C8B-B14F-4D97-AF65-F5344CB8AC3E}">
        <p14:creationId xmlns:p14="http://schemas.microsoft.com/office/powerpoint/2010/main" val="27348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Логическое кодирование</a:t>
            </a:r>
            <a:r>
              <a:rPr lang="en-US" dirty="0" smtClean="0"/>
              <a:t>. </a:t>
            </a:r>
            <a:r>
              <a:rPr lang="ru-RU" dirty="0" smtClean="0"/>
              <a:t>Избыточность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435280" cy="4968552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 smtClean="0"/>
              <a:t>Логическое кодирование обеспечивает избыточность кода</a:t>
            </a:r>
          </a:p>
          <a:p>
            <a:pPr marL="742950" lvl="2" indent="-342900"/>
            <a:r>
              <a:rPr lang="ru-RU" sz="2200" dirty="0" smtClean="0"/>
              <a:t>позволяет облегчить решение задач физического кодирования </a:t>
            </a:r>
          </a:p>
          <a:p>
            <a:pPr marL="1200150" lvl="3" indent="-342900"/>
            <a:r>
              <a:rPr lang="ru-RU" sz="2200" dirty="0"/>
              <a:t>исключить «неудобные» битовые  последовательности (например, длинные цепочки </a:t>
            </a:r>
            <a:r>
              <a:rPr lang="ru-RU" sz="2200" dirty="0" smtClean="0"/>
              <a:t>нулей или </a:t>
            </a:r>
            <a:r>
              <a:rPr lang="ru-RU" sz="2200" dirty="0"/>
              <a:t>единиц), </a:t>
            </a:r>
          </a:p>
          <a:p>
            <a:pPr marL="1200150" lvl="3" indent="-342900"/>
            <a:r>
              <a:rPr lang="ru-RU" sz="2200" dirty="0"/>
              <a:t>увеличить кодовое  расстояние (облегчается декодирование с приемлемым уровнем ошибок), </a:t>
            </a:r>
          </a:p>
          <a:p>
            <a:pPr marL="1200150" lvl="3" indent="-342900"/>
            <a:r>
              <a:rPr lang="ru-RU" sz="2200" dirty="0"/>
              <a:t>улучшить спектральные характеристики физического сигнала </a:t>
            </a:r>
            <a:endParaRPr lang="ru-RU" sz="2200" dirty="0" smtClean="0"/>
          </a:p>
          <a:p>
            <a:pPr marL="1200150" lvl="3" indent="-342900"/>
            <a:r>
              <a:rPr lang="ru-RU" sz="2200" dirty="0" smtClean="0"/>
              <a:t>передавать </a:t>
            </a:r>
            <a:r>
              <a:rPr lang="ru-RU" sz="2200" dirty="0"/>
              <a:t>специальные служебные сигналы. </a:t>
            </a:r>
          </a:p>
          <a:p>
            <a:pPr marL="742950" lvl="2" indent="-342900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07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Физическое кодирование</a:t>
            </a:r>
            <a:r>
              <a:rPr lang="en-US" dirty="0" smtClean="0"/>
              <a:t>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4968552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Физическое, или сигнальное, кодирование (</a:t>
            </a:r>
            <a:r>
              <a:rPr lang="ru-RU" sz="2200" dirty="0" err="1" smtClean="0"/>
              <a:t>signal</a:t>
            </a:r>
            <a:r>
              <a:rPr lang="ru-RU" sz="2200" dirty="0" smtClean="0"/>
              <a:t> </a:t>
            </a:r>
            <a:r>
              <a:rPr lang="ru-RU" sz="2200" dirty="0" err="1" smtClean="0"/>
              <a:t>encoding</a:t>
            </a:r>
            <a:r>
              <a:rPr lang="ru-RU" sz="2200" dirty="0" smtClean="0"/>
              <a:t>) определяет  правила Представления дискретных символов (продуктов логического кодирования) в физические (электрические или оптические) сигналы линии.</a:t>
            </a:r>
          </a:p>
          <a:p>
            <a:pPr marL="742950" lvl="2" indent="-342900">
              <a:spcBef>
                <a:spcPts val="1200"/>
              </a:spcBef>
            </a:pPr>
            <a:r>
              <a:rPr lang="ru-RU" sz="2200" dirty="0" smtClean="0"/>
              <a:t>Физические  сигналы могут иметь аналоговую (непрерывную) форму —бесконечное число значений, из которых выбирают допустимое распознаваемое множество. </a:t>
            </a:r>
          </a:p>
        </p:txBody>
      </p:sp>
    </p:spTree>
    <p:extLst>
      <p:ext uri="{BB962C8B-B14F-4D97-AF65-F5344CB8AC3E}">
        <p14:creationId xmlns:p14="http://schemas.microsoft.com/office/powerpoint/2010/main" val="7680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Физическое кодирование</a:t>
            </a:r>
            <a:r>
              <a:rPr lang="en-US" dirty="0" smtClean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Скорость передачи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435280" cy="4392488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На уровне физических сигналов вместо битовой скорости (бит/с) оперируют понятием скорости изменения сигнала в линии, измеряемой в Бодах (</a:t>
            </a:r>
            <a:r>
              <a:rPr lang="ru-RU" sz="2200" dirty="0" err="1" smtClean="0"/>
              <a:t>baud</a:t>
            </a:r>
            <a:r>
              <a:rPr lang="ru-RU" sz="2200" dirty="0" smtClean="0"/>
              <a:t>). </a:t>
            </a:r>
          </a:p>
          <a:p>
            <a:pPr marL="742950" lvl="2" indent="-342900">
              <a:spcBef>
                <a:spcPts val="1200"/>
              </a:spcBef>
            </a:pPr>
            <a:r>
              <a:rPr lang="ru-RU" sz="2200" dirty="0" smtClean="0"/>
              <a:t>Подразумевается число изменений различимых состояний линии за единицу времени. </a:t>
            </a:r>
          </a:p>
          <a:p>
            <a:pPr marL="1200150" lvl="3" indent="-342900">
              <a:spcBef>
                <a:spcPts val="1200"/>
              </a:spcBef>
            </a:pPr>
            <a:r>
              <a:rPr lang="ru-RU" sz="2200" dirty="0" smtClean="0"/>
              <a:t>В случаях двухуровневого кодирования эти скорости совпадают, но для повышения эффективности использования полосы пропускания линии стремятся к более выгодным соотношениям.</a:t>
            </a:r>
          </a:p>
        </p:txBody>
      </p:sp>
    </p:spTree>
    <p:extLst>
      <p:ext uri="{BB962C8B-B14F-4D97-AF65-F5344CB8AC3E}">
        <p14:creationId xmlns:p14="http://schemas.microsoft.com/office/powerpoint/2010/main" val="12170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Физическое кодирование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 err="1" smtClean="0"/>
              <a:t>Автосинхронизация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84784"/>
            <a:ext cx="8435280" cy="4968552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На физическом уровне должна осуществляться синхронизация приемника и передатчика. </a:t>
            </a:r>
          </a:p>
          <a:p>
            <a:pPr marL="742950" lvl="2" indent="-342900"/>
            <a:r>
              <a:rPr lang="ru-RU" sz="2000" b="1" dirty="0" smtClean="0"/>
              <a:t>Внешняя синхронизация </a:t>
            </a:r>
            <a:r>
              <a:rPr lang="ru-RU" sz="2000" dirty="0" smtClean="0"/>
              <a:t>— передача тактового сигнала,  отмечающего битовые (символьные) интервалы, </a:t>
            </a:r>
          </a:p>
          <a:p>
            <a:pPr marL="1200150" lvl="3" indent="-342900"/>
            <a:r>
              <a:rPr lang="ru-RU" sz="1800" dirty="0" smtClean="0"/>
              <a:t>практически не применяется </a:t>
            </a:r>
            <a:r>
              <a:rPr lang="ru-RU" sz="1800" dirty="0" err="1" smtClean="0"/>
              <a:t>тк</a:t>
            </a:r>
            <a:r>
              <a:rPr lang="ru-RU" sz="1800" dirty="0" smtClean="0"/>
              <a:t> дорого делать доп. канал.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Схемы физического кодирования часто </a:t>
            </a:r>
            <a:r>
              <a:rPr lang="ru-RU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самосинхронизующиеся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742950" lvl="2" indent="-342900"/>
            <a:r>
              <a:rPr lang="ru-RU" sz="2000" dirty="0" smtClean="0"/>
              <a:t>позволяют выделять синхросигнал из принимаемой последовательности состояний линии.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i="1" u="sng" dirty="0" smtClean="0"/>
              <a:t>Для таких схем  логическое кодирование за счет избыточности должно исключать нежелательные  комбинации.</a:t>
            </a:r>
          </a:p>
          <a:p>
            <a:pPr marL="742950" lvl="2" indent="-342900"/>
            <a:r>
              <a:rPr lang="ru-RU" sz="2000" dirty="0" smtClean="0"/>
              <a:t>Например приемнику сложно отличить 6 нулей от 7 нулей, по этому на уровне избыточного кодирования комбинации с 6 и более нулями должны быть исключены</a:t>
            </a:r>
          </a:p>
        </p:txBody>
      </p:sp>
    </p:spTree>
    <p:extLst>
      <p:ext uri="{BB962C8B-B14F-4D97-AF65-F5344CB8AC3E}">
        <p14:creationId xmlns:p14="http://schemas.microsoft.com/office/powerpoint/2010/main" val="8846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Физическое кодирование</a:t>
            </a:r>
            <a:r>
              <a:rPr lang="en-US" dirty="0" smtClean="0"/>
              <a:t>. </a:t>
            </a:r>
            <a:r>
              <a:rPr lang="ru-RU" dirty="0" smtClean="0"/>
              <a:t>Виды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544616"/>
          </a:xfrm>
        </p:spPr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/>
              <a:t>Потенциальное кодирование (</a:t>
            </a:r>
            <a:r>
              <a:rPr lang="ru-RU" sz="2200" b="1" dirty="0" err="1"/>
              <a:t>potential</a:t>
            </a:r>
            <a:r>
              <a:rPr lang="ru-RU" sz="2200" b="1" dirty="0"/>
              <a:t> </a:t>
            </a:r>
            <a:r>
              <a:rPr lang="ru-RU" sz="2200" b="1" dirty="0" err="1"/>
              <a:t>coding</a:t>
            </a:r>
            <a:r>
              <a:rPr lang="ru-RU" sz="2200" b="1" dirty="0"/>
              <a:t>) </a:t>
            </a:r>
            <a:r>
              <a:rPr lang="ru-RU" sz="2000" dirty="0" smtClean="0"/>
              <a:t>— информативным  является уровень сигнала в определенные моменты времени.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/>
              <a:t>Транзитивное кодирование (</a:t>
            </a:r>
            <a:r>
              <a:rPr lang="ru-RU" sz="2200" b="1" dirty="0" err="1"/>
              <a:t>transition</a:t>
            </a:r>
            <a:r>
              <a:rPr lang="ru-RU" sz="2200" b="1" dirty="0"/>
              <a:t> </a:t>
            </a:r>
            <a:r>
              <a:rPr lang="ru-RU" sz="2200" b="1" dirty="0" err="1"/>
              <a:t>coding</a:t>
            </a:r>
            <a:r>
              <a:rPr lang="ru-RU" sz="2200" b="1" dirty="0"/>
              <a:t>) </a:t>
            </a:r>
            <a:r>
              <a:rPr lang="ru-RU" sz="2000" dirty="0" smtClean="0"/>
              <a:t>— информативным  является переход из одного состояния в другое. </a:t>
            </a:r>
          </a:p>
          <a:p>
            <a:pPr marL="742950" lvl="2" indent="-342900"/>
            <a:r>
              <a:rPr lang="ru-RU" sz="2200" b="1" dirty="0"/>
              <a:t>Двухфазное (</a:t>
            </a:r>
            <a:r>
              <a:rPr lang="ru-RU" sz="2200" b="1" dirty="0" err="1"/>
              <a:t>biphase</a:t>
            </a:r>
            <a:r>
              <a:rPr lang="ru-RU" sz="2200" b="1" dirty="0"/>
              <a:t>) </a:t>
            </a:r>
            <a:r>
              <a:rPr lang="ru-RU" sz="2000" dirty="0"/>
              <a:t>— в каждом битовом интервале обязательно  присутствует переход из одного состояния в другое, </a:t>
            </a:r>
          </a:p>
          <a:p>
            <a:pPr marL="1200150" lvl="3" indent="-342900"/>
            <a:r>
              <a:rPr lang="ru-RU" dirty="0"/>
              <a:t>используется для-выделения синхросигнала.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/>
              <a:t>Униполярное (</a:t>
            </a:r>
            <a:r>
              <a:rPr lang="ru-RU" sz="2200" b="1" dirty="0" err="1"/>
              <a:t>unipolar</a:t>
            </a:r>
            <a:r>
              <a:rPr lang="ru-RU" sz="2200" b="1" dirty="0"/>
              <a:t>) </a:t>
            </a:r>
            <a:r>
              <a:rPr lang="ru-RU" sz="2000" dirty="0" smtClean="0"/>
              <a:t>— сигнал одной полярности используется для представления одного значения, нулевой сигнал — для другого.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/>
              <a:t>Полярное (</a:t>
            </a:r>
            <a:r>
              <a:rPr lang="ru-RU" sz="2200" b="1" dirty="0" err="1"/>
              <a:t>polar</a:t>
            </a:r>
            <a:r>
              <a:rPr lang="ru-RU" sz="2200" b="1" dirty="0"/>
              <a:t>) </a:t>
            </a:r>
            <a:r>
              <a:rPr lang="ru-RU" sz="2000" dirty="0" smtClean="0"/>
              <a:t>— сигнал одной полярности используется для  представления одного значения, сигнал другой полярности — для другого. </a:t>
            </a:r>
          </a:p>
          <a:p>
            <a:pPr marL="742950" lvl="2" indent="-342900"/>
            <a:r>
              <a:rPr lang="ru-RU" sz="2000" dirty="0" smtClean="0"/>
              <a:t>При  оптоволоконной передаче вместо разной полярности используются два  хорошо различимых значения амплитуды импульса </a:t>
            </a:r>
          </a:p>
          <a:p>
            <a:pPr marL="742950" lvl="2" indent="-342900"/>
            <a:r>
              <a:rPr lang="ru-RU" sz="2200" b="1" dirty="0" smtClean="0"/>
              <a:t>Биполярное (</a:t>
            </a:r>
            <a:r>
              <a:rPr lang="ru-RU" sz="2200" b="1" dirty="0" err="1" smtClean="0"/>
              <a:t>bipolar</a:t>
            </a:r>
            <a:r>
              <a:rPr lang="ru-RU" sz="2200" b="1" dirty="0" smtClean="0"/>
              <a:t>), или </a:t>
            </a:r>
            <a:r>
              <a:rPr lang="ru-RU" sz="2200" b="1" dirty="0" err="1" smtClean="0"/>
              <a:t>двуполярное</a:t>
            </a:r>
            <a:r>
              <a:rPr lang="ru-RU" sz="2200" b="1" dirty="0" smtClean="0"/>
              <a:t> </a:t>
            </a:r>
            <a:r>
              <a:rPr lang="ru-RU" sz="2000" dirty="0" smtClean="0"/>
              <a:t>— использует положительное и отрицательное и нулевое значения для представления трех состояний </a:t>
            </a:r>
          </a:p>
        </p:txBody>
      </p:sp>
    </p:spTree>
    <p:extLst>
      <p:ext uri="{BB962C8B-B14F-4D97-AF65-F5344CB8AC3E}">
        <p14:creationId xmlns:p14="http://schemas.microsoft.com/office/powerpoint/2010/main" val="691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Логическое </a:t>
            </a:r>
            <a:r>
              <a:rPr lang="ru-RU" sz="3200" b="1" dirty="0"/>
              <a:t>кодирование. Скремблинг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776665"/>
          </a:xfrm>
        </p:spPr>
        <p:txBody>
          <a:bodyPr>
            <a:noAutofit/>
          </a:bodyPr>
          <a:lstStyle/>
          <a:p>
            <a:r>
              <a:rPr lang="ru-RU" sz="2200" b="1" dirty="0"/>
              <a:t>Скремблер </a:t>
            </a:r>
            <a:r>
              <a:rPr lang="ru-RU" sz="2200" b="1" dirty="0" smtClean="0"/>
              <a:t> - подход модулирования данных псевдослучайной последовательностью с нормальным распределением.</a:t>
            </a:r>
          </a:p>
          <a:p>
            <a:pPr lvl="1"/>
            <a:r>
              <a:rPr lang="ru-RU" sz="2200" dirty="0" smtClean="0"/>
              <a:t>В </a:t>
            </a:r>
            <a:r>
              <a:rPr lang="ru-RU" sz="2200" dirty="0"/>
              <a:t>этом случае, вероятно, что будут частые переходы.</a:t>
            </a:r>
            <a:endParaRPr lang="ru-RU" sz="2200" b="1" dirty="0" smtClean="0"/>
          </a:p>
          <a:p>
            <a:pPr>
              <a:spcBef>
                <a:spcPts val="1200"/>
              </a:spcBef>
            </a:pPr>
            <a:r>
              <a:rPr lang="ru-RU" sz="2200" b="1" dirty="0"/>
              <a:t>Скремблер </a:t>
            </a:r>
            <a:r>
              <a:rPr lang="ru-RU" sz="2200" dirty="0" smtClean="0"/>
              <a:t>объединяет </a:t>
            </a:r>
            <a:r>
              <a:rPr lang="ru-RU" sz="2200" dirty="0"/>
              <a:t>с помощью </a:t>
            </a:r>
            <a:r>
              <a:rPr lang="ru-RU" sz="2200" dirty="0" smtClean="0"/>
              <a:t>«исключающего или» </a:t>
            </a:r>
            <a:r>
              <a:rPr lang="ru-RU" sz="2200" dirty="0"/>
              <a:t>данные с </a:t>
            </a:r>
            <a:r>
              <a:rPr lang="ru-RU" sz="2200" dirty="0" smtClean="0"/>
              <a:t>псевдослучайной последовательностью. </a:t>
            </a:r>
          </a:p>
          <a:p>
            <a:pPr lvl="1"/>
            <a:r>
              <a:rPr lang="ru-RU" sz="2200" dirty="0" smtClean="0"/>
              <a:t>делает данные случайными</a:t>
            </a:r>
            <a:r>
              <a:rPr lang="ru-RU" sz="2200" dirty="0"/>
              <a:t>, как псевдослучайная </a:t>
            </a:r>
            <a:r>
              <a:rPr lang="ru-RU" sz="2200" dirty="0" smtClean="0"/>
              <a:t>последовательность </a:t>
            </a:r>
          </a:p>
          <a:p>
            <a:pPr lvl="2"/>
            <a:r>
              <a:rPr lang="ru-RU" sz="2200" dirty="0" smtClean="0"/>
              <a:t>предполагается, что данные независимы </a:t>
            </a:r>
            <a:r>
              <a:rPr lang="ru-RU" sz="2200" dirty="0"/>
              <a:t>от </a:t>
            </a:r>
            <a:r>
              <a:rPr lang="ru-RU" sz="2200" dirty="0" smtClean="0"/>
              <a:t>последовательности.  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Скремблирование не </a:t>
            </a:r>
            <a:r>
              <a:rPr lang="ru-RU" sz="2200" dirty="0"/>
              <a:t>добавляет требований к </a:t>
            </a:r>
            <a:r>
              <a:rPr lang="ru-RU" sz="2200" dirty="0" smtClean="0"/>
              <a:t>полосе </a:t>
            </a:r>
            <a:r>
              <a:rPr lang="ru-RU" sz="2200" dirty="0"/>
              <a:t>пропускания или времени на служебные данные. </a:t>
            </a:r>
            <a:endParaRPr lang="ru-RU" sz="2200" dirty="0" smtClean="0"/>
          </a:p>
          <a:p>
            <a:pPr lvl="1"/>
            <a:r>
              <a:rPr lang="ru-RU" sz="2200" dirty="0" smtClean="0"/>
              <a:t>Единственное требование, чтобы псевдослучайная последовательность не интерферировала с сигналом, для этого ее делают подобной белому шумы.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667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1865</Words>
  <Application>Microsoft Office PowerPoint</Application>
  <PresentationFormat>Экран (4:3)</PresentationFormat>
  <Paragraphs>345</Paragraphs>
  <Slides>29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Times New Roman</vt:lpstr>
      <vt:lpstr>Тема Office</vt:lpstr>
      <vt:lpstr>Кодирование данных на физическом уровне интерфейсов</vt:lpstr>
      <vt:lpstr>Определение кодирования данных</vt:lpstr>
      <vt:lpstr>Логическое кодирование</vt:lpstr>
      <vt:lpstr>Логическое кодирование. Избыточность кода</vt:lpstr>
      <vt:lpstr>Физическое кодирование. </vt:lpstr>
      <vt:lpstr>Физическое кодирование.  Скорость передачи данных</vt:lpstr>
      <vt:lpstr>Физическое кодирование. Автосинхронизация </vt:lpstr>
      <vt:lpstr>Физическое кодирование. Виды</vt:lpstr>
      <vt:lpstr>Логическое кодирование. Скремблинг</vt:lpstr>
      <vt:lpstr>Логическое кодирование. Скремблинг</vt:lpstr>
      <vt:lpstr>Логическое кодирование. Скремблинг</vt:lpstr>
      <vt:lpstr>Логическое кодирование 4В/5В</vt:lpstr>
      <vt:lpstr>Логическое кодирование 8B/10B</vt:lpstr>
      <vt:lpstr>Логическое кодирование 8B/10B</vt:lpstr>
      <vt:lpstr>Логическое кодирование 8B/10B</vt:lpstr>
      <vt:lpstr>Логическое кодирование 8В/6Т</vt:lpstr>
      <vt:lpstr>Логическое кодирование Вставка бит </vt:lpstr>
      <vt:lpstr>Физическое кодирование. Код Манчестер II</vt:lpstr>
      <vt:lpstr>Физическое кодирование.  Дифференциальный манчестер</vt:lpstr>
      <vt:lpstr>Физическое кодирование. AMI</vt:lpstr>
      <vt:lpstr>Физическое кодирование. NRZ</vt:lpstr>
      <vt:lpstr>Физическое кодирование. NRZI</vt:lpstr>
      <vt:lpstr>Физическое кодирование. RZ</vt:lpstr>
      <vt:lpstr>Физическое кодирование. FM0</vt:lpstr>
      <vt:lpstr>Физическое кодирование. MLT3</vt:lpstr>
      <vt:lpstr>Физическое кодирование. MLT3+NRZI</vt:lpstr>
      <vt:lpstr>Физическое кодирование. PAM5</vt:lpstr>
      <vt:lpstr>Физическое кодирование. PAM5</vt:lpstr>
      <vt:lpstr>Полное кодирование. примеры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29</cp:revision>
  <dcterms:created xsi:type="dcterms:W3CDTF">2018-11-08T14:05:43Z</dcterms:created>
  <dcterms:modified xsi:type="dcterms:W3CDTF">2021-12-08T05:01:33Z</dcterms:modified>
</cp:coreProperties>
</file>