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8" r:id="rId4"/>
    <p:sldId id="282" r:id="rId5"/>
    <p:sldId id="286" r:id="rId6"/>
    <p:sldId id="290" r:id="rId7"/>
    <p:sldId id="285" r:id="rId8"/>
    <p:sldId id="288" r:id="rId9"/>
    <p:sldId id="287" r:id="rId10"/>
    <p:sldId id="295" r:id="rId11"/>
    <p:sldId id="296" r:id="rId12"/>
    <p:sldId id="279" r:id="rId13"/>
    <p:sldId id="280" r:id="rId14"/>
    <p:sldId id="283" r:id="rId15"/>
    <p:sldId id="291" r:id="rId16"/>
    <p:sldId id="281" r:id="rId17"/>
    <p:sldId id="284" r:id="rId18"/>
    <p:sldId id="292" r:id="rId19"/>
    <p:sldId id="261" r:id="rId20"/>
    <p:sldId id="257" r:id="rId21"/>
    <p:sldId id="263" r:id="rId22"/>
    <p:sldId id="293" r:id="rId23"/>
    <p:sldId id="265" r:id="rId24"/>
    <p:sldId id="266" r:id="rId25"/>
    <p:sldId id="262" r:id="rId26"/>
    <p:sldId id="270" r:id="rId27"/>
    <p:sldId id="294" r:id="rId28"/>
    <p:sldId id="267" r:id="rId29"/>
    <p:sldId id="29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60"/>
  </p:normalViewPr>
  <p:slideViewPr>
    <p:cSldViewPr>
      <p:cViewPr varScale="1">
        <p:scale>
          <a:sx n="106" d="100"/>
          <a:sy n="106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329B-59F9-4F4C-AAC2-8572E70306C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055-BAD0-43BB-B812-90919D239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1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7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Кодирование данных на физическом уровне интерфейсов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Линейное кодирование</a:t>
            </a:r>
          </a:p>
          <a:p>
            <a:r>
              <a:rPr lang="ru-RU" dirty="0" smtClean="0"/>
              <a:t>Потенциальное кодирование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Логическое кодирование. </a:t>
            </a:r>
            <a:r>
              <a:rPr lang="ru-RU" sz="3600" b="1" dirty="0" smtClean="0"/>
              <a:t>Скремблинг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В качестве алгоритма преобразования может служить </a:t>
                </a:r>
                <a:r>
                  <a:rPr lang="ru-RU" sz="2400" dirty="0"/>
                  <a:t>соотношение</a:t>
                </a:r>
                <a:r>
                  <a:rPr lang="ru-RU" sz="24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−5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lvl="1"/>
                <a:r>
                  <a:rPr lang="ru-RU" sz="1800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i="1" dirty="0"/>
                  <a:t>- </a:t>
                </a:r>
                <a:r>
                  <a:rPr lang="ru-RU" sz="1800" dirty="0"/>
                  <a:t>значения i-</a:t>
                </a:r>
                <a:r>
                  <a:rPr lang="ru-RU" sz="1800" dirty="0" err="1"/>
                  <a:t>го</a:t>
                </a:r>
                <a:r>
                  <a:rPr lang="ru-RU" sz="1800" dirty="0"/>
                  <a:t> разряда </a:t>
                </a:r>
                <a:r>
                  <a:rPr lang="ru-RU" sz="1800" dirty="0" smtClean="0"/>
                  <a:t>исходного </a:t>
                </a:r>
                <a:r>
                  <a:rPr lang="ru-RU" sz="1800" dirty="0"/>
                  <a:t>и результирующего </a:t>
                </a:r>
                <a:r>
                  <a:rPr lang="ru-RU" sz="1800" dirty="0" smtClean="0"/>
                  <a:t>кода</a:t>
                </a:r>
                <a:endParaRPr lang="en-US" sz="1800" dirty="0" smtClean="0"/>
              </a:p>
              <a:p>
                <a:pPr lvl="1"/>
                <a:r>
                  <a:rPr lang="ru-RU" sz="20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ru-RU" sz="2000" i="1" dirty="0"/>
                  <a:t> </a:t>
                </a:r>
                <a:r>
                  <a:rPr lang="ru-RU" sz="2000" dirty="0"/>
                  <a:t>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r>
                  <a:rPr lang="ru-RU" sz="2000" i="1" dirty="0"/>
                  <a:t> - </a:t>
                </a:r>
                <a:r>
                  <a:rPr lang="ru-RU" sz="2000" dirty="0"/>
                  <a:t>значения </a:t>
                </a:r>
                <a:r>
                  <a:rPr lang="ru-RU" sz="2000" dirty="0" smtClean="0"/>
                  <a:t>(</a:t>
                </a:r>
                <a:r>
                  <a:rPr lang="ru-RU" sz="2000" dirty="0"/>
                  <a:t>i-3)-го и (i-5)-го </a:t>
                </a:r>
                <a:r>
                  <a:rPr lang="ru-RU" sz="2000" dirty="0" smtClean="0"/>
                  <a:t>разряда кода</a:t>
                </a:r>
                <a:r>
                  <a:rPr lang="ru-RU" sz="2000" dirty="0"/>
                  <a:t>;  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⨁ </m:t>
                    </m:r>
                  </m:oMath>
                </a14:m>
                <a:r>
                  <a:rPr lang="ru-RU" sz="2000" dirty="0"/>
                  <a:t>операция исключающего </a:t>
                </a:r>
                <a:r>
                  <a:rPr lang="ru-RU" sz="2000" dirty="0" smtClean="0"/>
                  <a:t>ИЛИ.</a:t>
                </a:r>
              </a:p>
              <a:p>
                <a:r>
                  <a:rPr lang="ru-RU" sz="2400" b="1" dirty="0" err="1"/>
                  <a:t>Дескремблер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восстановление исходной последовательности </a:t>
                </a:r>
                <a:r>
                  <a:rPr lang="ru-RU" sz="2400" dirty="0"/>
                  <a:t>на основании обратного соотношения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endParaRPr lang="ru-RU" sz="2400" dirty="0"/>
              </a:p>
              <a:p>
                <a:r>
                  <a:rPr lang="ru-RU" sz="2400" dirty="0" smtClean="0"/>
                  <a:t>алгоритмы </a:t>
                </a:r>
                <a:r>
                  <a:rPr lang="ru-RU" sz="2400" dirty="0"/>
                  <a:t>скремблирования отличаются количеством </a:t>
                </a:r>
                <a:r>
                  <a:rPr lang="ru-RU" sz="2400" dirty="0" smtClean="0"/>
                  <a:t>слагаемых,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:r>
                  <a:rPr lang="ru-RU" sz="2400" dirty="0"/>
                  <a:t>величиной сдвига между слагаемыми. </a:t>
                </a:r>
                <a:endParaRPr lang="en-US" sz="2400" dirty="0" smtClean="0"/>
              </a:p>
              <a:p>
                <a:r>
                  <a:rPr lang="ru-RU" sz="2200" b="1" dirty="0" smtClean="0"/>
                  <a:t>Достоинство</a:t>
                </a:r>
                <a:r>
                  <a:rPr lang="ru-RU" sz="2200" b="1" dirty="0"/>
                  <a:t>:</a:t>
                </a:r>
                <a:endParaRPr lang="ru-RU" sz="2200" dirty="0"/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уменьшается полезная пропускная способность канала связи,</a:t>
                </a:r>
                <a:br>
                  <a:rPr lang="ru-RU" sz="2000" dirty="0"/>
                </a:br>
                <a:r>
                  <a:rPr lang="ru-RU" sz="2000" dirty="0"/>
                  <a:t>поскольку отсутствуют избыточные биты.</a:t>
                </a:r>
              </a:p>
              <a:p>
                <a:r>
                  <a:rPr lang="ru-RU" sz="2200" b="1" dirty="0"/>
                  <a:t>Недостатки:</a:t>
                </a:r>
                <a:endParaRPr lang="ru-RU" sz="2200" dirty="0"/>
              </a:p>
              <a:p>
                <a:pPr lvl="1"/>
                <a:r>
                  <a:rPr lang="ru-RU" sz="2000" dirty="0"/>
                  <a:t>Д</a:t>
                </a:r>
                <a:r>
                  <a:rPr lang="ru-RU" sz="2000" dirty="0" smtClean="0"/>
                  <a:t>ополнительные </a:t>
                </a:r>
                <a:r>
                  <a:rPr lang="ru-RU" sz="2000" dirty="0"/>
                  <a:t>затраты в узлах сети на реализацию алгоритма скремблирования-</a:t>
                </a:r>
                <a:r>
                  <a:rPr lang="ru-RU" sz="2000" dirty="0" err="1"/>
                  <a:t>дескремблирования</a:t>
                </a:r>
                <a:r>
                  <a:rPr lang="ru-RU" sz="2000" dirty="0"/>
                  <a:t>;</a:t>
                </a:r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всегда удаётся исключить длинные последовательности нулей и единиц.</a:t>
                </a:r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  <a:blipFill rotWithShape="1">
                <a:blip r:embed="rId2"/>
                <a:stretch>
                  <a:fillRect l="-826" t="-643" b="-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8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Логическое</a:t>
            </a:r>
            <a:r>
              <a:rPr lang="ru-RU" b="1" dirty="0" smtClean="0"/>
              <a:t> </a:t>
            </a:r>
            <a:r>
              <a:rPr lang="ru-RU" b="1" dirty="0"/>
              <a:t>кодирование. </a:t>
            </a:r>
            <a:r>
              <a:rPr lang="ru-RU" b="1" dirty="0" smtClean="0"/>
              <a:t>Скремблинг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1124744"/>
            <a:ext cx="8219256" cy="648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/>
              <a:t>для </a:t>
            </a:r>
            <a:r>
              <a:rPr lang="ru-RU" sz="2400" dirty="0"/>
              <a:t>исходной последовательности А=110110000001 скремблер даст следующий результирующий код</a:t>
            </a:r>
            <a:r>
              <a:rPr lang="ru-RU" sz="2400" dirty="0" smtClean="0"/>
              <a:t>:</a:t>
            </a:r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</p:txBody>
      </p:sp>
      <p:pic>
        <p:nvPicPr>
          <p:cNvPr id="7170" name="Picture 2" descr="http://konspekta.net/allrefs/baza1/22386040284.files/image2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89" y="1772816"/>
            <a:ext cx="3960440" cy="349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Начальные условия: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 dirty="0" smtClean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i="1" dirty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 </a:t>
                </a:r>
                <a:r>
                  <a:rPr lang="ru-RU" dirty="0"/>
                  <a:t>выходе скремблера появится последовательность В=110001101111, в которой нет последовательности из шести нулей, присутствовавшей в исходном коде.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  <a:blipFill rotWithShape="1">
                <a:blip r:embed="rId3"/>
                <a:stretch>
                  <a:fillRect l="-467" b="-6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</a:t>
            </a:r>
            <a:r>
              <a:rPr lang="ru-RU" dirty="0" smtClean="0"/>
              <a:t>4В/5В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35280" cy="36004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4В/5В —4 бита входного потока кодируются 5-битным символом . </a:t>
            </a:r>
          </a:p>
          <a:p>
            <a:pPr lvl="1"/>
            <a:r>
              <a:rPr lang="ru-RU" sz="2000" dirty="0" smtClean="0"/>
              <a:t>двукратная избыточность. </a:t>
            </a:r>
          </a:p>
          <a:p>
            <a:pPr lvl="2"/>
            <a:r>
              <a:rPr lang="ru-RU" sz="2000" dirty="0" smtClean="0"/>
              <a:t>Сбалансированность кода – не более 3 нулей подряд.</a:t>
            </a:r>
          </a:p>
          <a:p>
            <a:pPr lvl="3"/>
            <a:r>
              <a:rPr lang="ru-RU" sz="1800" dirty="0" smtClean="0"/>
              <a:t>Накладные расходы по количеству битовых интервалов составляют (5 - 4)/4 = 1/4 (25 %). </a:t>
            </a:r>
          </a:p>
          <a:p>
            <a:r>
              <a:rPr lang="ru-RU" sz="2000" dirty="0" smtClean="0"/>
              <a:t>Избыточность выходного кода позволяет определить служебные символы, используемых для поддержания  синхронизации</a:t>
            </a:r>
          </a:p>
          <a:p>
            <a:pPr lvl="1"/>
            <a:r>
              <a:rPr lang="en-US" sz="2000" dirty="0" smtClean="0"/>
              <a:t>JK – </a:t>
            </a:r>
            <a:r>
              <a:rPr lang="ru-RU" sz="2000" dirty="0" smtClean="0"/>
              <a:t>начало пакета, </a:t>
            </a:r>
            <a:r>
              <a:rPr lang="en-US" sz="2000" dirty="0" smtClean="0"/>
              <a:t>T – </a:t>
            </a:r>
            <a:r>
              <a:rPr lang="ru-RU" sz="2000" dirty="0" smtClean="0"/>
              <a:t>конец пакета</a:t>
            </a:r>
          </a:p>
          <a:p>
            <a:r>
              <a:rPr lang="ru-RU" sz="2000" dirty="0" smtClean="0"/>
              <a:t>Применяется в FDDI, 100BaseFX/TX.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23" y="3933056"/>
            <a:ext cx="6372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dirty="0" smtClean="0"/>
              <a:t>8В/10В  - 8 бит кодируются 10-битным символом</a:t>
            </a:r>
          </a:p>
          <a:p>
            <a:pPr lvl="1"/>
            <a:r>
              <a:rPr lang="ru-RU" sz="2200" b="1" dirty="0" smtClean="0"/>
              <a:t>Кодировка </a:t>
            </a:r>
            <a:r>
              <a:rPr lang="en-US" sz="2200" b="1" dirty="0" smtClean="0"/>
              <a:t>3B4B</a:t>
            </a:r>
            <a:r>
              <a:rPr lang="ru-RU" sz="2200" b="1" dirty="0" smtClean="0"/>
              <a:t> </a:t>
            </a:r>
            <a:r>
              <a:rPr lang="en-US" sz="2200" b="1" dirty="0" smtClean="0"/>
              <a:t>+</a:t>
            </a:r>
            <a:r>
              <a:rPr lang="ru-RU" sz="2200" b="1" dirty="0" smtClean="0"/>
              <a:t> </a:t>
            </a:r>
            <a:r>
              <a:rPr lang="en-US" sz="2200" b="1" dirty="0" smtClean="0"/>
              <a:t>5B6B</a:t>
            </a:r>
            <a:endParaRPr lang="ru-RU" sz="2200" b="1" dirty="0" smtClean="0"/>
          </a:p>
          <a:p>
            <a:pPr lvl="1"/>
            <a:r>
              <a:rPr lang="ru-RU" sz="2200" dirty="0" smtClean="0"/>
              <a:t>4-кратная избыточность (256 входных в 1024 выходных) </a:t>
            </a:r>
          </a:p>
          <a:p>
            <a:pPr lvl="1"/>
            <a:r>
              <a:rPr lang="ru-RU" sz="2200" dirty="0" smtClean="0"/>
              <a:t>не менее четырех нулей, не менее четырех единиц. </a:t>
            </a:r>
          </a:p>
          <a:p>
            <a:pPr lvl="1"/>
            <a:r>
              <a:rPr lang="ru-RU" sz="2200" dirty="0" smtClean="0"/>
              <a:t> не более четырех нулей или единиц подряд. </a:t>
            </a:r>
          </a:p>
          <a:p>
            <a:pPr lvl="2"/>
            <a:r>
              <a:rPr lang="ru-RU" sz="2200" i="1" dirty="0" smtClean="0"/>
              <a:t>Обеспечивает стабильное соотношение «нулей» и «единиц» в выходном потоке, не зависящее от входных данных.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Позволяет кроме  данных по линии передавать и служебные символы </a:t>
            </a:r>
          </a:p>
          <a:p>
            <a:pPr lvl="2"/>
            <a:r>
              <a:rPr lang="ru-RU" sz="2200" dirty="0" smtClean="0"/>
              <a:t>Присутствуют последовательности из пяти нулей или единиц). </a:t>
            </a:r>
          </a:p>
          <a:p>
            <a:pPr marL="0" indent="0">
              <a:buNone/>
            </a:pPr>
            <a:r>
              <a:rPr lang="ru-RU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9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Каждое значений может быть представлено двумя вариантами выходных  символов (позитивным и негативным),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выбирается вариант , у которого первый бит отличается от  последнего бита предыдущего переданного символа. </a:t>
            </a:r>
          </a:p>
          <a:p>
            <a:pPr lvl="2"/>
            <a:r>
              <a:rPr lang="ru-RU" sz="2200" dirty="0" smtClean="0"/>
              <a:t>Кодирование симметричное</a:t>
            </a:r>
          </a:p>
          <a:p>
            <a:r>
              <a:rPr lang="ru-RU" sz="2200" i="1" dirty="0" smtClean="0"/>
              <a:t>Свойства сбалансированности 0 и 1 актуально для лазерных оптических  передатчиков </a:t>
            </a:r>
          </a:p>
          <a:p>
            <a:r>
              <a:rPr lang="ru-RU" sz="2200" dirty="0" smtClean="0"/>
              <a:t>— от соотношения зависит их нагрев, </a:t>
            </a:r>
          </a:p>
          <a:p>
            <a:pPr lvl="1"/>
            <a:r>
              <a:rPr lang="ru-RU" sz="2200" dirty="0" smtClean="0"/>
              <a:t>при колебании степени нагрева увеличивается количество ошибок приема </a:t>
            </a:r>
          </a:p>
          <a:p>
            <a:pPr lvl="2"/>
            <a:r>
              <a:rPr lang="ru-RU" sz="2200" dirty="0" smtClean="0"/>
              <a:t>(обеспечивает вероятность ошибок 1 на 1012 бит). </a:t>
            </a:r>
          </a:p>
          <a:p>
            <a:pPr lvl="3"/>
            <a:r>
              <a:rPr lang="ru-RU" sz="2200" dirty="0" smtClean="0"/>
              <a:t>Применяется в 1000BaseSX/LX/CX. </a:t>
            </a:r>
          </a:p>
        </p:txBody>
      </p:sp>
    </p:spTree>
    <p:extLst>
      <p:ext uri="{BB962C8B-B14F-4D97-AF65-F5344CB8AC3E}">
        <p14:creationId xmlns:p14="http://schemas.microsoft.com/office/powerpoint/2010/main" val="291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dirty="0" smtClean="0"/>
              <a:t>Таблицы кодов </a:t>
            </a:r>
            <a:r>
              <a:rPr lang="en-US" dirty="0" smtClean="0"/>
              <a:t>3B/4B </a:t>
            </a:r>
            <a:r>
              <a:rPr lang="ru-RU" dirty="0" smtClean="0"/>
              <a:t>и </a:t>
            </a:r>
            <a:r>
              <a:rPr lang="en-US" dirty="0" smtClean="0"/>
              <a:t>5B/6B</a:t>
            </a:r>
            <a:endParaRPr lang="ru-R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4382" cy="50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Логическое кодирование 8В/6Т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8863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8В/6Т — 8 бит входного потока кодируются шестью троичными (T=</a:t>
            </a:r>
            <a:r>
              <a:rPr lang="ru-RU" sz="2000" dirty="0" err="1" smtClean="0"/>
              <a:t>ternary</a:t>
            </a:r>
            <a:r>
              <a:rPr lang="ru-RU" sz="2000" dirty="0" smtClean="0"/>
              <a:t>) цифрами (-, 0, +).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ru-RU" sz="2000" dirty="0" smtClean="0"/>
              <a:t>Эффективность 729/256 = 2,85 </a:t>
            </a:r>
          </a:p>
          <a:p>
            <a:r>
              <a:rPr lang="ru-RU" sz="2000" dirty="0" smtClean="0"/>
              <a:t>скорость передачи символов в </a:t>
            </a:r>
            <a:br>
              <a:rPr lang="ru-RU" sz="2000" dirty="0" smtClean="0"/>
            </a:br>
            <a:r>
              <a:rPr lang="ru-RU" sz="2000" dirty="0" smtClean="0"/>
              <a:t>линию (правда, троичных) ниже </a:t>
            </a:r>
            <a:br>
              <a:rPr lang="ru-RU" sz="2000" dirty="0" smtClean="0"/>
            </a:br>
            <a:r>
              <a:rPr lang="ru-RU" sz="2000" dirty="0" smtClean="0"/>
              <a:t>битовой </a:t>
            </a:r>
          </a:p>
          <a:p>
            <a:pPr lvl="1"/>
            <a:r>
              <a:rPr lang="ru-RU" sz="2000" dirty="0" smtClean="0"/>
              <a:t>Но символов меньше</a:t>
            </a:r>
          </a:p>
          <a:p>
            <a:r>
              <a:rPr lang="ru-RU" sz="2000" dirty="0" smtClean="0"/>
              <a:t>Применяется в 100BaseT4.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76542"/>
              </p:ext>
            </p:extLst>
          </p:nvPr>
        </p:nvGraphicFramePr>
        <p:xfrm>
          <a:off x="755576" y="1700808"/>
          <a:ext cx="48245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O1</a:t>
                      </a:r>
                      <a:r>
                        <a:rPr lang="en-US" sz="1800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0 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1111 1111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5"/>
          <a:stretch>
            <a:fillRect/>
          </a:stretch>
        </p:blipFill>
        <p:spPr bwMode="auto">
          <a:xfrm>
            <a:off x="4572000" y="3789040"/>
            <a:ext cx="4427119" cy="2736304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Логическое кодирование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Вставка бит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629" y="1507346"/>
            <a:ext cx="8435280" cy="504952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Вставка бит (</a:t>
            </a:r>
            <a:r>
              <a:rPr lang="ru-RU" sz="2000" dirty="0" err="1" smtClean="0"/>
              <a:t>bit</a:t>
            </a:r>
            <a:r>
              <a:rPr lang="ru-RU" sz="2000" dirty="0" smtClean="0"/>
              <a:t> </a:t>
            </a:r>
            <a:r>
              <a:rPr lang="ru-RU" sz="2000" dirty="0" err="1" smtClean="0"/>
              <a:t>stuffing</a:t>
            </a:r>
            <a:r>
              <a:rPr lang="ru-RU" sz="2000" dirty="0" smtClean="0"/>
              <a:t>) — бит-ориентированная схема исключения  </a:t>
            </a:r>
          </a:p>
          <a:p>
            <a:r>
              <a:rPr lang="ru-RU" sz="2000" dirty="0" smtClean="0"/>
              <a:t>недопустимых последовательностей бит. </a:t>
            </a:r>
          </a:p>
          <a:p>
            <a:pPr lvl="1"/>
            <a:r>
              <a:rPr lang="ru-RU" sz="2000" dirty="0" smtClean="0"/>
              <a:t>После каждых нескольких одинаковых бит (напр. 1) вставляется 0 который является кодирующим (не является битом данных)</a:t>
            </a:r>
          </a:p>
        </p:txBody>
      </p:sp>
      <p:pic>
        <p:nvPicPr>
          <p:cNvPr id="4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3" y="3487401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7269" y="495891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67827" y="4986799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3152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77202" y="3886566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70488" y="3886566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4458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09244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4346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716011" y="3847441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47056" y="5751007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39235" y="51048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34133" y="387344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112145" y="3212976"/>
            <a:ext cx="373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Вставка бита в пакетах формата </a:t>
            </a:r>
            <a:r>
              <a:rPr lang="en-US" dirty="0" smtClean="0"/>
              <a:t>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9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Физическое кодирование. Код Манчестер </a:t>
            </a:r>
            <a:r>
              <a:rPr lang="en-US" sz="3600" b="1" dirty="0" smtClean="0"/>
              <a:t>II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" y="908720"/>
            <a:ext cx="8928992" cy="4248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2600" dirty="0" smtClean="0"/>
              <a:t>Манчестерское кодирование (</a:t>
            </a:r>
            <a:r>
              <a:rPr lang="ru-RU" sz="2600" dirty="0" err="1" smtClean="0"/>
              <a:t>manchester</a:t>
            </a:r>
            <a:r>
              <a:rPr lang="ru-RU" sz="2600" dirty="0" smtClean="0"/>
              <a:t> </a:t>
            </a:r>
            <a:r>
              <a:rPr lang="ru-RU" sz="2600" dirty="0" err="1" smtClean="0"/>
              <a:t>encoding</a:t>
            </a:r>
            <a:r>
              <a:rPr lang="ru-RU" sz="2600" dirty="0" smtClean="0"/>
              <a:t>, </a:t>
            </a:r>
            <a:r>
              <a:rPr lang="ru-RU" sz="2600" dirty="0"/>
              <a:t>код Манчестер-</a:t>
            </a:r>
            <a:r>
              <a:rPr lang="en-US" sz="2600" dirty="0"/>
              <a:t>II</a:t>
            </a:r>
            <a:r>
              <a:rPr lang="ru-RU" sz="2600" dirty="0" smtClean="0"/>
              <a:t>)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Логическое состояние определяется направлением смены состояния в середине битового  интервала;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-V к +V — лог.«1»,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+V к -V — лог.«0». </a:t>
            </a:r>
          </a:p>
          <a:p>
            <a:pPr lvl="1">
              <a:lnSpc>
                <a:spcPct val="110000"/>
              </a:lnSpc>
            </a:pPr>
            <a:r>
              <a:rPr lang="ru-RU" sz="2600" i="1" dirty="0" smtClean="0"/>
              <a:t>Переход позволяет синхронизировать  приемник и передатчик.</a:t>
            </a:r>
          </a:p>
          <a:p>
            <a:pPr lvl="1">
              <a:lnSpc>
                <a:spcPct val="110000"/>
              </a:lnSpc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Переход в начале  интервала может быть, а может и не быть.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 smtClean="0"/>
              <a:t>Самосинхронизирующаяся система кодировки</a:t>
            </a:r>
            <a:r>
              <a:rPr lang="en-US" sz="2600" b="1" dirty="0" smtClean="0"/>
              <a:t> </a:t>
            </a:r>
            <a:r>
              <a:rPr lang="ru-RU" sz="2600" b="1" dirty="0" smtClean="0"/>
              <a:t>за счет постоянных перепадов напряжения. </a:t>
            </a:r>
            <a:endParaRPr lang="en-US" sz="26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/>
              <a:t>Недостаток</a:t>
            </a:r>
            <a:r>
              <a:rPr lang="ru-RU" sz="2600" dirty="0"/>
              <a:t> - работа передатчика и приемника на удвоенной частоте</a:t>
            </a:r>
            <a:r>
              <a:rPr lang="ru-RU" sz="260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13176"/>
            <a:ext cx="61252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8582" y="6268671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Битовый интервал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66628" y="616530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Физическое </a:t>
            </a:r>
            <a:r>
              <a:rPr lang="ru-RU" sz="2800" b="1" dirty="0" smtClean="0"/>
              <a:t>кодирование.</a:t>
            </a:r>
            <a:br>
              <a:rPr lang="ru-RU" sz="2800" b="1" dirty="0" smtClean="0"/>
            </a:br>
            <a:r>
              <a:rPr lang="ru-RU" sz="2800" b="1" dirty="0" smtClean="0"/>
              <a:t> Дифференциальный </a:t>
            </a:r>
            <a:r>
              <a:rPr lang="ru-RU" sz="2800" b="1" dirty="0" err="1" smtClean="0"/>
              <a:t>манчестер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418906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Дифференциальное манчестерское кодирование (</a:t>
            </a:r>
            <a:r>
              <a:rPr lang="ru-RU" sz="2000" dirty="0" err="1" smtClean="0"/>
              <a:t>differential</a:t>
            </a:r>
            <a:r>
              <a:rPr lang="ru-RU" sz="2000" dirty="0" smtClean="0"/>
              <a:t> </a:t>
            </a:r>
            <a:r>
              <a:rPr lang="ru-RU" sz="2000" dirty="0" err="1" smtClean="0"/>
              <a:t>manchester</a:t>
            </a:r>
            <a:r>
              <a:rPr lang="ru-RU" sz="2000" dirty="0" smtClean="0"/>
              <a:t> </a:t>
            </a:r>
            <a:r>
              <a:rPr lang="ru-RU" sz="2000" dirty="0" err="1" smtClean="0"/>
              <a:t>encoding</a:t>
            </a:r>
            <a:r>
              <a:rPr lang="ru-RU" sz="2000" dirty="0" smtClean="0"/>
              <a:t>) — двухфазное полярное (униполярное) </a:t>
            </a:r>
          </a:p>
          <a:p>
            <a:pPr lvl="1"/>
            <a:r>
              <a:rPr lang="ru-RU" sz="2000" b="1" dirty="0" err="1" smtClean="0"/>
              <a:t>Самосинхронизирующее</a:t>
            </a:r>
            <a:r>
              <a:rPr lang="ru-RU" sz="2000" b="1" dirty="0" smtClean="0"/>
              <a:t> кодирование.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Бит определяется по наличию перехода в начале интервала </a:t>
            </a:r>
          </a:p>
          <a:p>
            <a:r>
              <a:rPr lang="ru-RU" sz="2200" dirty="0" smtClean="0"/>
              <a:t>«0» — есть Переход (вертикальный фрагмент), </a:t>
            </a:r>
          </a:p>
          <a:p>
            <a:r>
              <a:rPr lang="ru-RU" sz="2200" dirty="0" smtClean="0"/>
              <a:t>«1» — нет перехода (горизонтальный фрагмент). </a:t>
            </a:r>
          </a:p>
          <a:p>
            <a:pPr lvl="1"/>
            <a:r>
              <a:rPr lang="ru-RU" sz="1800" dirty="0" smtClean="0"/>
              <a:t>Возможно противоположное определение «0» и «1».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В середине битового интервала переход есть всегда</a:t>
            </a:r>
          </a:p>
          <a:p>
            <a:pPr lvl="1"/>
            <a:r>
              <a:rPr lang="ru-RU" sz="2000" dirty="0" smtClean="0"/>
              <a:t>используется для синхронизации. </a:t>
            </a:r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Token</a:t>
            </a:r>
            <a:r>
              <a:rPr lang="ru-RU" sz="2000" dirty="0" smtClean="0"/>
              <a:t> </a:t>
            </a:r>
            <a:r>
              <a:rPr lang="ru-RU" sz="2000" dirty="0" err="1" smtClean="0"/>
              <a:t>Ring</a:t>
            </a:r>
            <a:r>
              <a:rPr lang="ru-RU" sz="2000" dirty="0" smtClean="0"/>
              <a:t>  модификация метода, - служебные биты «J» и «К» </a:t>
            </a:r>
          </a:p>
          <a:p>
            <a:pPr lvl="1"/>
            <a:r>
              <a:rPr lang="ru-RU" sz="1800" dirty="0" smtClean="0"/>
              <a:t>«К» имеет переход в начале интервала, нет переходе посредине</a:t>
            </a:r>
          </a:p>
          <a:p>
            <a:pPr lvl="1"/>
            <a:r>
              <a:rPr lang="ru-RU" sz="1800" dirty="0" smtClean="0"/>
              <a:t> «J» — отсутствие перехода в начале интервала, нет переходе посредине.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658413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кодирования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Кодирование определяет способ представления данных физическими (аналоговыми) сигналами, распространяющимися по среде передачи. </a:t>
            </a:r>
          </a:p>
          <a:p>
            <a:pPr lvl="1"/>
            <a:r>
              <a:rPr lang="ru-RU" sz="2000" dirty="0" smtClean="0"/>
              <a:t>В общем случае  кодирование двухступенчатое. </a:t>
            </a:r>
          </a:p>
          <a:p>
            <a:r>
              <a:rPr lang="ru-RU" sz="2400" dirty="0" smtClean="0"/>
              <a:t>принимающая сторона осуществляется симметричное декодирование. </a:t>
            </a:r>
          </a:p>
          <a:p>
            <a:pPr lvl="1"/>
            <a:r>
              <a:rPr lang="ru-RU" dirty="0" smtClean="0"/>
              <a:t>Цели кодирования:</a:t>
            </a:r>
          </a:p>
          <a:p>
            <a:pPr lvl="2"/>
            <a:r>
              <a:rPr lang="ru-RU" dirty="0" smtClean="0"/>
              <a:t>Снижение ошибок при передачи сигнала</a:t>
            </a:r>
          </a:p>
          <a:p>
            <a:pPr lvl="2"/>
            <a:r>
              <a:rPr lang="ru-RU" dirty="0" smtClean="0"/>
              <a:t>Самосинхронизация последовательностей</a:t>
            </a:r>
          </a:p>
          <a:p>
            <a:pPr lvl="2"/>
            <a:r>
              <a:rPr lang="ru-RU" dirty="0" smtClean="0"/>
              <a:t>Повышение эффективности использования полосы частот</a:t>
            </a: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3422650" y="5327649"/>
            <a:ext cx="3778250" cy="546115"/>
          </a:xfrm>
          <a:custGeom>
            <a:avLst/>
            <a:gdLst>
              <a:gd name="connsiteX0" fmla="*/ 0 w 3778250"/>
              <a:gd name="connsiteY0" fmla="*/ 203201 h 546115"/>
              <a:gd name="connsiteX1" fmla="*/ 323850 w 3778250"/>
              <a:gd name="connsiteY1" fmla="*/ 25401 h 546115"/>
              <a:gd name="connsiteX2" fmla="*/ 755650 w 3778250"/>
              <a:gd name="connsiteY2" fmla="*/ 476251 h 546115"/>
              <a:gd name="connsiteX3" fmla="*/ 1193800 w 3778250"/>
              <a:gd name="connsiteY3" fmla="*/ 1 h 546115"/>
              <a:gd name="connsiteX4" fmla="*/ 1543050 w 3778250"/>
              <a:gd name="connsiteY4" fmla="*/ 482601 h 546115"/>
              <a:gd name="connsiteX5" fmla="*/ 1943100 w 3778250"/>
              <a:gd name="connsiteY5" fmla="*/ 6351 h 546115"/>
              <a:gd name="connsiteX6" fmla="*/ 2444750 w 3778250"/>
              <a:gd name="connsiteY6" fmla="*/ 546101 h 546115"/>
              <a:gd name="connsiteX7" fmla="*/ 2857500 w 3778250"/>
              <a:gd name="connsiteY7" fmla="*/ 25401 h 546115"/>
              <a:gd name="connsiteX8" fmla="*/ 3206750 w 3778250"/>
              <a:gd name="connsiteY8" fmla="*/ 539751 h 546115"/>
              <a:gd name="connsiteX9" fmla="*/ 3492500 w 3778250"/>
              <a:gd name="connsiteY9" fmla="*/ 63501 h 546115"/>
              <a:gd name="connsiteX10" fmla="*/ 3778250 w 3778250"/>
              <a:gd name="connsiteY10" fmla="*/ 514351 h 54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78250" h="546115">
                <a:moveTo>
                  <a:pt x="0" y="203201"/>
                </a:moveTo>
                <a:cubicBezTo>
                  <a:pt x="98954" y="91547"/>
                  <a:pt x="197908" y="-20107"/>
                  <a:pt x="323850" y="25401"/>
                </a:cubicBezTo>
                <a:cubicBezTo>
                  <a:pt x="449792" y="70909"/>
                  <a:pt x="610658" y="480484"/>
                  <a:pt x="755650" y="476251"/>
                </a:cubicBezTo>
                <a:cubicBezTo>
                  <a:pt x="900642" y="472018"/>
                  <a:pt x="1062567" y="-1057"/>
                  <a:pt x="1193800" y="1"/>
                </a:cubicBezTo>
                <a:cubicBezTo>
                  <a:pt x="1325033" y="1059"/>
                  <a:pt x="1418167" y="481543"/>
                  <a:pt x="1543050" y="482601"/>
                </a:cubicBezTo>
                <a:cubicBezTo>
                  <a:pt x="1667933" y="483659"/>
                  <a:pt x="1792817" y="-4232"/>
                  <a:pt x="1943100" y="6351"/>
                </a:cubicBezTo>
                <a:cubicBezTo>
                  <a:pt x="2093383" y="16934"/>
                  <a:pt x="2292350" y="542926"/>
                  <a:pt x="2444750" y="546101"/>
                </a:cubicBezTo>
                <a:cubicBezTo>
                  <a:pt x="2597150" y="549276"/>
                  <a:pt x="2730500" y="26459"/>
                  <a:pt x="2857500" y="25401"/>
                </a:cubicBezTo>
                <a:cubicBezTo>
                  <a:pt x="2984500" y="24343"/>
                  <a:pt x="3100917" y="533401"/>
                  <a:pt x="3206750" y="539751"/>
                </a:cubicBezTo>
                <a:cubicBezTo>
                  <a:pt x="3312583" y="546101"/>
                  <a:pt x="3397250" y="67734"/>
                  <a:pt x="3492500" y="63501"/>
                </a:cubicBezTo>
                <a:cubicBezTo>
                  <a:pt x="3587750" y="59268"/>
                  <a:pt x="3683000" y="286809"/>
                  <a:pt x="3778250" y="5143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827695" y="5906293"/>
            <a:ext cx="463550" cy="139467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1331640" y="5579243"/>
            <a:ext cx="463550" cy="589041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2237356" y="5915917"/>
            <a:ext cx="463550" cy="139467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1784498" y="5579243"/>
            <a:ext cx="463550" cy="589041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AMI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766" y="1196752"/>
            <a:ext cx="8229600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AMI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Mark</a:t>
            </a:r>
            <a:r>
              <a:rPr lang="ru-RU" dirty="0" smtClean="0"/>
              <a:t> </a:t>
            </a:r>
            <a:r>
              <a:rPr lang="ru-RU" dirty="0" err="1" smtClean="0"/>
              <a:t>Inversion</a:t>
            </a:r>
            <a:r>
              <a:rPr lang="en-US" dirty="0" smtClean="0"/>
              <a:t>, </a:t>
            </a:r>
            <a:r>
              <a:rPr lang="ru-RU" dirty="0" smtClean="0"/>
              <a:t> АВР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bipolar</a:t>
            </a:r>
            <a:r>
              <a:rPr lang="ru-RU" dirty="0" smtClean="0"/>
              <a:t>) </a:t>
            </a:r>
            <a:r>
              <a:rPr lang="en-US" dirty="0" smtClean="0"/>
              <a:t>)</a:t>
            </a:r>
            <a:r>
              <a:rPr lang="ru-RU" dirty="0" smtClean="0"/>
              <a:t>—  </a:t>
            </a:r>
          </a:p>
          <a:p>
            <a:r>
              <a:rPr lang="ru-RU" dirty="0" smtClean="0"/>
              <a:t>биполярная схема, </a:t>
            </a:r>
            <a:endParaRPr lang="en-US" dirty="0" smtClean="0"/>
          </a:p>
          <a:p>
            <a:r>
              <a:rPr lang="ru-RU" dirty="0" smtClean="0"/>
              <a:t>использующая значения +V, 0 и -V. </a:t>
            </a:r>
            <a:endParaRPr lang="en-US" dirty="0" smtClean="0"/>
          </a:p>
          <a:p>
            <a:r>
              <a:rPr lang="ru-RU" dirty="0" smtClean="0"/>
              <a:t>Все нулевые биты </a:t>
            </a:r>
            <a:r>
              <a:rPr lang="en-US" dirty="0" smtClean="0"/>
              <a:t>- </a:t>
            </a:r>
            <a:r>
              <a:rPr lang="ru-RU" dirty="0" smtClean="0"/>
              <a:t>0V, </a:t>
            </a:r>
            <a:endParaRPr lang="en-US" dirty="0" smtClean="0"/>
          </a:p>
          <a:p>
            <a:r>
              <a:rPr lang="ru-RU" dirty="0" smtClean="0"/>
              <a:t>единичные — чередующимися значениями +V и -V. </a:t>
            </a:r>
            <a:endParaRPr lang="en-US" dirty="0" smtClean="0"/>
          </a:p>
          <a:p>
            <a:pPr lvl="1"/>
            <a:r>
              <a:rPr lang="ru-RU" dirty="0" smtClean="0"/>
              <a:t>Применяется в </a:t>
            </a:r>
            <a:r>
              <a:rPr lang="ru-RU" dirty="0" err="1" smtClean="0"/>
              <a:t>DSx</a:t>
            </a:r>
            <a:r>
              <a:rPr lang="ru-RU" dirty="0" smtClean="0"/>
              <a:t> (DS1-DS4), ISDN. </a:t>
            </a:r>
            <a:endParaRPr lang="en-US" dirty="0" smtClean="0"/>
          </a:p>
          <a:p>
            <a:r>
              <a:rPr lang="ru-RU" dirty="0" err="1" smtClean="0"/>
              <a:t>He</a:t>
            </a:r>
            <a:r>
              <a:rPr lang="ru-RU" dirty="0" smtClean="0"/>
              <a:t> является полностью самосинхронизирующейся </a:t>
            </a:r>
            <a:endParaRPr lang="en-US" dirty="0" smtClean="0"/>
          </a:p>
          <a:p>
            <a:pPr lvl="1"/>
            <a:r>
              <a:rPr lang="ru-RU" dirty="0" smtClean="0"/>
              <a:t>длинная последовательность  нулей приведет к потере синхронизации. </a:t>
            </a:r>
          </a:p>
          <a:p>
            <a:pPr lvl="1"/>
            <a:r>
              <a:rPr lang="ru-RU" dirty="0"/>
              <a:t>HDB3 </a:t>
            </a:r>
            <a:r>
              <a:rPr lang="ru-RU" dirty="0" smtClean="0"/>
              <a:t> и B8ZS</a:t>
            </a:r>
            <a:r>
              <a:rPr lang="en-US" dirty="0" smtClean="0"/>
              <a:t> – AMI c </a:t>
            </a:r>
            <a:r>
              <a:rPr lang="ru-RU" dirty="0" smtClean="0"/>
              <a:t>исключением последовательностей нулей за счет вставок</a:t>
            </a:r>
          </a:p>
          <a:p>
            <a:pPr lvl="1"/>
            <a:r>
              <a:rPr lang="en-US" dirty="0" smtClean="0"/>
              <a:t>MAMI</a:t>
            </a:r>
            <a:r>
              <a:rPr lang="ru-RU" dirty="0" smtClean="0"/>
              <a:t> – 0 чередуется, 1 нулевой потенциал.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98105"/>
            <a:ext cx="6169868" cy="13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7"/>
            <a:ext cx="8373616" cy="38164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NRZ (</a:t>
            </a:r>
            <a:r>
              <a:rPr lang="ru-RU" dirty="0" err="1" smtClean="0"/>
              <a:t>Non-Return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без возврата к нулю) — биполярная  </a:t>
            </a:r>
            <a:r>
              <a:rPr lang="ru-RU" dirty="0" err="1" smtClean="0"/>
              <a:t>нетранзитивная</a:t>
            </a:r>
            <a:r>
              <a:rPr lang="ru-RU" dirty="0" smtClean="0"/>
              <a:t> схема (состояния меняются на границе</a:t>
            </a:r>
            <a:r>
              <a:rPr lang="en-US" dirty="0" smtClean="0"/>
              <a:t>)</a:t>
            </a:r>
            <a:r>
              <a:rPr lang="ru-RU" dirty="0" smtClean="0"/>
              <a:t> – классическая схема.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NRZ (в RS-232) состояние отражает значение бита (рис. а).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Дифференциальная </a:t>
            </a:r>
            <a:r>
              <a:rPr lang="ru-RU" dirty="0"/>
              <a:t>NRZ (</a:t>
            </a:r>
            <a:r>
              <a:rPr lang="ru-RU" dirty="0" smtClean="0"/>
              <a:t>транзитивная схема):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лог«1</a:t>
            </a:r>
            <a:r>
              <a:rPr lang="ru-RU" dirty="0"/>
              <a:t>» </a:t>
            </a:r>
            <a:r>
              <a:rPr lang="ru-RU" dirty="0" smtClean="0"/>
              <a:t> состояние меняется в начале интервала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</a:t>
            </a:r>
            <a:r>
              <a:rPr lang="ru-RU" dirty="0"/>
              <a:t>» состояние </a:t>
            </a:r>
            <a:r>
              <a:rPr lang="ru-RU" dirty="0" smtClean="0"/>
              <a:t> не меняется (рис. б), </a:t>
            </a:r>
          </a:p>
          <a:p>
            <a:pPr lvl="2">
              <a:lnSpc>
                <a:spcPct val="120000"/>
              </a:lnSpc>
            </a:pPr>
            <a:r>
              <a:rPr lang="ru-RU" sz="2600" dirty="0" smtClean="0"/>
              <a:t>привязки «1» и «0» к определенному состоянию нет.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431731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831870"/>
            <a:ext cx="4341855" cy="41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34364"/>
            <a:ext cx="5976664" cy="242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8"/>
            <a:ext cx="8373616" cy="3176276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/>
              <a:t>NRZI (</a:t>
            </a:r>
            <a:r>
              <a:rPr lang="ru-RU" sz="2200" dirty="0" err="1" smtClean="0"/>
              <a:t>Non-Return</a:t>
            </a:r>
            <a:r>
              <a:rPr lang="ru-RU" sz="2200" dirty="0" smtClean="0"/>
              <a:t> </a:t>
            </a:r>
            <a:r>
              <a:rPr lang="ru-RU" sz="2200" dirty="0" err="1" smtClean="0"/>
              <a:t>to</a:t>
            </a:r>
            <a:r>
              <a:rPr lang="ru-RU" sz="2200" dirty="0" smtClean="0"/>
              <a:t> </a:t>
            </a:r>
            <a:r>
              <a:rPr lang="ru-RU" sz="2200" dirty="0" err="1" smtClean="0"/>
              <a:t>Zero</a:t>
            </a:r>
            <a:r>
              <a:rPr lang="ru-RU" sz="2200" dirty="0" smtClean="0"/>
              <a:t> </a:t>
            </a:r>
            <a:r>
              <a:rPr lang="ru-RU" sz="2200" dirty="0" err="1" smtClean="0"/>
              <a:t>Inverted</a:t>
            </a:r>
            <a:r>
              <a:rPr lang="ru-RU" sz="2200" dirty="0" smtClean="0"/>
              <a:t>) </a:t>
            </a:r>
          </a:p>
          <a:p>
            <a:pPr lvl="1"/>
            <a:r>
              <a:rPr lang="ru-RU" sz="2200" dirty="0" smtClean="0"/>
              <a:t>Лог.«0» состояние меняется в начале  битового интервала  </a:t>
            </a:r>
          </a:p>
          <a:p>
            <a:pPr lvl="1"/>
            <a:r>
              <a:rPr lang="ru-RU" sz="2200" dirty="0" smtClean="0"/>
              <a:t>Лог. «1» состояние не меняется. </a:t>
            </a:r>
          </a:p>
          <a:p>
            <a:pPr lvl="1"/>
            <a:r>
              <a:rPr lang="ru-RU" sz="2200" dirty="0" smtClean="0"/>
              <a:t>возможна и обратная схема представления «0» и «1», </a:t>
            </a:r>
          </a:p>
          <a:p>
            <a:pPr lvl="1"/>
            <a:r>
              <a:rPr lang="ru-RU" sz="2200" dirty="0" smtClean="0"/>
              <a:t>Применяется в FDDI, 100BaseFX, </a:t>
            </a:r>
            <a:r>
              <a:rPr lang="en-US" sz="2200" dirty="0" smtClean="0"/>
              <a:t>USB</a:t>
            </a:r>
            <a:endParaRPr lang="ru-RU" sz="2200" dirty="0" smtClean="0"/>
          </a:p>
          <a:p>
            <a:pPr marL="457200" lvl="1" indent="0">
              <a:buNone/>
            </a:pPr>
            <a:r>
              <a:rPr lang="ru-RU" dirty="0" smtClean="0"/>
              <a:t>При </a:t>
            </a:r>
            <a:r>
              <a:rPr lang="ru-RU" dirty="0"/>
              <a:t>поступлении логического «нуля» на вход кодирующего устройства меняется уровень потенциала в канале связи, а при поступлении логической «единицы» состояние потенциала в линии связи не меняется</a:t>
            </a:r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88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384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RZ (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с возвратом к нулю) — биполярная транзитивная </a:t>
            </a:r>
            <a:r>
              <a:rPr lang="ru-RU" dirty="0" err="1" smtClean="0"/>
              <a:t>самосинхронзирующаяся</a:t>
            </a:r>
            <a:r>
              <a:rPr lang="ru-RU" dirty="0" smtClean="0"/>
              <a:t> схема.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в определенный момент битового интервала всегда возвращается к нулю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Лог. «1» состояние перешло к 0 из большего потенциала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«0» </a:t>
            </a:r>
            <a:r>
              <a:rPr lang="ru-RU" dirty="0"/>
              <a:t>состояние перешло к 0 из </a:t>
            </a:r>
            <a:r>
              <a:rPr lang="ru-RU" dirty="0" smtClean="0"/>
              <a:t>меньшего потенциала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smtClean="0"/>
              <a:t> дифференциальный </a:t>
            </a:r>
            <a:r>
              <a:rPr lang="en-US" dirty="0" smtClean="0"/>
              <a:t>RZ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</a:t>
            </a:r>
            <a:r>
              <a:rPr lang="en-US" dirty="0" smtClean="0"/>
              <a:t>0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повторило предыдущее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</a:t>
            </a:r>
            <a:r>
              <a:rPr lang="ru-RU" dirty="0"/>
              <a:t>. </a:t>
            </a:r>
            <a:r>
              <a:rPr lang="ru-RU" dirty="0" smtClean="0"/>
              <a:t>«</a:t>
            </a:r>
            <a:r>
              <a:rPr lang="en-US" dirty="0" smtClean="0"/>
              <a:t>1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изменилось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48" y="4653136"/>
            <a:ext cx="4314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FM0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3384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FM 0 (</a:t>
            </a:r>
            <a:r>
              <a:rPr lang="ru-RU" dirty="0" err="1" smtClean="0"/>
              <a:t>Frequency</a:t>
            </a:r>
            <a:r>
              <a:rPr lang="ru-RU" dirty="0" smtClean="0"/>
              <a:t> </a:t>
            </a:r>
            <a:r>
              <a:rPr lang="ru-RU" dirty="0" err="1" smtClean="0"/>
              <a:t>Modulation</a:t>
            </a:r>
            <a:r>
              <a:rPr lang="ru-RU" dirty="0" smtClean="0"/>
              <a:t> 0 — частотная модуляция)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самосинхронизирующийся полярный код.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(+V или -V) меняется на  противоположное на границе каждого битового интервала.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Лог«1» в  течение битового интервала состояние не меняется.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Лог«0» в середине битового интервала состояние меняется на противоположное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Применяется в технологии </a:t>
            </a:r>
            <a:r>
              <a:rPr lang="ru-RU" dirty="0" err="1" smtClean="0"/>
              <a:t>LocalTalk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64" y="4797152"/>
            <a:ext cx="5448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</a:t>
            </a:r>
            <a:r>
              <a:rPr lang="ru-RU" b="1" dirty="0" smtClean="0"/>
              <a:t>. </a:t>
            </a:r>
            <a:r>
              <a:rPr lang="en-US" b="1" dirty="0" smtClean="0"/>
              <a:t>MLT3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3500" dirty="0" smtClean="0"/>
              <a:t>MLT-3 - трехуровневое кодирование со скремблированием,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не  самосинхронизирующееся. </a:t>
            </a:r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Лог.«0» значение не меняется, </a:t>
            </a:r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Лог.«1» значения меняются по цепочке +V, 0, -V, 0, +V и т. д.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Является усложненным вариантом NRZI, благодаря  чередованию трех уровней сужается требуемая полоса частот.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Применяется в FDDI и 100BaseTX. 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5419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706090"/>
          </a:xfrm>
        </p:spPr>
        <p:txBody>
          <a:bodyPr>
            <a:normAutofit/>
          </a:bodyPr>
          <a:lstStyle/>
          <a:p>
            <a:r>
              <a:rPr lang="ru-RU" sz="3200" b="1" dirty="0"/>
              <a:t>Физическое кодирование. </a:t>
            </a:r>
            <a:r>
              <a:rPr lang="en-US" sz="3200" b="1" dirty="0" smtClean="0"/>
              <a:t>MLT3</a:t>
            </a:r>
            <a:r>
              <a:rPr lang="ru-RU" sz="3200" b="1" dirty="0" smtClean="0"/>
              <a:t>+</a:t>
            </a:r>
            <a:r>
              <a:rPr lang="en-US" sz="3200" b="1" dirty="0" smtClean="0"/>
              <a:t>NRZI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39739" y="3244334"/>
            <a:ext cx="1155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Ethernet </a:t>
            </a:r>
            <a:r>
              <a:rPr lang="en-US" b="1" dirty="0" smtClean="0"/>
              <a:t>z</a:t>
            </a:r>
            <a:endParaRPr lang="ru-RU" dirty="0"/>
          </a:p>
        </p:txBody>
      </p:sp>
      <p:pic>
        <p:nvPicPr>
          <p:cNvPr id="17410" name="Picture 2" descr="https://konspekta.net/studopediaorg/baza14/3632047295725.files/image13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3962"/>
            <a:ext cx="56578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Физическое кодирование. </a:t>
            </a:r>
            <a:r>
              <a:rPr lang="en-US" sz="3600" b="1" dirty="0"/>
              <a:t>PAM5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752528"/>
          </a:xfrm>
        </p:spPr>
        <p:txBody>
          <a:bodyPr>
            <a:norm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Сигнал 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имеет </a:t>
            </a: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уровней  {–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2, –1, 0, +1, +2}. </a:t>
            </a:r>
            <a:endParaRPr lang="ru-RU" altLang="ru-RU" sz="2200" b="1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уровни 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{–2, –1,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1, +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2} кодируют информацию 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00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01, 10 и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ru-RU" altLang="ru-RU" sz="2200" u="sng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Уровень 0 (</a:t>
            </a:r>
            <a:r>
              <a:rPr lang="ru-RU" altLang="ru-RU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Forward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Error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Correction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, FEC) 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для коррекции 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ошибок. </a:t>
            </a:r>
            <a:endParaRPr lang="ru-RU" altLang="ru-RU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реализуется 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Треллиса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 и декодером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Витерби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 smtClean="0">
                <a:solidFill>
                  <a:srgbClr val="000000"/>
                </a:solidFill>
                <a:cs typeface="Times New Roman" pitchFamily="18" charset="0"/>
              </a:rPr>
              <a:t>увеличение помехоустойчивости 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приемника на 6 дБ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Схема 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PAM4 - 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уровни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{–2, –1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+1, +2}. 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в </a:t>
            </a:r>
            <a:r>
              <a:rPr lang="ru-RU" altLang="ru-RU" sz="22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одном дискретном состоянии кодируется два </a:t>
            </a: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бита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Применяется </a:t>
            </a:r>
            <a:r>
              <a:rPr lang="ru-RU" sz="2200" dirty="0"/>
              <a:t>в 1000BaseT. </a:t>
            </a:r>
            <a:endParaRPr lang="en-US" sz="2200" dirty="0"/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endParaRPr lang="ru-RU" altLang="ru-RU" sz="2200" dirty="0">
              <a:latin typeface="+mj-lt"/>
              <a:cs typeface="Arial" pitchFamily="34" charset="0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814"/>
            <a:ext cx="18473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180318"/>
            <a:ext cx="63533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PAM5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4712637" cy="183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980728"/>
            <a:ext cx="8219256" cy="295232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200" i="1" dirty="0" smtClean="0"/>
              <a:t>Пара бит, в зависимости от предыстории,  представляется одним из 4 уровней потенциала. 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полоса частот вдвое ниже битовой скорости. </a:t>
            </a:r>
          </a:p>
          <a:p>
            <a:pPr lvl="1">
              <a:lnSpc>
                <a:spcPct val="120000"/>
              </a:lnSpc>
            </a:pP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Битовая скорость в два раза больше </a:t>
            </a:r>
            <a:r>
              <a:rPr lang="ru-RU" altLang="ru-RU" sz="1800" dirty="0" err="1">
                <a:solidFill>
                  <a:srgbClr val="000000"/>
                </a:solidFill>
                <a:cs typeface="Times New Roman" pitchFamily="18" charset="0"/>
              </a:rPr>
              <a:t>бодовой</a:t>
            </a: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2200" b="1" dirty="0" smtClean="0"/>
              <a:t>В основе схемы принцип</a:t>
            </a:r>
            <a:r>
              <a:rPr lang="en-US" sz="2200" b="1" dirty="0" smtClean="0"/>
              <a:t> </a:t>
            </a:r>
            <a:r>
              <a:rPr lang="ru-RU" sz="2200" b="1" dirty="0" smtClean="0"/>
              <a:t>кодирования 2B1Q </a:t>
            </a:r>
            <a:r>
              <a:rPr lang="ru-RU" sz="2200" dirty="0" smtClean="0"/>
              <a:t>— пара бит представляется одним четверичным символом  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Ноль – служебные сигналы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33256"/>
            <a:ext cx="5910250" cy="87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Полное кодирование. пример</a:t>
            </a:r>
            <a:r>
              <a:rPr lang="ru-RU" b="1" dirty="0"/>
              <a:t>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259180"/>
              </p:ext>
            </p:extLst>
          </p:nvPr>
        </p:nvGraphicFramePr>
        <p:xfrm>
          <a:off x="2013414" y="980728"/>
          <a:ext cx="30893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21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709626"/>
              </p:ext>
            </p:extLst>
          </p:nvPr>
        </p:nvGraphicFramePr>
        <p:xfrm>
          <a:off x="5076058" y="980728"/>
          <a:ext cx="298178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1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20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1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97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372029"/>
              </p:ext>
            </p:extLst>
          </p:nvPr>
        </p:nvGraphicFramePr>
        <p:xfrm>
          <a:off x="2123728" y="3717032"/>
          <a:ext cx="30963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8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45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16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16"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663628"/>
              </p:ext>
            </p:extLst>
          </p:nvPr>
        </p:nvGraphicFramePr>
        <p:xfrm>
          <a:off x="5148064" y="3717032"/>
          <a:ext cx="2918828" cy="219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6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42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1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27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0730" y="137677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98626" y="176916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21870" y="249591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NRZI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28153" y="2126583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98626" y="2852936"/>
            <a:ext cx="69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MLT3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49453" y="406609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63266" y="443542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82834" y="517927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</a:t>
            </a:r>
            <a:r>
              <a:rPr lang="ru-RU" dirty="0" smtClean="0"/>
              <a:t> </a:t>
            </a:r>
            <a:r>
              <a:rPr lang="ru-RU" dirty="0" err="1" smtClean="0"/>
              <a:t>диф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36876" y="4815907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07349" y="5542260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0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Логическое кодирование данных </a:t>
            </a:r>
            <a:r>
              <a:rPr lang="ru-RU" sz="2200" dirty="0" smtClean="0"/>
              <a:t>(</a:t>
            </a:r>
            <a:r>
              <a:rPr lang="ru-RU" sz="2200" dirty="0" err="1" smtClean="0"/>
              <a:t>data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преобразует поток бит  сформированного кадра в последовательность символов, подлежащих физическому кодированию для передачи по линии связи.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В простейшем случае кодирование отсутствует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прозрачное кодирование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каждый бит входного потока отображается соответствующим битом выходного потока. 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4469160" y="4815734"/>
            <a:ext cx="1592855" cy="106851"/>
          </a:xfrm>
          <a:custGeom>
            <a:avLst/>
            <a:gdLst>
              <a:gd name="connsiteX0" fmla="*/ 0 w 4528589"/>
              <a:gd name="connsiteY0" fmla="*/ 108141 h 146271"/>
              <a:gd name="connsiteX1" fmla="*/ 323850 w 4528589"/>
              <a:gd name="connsiteY1" fmla="*/ 139891 h 146271"/>
              <a:gd name="connsiteX2" fmla="*/ 508000 w 4528589"/>
              <a:gd name="connsiteY2" fmla="*/ 38291 h 146271"/>
              <a:gd name="connsiteX3" fmla="*/ 762000 w 4528589"/>
              <a:gd name="connsiteY3" fmla="*/ 146241 h 146271"/>
              <a:gd name="connsiteX4" fmla="*/ 1162050 w 4528589"/>
              <a:gd name="connsiteY4" fmla="*/ 25591 h 146271"/>
              <a:gd name="connsiteX5" fmla="*/ 1352550 w 4528589"/>
              <a:gd name="connsiteY5" fmla="*/ 95441 h 146271"/>
              <a:gd name="connsiteX6" fmla="*/ 1708150 w 4528589"/>
              <a:gd name="connsiteY6" fmla="*/ 63691 h 146271"/>
              <a:gd name="connsiteX7" fmla="*/ 2076450 w 4528589"/>
              <a:gd name="connsiteY7" fmla="*/ 139891 h 146271"/>
              <a:gd name="connsiteX8" fmla="*/ 2482850 w 4528589"/>
              <a:gd name="connsiteY8" fmla="*/ 57341 h 146271"/>
              <a:gd name="connsiteX9" fmla="*/ 2825750 w 4528589"/>
              <a:gd name="connsiteY9" fmla="*/ 191 h 146271"/>
              <a:gd name="connsiteX10" fmla="*/ 3251200 w 4528589"/>
              <a:gd name="connsiteY10" fmla="*/ 76391 h 146271"/>
              <a:gd name="connsiteX11" fmla="*/ 3702050 w 4528589"/>
              <a:gd name="connsiteY11" fmla="*/ 76391 h 146271"/>
              <a:gd name="connsiteX12" fmla="*/ 4044950 w 4528589"/>
              <a:gd name="connsiteY12" fmla="*/ 82741 h 146271"/>
              <a:gd name="connsiteX13" fmla="*/ 4248150 w 4528589"/>
              <a:gd name="connsiteY13" fmla="*/ 82741 h 146271"/>
              <a:gd name="connsiteX14" fmla="*/ 4305300 w 4528589"/>
              <a:gd name="connsiteY14" fmla="*/ 82741 h 146271"/>
              <a:gd name="connsiteX15" fmla="*/ 4502150 w 4528589"/>
              <a:gd name="connsiteY15" fmla="*/ 50991 h 146271"/>
              <a:gd name="connsiteX16" fmla="*/ 4521200 w 4528589"/>
              <a:gd name="connsiteY16" fmla="*/ 57341 h 14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8589" h="146271">
                <a:moveTo>
                  <a:pt x="0" y="108141"/>
                </a:moveTo>
                <a:cubicBezTo>
                  <a:pt x="119591" y="129837"/>
                  <a:pt x="239183" y="151533"/>
                  <a:pt x="323850" y="139891"/>
                </a:cubicBezTo>
                <a:cubicBezTo>
                  <a:pt x="408517" y="128249"/>
                  <a:pt x="434975" y="37233"/>
                  <a:pt x="508000" y="38291"/>
                </a:cubicBezTo>
                <a:cubicBezTo>
                  <a:pt x="581025" y="39349"/>
                  <a:pt x="652992" y="148358"/>
                  <a:pt x="762000" y="146241"/>
                </a:cubicBezTo>
                <a:cubicBezTo>
                  <a:pt x="871008" y="144124"/>
                  <a:pt x="1063625" y="34058"/>
                  <a:pt x="1162050" y="25591"/>
                </a:cubicBezTo>
                <a:cubicBezTo>
                  <a:pt x="1260475" y="17124"/>
                  <a:pt x="1261533" y="89091"/>
                  <a:pt x="1352550" y="95441"/>
                </a:cubicBezTo>
                <a:cubicBezTo>
                  <a:pt x="1443567" y="101791"/>
                  <a:pt x="1587500" y="56283"/>
                  <a:pt x="1708150" y="63691"/>
                </a:cubicBezTo>
                <a:cubicBezTo>
                  <a:pt x="1828800" y="71099"/>
                  <a:pt x="1947333" y="140949"/>
                  <a:pt x="2076450" y="139891"/>
                </a:cubicBezTo>
                <a:cubicBezTo>
                  <a:pt x="2205567" y="138833"/>
                  <a:pt x="2357967" y="80624"/>
                  <a:pt x="2482850" y="57341"/>
                </a:cubicBezTo>
                <a:cubicBezTo>
                  <a:pt x="2607733" y="34058"/>
                  <a:pt x="2697692" y="-2984"/>
                  <a:pt x="2825750" y="191"/>
                </a:cubicBezTo>
                <a:cubicBezTo>
                  <a:pt x="2953808" y="3366"/>
                  <a:pt x="3105150" y="63691"/>
                  <a:pt x="3251200" y="76391"/>
                </a:cubicBezTo>
                <a:cubicBezTo>
                  <a:pt x="3397250" y="89091"/>
                  <a:pt x="3569758" y="75333"/>
                  <a:pt x="3702050" y="76391"/>
                </a:cubicBezTo>
                <a:cubicBezTo>
                  <a:pt x="3834342" y="77449"/>
                  <a:pt x="3953933" y="81683"/>
                  <a:pt x="4044950" y="82741"/>
                </a:cubicBezTo>
                <a:cubicBezTo>
                  <a:pt x="4135967" y="83799"/>
                  <a:pt x="4248150" y="82741"/>
                  <a:pt x="4248150" y="82741"/>
                </a:cubicBezTo>
                <a:cubicBezTo>
                  <a:pt x="4291542" y="82741"/>
                  <a:pt x="4262967" y="88033"/>
                  <a:pt x="4305300" y="82741"/>
                </a:cubicBezTo>
                <a:cubicBezTo>
                  <a:pt x="4347633" y="77449"/>
                  <a:pt x="4502150" y="50991"/>
                  <a:pt x="4502150" y="50991"/>
                </a:cubicBezTo>
                <a:cubicBezTo>
                  <a:pt x="4538133" y="46758"/>
                  <a:pt x="4529666" y="52049"/>
                  <a:pt x="4521200" y="57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6032051" y="4739811"/>
            <a:ext cx="1780309" cy="129349"/>
          </a:xfrm>
          <a:custGeom>
            <a:avLst/>
            <a:gdLst>
              <a:gd name="connsiteX0" fmla="*/ 0 w 4528589"/>
              <a:gd name="connsiteY0" fmla="*/ 108141 h 146271"/>
              <a:gd name="connsiteX1" fmla="*/ 323850 w 4528589"/>
              <a:gd name="connsiteY1" fmla="*/ 139891 h 146271"/>
              <a:gd name="connsiteX2" fmla="*/ 508000 w 4528589"/>
              <a:gd name="connsiteY2" fmla="*/ 38291 h 146271"/>
              <a:gd name="connsiteX3" fmla="*/ 762000 w 4528589"/>
              <a:gd name="connsiteY3" fmla="*/ 146241 h 146271"/>
              <a:gd name="connsiteX4" fmla="*/ 1162050 w 4528589"/>
              <a:gd name="connsiteY4" fmla="*/ 25591 h 146271"/>
              <a:gd name="connsiteX5" fmla="*/ 1352550 w 4528589"/>
              <a:gd name="connsiteY5" fmla="*/ 95441 h 146271"/>
              <a:gd name="connsiteX6" fmla="*/ 1708150 w 4528589"/>
              <a:gd name="connsiteY6" fmla="*/ 63691 h 146271"/>
              <a:gd name="connsiteX7" fmla="*/ 2076450 w 4528589"/>
              <a:gd name="connsiteY7" fmla="*/ 139891 h 146271"/>
              <a:gd name="connsiteX8" fmla="*/ 2482850 w 4528589"/>
              <a:gd name="connsiteY8" fmla="*/ 57341 h 146271"/>
              <a:gd name="connsiteX9" fmla="*/ 2825750 w 4528589"/>
              <a:gd name="connsiteY9" fmla="*/ 191 h 146271"/>
              <a:gd name="connsiteX10" fmla="*/ 3251200 w 4528589"/>
              <a:gd name="connsiteY10" fmla="*/ 76391 h 146271"/>
              <a:gd name="connsiteX11" fmla="*/ 3702050 w 4528589"/>
              <a:gd name="connsiteY11" fmla="*/ 76391 h 146271"/>
              <a:gd name="connsiteX12" fmla="*/ 4044950 w 4528589"/>
              <a:gd name="connsiteY12" fmla="*/ 82741 h 146271"/>
              <a:gd name="connsiteX13" fmla="*/ 4248150 w 4528589"/>
              <a:gd name="connsiteY13" fmla="*/ 82741 h 146271"/>
              <a:gd name="connsiteX14" fmla="*/ 4305300 w 4528589"/>
              <a:gd name="connsiteY14" fmla="*/ 82741 h 146271"/>
              <a:gd name="connsiteX15" fmla="*/ 4502150 w 4528589"/>
              <a:gd name="connsiteY15" fmla="*/ 50991 h 146271"/>
              <a:gd name="connsiteX16" fmla="*/ 4521200 w 4528589"/>
              <a:gd name="connsiteY16" fmla="*/ 57341 h 14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8589" h="146271">
                <a:moveTo>
                  <a:pt x="0" y="108141"/>
                </a:moveTo>
                <a:cubicBezTo>
                  <a:pt x="119591" y="129837"/>
                  <a:pt x="239183" y="151533"/>
                  <a:pt x="323850" y="139891"/>
                </a:cubicBezTo>
                <a:cubicBezTo>
                  <a:pt x="408517" y="128249"/>
                  <a:pt x="434975" y="37233"/>
                  <a:pt x="508000" y="38291"/>
                </a:cubicBezTo>
                <a:cubicBezTo>
                  <a:pt x="581025" y="39349"/>
                  <a:pt x="652992" y="148358"/>
                  <a:pt x="762000" y="146241"/>
                </a:cubicBezTo>
                <a:cubicBezTo>
                  <a:pt x="871008" y="144124"/>
                  <a:pt x="1063625" y="34058"/>
                  <a:pt x="1162050" y="25591"/>
                </a:cubicBezTo>
                <a:cubicBezTo>
                  <a:pt x="1260475" y="17124"/>
                  <a:pt x="1261533" y="89091"/>
                  <a:pt x="1352550" y="95441"/>
                </a:cubicBezTo>
                <a:cubicBezTo>
                  <a:pt x="1443567" y="101791"/>
                  <a:pt x="1587500" y="56283"/>
                  <a:pt x="1708150" y="63691"/>
                </a:cubicBezTo>
                <a:cubicBezTo>
                  <a:pt x="1828800" y="71099"/>
                  <a:pt x="1947333" y="140949"/>
                  <a:pt x="2076450" y="139891"/>
                </a:cubicBezTo>
                <a:cubicBezTo>
                  <a:pt x="2205567" y="138833"/>
                  <a:pt x="2357967" y="80624"/>
                  <a:pt x="2482850" y="57341"/>
                </a:cubicBezTo>
                <a:cubicBezTo>
                  <a:pt x="2607733" y="34058"/>
                  <a:pt x="2697692" y="-2984"/>
                  <a:pt x="2825750" y="191"/>
                </a:cubicBezTo>
                <a:cubicBezTo>
                  <a:pt x="2953808" y="3366"/>
                  <a:pt x="3105150" y="63691"/>
                  <a:pt x="3251200" y="76391"/>
                </a:cubicBezTo>
                <a:cubicBezTo>
                  <a:pt x="3397250" y="89091"/>
                  <a:pt x="3569758" y="75333"/>
                  <a:pt x="3702050" y="76391"/>
                </a:cubicBezTo>
                <a:cubicBezTo>
                  <a:pt x="3834342" y="77449"/>
                  <a:pt x="3953933" y="81683"/>
                  <a:pt x="4044950" y="82741"/>
                </a:cubicBezTo>
                <a:cubicBezTo>
                  <a:pt x="4135967" y="83799"/>
                  <a:pt x="4248150" y="82741"/>
                  <a:pt x="4248150" y="82741"/>
                </a:cubicBezTo>
                <a:cubicBezTo>
                  <a:pt x="4291542" y="82741"/>
                  <a:pt x="4262967" y="88033"/>
                  <a:pt x="4305300" y="82741"/>
                </a:cubicBezTo>
                <a:cubicBezTo>
                  <a:pt x="4347633" y="77449"/>
                  <a:pt x="4502150" y="50991"/>
                  <a:pt x="4502150" y="50991"/>
                </a:cubicBezTo>
                <a:cubicBezTo>
                  <a:pt x="4538133" y="46758"/>
                  <a:pt x="4529666" y="52049"/>
                  <a:pt x="4521200" y="57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355976" y="422108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355976" y="5229200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>
            <a:off x="4469160" y="5445224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>
            <a:off x="5055617" y="543909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5671951" y="5427309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6200934" y="5461485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4521307" y="5445224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>
            <a:off x="4417591" y="543909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5085494" y="543268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5747492" y="5421182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355976" y="4365105"/>
            <a:ext cx="3600400" cy="26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55976" y="4996916"/>
            <a:ext cx="3600400" cy="22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7812360" y="4785566"/>
            <a:ext cx="233919" cy="207381"/>
          </a:xfrm>
          <a:custGeom>
            <a:avLst/>
            <a:gdLst>
              <a:gd name="connsiteX0" fmla="*/ 0 w 233919"/>
              <a:gd name="connsiteY0" fmla="*/ 0 h 161966"/>
              <a:gd name="connsiteX1" fmla="*/ 100013 w 233919"/>
              <a:gd name="connsiteY1" fmla="*/ 147637 h 161966"/>
              <a:gd name="connsiteX2" fmla="*/ 119063 w 233919"/>
              <a:gd name="connsiteY2" fmla="*/ 147637 h 161966"/>
              <a:gd name="connsiteX3" fmla="*/ 223838 w 233919"/>
              <a:gd name="connsiteY3" fmla="*/ 71437 h 161966"/>
              <a:gd name="connsiteX4" fmla="*/ 223838 w 233919"/>
              <a:gd name="connsiteY4" fmla="*/ 4762 h 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19" h="161966">
                <a:moveTo>
                  <a:pt x="0" y="0"/>
                </a:moveTo>
                <a:lnTo>
                  <a:pt x="100013" y="147637"/>
                </a:lnTo>
                <a:cubicBezTo>
                  <a:pt x="119857" y="172243"/>
                  <a:pt x="98426" y="160337"/>
                  <a:pt x="119063" y="147637"/>
                </a:cubicBezTo>
                <a:cubicBezTo>
                  <a:pt x="139700" y="134937"/>
                  <a:pt x="206376" y="95249"/>
                  <a:pt x="223838" y="71437"/>
                </a:cubicBezTo>
                <a:cubicBezTo>
                  <a:pt x="241300" y="47625"/>
                  <a:pt x="232569" y="26193"/>
                  <a:pt x="223838" y="47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19"/>
          <p:cNvCxnSpPr/>
          <p:nvPr/>
        </p:nvCxnSpPr>
        <p:spPr>
          <a:xfrm>
            <a:off x="3276470" y="551723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>
            <a:off x="4021350" y="551723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/>
          <p:nvPr/>
        </p:nvCxnSpPr>
        <p:spPr>
          <a:xfrm>
            <a:off x="4724147" y="5513263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5731747" y="5725898"/>
            <a:ext cx="796427" cy="698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Избыточность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Логическое кодирование обеспечивает избыточность кода</a:t>
            </a:r>
          </a:p>
          <a:p>
            <a:pPr marL="742950" lvl="2" indent="-342900"/>
            <a:r>
              <a:rPr lang="ru-RU" sz="2200" dirty="0" smtClean="0"/>
              <a:t>позволяет облегчить решение задач физического кодирования </a:t>
            </a:r>
          </a:p>
          <a:p>
            <a:pPr marL="1200150" lvl="3" indent="-342900"/>
            <a:r>
              <a:rPr lang="ru-RU" sz="2200" dirty="0"/>
              <a:t>исключить «неудобные» битовые  последовательности (например, длинные цепочки </a:t>
            </a:r>
            <a:r>
              <a:rPr lang="ru-RU" sz="2200" dirty="0" smtClean="0"/>
              <a:t>нулей или </a:t>
            </a:r>
            <a:r>
              <a:rPr lang="ru-RU" sz="2200" dirty="0"/>
              <a:t>единиц), </a:t>
            </a:r>
          </a:p>
          <a:p>
            <a:pPr marL="1200150" lvl="3" indent="-342900"/>
            <a:r>
              <a:rPr lang="ru-RU" sz="2200" dirty="0"/>
              <a:t>увеличить кодовое  расстояние (облегчается декодирование с приемлемым уровнем ошибок), </a:t>
            </a:r>
          </a:p>
          <a:p>
            <a:pPr marL="1200150" lvl="3" indent="-342900"/>
            <a:r>
              <a:rPr lang="ru-RU" sz="2200" dirty="0"/>
              <a:t>улучшить спектральные характеристики физического сигнала </a:t>
            </a:r>
            <a:endParaRPr lang="ru-RU" sz="2200" dirty="0" smtClean="0"/>
          </a:p>
          <a:p>
            <a:pPr marL="1200150" lvl="3" indent="-342900"/>
            <a:r>
              <a:rPr lang="ru-RU" sz="2200" dirty="0" smtClean="0"/>
              <a:t>передавать </a:t>
            </a:r>
            <a:r>
              <a:rPr lang="ru-RU" sz="2200" dirty="0"/>
              <a:t>специальные служебные сигналы. </a:t>
            </a:r>
          </a:p>
          <a:p>
            <a:pPr marL="742950" lvl="2" indent="-34290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07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Физическое, или сигнальное, кодирование (</a:t>
            </a:r>
            <a:r>
              <a:rPr lang="ru-RU" sz="2200" dirty="0" err="1" smtClean="0"/>
              <a:t>signal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определяет  правила Представления дискретных символов (продуктов логического кодирования) в физические (электрические или оптические) сигналы линии.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Физические  сигналы могут иметь аналоговую (непрерывную) форму —бесконечное число значений, из которых выбирают допустимое распознаваемое множество. </a:t>
            </a:r>
          </a:p>
        </p:txBody>
      </p:sp>
    </p:spTree>
    <p:extLst>
      <p:ext uri="{BB962C8B-B14F-4D97-AF65-F5344CB8AC3E}">
        <p14:creationId xmlns:p14="http://schemas.microsoft.com/office/powerpoint/2010/main" val="768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Скорость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39248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уровне физических сигналов вместо битовой скорости (бит/с) оперируют понятием скорости изменения сигнала в линии, измеряемой в Бодах (</a:t>
            </a:r>
            <a:r>
              <a:rPr lang="ru-RU" sz="2200" dirty="0" err="1" smtClean="0"/>
              <a:t>baud</a:t>
            </a:r>
            <a:r>
              <a:rPr lang="ru-RU" sz="2200" dirty="0" smtClean="0"/>
              <a:t>).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Подразумевается число изменений различимых состояний линии за единицу времени. </a:t>
            </a:r>
          </a:p>
          <a:p>
            <a:pPr marL="1200150" lvl="3" indent="-342900">
              <a:spcBef>
                <a:spcPts val="1200"/>
              </a:spcBef>
            </a:pPr>
            <a:r>
              <a:rPr lang="ru-RU" sz="2200" dirty="0" smtClean="0"/>
              <a:t>В случаях двухуровневого кодирования эти скорости совпадают, но для повышения эффективности использования полосы пропускания линии стремятся к более выгодным соотношениям.</a:t>
            </a:r>
          </a:p>
        </p:txBody>
      </p:sp>
    </p:spTree>
    <p:extLst>
      <p:ext uri="{BB962C8B-B14F-4D97-AF65-F5344CB8AC3E}">
        <p14:creationId xmlns:p14="http://schemas.microsoft.com/office/powerpoint/2010/main" val="1217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Автосинхронизация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На физическом уровне должна осуществляться синхронизация приемника и передатчика. </a:t>
            </a:r>
          </a:p>
          <a:p>
            <a:pPr marL="742950" lvl="2" indent="-342900"/>
            <a:r>
              <a:rPr lang="ru-RU" sz="2000" b="1" dirty="0" smtClean="0"/>
              <a:t>Внешняя синхронизация </a:t>
            </a:r>
            <a:r>
              <a:rPr lang="ru-RU" sz="2000" dirty="0" smtClean="0"/>
              <a:t>— передача тактового сигнала,  отмечающего битовые (символьные) интервалы, </a:t>
            </a:r>
          </a:p>
          <a:p>
            <a:pPr marL="1200150" lvl="3" indent="-342900"/>
            <a:r>
              <a:rPr lang="ru-RU" sz="1800" dirty="0" smtClean="0"/>
              <a:t>практически не применяется </a:t>
            </a:r>
            <a:r>
              <a:rPr lang="ru-RU" sz="1800" dirty="0" err="1" smtClean="0"/>
              <a:t>тк</a:t>
            </a:r>
            <a:r>
              <a:rPr lang="ru-RU" sz="1800" dirty="0" smtClean="0"/>
              <a:t> дорого делать доп. канал.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Схемы физического кодирования часто </a:t>
            </a:r>
            <a:r>
              <a:rPr lang="ru-RU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самосинхронизующиеся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742950" lvl="2" indent="-342900"/>
            <a:r>
              <a:rPr lang="ru-RU" sz="2000" dirty="0" smtClean="0"/>
              <a:t>позволяют выделять синхросигнал из принимаемой последовательности состояний линии.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i="1" u="sng" dirty="0" smtClean="0"/>
              <a:t>Для таких схем  логическое кодирование за счет избыточности должно исключать нежелательные  комбинации.</a:t>
            </a:r>
          </a:p>
          <a:p>
            <a:pPr marL="742950" lvl="2" indent="-342900"/>
            <a:r>
              <a:rPr lang="ru-RU" sz="2000" dirty="0" smtClean="0"/>
              <a:t>Например приемнику сложно отличить 6 нулей от 7 нулей, по этому на уровне избыточного кодирования комбинации с 6 и более нулями должны быть исключены</a:t>
            </a:r>
          </a:p>
        </p:txBody>
      </p:sp>
    </p:spTree>
    <p:extLst>
      <p:ext uri="{BB962C8B-B14F-4D97-AF65-F5344CB8AC3E}">
        <p14:creationId xmlns:p14="http://schemas.microsoft.com/office/powerpoint/2010/main" val="8846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Потенциальное кодирование (</a:t>
            </a:r>
            <a:r>
              <a:rPr lang="ru-RU" sz="2200" b="1" dirty="0" err="1"/>
              <a:t>potential</a:t>
            </a:r>
            <a:r>
              <a:rPr lang="ru-RU" sz="2200" b="1" dirty="0"/>
              <a:t> </a:t>
            </a:r>
            <a:r>
              <a:rPr lang="ru-RU" sz="2200" b="1" dirty="0" err="1"/>
              <a:t>coding</a:t>
            </a:r>
            <a:r>
              <a:rPr lang="ru-RU" sz="2200" b="1" dirty="0"/>
              <a:t>) </a:t>
            </a:r>
            <a:r>
              <a:rPr lang="ru-RU" sz="2000" dirty="0" smtClean="0"/>
              <a:t>— информативным  является уровень сигнала в определенные моменты времени.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Транзитивное кодирование (</a:t>
            </a:r>
            <a:r>
              <a:rPr lang="ru-RU" sz="2200" b="1" dirty="0" err="1"/>
              <a:t>transition</a:t>
            </a:r>
            <a:r>
              <a:rPr lang="ru-RU" sz="2200" b="1" dirty="0"/>
              <a:t> </a:t>
            </a:r>
            <a:r>
              <a:rPr lang="ru-RU" sz="2200" b="1" dirty="0" err="1" smtClean="0"/>
              <a:t>coding</a:t>
            </a:r>
            <a:r>
              <a:rPr lang="ru-RU" sz="2200" b="1" dirty="0" smtClean="0"/>
              <a:t>, дифференциальное) </a:t>
            </a:r>
            <a:r>
              <a:rPr lang="ru-RU" sz="2000" dirty="0" smtClean="0"/>
              <a:t>— информативным  является переход из одного состояния в другое. </a:t>
            </a:r>
          </a:p>
          <a:p>
            <a:pPr marL="742950" lvl="2" indent="-342900"/>
            <a:r>
              <a:rPr lang="ru-RU" sz="2200" b="1" dirty="0"/>
              <a:t>Двухфазное (</a:t>
            </a:r>
            <a:r>
              <a:rPr lang="ru-RU" sz="2200" b="1" dirty="0" err="1"/>
              <a:t>biphase</a:t>
            </a:r>
            <a:r>
              <a:rPr lang="ru-RU" sz="2200" b="1" dirty="0"/>
              <a:t>) </a:t>
            </a:r>
            <a:r>
              <a:rPr lang="ru-RU" sz="2000" dirty="0"/>
              <a:t>— в каждом битовом интервале обязательно  присутствует переход из одного состояния в другое, </a:t>
            </a:r>
          </a:p>
          <a:p>
            <a:pPr marL="1200150" lvl="3" indent="-342900"/>
            <a:r>
              <a:rPr lang="ru-RU" dirty="0"/>
              <a:t>используется для-выделения синхросигнала.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Униполярное (</a:t>
            </a:r>
            <a:r>
              <a:rPr lang="ru-RU" sz="2200" b="1" dirty="0" err="1"/>
              <a:t>unipolar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представления одного значения, нулевой сигнал — для другого.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Полярное (</a:t>
            </a:r>
            <a:r>
              <a:rPr lang="ru-RU" sz="2200" b="1" dirty="0" err="1"/>
              <a:t>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 представления одного значения, сигнал другой полярности — для другого. </a:t>
            </a:r>
          </a:p>
          <a:p>
            <a:pPr marL="742950" lvl="2" indent="-342900"/>
            <a:r>
              <a:rPr lang="ru-RU" sz="2000" dirty="0" smtClean="0"/>
              <a:t>При  оптоволоконной передаче вместо разной полярности используются два  хорошо различимых значения амплитуды импульса </a:t>
            </a:r>
          </a:p>
          <a:p>
            <a:pPr marL="742950" lvl="2" indent="-342900"/>
            <a:r>
              <a:rPr lang="ru-RU" sz="2200" b="1" dirty="0" smtClean="0"/>
              <a:t>Биполярное (</a:t>
            </a:r>
            <a:r>
              <a:rPr lang="ru-RU" sz="2200" b="1" dirty="0" err="1" smtClean="0"/>
              <a:t>bipolar</a:t>
            </a:r>
            <a:r>
              <a:rPr lang="ru-RU" sz="2200" b="1" dirty="0" smtClean="0"/>
              <a:t>), или </a:t>
            </a:r>
            <a:r>
              <a:rPr lang="ru-RU" sz="2200" b="1" dirty="0" err="1" smtClean="0"/>
              <a:t>двуполярное</a:t>
            </a:r>
            <a:r>
              <a:rPr lang="ru-RU" sz="2200" b="1" dirty="0" smtClean="0"/>
              <a:t> </a:t>
            </a:r>
            <a:r>
              <a:rPr lang="ru-RU" sz="2000" dirty="0" smtClean="0"/>
              <a:t>— использует положительное и отрицательное и нулевое значения для представления трех состояний </a:t>
            </a:r>
          </a:p>
        </p:txBody>
      </p:sp>
    </p:spTree>
    <p:extLst>
      <p:ext uri="{BB962C8B-B14F-4D97-AF65-F5344CB8AC3E}">
        <p14:creationId xmlns:p14="http://schemas.microsoft.com/office/powerpoint/2010/main" val="691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Логическое </a:t>
            </a:r>
            <a:r>
              <a:rPr lang="ru-RU" sz="3200" b="1" dirty="0"/>
              <a:t>кодирование. Скремблинг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776665"/>
          </a:xfrm>
        </p:spPr>
        <p:txBody>
          <a:bodyPr>
            <a:noAutofit/>
          </a:bodyPr>
          <a:lstStyle/>
          <a:p>
            <a:r>
              <a:rPr lang="ru-RU" sz="2200" b="1" dirty="0"/>
              <a:t>Скремблер </a:t>
            </a:r>
            <a:r>
              <a:rPr lang="ru-RU" sz="2200" b="1" dirty="0" smtClean="0"/>
              <a:t> - подход модулирования данных псевдослучайной последовательностью с нормальным распределением.</a:t>
            </a:r>
          </a:p>
          <a:p>
            <a:pPr lvl="1"/>
            <a:r>
              <a:rPr lang="ru-RU" sz="2200" dirty="0" smtClean="0"/>
              <a:t>В </a:t>
            </a:r>
            <a:r>
              <a:rPr lang="ru-RU" sz="2200" dirty="0"/>
              <a:t>этом случае, вероятно, что будут частые переходы.</a:t>
            </a:r>
            <a:endParaRPr lang="ru-RU" sz="2200" b="1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Скремблер </a:t>
            </a:r>
            <a:r>
              <a:rPr lang="ru-RU" sz="2200" dirty="0" smtClean="0"/>
              <a:t>объединяет </a:t>
            </a:r>
            <a:r>
              <a:rPr lang="ru-RU" sz="2200" dirty="0"/>
              <a:t>с помощью </a:t>
            </a:r>
            <a:r>
              <a:rPr lang="ru-RU" sz="2200" dirty="0" smtClean="0"/>
              <a:t>«исключающего или» </a:t>
            </a:r>
            <a:r>
              <a:rPr lang="ru-RU" sz="2200" dirty="0"/>
              <a:t>данные с </a:t>
            </a:r>
            <a:r>
              <a:rPr lang="ru-RU" sz="2200" dirty="0" smtClean="0"/>
              <a:t>псевдослучайной последовательностью. </a:t>
            </a:r>
          </a:p>
          <a:p>
            <a:pPr lvl="1"/>
            <a:r>
              <a:rPr lang="ru-RU" sz="2200" dirty="0" smtClean="0"/>
              <a:t>делает данные случайными</a:t>
            </a:r>
            <a:r>
              <a:rPr lang="ru-RU" sz="2200" dirty="0"/>
              <a:t>, как псевдослучайная </a:t>
            </a:r>
            <a:r>
              <a:rPr lang="ru-RU" sz="2200" dirty="0" smtClean="0"/>
              <a:t>последовательность </a:t>
            </a:r>
          </a:p>
          <a:p>
            <a:pPr lvl="2"/>
            <a:r>
              <a:rPr lang="ru-RU" sz="2200" dirty="0" smtClean="0"/>
              <a:t>предполагается, что данные независимы </a:t>
            </a:r>
            <a:r>
              <a:rPr lang="ru-RU" sz="2200" dirty="0"/>
              <a:t>от </a:t>
            </a:r>
            <a:r>
              <a:rPr lang="ru-RU" sz="2200" dirty="0" smtClean="0"/>
              <a:t>последовательности. 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Скремблирование не </a:t>
            </a:r>
            <a:r>
              <a:rPr lang="ru-RU" sz="2200" dirty="0"/>
              <a:t>добавляет требований к </a:t>
            </a:r>
            <a:r>
              <a:rPr lang="ru-RU" sz="2200" dirty="0" smtClean="0"/>
              <a:t>полосе </a:t>
            </a:r>
            <a:r>
              <a:rPr lang="ru-RU" sz="2200" dirty="0"/>
              <a:t>пропускания или времени на служебные данные. </a:t>
            </a:r>
            <a:endParaRPr lang="ru-RU" sz="2200" dirty="0" smtClean="0"/>
          </a:p>
          <a:p>
            <a:pPr lvl="1"/>
            <a:r>
              <a:rPr lang="ru-RU" sz="2200" dirty="0" smtClean="0"/>
              <a:t>Единственное требование, чтобы псевдослучайная последовательность не интерферировала с сигналом, для этого ее делают подобной белому шумы.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667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1874</Words>
  <Application>Microsoft Office PowerPoint</Application>
  <PresentationFormat>Экран (4:3)</PresentationFormat>
  <Paragraphs>345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Тема Office</vt:lpstr>
      <vt:lpstr>Кодирование данных на физическом уровне интерфейсов</vt:lpstr>
      <vt:lpstr>Определение кодирования данных</vt:lpstr>
      <vt:lpstr>Логическое кодирование</vt:lpstr>
      <vt:lpstr>Логическое кодирование. Избыточность кода</vt:lpstr>
      <vt:lpstr>Физическое кодирование. </vt:lpstr>
      <vt:lpstr>Физическое кодирование.  Скорость передачи данных</vt:lpstr>
      <vt:lpstr>Физическое кодирование. Автосинхронизация </vt:lpstr>
      <vt:lpstr>Физическое кодирование. Виды</vt:lpstr>
      <vt:lpstr>Логическое кодирование. Скремблинг</vt:lpstr>
      <vt:lpstr>Логическое кодирование. Скремблинг</vt:lpstr>
      <vt:lpstr>Логическое кодирование. Скремблинг</vt:lpstr>
      <vt:lpstr>Логическое кодирование 4В/5В</vt:lpstr>
      <vt:lpstr>Логическое кодирование 8B/10B</vt:lpstr>
      <vt:lpstr>Логическое кодирование 8B/10B</vt:lpstr>
      <vt:lpstr>Логическое кодирование 8B/10B</vt:lpstr>
      <vt:lpstr>Логическое кодирование 8В/6Т</vt:lpstr>
      <vt:lpstr>Логическое кодирование Вставка бит </vt:lpstr>
      <vt:lpstr>Физическое кодирование. Код Манчестер II</vt:lpstr>
      <vt:lpstr>Физическое кодирование.  Дифференциальный манчестер</vt:lpstr>
      <vt:lpstr>Физическое кодирование. AMI</vt:lpstr>
      <vt:lpstr>Физическое кодирование. NRZ</vt:lpstr>
      <vt:lpstr>Физическое кодирование. NRZI</vt:lpstr>
      <vt:lpstr>Физическое кодирование. RZ</vt:lpstr>
      <vt:lpstr>Физическое кодирование. FM0</vt:lpstr>
      <vt:lpstr>Физическое кодирование. MLT3</vt:lpstr>
      <vt:lpstr>Физическое кодирование. MLT3+NRZI</vt:lpstr>
      <vt:lpstr>Физическое кодирование. PAM5</vt:lpstr>
      <vt:lpstr>Физическое кодирование. PAM5</vt:lpstr>
      <vt:lpstr>Полное кодирование. 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46</cp:revision>
  <dcterms:created xsi:type="dcterms:W3CDTF">2018-11-08T14:05:43Z</dcterms:created>
  <dcterms:modified xsi:type="dcterms:W3CDTF">2021-12-08T05:01:59Z</dcterms:modified>
</cp:coreProperties>
</file>