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61" r:id="rId2"/>
    <p:sldId id="280" r:id="rId3"/>
    <p:sldId id="281" r:id="rId4"/>
    <p:sldId id="282" r:id="rId5"/>
    <p:sldId id="28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  <p:sldId id="294" r:id="rId15"/>
    <p:sldId id="257" r:id="rId16"/>
    <p:sldId id="258" r:id="rId17"/>
    <p:sldId id="259" r:id="rId18"/>
    <p:sldId id="260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62" r:id="rId37"/>
    <p:sldId id="284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125" d="100"/>
          <a:sy n="125" d="100"/>
        </p:scale>
        <p:origin x="134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282B-C19E-4ED3-9B12-129645377CAE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FCEE-481A-404C-904D-32566C783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9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1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3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07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0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7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7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1FC7-3239-43AD-825E-58BFFDA5C1AF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5.gif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Кодирование сообщений в беспроводных сетях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Витерби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 smtClean="0"/>
              <a:t>Проблема кодов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Решение декодер </a:t>
            </a:r>
            <a:r>
              <a:rPr lang="ru-RU" sz="2000" dirty="0" err="1" smtClean="0"/>
              <a:t>Витерби</a:t>
            </a:r>
            <a:r>
              <a:rPr lang="ru-RU" sz="2000" dirty="0" smtClean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 smtClean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 smtClean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Расстояния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 smtClean="0"/>
          </a:p>
          <a:p>
            <a:pPr>
              <a:spcBef>
                <a:spcPts val="40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r>
              <a:rPr lang="ru-RU" sz="3600" b="1" dirty="0" smtClean="0"/>
              <a:t> </a:t>
            </a:r>
            <a:r>
              <a:rPr lang="ru-RU" sz="3600" b="1" dirty="0"/>
              <a:t>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Дибит</a:t>
            </a:r>
            <a:r>
              <a:rPr lang="ru-RU" sz="2000" dirty="0" smtClean="0"/>
              <a:t> </a:t>
            </a:r>
            <a:r>
              <a:rPr lang="ru-RU" sz="2000" dirty="0"/>
              <a:t>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}, </a:t>
            </a:r>
            <a:r>
              <a:rPr lang="ru-RU" sz="2000" dirty="0" smtClean="0"/>
              <a:t>- передаваемый символ модулируется</a:t>
            </a:r>
          </a:p>
          <a:p>
            <a:r>
              <a:rPr lang="ru-RU" sz="2000" dirty="0" smtClean="0"/>
              <a:t>Стандарт 802.11 </a:t>
            </a:r>
            <a:r>
              <a:rPr lang="en-US" sz="2000" dirty="0" smtClean="0"/>
              <a:t>g</a:t>
            </a:r>
            <a:endParaRPr lang="ru-RU" sz="2000" dirty="0" smtClean="0"/>
          </a:p>
          <a:p>
            <a:r>
              <a:rPr lang="ru-RU" sz="2000" dirty="0" smtClean="0"/>
              <a:t>скорость 11 Мбит/с QPSK</a:t>
            </a:r>
            <a:r>
              <a:rPr lang="ru-RU" sz="2000" dirty="0"/>
              <a:t>. </a:t>
            </a:r>
            <a:r>
              <a:rPr lang="ru-RU" sz="2000" dirty="0" smtClean="0"/>
              <a:t>каждому </a:t>
            </a:r>
            <a:r>
              <a:rPr lang="ru-RU" sz="2000" dirty="0"/>
              <a:t>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ru-RU" sz="2000" dirty="0"/>
              <a:t>этом в каждом символе кодируется по одному входному биту, а скорость передачи битов соответствует скорости передачи символов. </a:t>
            </a:r>
            <a:endParaRPr lang="ru-RU" sz="2000" dirty="0" smtClean="0"/>
          </a:p>
          <a:p>
            <a:r>
              <a:rPr lang="ru-RU" sz="2000" dirty="0" smtClean="0"/>
              <a:t>скорость 5,5 Мбит/с BPSK</a:t>
            </a:r>
            <a:r>
              <a:rPr lang="ru-RU" sz="2000" dirty="0"/>
              <a:t>. Каждый бит Y0 или </a:t>
            </a:r>
            <a:r>
              <a:rPr lang="ru-RU" sz="2000" dirty="0" smtClean="0"/>
              <a:t>Y1 </a:t>
            </a:r>
            <a:r>
              <a:rPr lang="ru-RU" sz="2000" dirty="0"/>
              <a:t>последовательно </a:t>
            </a:r>
            <a:r>
              <a:rPr lang="ru-RU" sz="2000" dirty="0" smtClean="0"/>
              <a:t>модулируется (скорость в два раза меньше).</a:t>
            </a:r>
          </a:p>
          <a:p>
            <a:r>
              <a:rPr lang="ru-RU" sz="2000" dirty="0" smtClean="0"/>
              <a:t>Опционально PBCC при </a:t>
            </a:r>
            <a:r>
              <a:rPr lang="ru-RU" sz="2000" dirty="0"/>
              <a:t>скоростях </a:t>
            </a:r>
            <a:r>
              <a:rPr lang="ru-RU" sz="2000" dirty="0" smtClean="0"/>
              <a:t>22  </a:t>
            </a:r>
            <a:r>
              <a:rPr lang="ru-RU" sz="2000" dirty="0"/>
              <a:t>и 33 </a:t>
            </a:r>
            <a:r>
              <a:rPr lang="ru-RU" sz="2000" dirty="0" smtClean="0"/>
              <a:t>Мбит/с (модуляция 8 </a:t>
            </a:r>
            <a:r>
              <a:rPr lang="en-US" sz="2000" dirty="0" smtClean="0"/>
              <a:t>PSK</a:t>
            </a:r>
            <a:r>
              <a:rPr lang="ru-RU" sz="2000" dirty="0" smtClean="0"/>
              <a:t> или 16 </a:t>
            </a:r>
            <a:r>
              <a:rPr lang="en-US" sz="2000" dirty="0" smtClean="0"/>
              <a:t>QAM)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4392529"/>
            <a:ext cx="6492366" cy="21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6318826" y="88252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 rot="10800000" flipH="1">
            <a:off x="7082642" y="836712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7775168" y="1101655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 rot="10800000" flipH="1">
            <a:off x="8431350" y="1137836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775168" y="6257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25128" y="1303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07336" y="838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646902" y="138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39392" y="15357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7604992" y="493509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7646902" y="4213865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 flipV="1">
            <a:off x="8286358" y="4922174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 flipV="1">
            <a:off x="8125688" y="4223288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38074" y="4221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539759" y="4101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16336" y="5656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471764" y="552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871924" y="59780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9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</a:t>
            </a:r>
            <a:r>
              <a:rPr lang="ru-RU" sz="3600" b="1" dirty="0"/>
              <a:t>КОД </a:t>
            </a:r>
            <a:r>
              <a:rPr lang="en-US" sz="3600" b="1" dirty="0"/>
              <a:t>PBCC</a:t>
            </a:r>
            <a:r>
              <a:rPr lang="ru-RU" sz="3600" b="1" dirty="0"/>
              <a:t> 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Расширение спектра с </a:t>
            </a:r>
            <a:r>
              <a:rPr lang="en-US" sz="2000" dirty="0" smtClean="0"/>
              <a:t>PBCC: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ru-RU" dirty="0" err="1" smtClean="0"/>
              <a:t>дибита</a:t>
            </a:r>
            <a:r>
              <a:rPr lang="ru-RU" dirty="0" smtClean="0"/>
              <a:t> для 11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последовательно  для 5,5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S 0 </a:t>
            </a:r>
            <a:r>
              <a:rPr lang="ru-RU" sz="2000" b="1" dirty="0"/>
              <a:t>или </a:t>
            </a:r>
            <a:r>
              <a:rPr lang="ru-RU" sz="2000" b="1" dirty="0" smtClean="0"/>
              <a:t>1 - задается </a:t>
            </a:r>
            <a:r>
              <a:rPr lang="ru-RU" sz="2000" b="1" dirty="0"/>
              <a:t>псевдослучайной последовательностью с периодом повторения 256 </a:t>
            </a:r>
            <a:r>
              <a:rPr lang="ru-RU" sz="2000" b="1" dirty="0" smtClean="0"/>
              <a:t>бит </a:t>
            </a:r>
          </a:p>
          <a:p>
            <a:r>
              <a:rPr lang="ru-RU" sz="1600" dirty="0" smtClean="0"/>
              <a:t>Формируется </a:t>
            </a:r>
            <a:r>
              <a:rPr lang="ru-RU" sz="1600" dirty="0"/>
              <a:t>из 16-битной базовой последовательности 0011001110001011. </a:t>
            </a:r>
            <a:endParaRPr lang="ru-RU" sz="1600" dirty="0" smtClean="0"/>
          </a:p>
          <a:p>
            <a:r>
              <a:rPr lang="ru-RU" sz="1600" dirty="0" smtClean="0"/>
              <a:t>Используют </a:t>
            </a:r>
            <a:r>
              <a:rPr lang="ru-RU" sz="1600" dirty="0"/>
              <a:t>циклический сдвиг трех первых символов одновременно. </a:t>
            </a:r>
            <a:endParaRPr lang="ru-RU" sz="1600" dirty="0" smtClean="0"/>
          </a:p>
          <a:p>
            <a:r>
              <a:rPr lang="ru-RU" sz="1600" dirty="0" smtClean="0"/>
              <a:t>Так </a:t>
            </a:r>
            <a:r>
              <a:rPr lang="ru-RU" sz="1600" dirty="0"/>
              <a:t>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39639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</a:t>
            </a:r>
            <a:r>
              <a:rPr lang="ru-RU" sz="3600" b="1" dirty="0" smtClean="0"/>
              <a:t>стандарта</a:t>
            </a:r>
            <a:r>
              <a:rPr lang="ru-RU" sz="3200" b="1" dirty="0" smtClean="0"/>
              <a:t> 802.11. КОД </a:t>
            </a:r>
            <a:r>
              <a:rPr lang="ru-RU" sz="3200" b="1" dirty="0" err="1" smtClean="0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Стандарт </a:t>
            </a:r>
            <a:r>
              <a:rPr lang="en-US" sz="2200" dirty="0" smtClean="0"/>
              <a:t>802.11 </a:t>
            </a:r>
            <a:r>
              <a:rPr lang="ru-RU" sz="2200" dirty="0" smtClean="0"/>
              <a:t>предусматривает кодирование каждого бита </a:t>
            </a:r>
            <a:r>
              <a:rPr lang="ru-RU" sz="2200" dirty="0" err="1" smtClean="0"/>
              <a:t>Баркеровской</a:t>
            </a:r>
            <a:r>
              <a:rPr lang="ru-RU" sz="2200" dirty="0" smtClean="0"/>
              <a:t> </a:t>
            </a:r>
            <a:r>
              <a:rPr lang="ru-RU" sz="2200" dirty="0"/>
              <a:t>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</a:t>
            </a:r>
            <a:r>
              <a:rPr lang="ru-RU" sz="2200" dirty="0" smtClean="0"/>
              <a:t>чипов (бит): </a:t>
            </a:r>
            <a:r>
              <a:rPr lang="ru-RU" sz="2200" dirty="0"/>
              <a:t>В1 = (10110111000).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/>
              <a:t>И</a:t>
            </a:r>
            <a:r>
              <a:rPr lang="ru-RU" sz="2200" dirty="0" smtClean="0"/>
              <a:t>нформационный </a:t>
            </a:r>
            <a:r>
              <a:rPr lang="ru-RU" sz="2200" dirty="0"/>
              <a:t>бит замещается своим произведением по модулю 2 (операция «исключающее ИЛИ») с данной последовательностью,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«1» заменяется на B1 </a:t>
            </a:r>
            <a:r>
              <a:rPr lang="ru-RU" sz="2200" dirty="0"/>
              <a:t>(10110111000)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«0» заменяется </a:t>
            </a:r>
            <a:r>
              <a:rPr lang="ru-RU" sz="2200" dirty="0"/>
              <a:t>на инверсию </a:t>
            </a:r>
            <a:r>
              <a:rPr lang="ru-RU" sz="2200" dirty="0" smtClean="0"/>
              <a:t>B1 (01001000111).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1800" dirty="0" smtClean="0"/>
              <a:t>Скорость кодирования 1/11 (на один бит 11 чипов)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Принцип кодирования: </a:t>
            </a:r>
            <a:r>
              <a:rPr lang="ru-RU" sz="2200" dirty="0" smtClean="0"/>
              <a:t>Для </a:t>
            </a:r>
            <a:r>
              <a:rPr lang="ru-RU" sz="2200" dirty="0"/>
              <a:t>двух </a:t>
            </a:r>
            <a:r>
              <a:rPr lang="ru-RU" sz="2200" dirty="0" smtClean="0"/>
              <a:t>последовательностей </a:t>
            </a:r>
            <a:r>
              <a:rPr lang="ru-RU" sz="2200" dirty="0"/>
              <a:t>равной длины сумма их автокорреляционных функций для любого циклического сдвига, отличного от нуля, всегда равна нулю</a:t>
            </a:r>
            <a:r>
              <a:rPr lang="ru-RU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Последовательности выбреются такими </a:t>
            </a:r>
            <a:r>
              <a:rPr lang="ru-RU" sz="2200" dirty="0" smtClean="0"/>
              <a:t>, чтобы произведение сдвинутых компонент было 0, а несдвинутых максимально </a:t>
            </a:r>
            <a:r>
              <a:rPr lang="en-US" sz="2200" dirty="0" smtClean="0"/>
              <a:t>(2n)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652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" y="777667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ru-RU" sz="3600" b="1" dirty="0" err="1" smtClean="0"/>
              <a:t>Баркера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dirty="0" smtClean="0"/>
                            <a:t> Последовательности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600" dirty="0" smtClean="0"/>
                            <a:t> ( справа</a:t>
                          </a:r>
                          <a:r>
                            <a:rPr lang="ru-RU" sz="1600" baseline="0" dirty="0" smtClean="0"/>
                            <a:t> на лево)</a:t>
                          </a:r>
                          <a:endParaRPr lang="ru-RU" sz="160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0938" t="-23256" r="-9375" b="-1190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207000" t="-23256" r="-2000" b="-1190698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0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36" y="913038"/>
            <a:ext cx="4938514" cy="19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CCK-коды предполагаются в 802.11 в двух кодировках: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8 бит (под-бит) на </a:t>
            </a:r>
            <a:r>
              <a:rPr lang="ru-RU" sz="2200" dirty="0"/>
              <a:t>символ (</a:t>
            </a:r>
            <a:r>
              <a:rPr lang="ru-RU" sz="2200" dirty="0" smtClean="0"/>
              <a:t>скорость 802.11</a:t>
            </a:r>
            <a:r>
              <a:rPr lang="en-US" sz="2200" dirty="0" smtClean="0"/>
              <a:t>b</a:t>
            </a:r>
            <a:r>
              <a:rPr lang="ru-RU" sz="2200" dirty="0" smtClean="0"/>
              <a:t> 11 Мбит/с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4 </a:t>
            </a:r>
            <a:r>
              <a:rPr lang="ru-RU" sz="2200" dirty="0"/>
              <a:t>бит (</a:t>
            </a:r>
            <a:r>
              <a:rPr lang="ru-RU" sz="2200" dirty="0" smtClean="0"/>
              <a:t>под-бита) на символ (скорость </a:t>
            </a:r>
            <a:r>
              <a:rPr lang="ru-RU" sz="2200" dirty="0"/>
              <a:t>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 smtClean="0"/>
              <a:t>5.5</a:t>
            </a:r>
            <a:r>
              <a:rPr lang="ru-RU" sz="2200" dirty="0" smtClean="0"/>
              <a:t> </a:t>
            </a:r>
            <a:r>
              <a:rPr lang="ru-RU" sz="2200" dirty="0"/>
              <a:t>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r>
              <a:rPr lang="ru-RU" sz="2200" dirty="0" smtClean="0"/>
              <a:t>.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1,385 </a:t>
            </a:r>
            <a:r>
              <a:rPr lang="en-US" sz="2200" dirty="0" err="1" smtClean="0"/>
              <a:t>Mbod</a:t>
            </a:r>
            <a:r>
              <a:rPr lang="en-US" sz="2200" dirty="0" smtClean="0"/>
              <a:t>/s</a:t>
            </a:r>
            <a:r>
              <a:rPr lang="ru-RU" sz="2200" dirty="0" smtClean="0"/>
              <a:t> (11/8</a:t>
            </a:r>
            <a:r>
              <a:rPr lang="en-US" sz="2200" dirty="0" smtClean="0"/>
              <a:t>= 5,5/4 = </a:t>
            </a:r>
            <a:r>
              <a:rPr lang="ru-RU" sz="2200" dirty="0"/>
              <a:t>= 1,385</a:t>
            </a:r>
            <a:r>
              <a:rPr lang="ru-RU" sz="2200" dirty="0" smtClean="0"/>
              <a:t>).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 результате кодировки </a:t>
            </a:r>
            <a:r>
              <a:rPr lang="en-US" sz="2200" dirty="0" smtClean="0"/>
              <a:t>CCK </a:t>
            </a:r>
            <a:r>
              <a:rPr lang="ru-RU" sz="2200" dirty="0" smtClean="0"/>
              <a:t>получается комплексная последовательность со значениями 1, -1, 0, </a:t>
            </a:r>
            <a:r>
              <a:rPr lang="en-US" sz="2200" dirty="0" smtClean="0"/>
              <a:t>j,-j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Последовательность кодируется </a:t>
            </a:r>
            <a:r>
              <a:rPr lang="en-US" sz="2200" dirty="0" smtClean="0"/>
              <a:t>QPSK </a:t>
            </a:r>
            <a:r>
              <a:rPr lang="ru-RU" sz="2200" dirty="0" smtClean="0"/>
              <a:t>или </a:t>
            </a:r>
            <a:r>
              <a:rPr lang="en-US" sz="2200" dirty="0" smtClean="0"/>
              <a:t>DQPSK </a:t>
            </a:r>
            <a:r>
              <a:rPr lang="ru-RU" sz="2200" dirty="0" smtClean="0"/>
              <a:t>кодировкой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 smtClean="0"/>
              <a:t>скрембл</a:t>
            </a:r>
            <a:r>
              <a:rPr lang="ru-RU" sz="2200" dirty="0" smtClean="0"/>
              <a:t> или чередование)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581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sz="2400" dirty="0" smtClean="0"/>
                  <a:t>Комплексные чипы образуются как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 smtClean="0"/>
              </a:p>
              <a:p>
                <a:pPr lvl="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по первому </a:t>
                </a:r>
                <a:r>
                  <a:rPr lang="ru-RU" altLang="ru-RU" sz="2200" dirty="0" err="1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четвертому. </a:t>
                </a:r>
                <a:endParaRPr lang="ru-RU" altLang="ru-RU" sz="22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18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0">
                <a:blip r:embed="rId3"/>
                <a:stretch>
                  <a:fillRect l="-954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 smtClean="0"/>
                  <a:t>Кодировка 4 бита</a:t>
                </a:r>
                <a:r>
                  <a:rPr lang="en-US" sz="1800" dirty="0" smtClean="0"/>
                  <a:t> (d0-d3)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(2 </a:t>
                </a:r>
                <a:r>
                  <a:rPr lang="ru-RU" sz="1800" dirty="0" err="1" smtClean="0"/>
                  <a:t>дибита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)</a:t>
                </a:r>
                <a:endParaRPr 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 smtClean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Последовательность </a:t>
                </a:r>
                <a:r>
                  <a:rPr lang="ru-RU" sz="2000" b="1" dirty="0"/>
                  <a:t>данных </a:t>
                </a:r>
                <a:r>
                  <a:rPr lang="ru-RU" sz="2000" dirty="0" smtClean="0"/>
                  <a:t>11011000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-</a:t>
                </a:r>
                <a:r>
                  <a:rPr lang="en-US" sz="2000" dirty="0" smtClean="0"/>
                  <a:t>&gt;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1101 и 1000, </a:t>
                </a:r>
                <a:r>
                  <a:rPr lang="ru-RU" sz="2000" dirty="0" smtClean="0"/>
                  <a:t>нечетный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и четный</a:t>
                </a:r>
                <a:r>
                  <a:rPr lang="ru-RU" sz="2000" dirty="0"/>
                  <a:t>,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Для </a:t>
                </a:r>
                <a:r>
                  <a:rPr lang="ru-RU" sz="2000" b="1" dirty="0"/>
                  <a:t>нечетного символа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 smtClean="0"/>
                  <a:t>CCK-последовательность </a:t>
                </a:r>
                <a:r>
                  <a:rPr lang="ru-RU" sz="2000" dirty="0"/>
                  <a:t>примет вид: {-j, -1, -j, 1, j, 1, -j, 1</a:t>
                </a:r>
                <a:r>
                  <a:rPr lang="ru-RU" sz="2000" dirty="0" smtClean="0"/>
                  <a:t>}.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 smtClean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</a:t>
                </a:r>
                <a:r>
                  <a:rPr lang="ru-RU" sz="2000" dirty="0" smtClean="0"/>
                  <a:t>бе </a:t>
                </a:r>
                <a:r>
                  <a:rPr lang="ru-RU" sz="2000" dirty="0"/>
                  <a:t>последовательности сдвинуты друг относительно друга на 90</a:t>
                </a:r>
                <a:r>
                  <a:rPr lang="ru-RU" sz="2000" dirty="0" smtClean="0"/>
                  <a:t>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 rotWithShape="0"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Кодировка 8 под-бит </a:t>
            </a:r>
            <a:r>
              <a:rPr lang="ru-RU" sz="2000" dirty="0"/>
              <a:t>данных. </a:t>
            </a: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8" t="-8333" r="-10014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204918" r="-296" b="-2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310000" r="-296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410000" r="-296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22" t="-24074" r="-200667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00111011 </a:t>
                </a:r>
                <a:r>
                  <a:rPr lang="en-US" dirty="0" smtClean="0"/>
                  <a:t> </a:t>
                </a:r>
                <a:r>
                  <a:rPr lang="ru-RU" dirty="0" smtClean="0"/>
                  <a:t>(четная) -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Фазовая модуляция</a:t>
            </a:r>
            <a:endParaRPr lang="ru-RU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 smtClean="0"/>
                  <a:t>Двоичная фазовая модуляция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 smtClean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 smtClean="0"/>
                  <a:t>является </a:t>
                </a:r>
                <a:r>
                  <a:rPr lang="ru-RU" sz="2000" dirty="0"/>
                  <a:t>наиболее помехоустойчивой.</a:t>
                </a:r>
              </a:p>
              <a:p>
                <a:r>
                  <a:rPr lang="ru-RU" sz="2000" b="1" dirty="0"/>
                  <a:t>Д</a:t>
                </a:r>
                <a:r>
                  <a:rPr lang="ru-RU" sz="2000" b="1" dirty="0" smtClean="0"/>
                  <a:t>ифференциальная </a:t>
                </a:r>
                <a:r>
                  <a:rPr lang="ru-RU" sz="2000" b="1" dirty="0"/>
                  <a:t>двоичная </a:t>
                </a:r>
                <a:r>
                  <a:rPr lang="ru-RU" sz="2000" b="1" dirty="0" smtClean="0"/>
                  <a:t>ФМ </a:t>
                </a:r>
                <a:r>
                  <a:rPr lang="ru-RU" sz="2000" b="1" dirty="0"/>
                  <a:t>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 smtClean="0"/>
                  <a:t> </a:t>
                </a:r>
                <a:r>
                  <a:rPr lang="ru-RU" sz="2000" dirty="0"/>
                  <a:t>Аналогичная </a:t>
                </a:r>
                <a:r>
                  <a:rPr lang="ru-RU" sz="2000" dirty="0" smtClean="0"/>
                  <a:t>NRZI.</a:t>
                </a:r>
                <a:endParaRPr lang="ru-RU" sz="20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 smtClean="0"/>
                  <a:t>QPSK</a:t>
                </a:r>
                <a:r>
                  <a:rPr lang="ru-RU" sz="2000" b="1" dirty="0"/>
                  <a:t>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  <a:endParaRPr lang="ru-RU" sz="2000" b="1" dirty="0" smtClean="0"/>
              </a:p>
              <a:p>
                <a:pPr marL="742950" lvl="2" indent="-342900"/>
                <a:r>
                  <a:rPr lang="ru-RU" sz="2200" dirty="0" smtClean="0"/>
                  <a:t>Сдвиги </a:t>
                </a:r>
                <a:r>
                  <a:rPr lang="ru-RU" sz="2200" dirty="0"/>
                  <a:t>фаз </a:t>
                </a:r>
                <a:r>
                  <a:rPr lang="ru-RU" sz="2200" dirty="0" smtClean="0"/>
                  <a:t>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</a:t>
                </a:r>
                <a:r>
                  <a:rPr lang="ru-RU" sz="2200" dirty="0" smtClean="0"/>
                  <a:t>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 smtClean="0"/>
                  <a:t>DQPSK </a:t>
                </a:r>
                <a:r>
                  <a:rPr lang="ru-RU" sz="2000" b="1" dirty="0"/>
                  <a:t>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</a:t>
                </a:r>
                <a:r>
                  <a:rPr lang="ru-RU" sz="2000" b="1" dirty="0" smtClean="0"/>
                  <a:t>- </a:t>
                </a:r>
                <a:r>
                  <a:rPr lang="ru-RU" sz="2000" b="1" dirty="0"/>
                  <a:t>Модификацией QPSK </a:t>
                </a:r>
                <a:r>
                  <a:rPr lang="ru-RU" sz="2000" dirty="0" smtClean="0"/>
                  <a:t>, </a:t>
                </a:r>
                <a:endParaRPr lang="en-US" sz="2000" dirty="0" smtClean="0"/>
              </a:p>
              <a:p>
                <a:pPr lvl="1"/>
                <a:r>
                  <a:rPr lang="ru-RU" sz="2000" dirty="0" smtClean="0"/>
                  <a:t>Изменение </a:t>
                </a:r>
                <a:r>
                  <a:rPr lang="ru-RU" sz="2000" dirty="0"/>
                  <a:t>фазы на 0˚ кодируется как "00", изменение на 90˚ кодируется как "01", на 180˚ - как "11", на 360˚ как "10</a:t>
                </a:r>
                <a:r>
                  <a:rPr lang="ru-RU" sz="2000" dirty="0" smtClean="0"/>
                  <a:t>".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 rotWithShape="0">
                <a:blip r:embed="rId2"/>
                <a:stretch>
                  <a:fillRect l="-650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55" y="271303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30" y="5435769"/>
            <a:ext cx="1190253" cy="12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8592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90236" y="5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91173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150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6" y="81651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</a:t>
            </a:r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18947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 smtClean="0"/>
              <a:t> Скремблер</a:t>
            </a:r>
            <a:r>
              <a:rPr lang="en-US" sz="2200" dirty="0"/>
              <a:t> </a:t>
            </a:r>
            <a:r>
              <a:rPr lang="ru-RU" dirty="0" smtClean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 smtClean="0"/>
              <a:t>Кодировка  </a:t>
            </a:r>
            <a:r>
              <a:rPr lang="ru-RU" sz="2200" b="1" dirty="0"/>
              <a:t>с прямой коррекцией </a:t>
            </a:r>
            <a:r>
              <a:rPr lang="ru-RU" sz="2200" b="1" dirty="0" smtClean="0"/>
              <a:t>  ошибок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 smtClean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Чередование </a:t>
            </a:r>
            <a:r>
              <a:rPr lang="ru-RU" sz="2200" b="1" dirty="0"/>
              <a:t>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 smtClean="0"/>
              <a:t>Последовательные символы на несмежные </a:t>
            </a:r>
            <a:r>
              <a:rPr lang="ru-RU" dirty="0" err="1" smtClean="0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Подмодуляция</a:t>
            </a:r>
            <a:r>
              <a:rPr lang="ru-RU" sz="2200" b="1" dirty="0" smtClean="0"/>
              <a:t> сигнала (цифровая)</a:t>
            </a:r>
            <a:endParaRPr lang="ru-RU" sz="2200" b="1" dirty="0"/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Аналоговая модуляция </a:t>
            </a:r>
            <a:r>
              <a:rPr lang="en-US" b="1" dirty="0" smtClean="0"/>
              <a:t>OFDM</a:t>
            </a:r>
            <a:endParaRPr lang="ru-RU" b="1" dirty="0" smtClean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Разнесенные антенн (</a:t>
            </a:r>
            <a:r>
              <a:rPr lang="en-US" b="1" dirty="0" smtClean="0"/>
              <a:t>MIMO</a:t>
            </a:r>
            <a:r>
              <a:rPr lang="ru-RU" dirty="0" smtClean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Сигналы подтверждения</a:t>
            </a:r>
            <a:r>
              <a:rPr lang="en-US" sz="2200" b="1" dirty="0" smtClean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Мультитрансляция</a:t>
            </a:r>
            <a:r>
              <a:rPr lang="ru-RU" sz="2200" b="1" dirty="0" smtClean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HARQ - ARQ</a:t>
            </a:r>
            <a:r>
              <a:rPr lang="ru-RU" dirty="0" smtClean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Циклическое кодирование</a:t>
            </a:r>
            <a:r>
              <a:rPr lang="en-US" sz="2200" b="1" dirty="0" smtClean="0"/>
              <a:t> CRC32</a:t>
            </a:r>
            <a:endParaRPr lang="ru-RU" sz="2200" b="1" dirty="0" smtClean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592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</a:t>
            </a:r>
            <a:r>
              <a:rPr lang="ru-RU" b="1" dirty="0" smtClean="0"/>
              <a:t>Структурная схема</a:t>
            </a:r>
            <a:br>
              <a:rPr lang="ru-RU" b="1" dirty="0" smtClean="0"/>
            </a:br>
            <a:r>
              <a:rPr lang="ru-RU" b="1" dirty="0" smtClean="0"/>
              <a:t> передатчика </a:t>
            </a:r>
            <a:r>
              <a:rPr lang="en-US" b="1" dirty="0" smtClean="0"/>
              <a:t>IEEE </a:t>
            </a:r>
            <a:r>
              <a:rPr lang="ru-RU" b="1" dirty="0" smtClean="0"/>
              <a:t>802.11</a:t>
            </a:r>
            <a:r>
              <a:rPr lang="en-US" b="1" dirty="0" smtClean="0"/>
              <a:t>n</a:t>
            </a:r>
            <a:r>
              <a:rPr lang="ru-RU" b="1" dirty="0" smtClean="0"/>
              <a:t> </a:t>
            </a:r>
            <a:r>
              <a:rPr lang="en-US" b="1" dirty="0" smtClean="0"/>
              <a:t>(WIFI4)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28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Амплитудно-фазовая модуляция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  <a:endParaRPr lang="ru-RU" sz="2000" dirty="0" smtClean="0"/>
          </a:p>
          <a:p>
            <a:r>
              <a:rPr lang="ru-RU" sz="2000" dirty="0" smtClean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</a:t>
            </a:r>
            <a:r>
              <a:rPr lang="ru-RU" sz="2000" dirty="0" smtClean="0"/>
              <a:t>) 16-QAM и 64-QAM и т.п. (изменяется фаза</a:t>
            </a:r>
            <a:r>
              <a:rPr lang="ru-RU" sz="2000" dirty="0"/>
              <a:t>, </a:t>
            </a:r>
            <a:r>
              <a:rPr lang="ru-RU" sz="2000" dirty="0" smtClean="0"/>
              <a:t>и </a:t>
            </a:r>
            <a:r>
              <a:rPr lang="ru-RU" sz="2000" dirty="0"/>
              <a:t>амплитуда </a:t>
            </a:r>
            <a:r>
              <a:rPr lang="ru-RU" sz="2000" dirty="0" smtClean="0"/>
              <a:t>колебания). </a:t>
            </a:r>
          </a:p>
          <a:p>
            <a:r>
              <a:rPr lang="ru-RU" sz="2000" dirty="0" smtClean="0"/>
              <a:t>Сигнал </a:t>
            </a:r>
            <a:r>
              <a:rPr lang="ru-RU" sz="2000" dirty="0"/>
              <a:t>может принимать соответственно 16 и 64 бита </a:t>
            </a:r>
            <a:endParaRPr lang="ru-RU" sz="2000" dirty="0" smtClean="0"/>
          </a:p>
          <a:p>
            <a:pPr lvl="1"/>
            <a:r>
              <a:rPr lang="ru-RU" sz="2000" dirty="0" smtClean="0"/>
              <a:t>но снижения </a:t>
            </a:r>
            <a:r>
              <a:rPr lang="ru-RU" sz="2000" dirty="0"/>
              <a:t>помехоустойчивости.</a:t>
            </a:r>
          </a:p>
          <a:p>
            <a:pPr marL="285750" lvl="1"/>
            <a:r>
              <a:rPr lang="ru-RU" sz="1800" i="1" dirty="0" smtClean="0"/>
              <a:t>Помехоустойчивость модуляции </a:t>
            </a:r>
            <a:r>
              <a:rPr lang="ru-RU" sz="1800" i="1" dirty="0"/>
              <a:t>можно оценить по расстоянию между точками сигнального созвездия </a:t>
            </a:r>
            <a:r>
              <a:rPr lang="ru-RU" sz="1800" i="1" dirty="0" smtClean="0"/>
              <a:t>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</a:t>
            </a:r>
            <a:r>
              <a:rPr lang="ru-RU" dirty="0" smtClean="0"/>
              <a:t>64</a:t>
            </a:r>
            <a:endParaRPr lang="ru-RU" dirty="0"/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</a:t>
            </a:r>
            <a:r>
              <a:rPr lang="ru-RU" sz="2000" dirty="0" smtClean="0"/>
              <a:t>(FDM)</a:t>
            </a:r>
          </a:p>
          <a:p>
            <a:r>
              <a:rPr lang="ru-RU" sz="2000" dirty="0" smtClean="0"/>
              <a:t>Все сигналы по существу моногармонические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/>
              <a:t>Расширение спектра. </a:t>
            </a:r>
            <a:r>
              <a:rPr lang="en-US" sz="2800" b="1" i="1" dirty="0" smtClean="0"/>
              <a:t>DSSS</a:t>
            </a:r>
            <a:r>
              <a:rPr lang="ru-RU" sz="2800" b="1" i="1" dirty="0" smtClean="0"/>
              <a:t> 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DSSS </a:t>
            </a:r>
            <a:r>
              <a:rPr lang="ru-RU" sz="2000" b="1" dirty="0" smtClean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Таким образом каждый логический бит растягивается на </a:t>
            </a:r>
            <a:r>
              <a:rPr lang="ru-RU" sz="2000" i="1" dirty="0" smtClean="0"/>
              <a:t>несколько физических бит, </a:t>
            </a:r>
            <a:r>
              <a:rPr lang="ru-RU" sz="2000" i="1" dirty="0"/>
              <a:t>имеющих малую мощность и образующих спектр близкий к нормальному</a:t>
            </a:r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Использование кодов </a:t>
            </a:r>
            <a:r>
              <a:rPr lang="ru-RU" sz="2000" b="1" dirty="0" err="1" smtClean="0"/>
              <a:t>Баркера</a:t>
            </a:r>
            <a:r>
              <a:rPr lang="ru-RU" sz="2000" b="1" dirty="0" smtClean="0"/>
              <a:t> </a:t>
            </a:r>
            <a:r>
              <a:rPr lang="ru-RU" sz="2000" dirty="0" smtClean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сетях </a:t>
            </a:r>
            <a:r>
              <a:rPr lang="ru-RU" sz="2000" dirty="0" err="1"/>
              <a:t>Wi-Fi</a:t>
            </a:r>
            <a:r>
              <a:rPr lang="ru-RU" sz="2000" dirty="0"/>
              <a:t> </a:t>
            </a:r>
            <a:r>
              <a:rPr lang="ru-RU" sz="2000" dirty="0" smtClean="0"/>
              <a:t>лог. «1» 11100010010</a:t>
            </a:r>
            <a:r>
              <a:rPr lang="ru-RU" sz="2000" dirty="0"/>
              <a:t>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</a:t>
            </a:r>
            <a:r>
              <a:rPr lang="ru-RU" sz="2000" dirty="0" smtClean="0"/>
              <a:t> кодируется </a:t>
            </a:r>
            <a:r>
              <a:rPr lang="ru-RU" sz="2000" dirty="0"/>
              <a:t>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</a:t>
            </a:r>
            <a:r>
              <a:rPr lang="ru-RU" sz="2000" dirty="0" smtClean="0"/>
              <a:t>в </a:t>
            </a:r>
            <a:r>
              <a:rPr lang="ru-RU" sz="2000" dirty="0"/>
              <a:t>коде </a:t>
            </a:r>
            <a:r>
              <a:rPr lang="ru-RU" sz="2000" dirty="0" err="1"/>
              <a:t>Баркера</a:t>
            </a:r>
            <a:r>
              <a:rPr lang="ru-RU" sz="20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 smtClean="0"/>
              <a:t>(3G) </a:t>
            </a:r>
            <a:r>
              <a:rPr lang="ru-RU" sz="2000" dirty="0" smtClean="0"/>
              <a:t>для </a:t>
            </a:r>
            <a:r>
              <a:rPr lang="ru-RU" sz="2000" dirty="0"/>
              <a:t>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FHSS</a:t>
            </a:r>
            <a:r>
              <a:rPr lang="ru-RU" sz="2000" b="1" dirty="0"/>
              <a:t> - метод </a:t>
            </a:r>
            <a:r>
              <a:rPr lang="ru-RU" sz="2000" dirty="0"/>
              <a:t>скачкообразного изменения несущей</a:t>
            </a:r>
            <a:r>
              <a:rPr lang="en-US" sz="2000" dirty="0"/>
              <a:t> </a:t>
            </a:r>
            <a:r>
              <a:rPr lang="ru-RU" sz="2000" dirty="0"/>
              <a:t>частоты. </a:t>
            </a:r>
            <a:endParaRPr lang="en-US" sz="2000" dirty="0"/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приемник </a:t>
            </a:r>
            <a:r>
              <a:rPr lang="ru-RU" sz="2000" dirty="0"/>
              <a:t>и передатчик содержат </a:t>
            </a:r>
            <a:r>
              <a:rPr lang="ru-RU" sz="2000" dirty="0" smtClean="0"/>
              <a:t>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Адаптивный </a:t>
            </a:r>
            <a:r>
              <a:rPr lang="ru-RU" sz="2000" b="1" dirty="0"/>
              <a:t>метод FHSS </a:t>
            </a:r>
            <a:r>
              <a:rPr lang="ru-RU" sz="2000" dirty="0"/>
              <a:t>(</a:t>
            </a:r>
            <a:r>
              <a:rPr lang="ru-RU" sz="2000" dirty="0" err="1"/>
              <a:t>Adaptive</a:t>
            </a:r>
            <a:r>
              <a:rPr lang="ru-RU" sz="2000" dirty="0"/>
              <a:t> </a:t>
            </a:r>
            <a:r>
              <a:rPr lang="ru-RU" sz="2000" dirty="0" err="1"/>
              <a:t>Frequency</a:t>
            </a:r>
            <a:r>
              <a:rPr lang="ru-RU" sz="2000" dirty="0"/>
              <a:t> </a:t>
            </a:r>
            <a:r>
              <a:rPr lang="ru-RU" sz="2000" dirty="0" err="1"/>
              <a:t>Hopping</a:t>
            </a:r>
            <a:r>
              <a:rPr lang="ru-RU" sz="2000" dirty="0"/>
              <a:t> - </a:t>
            </a:r>
            <a:r>
              <a:rPr lang="ru-RU" sz="2000" b="1" dirty="0"/>
              <a:t>AFH</a:t>
            </a:r>
            <a:r>
              <a:rPr lang="ru-RU" sz="20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Информация теряется только один раз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используется </a:t>
            </a:r>
            <a:r>
              <a:rPr lang="ru-RU" sz="1800" dirty="0"/>
              <a:t>по 2 частоты (кодирование 4 </a:t>
            </a:r>
            <a:r>
              <a:rPr lang="ru-RU" sz="1800" dirty="0" smtClean="0"/>
              <a:t>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44" y="3789040"/>
            <a:ext cx="4466456" cy="25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1036320" y="3825225"/>
            <a:ext cx="2484120" cy="1607835"/>
          </a:xfrm>
          <a:custGeom>
            <a:avLst/>
            <a:gdLst>
              <a:gd name="connsiteX0" fmla="*/ 0 w 2484120"/>
              <a:gd name="connsiteY0" fmla="*/ 1493535 h 1607835"/>
              <a:gd name="connsiteX1" fmla="*/ 129540 w 2484120"/>
              <a:gd name="connsiteY1" fmla="*/ 1363995 h 1607835"/>
              <a:gd name="connsiteX2" fmla="*/ 281940 w 2484120"/>
              <a:gd name="connsiteY2" fmla="*/ 1493535 h 1607835"/>
              <a:gd name="connsiteX3" fmla="*/ 350520 w 2484120"/>
              <a:gd name="connsiteY3" fmla="*/ 1181115 h 1607835"/>
              <a:gd name="connsiteX4" fmla="*/ 495300 w 2484120"/>
              <a:gd name="connsiteY4" fmla="*/ 1478295 h 1607835"/>
              <a:gd name="connsiteX5" fmla="*/ 861060 w 2484120"/>
              <a:gd name="connsiteY5" fmla="*/ 15 h 1607835"/>
              <a:gd name="connsiteX6" fmla="*/ 1043940 w 2484120"/>
              <a:gd name="connsiteY6" fmla="*/ 1447815 h 1607835"/>
              <a:gd name="connsiteX7" fmla="*/ 1135380 w 2484120"/>
              <a:gd name="connsiteY7" fmla="*/ 1333515 h 1607835"/>
              <a:gd name="connsiteX8" fmla="*/ 1219200 w 2484120"/>
              <a:gd name="connsiteY8" fmla="*/ 1524015 h 1607835"/>
              <a:gd name="connsiteX9" fmla="*/ 1333500 w 2484120"/>
              <a:gd name="connsiteY9" fmla="*/ 1394475 h 1607835"/>
              <a:gd name="connsiteX10" fmla="*/ 1409700 w 2484120"/>
              <a:gd name="connsiteY10" fmla="*/ 1516395 h 1607835"/>
              <a:gd name="connsiteX11" fmla="*/ 1569720 w 2484120"/>
              <a:gd name="connsiteY11" fmla="*/ 1455435 h 1607835"/>
              <a:gd name="connsiteX12" fmla="*/ 1630680 w 2484120"/>
              <a:gd name="connsiteY12" fmla="*/ 1539255 h 1607835"/>
              <a:gd name="connsiteX13" fmla="*/ 1821180 w 2484120"/>
              <a:gd name="connsiteY13" fmla="*/ 1485915 h 1607835"/>
              <a:gd name="connsiteX14" fmla="*/ 1965960 w 2484120"/>
              <a:gd name="connsiteY14" fmla="*/ 1584975 h 1607835"/>
              <a:gd name="connsiteX15" fmla="*/ 2209800 w 2484120"/>
              <a:gd name="connsiteY15" fmla="*/ 1607835 h 1607835"/>
              <a:gd name="connsiteX16" fmla="*/ 2308860 w 2484120"/>
              <a:gd name="connsiteY16" fmla="*/ 1584975 h 1607835"/>
              <a:gd name="connsiteX17" fmla="*/ 2484120 w 2484120"/>
              <a:gd name="connsiteY17" fmla="*/ 1584975 h 160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4120" h="1607835">
                <a:moveTo>
                  <a:pt x="0" y="1493535"/>
                </a:moveTo>
                <a:cubicBezTo>
                  <a:pt x="41275" y="1428765"/>
                  <a:pt x="82550" y="1363995"/>
                  <a:pt x="129540" y="1363995"/>
                </a:cubicBezTo>
                <a:cubicBezTo>
                  <a:pt x="176530" y="1363995"/>
                  <a:pt x="245110" y="1524015"/>
                  <a:pt x="281940" y="1493535"/>
                </a:cubicBezTo>
                <a:cubicBezTo>
                  <a:pt x="318770" y="1463055"/>
                  <a:pt x="314960" y="1183655"/>
                  <a:pt x="350520" y="1181115"/>
                </a:cubicBezTo>
                <a:cubicBezTo>
                  <a:pt x="386080" y="1178575"/>
                  <a:pt x="410210" y="1675145"/>
                  <a:pt x="495300" y="1478295"/>
                </a:cubicBezTo>
                <a:cubicBezTo>
                  <a:pt x="580390" y="1281445"/>
                  <a:pt x="769620" y="5095"/>
                  <a:pt x="861060" y="15"/>
                </a:cubicBezTo>
                <a:cubicBezTo>
                  <a:pt x="952500" y="-5065"/>
                  <a:pt x="998220" y="1225565"/>
                  <a:pt x="1043940" y="1447815"/>
                </a:cubicBezTo>
                <a:cubicBezTo>
                  <a:pt x="1089660" y="1670065"/>
                  <a:pt x="1106170" y="1320815"/>
                  <a:pt x="1135380" y="1333515"/>
                </a:cubicBezTo>
                <a:cubicBezTo>
                  <a:pt x="1164590" y="1346215"/>
                  <a:pt x="1186180" y="1513855"/>
                  <a:pt x="1219200" y="1524015"/>
                </a:cubicBezTo>
                <a:cubicBezTo>
                  <a:pt x="1252220" y="1534175"/>
                  <a:pt x="1301750" y="1395745"/>
                  <a:pt x="1333500" y="1394475"/>
                </a:cubicBezTo>
                <a:cubicBezTo>
                  <a:pt x="1365250" y="1393205"/>
                  <a:pt x="1370330" y="1506235"/>
                  <a:pt x="1409700" y="1516395"/>
                </a:cubicBezTo>
                <a:cubicBezTo>
                  <a:pt x="1449070" y="1526555"/>
                  <a:pt x="1532890" y="1451625"/>
                  <a:pt x="1569720" y="1455435"/>
                </a:cubicBezTo>
                <a:cubicBezTo>
                  <a:pt x="1606550" y="1459245"/>
                  <a:pt x="1588770" y="1534175"/>
                  <a:pt x="1630680" y="1539255"/>
                </a:cubicBezTo>
                <a:cubicBezTo>
                  <a:pt x="1672590" y="1544335"/>
                  <a:pt x="1765300" y="1478295"/>
                  <a:pt x="1821180" y="1485915"/>
                </a:cubicBezTo>
                <a:cubicBezTo>
                  <a:pt x="1877060" y="1493535"/>
                  <a:pt x="1901190" y="1564655"/>
                  <a:pt x="1965960" y="1584975"/>
                </a:cubicBezTo>
                <a:cubicBezTo>
                  <a:pt x="2030730" y="1605295"/>
                  <a:pt x="2152650" y="1607835"/>
                  <a:pt x="2209800" y="1607835"/>
                </a:cubicBezTo>
                <a:cubicBezTo>
                  <a:pt x="2266950" y="1607835"/>
                  <a:pt x="2263140" y="1588785"/>
                  <a:pt x="2308860" y="1584975"/>
                </a:cubicBezTo>
                <a:cubicBezTo>
                  <a:pt x="2354580" y="1581165"/>
                  <a:pt x="2419350" y="1583070"/>
                  <a:pt x="2484120" y="1584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5"/>
          </p:cNvCxnSpPr>
          <p:nvPr/>
        </p:nvCxnSpPr>
        <p:spPr>
          <a:xfrm>
            <a:off x="1897380" y="3825240"/>
            <a:ext cx="0" cy="16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07820" y="5059680"/>
            <a:ext cx="441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2453640" y="461772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598420" y="5608921"/>
            <a:ext cx="1089863" cy="597867"/>
          </a:xfrm>
          <a:custGeom>
            <a:avLst/>
            <a:gdLst>
              <a:gd name="connsiteX0" fmla="*/ 0 w 1089863"/>
              <a:gd name="connsiteY0" fmla="*/ 372779 h 597867"/>
              <a:gd name="connsiteX1" fmla="*/ 152400 w 1089863"/>
              <a:gd name="connsiteY1" fmla="*/ 67979 h 597867"/>
              <a:gd name="connsiteX2" fmla="*/ 320040 w 1089863"/>
              <a:gd name="connsiteY2" fmla="*/ 45119 h 597867"/>
              <a:gd name="connsiteX3" fmla="*/ 586740 w 1089863"/>
              <a:gd name="connsiteY3" fmla="*/ 586139 h 597867"/>
              <a:gd name="connsiteX4" fmla="*/ 777240 w 1089863"/>
              <a:gd name="connsiteY4" fmla="*/ 426119 h 597867"/>
              <a:gd name="connsiteX5" fmla="*/ 845820 w 1089863"/>
              <a:gd name="connsiteY5" fmla="*/ 532799 h 597867"/>
              <a:gd name="connsiteX6" fmla="*/ 944880 w 1089863"/>
              <a:gd name="connsiteY6" fmla="*/ 433739 h 597867"/>
              <a:gd name="connsiteX7" fmla="*/ 1066800 w 1089863"/>
              <a:gd name="connsiteY7" fmla="*/ 517559 h 597867"/>
              <a:gd name="connsiteX8" fmla="*/ 1089660 w 1089863"/>
              <a:gd name="connsiteY8" fmla="*/ 517559 h 5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863" h="597867">
                <a:moveTo>
                  <a:pt x="0" y="372779"/>
                </a:moveTo>
                <a:cubicBezTo>
                  <a:pt x="49530" y="247684"/>
                  <a:pt x="99060" y="122589"/>
                  <a:pt x="152400" y="67979"/>
                </a:cubicBezTo>
                <a:cubicBezTo>
                  <a:pt x="205740" y="13369"/>
                  <a:pt x="247650" y="-41241"/>
                  <a:pt x="320040" y="45119"/>
                </a:cubicBezTo>
                <a:cubicBezTo>
                  <a:pt x="392430" y="131479"/>
                  <a:pt x="510540" y="522639"/>
                  <a:pt x="586740" y="586139"/>
                </a:cubicBezTo>
                <a:cubicBezTo>
                  <a:pt x="662940" y="649639"/>
                  <a:pt x="734060" y="435009"/>
                  <a:pt x="777240" y="426119"/>
                </a:cubicBezTo>
                <a:cubicBezTo>
                  <a:pt x="820420" y="417229"/>
                  <a:pt x="817880" y="531529"/>
                  <a:pt x="845820" y="532799"/>
                </a:cubicBezTo>
                <a:cubicBezTo>
                  <a:pt x="873760" y="534069"/>
                  <a:pt x="908050" y="436279"/>
                  <a:pt x="944880" y="433739"/>
                </a:cubicBezTo>
                <a:cubicBezTo>
                  <a:pt x="981710" y="431199"/>
                  <a:pt x="1042670" y="503589"/>
                  <a:pt x="1066800" y="517559"/>
                </a:cubicBezTo>
                <a:cubicBezTo>
                  <a:pt x="1090930" y="531529"/>
                  <a:pt x="1090295" y="524544"/>
                  <a:pt x="1089660" y="5175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 smtClean="0"/>
              <a:t>Преимущество:</a:t>
            </a:r>
            <a:endParaRPr lang="ru-RU" sz="2000" b="1" dirty="0"/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узкополосные </a:t>
            </a:r>
            <a:r>
              <a:rPr lang="ru-RU" sz="2000" dirty="0"/>
              <a:t>помехи приводят к потере только </a:t>
            </a:r>
            <a:r>
              <a:rPr lang="ru-RU" sz="2000" dirty="0" smtClean="0"/>
              <a:t>фрагментов сообщений с теми же частотами</a:t>
            </a:r>
            <a:endParaRPr lang="ru-RU" sz="2000" dirty="0"/>
          </a:p>
          <a:p>
            <a:pPr marL="1171575" lvl="3">
              <a:spcBef>
                <a:spcPts val="600"/>
              </a:spcBef>
            </a:pPr>
            <a:r>
              <a:rPr lang="ru-RU" sz="1600" dirty="0" smtClean="0"/>
              <a:t>Соответственно только их и повторяют</a:t>
            </a:r>
            <a:endParaRPr lang="ru-RU" sz="16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влияние интерференции сильней чем для </a:t>
            </a:r>
            <a:r>
              <a:rPr lang="en-US" sz="2000" dirty="0" smtClean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 smtClean="0"/>
              <a:t>используется </a:t>
            </a:r>
            <a:r>
              <a:rPr lang="ru-RU" sz="2000" dirty="0"/>
              <a:t>в </a:t>
            </a:r>
            <a:r>
              <a:rPr lang="ru-RU" sz="2000" dirty="0" err="1" smtClean="0"/>
              <a:t>Bluetooth</a:t>
            </a:r>
            <a:r>
              <a:rPr lang="ru-RU" sz="2000" dirty="0"/>
              <a:t>. </a:t>
            </a:r>
            <a:endParaRPr lang="en-US" sz="2000" dirty="0" smtClean="0"/>
          </a:p>
          <a:p>
            <a:pPr marL="361950" lvl="2">
              <a:spcBef>
                <a:spcPts val="600"/>
              </a:spcBef>
            </a:pPr>
            <a:r>
              <a:rPr lang="ru-RU" sz="1800" dirty="0" smtClean="0"/>
              <a:t>Сходный </a:t>
            </a:r>
            <a:r>
              <a:rPr lang="ru-RU" sz="1800" dirty="0"/>
              <a:t>метод с </a:t>
            </a:r>
            <a:r>
              <a:rPr lang="ru-RU" sz="1800" dirty="0" smtClean="0"/>
              <a:t>редким </a:t>
            </a:r>
            <a:r>
              <a:rPr lang="ru-RU" sz="1800" dirty="0"/>
              <a:t>изменением частот </a:t>
            </a:r>
            <a:r>
              <a:rPr lang="ru-RU" sz="1800" dirty="0" smtClean="0"/>
              <a:t>может </a:t>
            </a:r>
            <a:r>
              <a:rPr lang="ru-RU" sz="1800" dirty="0"/>
              <a:t>применяется в GSM</a:t>
            </a:r>
            <a:endParaRPr lang="ru-RU" sz="1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канала связи. </a:t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</a:t>
            </a:r>
            <a:r>
              <a:rPr lang="ru-RU" sz="2000" dirty="0"/>
              <a:t>передатчики </a:t>
            </a:r>
            <a:r>
              <a:rPr lang="ru-RU" sz="2000" dirty="0" smtClean="0"/>
              <a:t>на </a:t>
            </a:r>
            <a:r>
              <a:rPr lang="ru-RU" sz="2000" dirty="0"/>
              <a:t>одной </a:t>
            </a:r>
            <a:r>
              <a:rPr lang="ru-RU" sz="2000" dirty="0" smtClean="0"/>
              <a:t>частоте </a:t>
            </a:r>
            <a:r>
              <a:rPr lang="ru-RU" sz="2000" i="1" dirty="0"/>
              <a:t>f </a:t>
            </a:r>
            <a:r>
              <a:rPr lang="ru-RU" sz="2000" dirty="0"/>
              <a:t>, </a:t>
            </a:r>
            <a:r>
              <a:rPr lang="ru-RU" sz="2000" dirty="0" smtClean="0"/>
              <a:t>в области </a:t>
            </a:r>
            <a:r>
              <a:rPr lang="ru-RU" sz="2000" i="1" dirty="0"/>
              <a:t>s </a:t>
            </a:r>
            <a:r>
              <a:rPr lang="ru-RU" sz="2000" dirty="0"/>
              <a:t>и во время </a:t>
            </a:r>
            <a:r>
              <a:rPr lang="ru-RU" sz="2000" i="1" dirty="0"/>
              <a:t>t</a:t>
            </a:r>
            <a:r>
              <a:rPr lang="ru-RU" sz="2000" dirty="0"/>
              <a:t>, но с разными кодами </a:t>
            </a:r>
            <a:r>
              <a:rPr lang="ru-RU" sz="2000" i="1" dirty="0" err="1"/>
              <a:t>c</a:t>
            </a:r>
            <a:r>
              <a:rPr lang="ru-RU" sz="2000" dirty="0" err="1"/>
              <a:t>i</a:t>
            </a:r>
            <a:r>
              <a:rPr lang="ru-RU" sz="2000" dirty="0"/>
              <a:t> 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/>
              <a:t>Кодовая последовательность уникальна для каждого передатчика. </a:t>
            </a:r>
          </a:p>
          <a:p>
            <a:pPr lvl="1"/>
            <a:r>
              <a:rPr lang="ru-RU" sz="20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r>
              <a:rPr lang="ru-RU" sz="2000" b="1" dirty="0" smtClean="0"/>
              <a:t>Метод CDMA (CDM </a:t>
            </a:r>
            <a:r>
              <a:rPr lang="ru-RU" sz="2000" b="1" dirty="0" err="1" smtClean="0"/>
              <a:t>Access</a:t>
            </a:r>
            <a:r>
              <a:rPr lang="ru-RU" sz="2000" b="1" dirty="0" smtClean="0"/>
              <a:t>)</a:t>
            </a:r>
            <a:endParaRPr lang="ru-RU" sz="2000" b="1" dirty="0"/>
          </a:p>
          <a:p>
            <a:pPr lvl="1"/>
            <a:r>
              <a:rPr lang="ru-RU" sz="2000" dirty="0" smtClean="0"/>
              <a:t>Используется в сотовой связи cdma2000</a:t>
            </a:r>
            <a:r>
              <a:rPr lang="ru-RU" sz="2000" dirty="0"/>
              <a:t>, WCDMA и </a:t>
            </a:r>
            <a:r>
              <a:rPr lang="ru-RU" sz="2000" dirty="0" smtClean="0"/>
              <a:t>др.</a:t>
            </a:r>
          </a:p>
          <a:p>
            <a:pPr lvl="1"/>
            <a:r>
              <a:rPr lang="ru-RU" sz="2000" dirty="0" smtClean="0"/>
              <a:t>Каждый </a:t>
            </a:r>
            <a:r>
              <a:rPr lang="ru-RU" sz="2000" dirty="0"/>
              <a:t>передатчик заменяет каждый бит исходного потока данных </a:t>
            </a:r>
            <a:r>
              <a:rPr lang="ru-RU" sz="2000" dirty="0" smtClean="0"/>
              <a:t>на CDM-символ </a:t>
            </a:r>
            <a:r>
              <a:rPr lang="ru-RU" sz="2000" dirty="0"/>
              <a:t>— кодовую последовательность длиной в 11, 16, 32, 64 и т.п. бит (</a:t>
            </a:r>
            <a:r>
              <a:rPr lang="ru-RU" sz="2000" dirty="0" smtClean="0"/>
              <a:t>их называют </a:t>
            </a:r>
            <a:r>
              <a:rPr lang="ru-RU" sz="2000" dirty="0"/>
              <a:t>чипами). </a:t>
            </a:r>
            <a:endParaRPr lang="ru-RU" sz="2000" dirty="0" smtClean="0"/>
          </a:p>
          <a:p>
            <a:pPr lvl="2"/>
            <a:r>
              <a:rPr lang="ru-RU" sz="20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464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Приемник постоянно </a:t>
            </a:r>
            <a:r>
              <a:rPr lang="ru-RU" sz="2000" dirty="0"/>
              <a:t>принимает все сигналы, оцифровывает их. </a:t>
            </a:r>
            <a:endParaRPr lang="ru-RU" sz="2000" dirty="0" smtClean="0"/>
          </a:p>
          <a:p>
            <a:r>
              <a:rPr lang="ru-RU" sz="2000" dirty="0" smtClean="0"/>
              <a:t>Затем </a:t>
            </a:r>
            <a:r>
              <a:rPr lang="ru-RU" sz="2000" dirty="0"/>
              <a:t>в </a:t>
            </a:r>
            <a:r>
              <a:rPr lang="ru-RU" sz="2000" dirty="0" smtClean="0"/>
              <a:t>корреляторе </a:t>
            </a:r>
            <a:r>
              <a:rPr lang="ru-RU" sz="2000" dirty="0"/>
              <a:t>производит операцию свертки (умножения с накоплением) </a:t>
            </a:r>
            <a:r>
              <a:rPr lang="ru-RU" sz="2000" dirty="0" smtClean="0"/>
              <a:t>входного оцифрованного </a:t>
            </a:r>
            <a:r>
              <a:rPr lang="ru-RU" sz="2000" dirty="0"/>
              <a:t>сигнал с известным ему CDM-кодом и его инверсией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сигнал на выходе коррелятора превышает </a:t>
            </a:r>
            <a:r>
              <a:rPr lang="ru-RU" sz="2000" dirty="0" smtClean="0"/>
              <a:t>установленный </a:t>
            </a:r>
            <a:r>
              <a:rPr lang="ru-RU" sz="2000" dirty="0"/>
              <a:t>пороговый уровень, приемник считает, что принял 1 или 0. </a:t>
            </a:r>
            <a:endParaRPr lang="ru-RU" sz="2000" dirty="0" smtClean="0"/>
          </a:p>
          <a:p>
            <a:pPr lvl="2"/>
            <a:r>
              <a:rPr lang="ru-RU" sz="2000" dirty="0" smtClean="0"/>
              <a:t>Для увеличения </a:t>
            </a:r>
            <a:r>
              <a:rPr lang="ru-RU" sz="2000" dirty="0"/>
              <a:t>вероятности приема передатчик может повторять посылку каждого </a:t>
            </a:r>
            <a:r>
              <a:rPr lang="ru-RU" sz="2000" dirty="0" smtClean="0"/>
              <a:t>бита несколько </a:t>
            </a:r>
            <a:r>
              <a:rPr lang="ru-RU" sz="2000" dirty="0"/>
              <a:t>раз. </a:t>
            </a:r>
            <a:endParaRPr lang="ru-RU" sz="2000" dirty="0" smtClean="0"/>
          </a:p>
          <a:p>
            <a:pPr lvl="2"/>
            <a:r>
              <a:rPr lang="ru-RU" sz="2000" dirty="0" smtClean="0"/>
              <a:t>При </a:t>
            </a:r>
            <a:r>
              <a:rPr lang="ru-RU" sz="2000" dirty="0"/>
              <a:t>этом сигналы других передатчиков с другими CDM-кодами </a:t>
            </a:r>
            <a:r>
              <a:rPr lang="ru-RU" sz="2000" dirty="0" smtClean="0"/>
              <a:t>приемник воспринимает </a:t>
            </a:r>
            <a:r>
              <a:rPr lang="ru-RU" sz="2000" dirty="0"/>
              <a:t>как аддитивный шум. </a:t>
            </a:r>
            <a:endParaRPr lang="ru-RU" sz="2000" dirty="0" smtClean="0"/>
          </a:p>
          <a:p>
            <a:r>
              <a:rPr lang="ru-RU" sz="2000" dirty="0" smtClean="0"/>
              <a:t>Используется совместно с </a:t>
            </a:r>
            <a:r>
              <a:rPr lang="en-US" sz="2000" dirty="0"/>
              <a:t>DSSS — </a:t>
            </a:r>
            <a:r>
              <a:rPr lang="en-US" sz="2000" dirty="0" smtClean="0"/>
              <a:t>Direct</a:t>
            </a:r>
            <a:r>
              <a:rPr lang="ru-RU" sz="2000" dirty="0" smtClean="0"/>
              <a:t> </a:t>
            </a:r>
            <a:r>
              <a:rPr lang="en-US" sz="2000" dirty="0" smtClean="0"/>
              <a:t>Sequence </a:t>
            </a:r>
            <a:r>
              <a:rPr lang="en-US" sz="2000" dirty="0"/>
              <a:t>Spread Spectrum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28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</a:t>
            </a:r>
            <a:r>
              <a:rPr lang="ru-RU" sz="2200" b="1" dirty="0" smtClean="0"/>
              <a:t>частот</a:t>
            </a:r>
            <a:r>
              <a:rPr lang="en-US" sz="2200" b="1" dirty="0" smtClean="0"/>
              <a:t> - Orthogonal </a:t>
            </a:r>
            <a:r>
              <a:rPr lang="en-US" sz="2200" b="1" dirty="0"/>
              <a:t>Frequency Division Multiplexing, </a:t>
            </a:r>
            <a:r>
              <a:rPr lang="en-US" sz="2200" b="1" dirty="0" smtClean="0"/>
              <a:t>OFDM</a:t>
            </a:r>
          </a:p>
          <a:p>
            <a:r>
              <a:rPr lang="ru-RU" sz="2200" dirty="0"/>
              <a:t>Ч</a:t>
            </a:r>
            <a:r>
              <a:rPr lang="ru-RU" sz="2200" dirty="0" smtClean="0"/>
              <a:t>астотный </a:t>
            </a:r>
            <a:r>
              <a:rPr lang="ru-RU" sz="2200" dirty="0"/>
              <a:t>диапазон разбивается на </a:t>
            </a:r>
            <a:r>
              <a:rPr lang="en-US" sz="2200" dirty="0" smtClean="0"/>
              <a:t>N </a:t>
            </a:r>
            <a:r>
              <a:rPr lang="ru-RU" sz="2200" dirty="0" err="1" smtClean="0"/>
              <a:t>поднесущих</a:t>
            </a:r>
            <a:endParaRPr lang="ru-RU" sz="2200" dirty="0" smtClean="0"/>
          </a:p>
          <a:p>
            <a:pPr marL="742950" lvl="2" indent="-342900"/>
            <a:r>
              <a:rPr lang="ru-RU" sz="2200" dirty="0" smtClean="0"/>
              <a:t>Формируется </a:t>
            </a:r>
            <a:r>
              <a:rPr lang="ru-RU" sz="2200" i="1" dirty="0" smtClean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 smtClean="0"/>
              <a:t>Передача </a:t>
            </a:r>
            <a:r>
              <a:rPr lang="ru-RU" sz="2200" dirty="0"/>
              <a:t>ведется одновременно по </a:t>
            </a:r>
            <a:r>
              <a:rPr lang="ru-RU" sz="2200" dirty="0" smtClean="0"/>
              <a:t>всем </a:t>
            </a:r>
            <a:r>
              <a:rPr lang="ru-RU" sz="2200" dirty="0" err="1" smtClean="0"/>
              <a:t>поднесущим</a:t>
            </a:r>
            <a:r>
              <a:rPr lang="ru-RU" sz="2200" dirty="0" smtClean="0"/>
              <a:t>. </a:t>
            </a:r>
          </a:p>
          <a:p>
            <a:r>
              <a:rPr lang="ru-RU" sz="2200" dirty="0" smtClean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</a:t>
            </a:r>
            <a:r>
              <a:rPr lang="ru-RU" sz="2200" dirty="0" smtClean="0"/>
              <a:t>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на определенных </a:t>
            </a:r>
            <a:r>
              <a:rPr lang="ru-RU" sz="2200" dirty="0" err="1" smtClean="0"/>
              <a:t>поднесущих</a:t>
            </a:r>
            <a:r>
              <a:rPr lang="ru-RU" sz="2200" dirty="0" smtClean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Цель</a:t>
            </a:r>
            <a:r>
              <a:rPr lang="en-US" sz="2200" dirty="0" smtClean="0"/>
              <a:t>: </a:t>
            </a:r>
            <a:r>
              <a:rPr lang="ru-RU" sz="2200" dirty="0" smtClean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Циклический</a:t>
            </a:r>
            <a:r>
              <a:rPr lang="ru-RU" sz="2200" b="1" dirty="0"/>
              <a:t> </a:t>
            </a:r>
            <a:r>
              <a:rPr lang="ru-RU" sz="2200" b="1" i="1" dirty="0"/>
              <a:t>префикс – </a:t>
            </a:r>
            <a:r>
              <a:rPr lang="ru-RU" sz="2200" b="1" i="1" dirty="0" smtClean="0"/>
              <a:t>в защитном интервале </a:t>
            </a:r>
            <a:endParaRPr lang="ru-RU" sz="2200" b="1" i="1" dirty="0"/>
          </a:p>
          <a:p>
            <a:pPr lvl="1">
              <a:spcBef>
                <a:spcPts val="600"/>
              </a:spcBef>
            </a:pPr>
            <a:r>
              <a:rPr lang="ru-RU" sz="2200" dirty="0" smtClean="0"/>
              <a:t>циклическое </a:t>
            </a:r>
            <a:r>
              <a:rPr lang="ru-RU" sz="2200" dirty="0"/>
              <a:t>повторение окончания </a:t>
            </a:r>
            <a:r>
              <a:rPr lang="ru-RU" sz="2200" dirty="0" smtClean="0"/>
              <a:t>символа</a:t>
            </a:r>
            <a:r>
              <a:rPr lang="en-US" sz="2200" dirty="0" smtClean="0"/>
              <a:t> </a:t>
            </a:r>
            <a:r>
              <a:rPr lang="ru-RU" sz="2200" dirty="0" smtClean="0"/>
              <a:t>вставляется в </a:t>
            </a:r>
            <a:r>
              <a:rPr lang="ru-RU" sz="2200" dirty="0"/>
              <a:t>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Реализуются перестановкой отсчетов из конца в перед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000" dirty="0" smtClean="0"/>
          </a:p>
          <a:p>
            <a:pPr>
              <a:spcBef>
                <a:spcPts val="600"/>
              </a:spcBef>
            </a:pPr>
            <a:endParaRPr lang="ru-RU" sz="2000" b="1" dirty="0" smtClean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57" y="4739640"/>
            <a:ext cx="4131425" cy="17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Перед </a:t>
            </a:r>
            <a:r>
              <a:rPr lang="en-US" altLang="ru-RU" sz="2200" b="1" dirty="0" smtClean="0">
                <a:latin typeface="+mj-lt"/>
                <a:cs typeface="Arial" charset="0"/>
              </a:rPr>
              <a:t>OFDM </a:t>
            </a:r>
            <a:r>
              <a:rPr lang="ru-RU" altLang="ru-RU" sz="2200" b="1" dirty="0" smtClean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 smtClean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 smtClean="0">
                <a:latin typeface="+mj-lt"/>
                <a:cs typeface="Arial" charset="0"/>
              </a:rPr>
              <a:t>Сети 802.11 Длительность </a:t>
            </a:r>
            <a:r>
              <a:rPr lang="ru-RU" altLang="ru-RU" sz="2200" dirty="0">
                <a:latin typeface="+mj-lt"/>
                <a:cs typeface="Arial" charset="0"/>
              </a:rPr>
              <a:t>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0.8 </a:t>
            </a:r>
            <a:r>
              <a:rPr lang="ru-RU" altLang="ru-RU" sz="2200" dirty="0">
                <a:latin typeface="+mj-lt"/>
                <a:cs typeface="Arial" charset="0"/>
              </a:rPr>
              <a:t>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4 </a:t>
            </a:r>
            <a:r>
              <a:rPr lang="ru-RU" altLang="ru-RU" sz="2200" dirty="0">
                <a:latin typeface="+mj-lt"/>
                <a:cs typeface="Arial" charset="0"/>
              </a:rPr>
              <a:t>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</a:t>
            </a:r>
            <a:r>
              <a:rPr lang="ru-RU" altLang="ru-RU" sz="2000" dirty="0" smtClean="0">
                <a:latin typeface="+mj-lt"/>
                <a:cs typeface="Arial" charset="0"/>
              </a:rPr>
              <a:t>символы для детектирования сигнала</a:t>
            </a:r>
            <a:r>
              <a:rPr lang="ru-RU" altLang="ru-RU" sz="2000" dirty="0">
                <a:latin typeface="+mj-lt"/>
                <a:cs typeface="Arial" charset="0"/>
              </a:rPr>
              <a:t>, </a:t>
            </a:r>
            <a:r>
              <a:rPr lang="ru-RU" altLang="ru-RU" sz="2000" dirty="0" smtClean="0">
                <a:latin typeface="+mj-lt"/>
                <a:cs typeface="Arial" charset="0"/>
              </a:rPr>
              <a:t>синхронизации </a:t>
            </a:r>
            <a:r>
              <a:rPr lang="ru-RU" altLang="ru-RU" sz="2000" dirty="0">
                <a:latin typeface="+mj-lt"/>
                <a:cs typeface="Arial" charset="0"/>
              </a:rPr>
              <a:t>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 smtClean="0">
                <a:latin typeface="+mj-lt"/>
                <a:cs typeface="Arial" charset="0"/>
              </a:rPr>
              <a:t>Длинные символа для </a:t>
            </a:r>
            <a:r>
              <a:rPr lang="ru-RU" altLang="ru-RU" sz="2000" dirty="0">
                <a:latin typeface="+mj-lt"/>
                <a:cs typeface="Arial" charset="0"/>
              </a:rPr>
              <a:t>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 smtClean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 smtClean="0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Структурная </a:t>
            </a:r>
            <a:r>
              <a:rPr lang="ru-RU" b="1" dirty="0"/>
              <a:t>схема </a:t>
            </a:r>
            <a:r>
              <a:rPr lang="ru-RU" b="1" dirty="0" smtClean="0"/>
              <a:t>приемника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5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Если есть код исправления </a:t>
            </a:r>
            <a:r>
              <a:rPr lang="ru-RU" sz="2200" dirty="0"/>
              <a:t>ошибок, то с </a:t>
            </a:r>
            <a:r>
              <a:rPr lang="ru-RU" sz="2200" dirty="0" smtClean="0"/>
              <a:t>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В схеме </a:t>
            </a:r>
            <a:r>
              <a:rPr lang="ru-RU" sz="2200" b="1" dirty="0"/>
              <a:t>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 smtClean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позволяет увеличить время </a:t>
            </a:r>
            <a:r>
              <a:rPr lang="ru-RU" sz="2200" dirty="0"/>
              <a:t>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  <a:endParaRPr lang="ru-RU" sz="2200" dirty="0" smtClean="0"/>
          </a:p>
          <a:p>
            <a:pPr lvl="3">
              <a:spcBef>
                <a:spcPts val="600"/>
              </a:spcBef>
            </a:pPr>
            <a:r>
              <a:rPr lang="ru-RU" sz="2200" dirty="0" smtClean="0"/>
              <a:t>Чем длине символ, тем меньше межсимвольная интерференция.</a:t>
            </a:r>
            <a:endParaRPr lang="ru-RU" sz="2200" dirty="0"/>
          </a:p>
          <a:p>
            <a:pPr lvl="4">
              <a:spcBef>
                <a:spcPts val="600"/>
              </a:spcBef>
            </a:pPr>
            <a:r>
              <a:rPr lang="ru-RU" sz="2200" i="1" dirty="0" smtClean="0"/>
              <a:t>N </a:t>
            </a:r>
            <a:r>
              <a:rPr lang="ru-RU" sz="2200" dirty="0" smtClean="0"/>
              <a:t>такое, чтобы </a:t>
            </a:r>
            <a:r>
              <a:rPr lang="ru-RU" sz="2200" i="1" dirty="0" err="1" smtClean="0"/>
              <a:t>NT</a:t>
            </a:r>
            <a:r>
              <a:rPr lang="ru-RU" sz="2200" dirty="0" err="1" smtClean="0"/>
              <a:t>s</a:t>
            </a:r>
            <a:r>
              <a:rPr lang="ru-RU" sz="2200" dirty="0" smtClean="0"/>
              <a:t> значительно превышала среднеквадратичный разброс задержек канала.</a:t>
            </a:r>
            <a:endParaRPr lang="ru-RU" sz="2200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" y="4822666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4" y="4343119"/>
            <a:ext cx="4863529" cy="20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В </a:t>
            </a:r>
            <a:r>
              <a:rPr lang="ru-RU" sz="2200" dirty="0" err="1" smtClean="0"/>
              <a:t>нелензируемых</a:t>
            </a:r>
            <a:r>
              <a:rPr lang="ru-RU" sz="2200" dirty="0" smtClean="0"/>
              <a:t> полосах частот (2,4 и 5,5 ГГЦ) доступны несколько </a:t>
            </a:r>
            <a:r>
              <a:rPr lang="ru-RU" sz="2200" dirty="0" err="1" smtClean="0"/>
              <a:t>диапапзонов</a:t>
            </a:r>
            <a:endParaRPr lang="ru-RU" sz="2200" dirty="0"/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 smtClean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поддиапазоны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6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OFDM </a:t>
            </a:r>
            <a:r>
              <a:rPr lang="ru-RU" sz="2200" dirty="0" smtClean="0"/>
              <a:t>характеризуется: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</a:t>
            </a:r>
            <a:r>
              <a:rPr lang="ru-RU" sz="2200" dirty="0" smtClean="0"/>
              <a:t>расстояние </a:t>
            </a:r>
            <a:r>
              <a:rPr lang="ru-RU" sz="2200" dirty="0"/>
              <a:t>между </a:t>
            </a:r>
            <a:r>
              <a:rPr lang="ru-RU" sz="2200" dirty="0" err="1" smtClean="0"/>
              <a:t>поднесущими</a:t>
            </a:r>
            <a:r>
              <a:rPr lang="ru-RU" sz="2200" dirty="0" smtClean="0"/>
              <a:t>, 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полоса </a:t>
            </a:r>
            <a:r>
              <a:rPr lang="ru-RU" sz="2200" dirty="0"/>
              <a:t>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Размер ОБПФ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000" b="1" dirty="0"/>
              <a:t>Механизм мультиплексирования посредством ортогональных несущих </a:t>
            </a:r>
            <a:r>
              <a:rPr lang="ru-RU" sz="2000" b="1" dirty="0" smtClean="0"/>
              <a:t>частот</a:t>
            </a:r>
            <a:r>
              <a:rPr lang="en-US" sz="2000" b="1" dirty="0" smtClean="0"/>
              <a:t> - Orthogonal </a:t>
            </a:r>
            <a:r>
              <a:rPr lang="en-US" sz="2000" b="1" dirty="0"/>
              <a:t>Frequency Division Multiplexing, </a:t>
            </a:r>
            <a:r>
              <a:rPr lang="en-US" sz="2000" b="1" dirty="0" smtClean="0"/>
              <a:t>OFDM</a:t>
            </a:r>
          </a:p>
          <a:p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221910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35" y="4512882"/>
            <a:ext cx="6774929" cy="21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FDM transmitter with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3880"/>
            <a:ext cx="4562807" cy="26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5536" y="1052736"/>
          <a:ext cx="8208912" cy="539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Название параметра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Channel </a:t>
                      </a:r>
                      <a:r>
                        <a:rPr lang="en-US" sz="1800" dirty="0" smtClean="0">
                          <a:effectLst/>
                        </a:rPr>
                        <a:t>spacing</a:t>
                      </a:r>
                      <a:r>
                        <a:rPr lang="ru-RU" sz="1800" dirty="0" smtClean="0">
                          <a:effectLst/>
                        </a:rPr>
                        <a:t> (полоса частот)</a:t>
                      </a:r>
                      <a:r>
                        <a:rPr lang="en-US" sz="1800" dirty="0" smtClean="0">
                          <a:effectLst/>
                        </a:rPr>
                        <a:t> [MHz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(размер ОБПФ )</a:t>
                      </a:r>
                      <a:r>
                        <a:rPr lang="en-US" sz="1800" dirty="0" smtClean="0">
                          <a:effectLst/>
                        </a:rPr>
                        <a:t>FFT </a:t>
                      </a:r>
                      <a:r>
                        <a:rPr lang="en-US" sz="1800" dirty="0">
                          <a:effectLst/>
                        </a:rPr>
                        <a:t>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данных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пилот-сигналов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SP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Число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baseline="0" dirty="0" err="1" smtClean="0">
                          <a:effectLst/>
                        </a:rPr>
                        <a:t>поднесущих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под-модуляции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BPSK, </a:t>
                      </a:r>
                      <a:r>
                        <a:rPr lang="en-US" sz="1800" dirty="0" smtClean="0">
                          <a:effectLst/>
                        </a:rPr>
                        <a:t>QPSK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en-US" sz="1800" dirty="0" smtClean="0">
                          <a:effectLst/>
                        </a:rPr>
                        <a:t>16QAM</a:t>
                      </a:r>
                      <a:r>
                        <a:rPr lang="ru-RU" sz="1800" dirty="0" smtClean="0">
                          <a:effectLst/>
                        </a:rPr>
                        <a:t>,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6</a:t>
                      </a:r>
                      <a:r>
                        <a:rPr lang="en-US" sz="1800" dirty="0" smtClean="0">
                          <a:effectLst/>
                        </a:rPr>
                        <a:t>4QAM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Длительность символа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U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</a:rPr>
                        <a:t>μs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Защитный интервал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T</a:t>
                      </a:r>
                      <a:r>
                        <a:rPr lang="en-US" sz="1800" baseline="-25000" dirty="0" err="1" smtClean="0">
                          <a:effectLst/>
                        </a:rPr>
                        <a:t>Gi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(fraction </a:t>
                      </a:r>
                      <a:r>
                        <a:rPr lang="en-US" sz="1800" dirty="0">
                          <a:effectLst/>
                        </a:rPr>
                        <a:t>of T</a:t>
                      </a:r>
                      <a:r>
                        <a:rPr lang="en-US" sz="1800" baseline="-25000" dirty="0">
                          <a:effectLst/>
                        </a:rPr>
                        <a:t>U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0,8</a:t>
                      </a:r>
                      <a:r>
                        <a:rPr lang="ru-RU" sz="1800" baseline="0" dirty="0" smtClean="0">
                          <a:effectLst/>
                        </a:rPr>
                        <a:t> мкс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Короткая 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(10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/4)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Длинная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GI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Межсимвольное</a:t>
                      </a:r>
                      <a:r>
                        <a:rPr lang="ru-RU" sz="1800" baseline="0" dirty="0" smtClean="0">
                          <a:effectLst/>
                        </a:rPr>
                        <a:t> пространство (</a:t>
                      </a:r>
                      <a:r>
                        <a:rPr lang="en-US" sz="1800" baseline="0" dirty="0" smtClean="0">
                          <a:effectLst/>
                        </a:rPr>
                        <a:t>1/</a:t>
                      </a:r>
                      <a:r>
                        <a:rPr lang="en-US" sz="1800" baseline="0" dirty="0" err="1" smtClean="0">
                          <a:effectLst/>
                        </a:rPr>
                        <a:t>Tu</a:t>
                      </a:r>
                      <a:r>
                        <a:rPr lang="ru-RU" sz="1800" baseline="0" dirty="0" smtClean="0">
                          <a:effectLst/>
                        </a:rPr>
                        <a:t>)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Скорость</a:t>
                      </a:r>
                      <a:r>
                        <a:rPr lang="ru-RU" sz="1800" baseline="0" dirty="0" smtClean="0">
                          <a:effectLst/>
                        </a:rPr>
                        <a:t> передачи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bit rate, </a:t>
                      </a:r>
                      <a:r>
                        <a:rPr lang="en-US" sz="1800" dirty="0" smtClean="0">
                          <a:effectLst/>
                        </a:rPr>
                        <a:t>(Mbit/s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Спектральная эффективность </a:t>
                      </a:r>
                      <a:r>
                        <a:rPr lang="en-US" sz="1800" dirty="0" smtClean="0">
                          <a:effectLst/>
                        </a:rPr>
                        <a:t>R/B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(bit/s/Hz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коррекции ошибок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 smtClean="0">
                          <a:effectLst/>
                        </a:rPr>
                        <a:t>Conv. coding</a:t>
                      </a:r>
                      <a:r>
                        <a:rPr lang="en-US" sz="1800" dirty="0">
                          <a:effectLst/>
                        </a:rPr>
                        <a:t> with code rates​</a:t>
                      </a:r>
                      <a:r>
                        <a:rPr lang="en-US" sz="1800" baseline="30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, ​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, or ​</a:t>
                      </a:r>
                      <a:r>
                        <a:rPr lang="en-US" sz="1800" baseline="30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формирования </a:t>
            </a:r>
            <a:r>
              <a:rPr lang="en-US" dirty="0" smtClean="0"/>
              <a:t>OFDM </a:t>
            </a:r>
            <a:r>
              <a:rPr lang="ru-RU" dirty="0" smtClean="0"/>
              <a:t>сигнала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(Цифровая)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(Циклическая)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0103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(ЦАП)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6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92333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FHSS</a:t>
            </a:r>
            <a:r>
              <a:rPr lang="ru-RU" sz="3600" b="1" dirty="0" smtClean="0"/>
              <a:t>-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mtClean="0">
                                  <a:latin typeface="Cambria Math"/>
                                </a:rPr>
                                <m:t>Вход</m:t>
                              </m:r>
                            </m:oMath>
                          </a14:m>
                          <a:r>
                            <a:rPr lang="ru-RU" dirty="0" smtClean="0"/>
                            <a:t> нечетная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altLang="ru-RU" dirty="0" smtClean="0">
                                  <a:latin typeface="Cambria Math"/>
                                </a:rPr>
                                <m:t>1,3,5,7,0,2,4,6</m:t>
                              </m:r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b="0" i="0" dirty="0" smtClean="0"/>
                                <m:t>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b="0" i="0" dirty="0" smtClean="0">
                              <a:latin typeface="+mj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800" b="0" i="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8197" r="-120820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04762" r="-120820" b="-5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86957" r="-120820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324590" r="-120820" b="-3967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8713" t="-524590" r="-65841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6154" t="-524590" r="-411538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6098" t="-524590" r="-552439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77273" t="-524590" r="-414773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9012" t="-524590" r="-3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9012" t="-524590" r="-2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5844" t="-524590" r="-16363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226" t="-524590" r="-1613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8713" t="-362857" r="-65841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66154" t="-362857" r="-41153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6098" t="-362857" r="-55243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7273" t="-362857" r="-414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279012" t="-362857" r="-3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79012" t="-362857" r="-2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555844" t="-362857" r="-16363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28226" t="-362857" r="-161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1 </a:t>
            </a:r>
            <a:r>
              <a:rPr lang="ru-RU" sz="3600" b="1" dirty="0" smtClean="0"/>
              <a:t>канал</a:t>
            </a:r>
            <a:r>
              <a:rPr lang="ru-RU" sz="3600" b="1" dirty="0"/>
              <a:t>а</a:t>
            </a:r>
            <a:r>
              <a:rPr lang="ru-RU" sz="3600" b="1" dirty="0" smtClean="0"/>
              <a:t> </a:t>
            </a:r>
            <a:r>
              <a:rPr lang="en-US" sz="3600" b="1" dirty="0" smtClean="0"/>
              <a:t>OFDM</a:t>
            </a:r>
            <a:endParaRPr lang="ru-RU" sz="3600" b="1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8792161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Вход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9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Пунктир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baseline="0" dirty="0" smtClean="0"/>
                            <a:t>2/3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100%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0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58792161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8197" r="-129495" b="-9868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04762" r="-129495" b="-855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26471" r="-129495" b="-4284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224272" r="-129495" b="-3242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312150" r="-129495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414" t="-312150" r="-729293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92727" t="-312150" r="-654545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6729" t="-521905" r="-283645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42188" t="-521905" r="-216146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23116" t="-521905" r="-108543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79439" t="-521905" r="-935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75" y="4906978"/>
            <a:ext cx="5673466" cy="17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</a:t>
            </a:r>
            <a:r>
              <a:rPr lang="ru-RU" sz="2800" b="1" dirty="0" smtClean="0"/>
              <a:t>сети. </a:t>
            </a:r>
            <a:r>
              <a:rPr lang="ru-RU" sz="2800" b="1" dirty="0" err="1" smtClean="0"/>
              <a:t>Скрембл</a:t>
            </a:r>
            <a:r>
              <a:rPr lang="ru-RU" sz="2800" b="1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dirty="0" smtClean="0">
                    <a:cs typeface="Arial" charset="0"/>
                  </a:rPr>
                  <a:t>1</a:t>
                </a:r>
                <a:r>
                  <a:rPr lang="ru-RU" altLang="ru-RU" sz="2000" dirty="0" smtClean="0">
                    <a:cs typeface="Arial" charset="0"/>
                  </a:rPr>
                  <a:t> выход </a:t>
                </a:r>
                <a:r>
                  <a:rPr lang="ru-RU" altLang="ru-RU" sz="2000" dirty="0" err="1" smtClean="0">
                    <a:cs typeface="Arial" charset="0"/>
                  </a:rPr>
                  <a:t>скрембла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 smtClean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 smtClean="0">
                    <a:cs typeface="Arial" charset="0"/>
                  </a:rPr>
                  <a:t>Дескрембл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0">
                <a:blip r:embed="rId2"/>
                <a:stretch>
                  <a:fillRect l="-370" t="-3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 smtClean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 smtClean="0">
                <a:latin typeface="+mj-lt"/>
              </a:rPr>
              <a:t>скрембла</a:t>
            </a:r>
            <a:r>
              <a:rPr lang="ru-RU" altLang="ru-RU" sz="1800" dirty="0" smtClean="0">
                <a:latin typeface="+mj-lt"/>
              </a:rPr>
              <a:t> с  </a:t>
            </a:r>
            <a:r>
              <a:rPr lang="en-US" altLang="ru-RU" sz="1800" i="1" dirty="0" smtClean="0">
                <a:latin typeface="+mj-lt"/>
              </a:rPr>
              <a:t>S</a:t>
            </a:r>
            <a:r>
              <a:rPr lang="en-US" altLang="ru-RU" sz="1800" dirty="0" smtClean="0">
                <a:latin typeface="+mj-lt"/>
              </a:rPr>
              <a:t>(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dirty="0" smtClean="0">
                <a:latin typeface="+mj-lt"/>
              </a:rPr>
              <a:t>) =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7</a:t>
            </a:r>
            <a:r>
              <a:rPr lang="en-US" altLang="ru-RU" sz="1800" dirty="0" smtClean="0">
                <a:latin typeface="+mj-lt"/>
              </a:rPr>
              <a:t> +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4</a:t>
            </a:r>
            <a:r>
              <a:rPr lang="en-US" altLang="ru-RU" sz="1800" dirty="0" smtClean="0">
                <a:latin typeface="+mj-lt"/>
              </a:rPr>
              <a:t> + 1</a:t>
            </a:r>
            <a:endParaRPr lang="ru-RU" altLang="ru-RU" sz="1800" dirty="0" smtClean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11010100 11100111 10110100 00101010  11111010 01010001 10111000 11111111</a:t>
            </a:r>
            <a:endParaRPr lang="ru-RU" alt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Скрембл </a:t>
                </a:r>
                <a:r>
                  <a:rPr lang="en-US" sz="2000" dirty="0" smtClean="0"/>
                  <a:t>PBCC (</a:t>
                </a:r>
                <a:r>
                  <a:rPr lang="ru-RU" sz="2000" dirty="0" smtClean="0"/>
                  <a:t>стандарт </a:t>
                </a:r>
                <a:r>
                  <a:rPr lang="ru-RU" sz="2000" dirty="0"/>
                  <a:t>IEEE 802.11g </a:t>
                </a:r>
                <a:r>
                  <a:rPr lang="ru-RU" sz="2000" dirty="0" smtClean="0"/>
                  <a:t>скорост</a:t>
                </a:r>
                <a:r>
                  <a:rPr lang="ru-RU" sz="2000" dirty="0"/>
                  <a:t>и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5,5 и 11 Мбит/с опционально </a:t>
                </a:r>
                <a:r>
                  <a:rPr lang="ru-RU" sz="2000" dirty="0" smtClean="0"/>
                  <a:t>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 smtClean="0"/>
                  <a:t>PBCC</a:t>
                </a:r>
                <a:r>
                  <a:rPr lang="ru-RU" sz="2000" dirty="0" smtClean="0"/>
                  <a:t> - </a:t>
                </a:r>
                <a:r>
                  <a:rPr lang="ru-RU" sz="2000" dirty="0" err="1" smtClean="0"/>
                  <a:t>сверточное</a:t>
                </a:r>
                <a:r>
                  <a:rPr lang="ru-RU" sz="2000" dirty="0" smtClean="0"/>
                  <a:t> кодирование</a:t>
                </a:r>
                <a:r>
                  <a:rPr lang="en-US" sz="2000" dirty="0" smtClean="0"/>
                  <a:t> K7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 smtClean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 smtClean="0"/>
              </a:p>
              <a:p>
                <a:r>
                  <a:rPr lang="ru-RU" sz="2000" dirty="0" smtClean="0"/>
                  <a:t>входной </a:t>
                </a:r>
                <a:r>
                  <a:rPr lang="ru-RU" sz="2000" dirty="0"/>
                  <a:t>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</a:t>
                </a:r>
                <a:r>
                  <a:rPr lang="ru-RU" sz="2000" dirty="0" smtClean="0"/>
                  <a:t>два выходных бита (дебит) </a:t>
                </a:r>
                <a:r>
                  <a:rPr lang="ru-RU" sz="2000" dirty="0"/>
                  <a:t>{</a:t>
                </a:r>
                <a:r>
                  <a:rPr lang="ru-RU" sz="2000" dirty="0" smtClean="0"/>
                  <a:t>Y</a:t>
                </a:r>
                <a:r>
                  <a:rPr lang="ru-RU" sz="2000" baseline="-25000" dirty="0" smtClean="0"/>
                  <a:t>0</a:t>
                </a:r>
                <a:r>
                  <a:rPr lang="en-US" sz="2000" dirty="0" smtClean="0"/>
                  <a:t>,</a:t>
                </a:r>
                <a:r>
                  <a:rPr lang="ru-RU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ru-RU" sz="2000" dirty="0" smtClean="0"/>
                  <a:t>}</a:t>
                </a:r>
                <a:r>
                  <a:rPr lang="ru-RU" sz="2000" dirty="0"/>
                  <a:t> 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 rotWithShape="0">
                <a:blip r:embed="rId3"/>
                <a:stretch>
                  <a:fillRect l="-660" t="-1045" r="-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достоинство </a:t>
            </a:r>
            <a:r>
              <a:rPr lang="en-US" dirty="0" smtClean="0"/>
              <a:t>PBCC </a:t>
            </a:r>
            <a:r>
              <a:rPr lang="ru-RU" dirty="0" smtClean="0"/>
              <a:t>помехоустойчивость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избыточности кодирования </a:t>
            </a:r>
            <a:r>
              <a:rPr lang="ru-RU" dirty="0" smtClean="0"/>
              <a:t>в </a:t>
            </a:r>
            <a:r>
              <a:rPr lang="ru-RU" dirty="0"/>
              <a:t>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</a:t>
            </a:r>
            <a:r>
              <a:rPr lang="ru-RU" dirty="0" smtClean="0"/>
              <a:t>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9" y="3861048"/>
            <a:ext cx="3848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Пунктирный</a:t>
            </a:r>
            <a:r>
              <a:rPr lang="ru-RU" sz="3600" dirty="0" smtClean="0"/>
              <a:t> </a:t>
            </a:r>
            <a:r>
              <a:rPr lang="ru-RU" sz="3600" b="1" dirty="0" smtClean="0"/>
              <a:t>код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Проблема</a:t>
            </a:r>
            <a:r>
              <a:rPr lang="ru-RU" sz="2000" dirty="0" smtClean="0"/>
              <a:t>: Часто избыточность </a:t>
            </a:r>
            <a:r>
              <a:rPr lang="en-US" sz="2000" dirty="0" smtClean="0"/>
              <a:t>PBCC </a:t>
            </a:r>
            <a:r>
              <a:rPr lang="ru-RU" sz="2000" dirty="0" smtClean="0"/>
              <a:t>слишком высока</a:t>
            </a:r>
          </a:p>
          <a:p>
            <a:r>
              <a:rPr lang="ru-RU" sz="2000" b="1" dirty="0" smtClean="0"/>
              <a:t>Решение: </a:t>
            </a:r>
            <a:r>
              <a:rPr lang="ru-RU" sz="2000" dirty="0" smtClean="0"/>
              <a:t>Убрать часть битов из последовательности</a:t>
            </a:r>
          </a:p>
          <a:p>
            <a:pPr lvl="1"/>
            <a:r>
              <a:rPr lang="ru-RU" sz="2000" dirty="0" smtClean="0"/>
              <a:t>Пунктирный </a:t>
            </a:r>
            <a:r>
              <a:rPr lang="ru-RU" sz="2000" dirty="0"/>
              <a:t>кодер удаляет один бит из </a:t>
            </a:r>
            <a:r>
              <a:rPr lang="ru-RU" sz="2000" dirty="0" smtClean="0"/>
              <a:t>четырех. </a:t>
            </a:r>
            <a:r>
              <a:rPr lang="ru-RU" sz="2000" dirty="0"/>
              <a:t>Скорость </a:t>
            </a:r>
            <a:r>
              <a:rPr lang="ru-RU" sz="2000" dirty="0" smtClean="0"/>
              <a:t>4:3.</a:t>
            </a:r>
          </a:p>
          <a:p>
            <a:pPr lvl="2"/>
            <a:r>
              <a:rPr lang="ru-RU" sz="2000" dirty="0" smtClean="0"/>
              <a:t>В совокупности со скоростью </a:t>
            </a:r>
            <a:r>
              <a:rPr lang="en-US" sz="2000" dirty="0" smtClean="0"/>
              <a:t>PBCC </a:t>
            </a:r>
            <a:r>
              <a:rPr lang="ru-RU" sz="2000" dirty="0" smtClean="0"/>
              <a:t>1/2 </a:t>
            </a:r>
            <a:r>
              <a:rPr lang="en-US" sz="2000" dirty="0" smtClean="0"/>
              <a:t> -</a:t>
            </a:r>
            <a:r>
              <a:rPr lang="ru-RU" sz="2000" dirty="0" smtClean="0"/>
              <a:t> общая скорость 2/3</a:t>
            </a:r>
          </a:p>
          <a:p>
            <a:pPr lvl="1"/>
            <a:r>
              <a:rPr lang="ru-RU" sz="2000" dirty="0" smtClean="0"/>
              <a:t>Стандарт </a:t>
            </a:r>
            <a:r>
              <a:rPr lang="en-US" sz="2000" dirty="0" smtClean="0"/>
              <a:t>802.11g </a:t>
            </a:r>
            <a:r>
              <a:rPr lang="ru-RU" sz="2000" dirty="0" smtClean="0"/>
              <a:t>22 Мбит/с </a:t>
            </a:r>
            <a:r>
              <a:rPr lang="en-US" sz="2000" dirty="0" smtClean="0"/>
              <a:t>+ </a:t>
            </a:r>
            <a:r>
              <a:rPr lang="ru-RU" sz="2000" dirty="0" smtClean="0"/>
              <a:t>Пунктирный кодер = 33 </a:t>
            </a:r>
            <a:r>
              <a:rPr lang="ru-RU" sz="2000" dirty="0" err="1" smtClean="0"/>
              <a:t>МБит</a:t>
            </a:r>
            <a:r>
              <a:rPr lang="ru-RU" sz="2000" dirty="0" smtClean="0"/>
              <a:t>/с.</a:t>
            </a:r>
            <a:endParaRPr lang="ru-RU" sz="2000" dirty="0"/>
          </a:p>
          <a:p>
            <a:pPr lvl="1"/>
            <a:r>
              <a:rPr lang="ru-RU" sz="2000" dirty="0" smtClean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4815394" cy="2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стандарта 802.11. Пунктирный</a:t>
            </a:r>
            <a:r>
              <a:rPr lang="ru-RU" sz="3200" dirty="0" smtClean="0"/>
              <a:t> </a:t>
            </a:r>
            <a:r>
              <a:rPr lang="ru-RU" sz="3200" b="1" dirty="0" smtClean="0"/>
              <a:t>код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13" y="1130142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 smtClean="0"/>
              <a:t>Дополнительные 2 значения скорости кодирования </a:t>
            </a:r>
            <a:r>
              <a:rPr lang="en-US" sz="2200" i="1" dirty="0" smtClean="0"/>
              <a:t>R</a:t>
            </a:r>
            <a:r>
              <a:rPr lang="en-US" sz="2200" dirty="0" smtClean="0"/>
              <a:t> = </a:t>
            </a:r>
            <a:r>
              <a:rPr lang="ru-RU" sz="2200" dirty="0" smtClean="0"/>
              <a:t>3/4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br>
              <a:rPr lang="ru-RU" sz="2200" dirty="0" smtClean="0"/>
            </a:br>
            <a:r>
              <a:rPr lang="en-US" sz="2200" i="1" dirty="0" smtClean="0"/>
              <a:t>R</a:t>
            </a:r>
            <a:r>
              <a:rPr lang="en-US" sz="2200" dirty="0" smtClean="0"/>
              <a:t> = 2/3 </a:t>
            </a:r>
            <a:r>
              <a:rPr lang="ru-RU" sz="2200" dirty="0" smtClean="0"/>
              <a:t>обеспечиваются с помощью процедуры выкалывания бит (</a:t>
            </a:r>
            <a:r>
              <a:rPr lang="en-US" sz="2200" dirty="0" smtClean="0"/>
              <a:t>puncturing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</a:t>
            </a:r>
            <a:r>
              <a:rPr lang="ru-RU" altLang="ru-RU" sz="1800" dirty="0"/>
              <a:t>2</a:t>
            </a:r>
            <a:r>
              <a:rPr lang="en-US" altLang="ru-RU" sz="1800" dirty="0"/>
              <a:t>/</a:t>
            </a:r>
            <a:r>
              <a:rPr lang="ru-RU" altLang="ru-RU" sz="1800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38600" y="2166780"/>
            <a:ext cx="354330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3860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32816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16118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907787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192097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48361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7317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коды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Принцип декодирования сигналов основан на определении расстояния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Расстояние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- </a:t>
                </a:r>
                <a:r>
                  <a:rPr lang="ru-RU" sz="2000" dirty="0"/>
                  <a:t>число позиций, в которых соответствующие символы двух </a:t>
                </a:r>
                <a:r>
                  <a:rPr lang="ru-RU" sz="2000" dirty="0" smtClean="0"/>
                  <a:t>последовательностей 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различны</a:t>
                </a:r>
                <a:endParaRPr lang="ru-RU" sz="20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 практике реализуются Сверточные коды </a:t>
                </a:r>
                <a:r>
                  <a:rPr lang="en-US" sz="2000" dirty="0" smtClean="0"/>
                  <a:t>PBCC</a:t>
                </a: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0">
                <a:blip r:embed="rId3"/>
                <a:stretch>
                  <a:fillRect l="-636" t="-1045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8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выдаст 000 если ошибок нет</a:t>
            </a:r>
          </a:p>
          <a:p>
            <a:r>
              <a:rPr lang="ru-RU" dirty="0" smtClean="0"/>
              <a:t>В ином случае будет номер ошибки</a:t>
            </a:r>
          </a:p>
          <a:p>
            <a:r>
              <a:rPr lang="ru-RU" dirty="0" smtClean="0"/>
              <a:t>Напр. 001 или 111 (7 бит)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1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2300</Words>
  <Application>Microsoft Office PowerPoint</Application>
  <PresentationFormat>Экран (4:3)</PresentationFormat>
  <Paragraphs>676</Paragraphs>
  <Slides>37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Аппаратные средства телекоммуникационных систем</vt:lpstr>
      <vt:lpstr>Беспроводные сети. Физический уровень OFDM</vt:lpstr>
      <vt:lpstr>Беспроводные сети. Физический уровень OFDM</vt:lpstr>
      <vt:lpstr>Беспроводные сети. Скрембл.</vt:lpstr>
      <vt:lpstr>Сети стандарта 802.11. КОД PBCC</vt:lpstr>
      <vt:lpstr>Сети стандарта 802.11. Пунктирный код</vt:lpstr>
      <vt:lpstr>Сети стандарта 802.11. Пунктирный код</vt:lpstr>
      <vt:lpstr>Сети стандарта 802.11. коды Хеминга</vt:lpstr>
      <vt:lpstr>Сети стандарта 802.11. Декодер Хеминга</vt:lpstr>
      <vt:lpstr>Сети стандарта 802.11. декодер Витерби</vt:lpstr>
      <vt:lpstr>Сети стандарта 802.11. КОД PBCC 802.11 g</vt:lpstr>
      <vt:lpstr>Сети стандарта 802.11. КОД PBCC 802.11 g</vt:lpstr>
      <vt:lpstr>Сети стандарта 802.11. КОД Баркера</vt:lpstr>
      <vt:lpstr>Сети стандарта 802.11. КОД Баркера</vt:lpstr>
      <vt:lpstr>Сети стандарта 802.11. КОД CCK</vt:lpstr>
      <vt:lpstr>Сети стандарта 802.11. КОД CCK</vt:lpstr>
      <vt:lpstr>Сети стандарта 802.11. КОД CCK</vt:lpstr>
      <vt:lpstr>Сети стандарта 802.11. КОД CCK</vt:lpstr>
      <vt:lpstr>Беспроводные сети.  Модуляция. Фазовая модуляция</vt:lpstr>
      <vt:lpstr>Беспроводные сети.  Модуляция. Амплитудно-фазовая модуляция</vt:lpstr>
      <vt:lpstr>Беспроводные сети.  Расширение спектра (частотное уплотнение).</vt:lpstr>
      <vt:lpstr>Беспроводные сети.  Расширение спектра. DSSS </vt:lpstr>
      <vt:lpstr>Беспроводные сети.  Расширение спектра. FHSS и AFH </vt:lpstr>
      <vt:lpstr>Беспроводные сети.  Расширение спектра. FHSS и AFH </vt:lpstr>
      <vt:lpstr>Беспроводные сети.  Расширение канала связи.  Уплотнение с кодовым разделением (CDM)</vt:lpstr>
      <vt:lpstr>Беспроводные сети.  Расширение спектра.  Уплотнение с кодовым разделением (CDM)</vt:lpstr>
      <vt:lpstr>Беспроводные сети.  Расширение спектра. OFDM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OFDM. Преимущества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</vt:lpstr>
      <vt:lpstr>Беспроводные сети.  Расширение спектра. OFDM. Пример IEEE 802.11a</vt:lpstr>
      <vt:lpstr>Беспроводные сети.  Расширение спектра. OFDM. Пример IEEE 802.11a</vt:lpstr>
      <vt:lpstr>Пример кодирования FHSS-CCK</vt:lpstr>
      <vt:lpstr>Пример кодирования 1 канала OFDM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Администратор</dc:creator>
  <cp:lastModifiedBy>Ронкин Михаил Владимирович</cp:lastModifiedBy>
  <cp:revision>33</cp:revision>
  <dcterms:created xsi:type="dcterms:W3CDTF">2018-11-25T07:18:27Z</dcterms:created>
  <dcterms:modified xsi:type="dcterms:W3CDTF">2021-12-13T07:24:43Z</dcterms:modified>
</cp:coreProperties>
</file>