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80" r:id="rId2"/>
    <p:sldId id="291" r:id="rId3"/>
    <p:sldId id="265" r:id="rId4"/>
    <p:sldId id="293" r:id="rId5"/>
    <p:sldId id="292" r:id="rId6"/>
    <p:sldId id="286" r:id="rId7"/>
    <p:sldId id="294" r:id="rId8"/>
    <p:sldId id="266" r:id="rId9"/>
    <p:sldId id="295" r:id="rId10"/>
    <p:sldId id="296" r:id="rId11"/>
    <p:sldId id="267" r:id="rId12"/>
    <p:sldId id="297" r:id="rId13"/>
    <p:sldId id="268" r:id="rId14"/>
    <p:sldId id="269" r:id="rId15"/>
    <p:sldId id="299" r:id="rId16"/>
    <p:sldId id="298" r:id="rId17"/>
    <p:sldId id="270" r:id="rId18"/>
    <p:sldId id="271" r:id="rId19"/>
    <p:sldId id="300" r:id="rId20"/>
    <p:sldId id="306" r:id="rId21"/>
    <p:sldId id="307" r:id="rId22"/>
    <p:sldId id="301" r:id="rId23"/>
    <p:sldId id="272" r:id="rId24"/>
    <p:sldId id="303" r:id="rId25"/>
    <p:sldId id="302" r:id="rId26"/>
    <p:sldId id="281" r:id="rId27"/>
    <p:sldId id="273" r:id="rId28"/>
    <p:sldId id="304" r:id="rId29"/>
    <p:sldId id="274" r:id="rId30"/>
    <p:sldId id="283" r:id="rId31"/>
    <p:sldId id="305" r:id="rId32"/>
    <p:sldId id="282" r:id="rId33"/>
    <p:sldId id="275" r:id="rId34"/>
    <p:sldId id="287" r:id="rId35"/>
    <p:sldId id="276" r:id="rId36"/>
    <p:sldId id="288" r:id="rId37"/>
    <p:sldId id="277" r:id="rId38"/>
    <p:sldId id="278" r:id="rId39"/>
    <p:sldId id="284" r:id="rId40"/>
    <p:sldId id="289" r:id="rId41"/>
    <p:sldId id="285" r:id="rId42"/>
    <p:sldId id="290" r:id="rId43"/>
    <p:sldId id="279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30" autoAdjust="0"/>
  </p:normalViewPr>
  <p:slideViewPr>
    <p:cSldViewPr>
      <p:cViewPr varScale="1">
        <p:scale>
          <a:sx n="123" d="100"/>
          <a:sy n="123" d="100"/>
        </p:scale>
        <p:origin x="11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B0D3A-1083-4A8A-BA72-0715E778699A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DAD75-A98F-4C2E-9813-E471D708C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0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B0C-F745-4FDB-8E17-7D64E21258E7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75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B0C-F745-4FDB-8E17-7D64E21258E7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12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B0C-F745-4FDB-8E17-7D64E21258E7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24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B0C-F745-4FDB-8E17-7D64E21258E7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47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B0C-F745-4FDB-8E17-7D64E21258E7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93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B0C-F745-4FDB-8E17-7D64E21258E7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45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B0C-F745-4FDB-8E17-7D64E21258E7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58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B0C-F745-4FDB-8E17-7D64E21258E7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09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B0C-F745-4FDB-8E17-7D64E21258E7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94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B0C-F745-4FDB-8E17-7D64E21258E7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22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B0C-F745-4FDB-8E17-7D64E21258E7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9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6DB0C-F745-4FDB-8E17-7D64E21258E7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59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Аппаратные средства телекоммуникационных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6 Базовая система-ввода вывода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056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Функции </a:t>
            </a:r>
            <a:r>
              <a:rPr lang="en-US" sz="2800" b="1" dirty="0" smtClean="0"/>
              <a:t>BIOS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4076" y="908720"/>
            <a:ext cx="8558404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Начальная </a:t>
            </a:r>
            <a:r>
              <a:rPr lang="ru-RU" sz="2400" dirty="0"/>
              <a:t>загрузка (первый этап загрузки операционной системы) — </a:t>
            </a:r>
            <a:r>
              <a:rPr lang="ru-RU" sz="2400" b="1" dirty="0" err="1"/>
              <a:t>Bootstrap</a:t>
            </a:r>
            <a:r>
              <a:rPr lang="ru-RU" sz="2400" b="1" dirty="0"/>
              <a:t> </a:t>
            </a:r>
            <a:r>
              <a:rPr lang="ru-RU" sz="2400" b="1" dirty="0" err="1" smtClean="0"/>
              <a:t>Loader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en-US" sz="2400" u="sng" dirty="0" smtClean="0"/>
              <a:t>Master Boost Recorder</a:t>
            </a:r>
            <a:r>
              <a:rPr lang="ru-RU" sz="2400" u="sng" dirty="0" smtClean="0"/>
              <a:t>, </a:t>
            </a:r>
            <a:r>
              <a:rPr lang="ru-RU" sz="2400" u="sng" dirty="0"/>
              <a:t>или MBR — </a:t>
            </a:r>
            <a:r>
              <a:rPr lang="ru-RU" sz="2400" u="sng" dirty="0" smtClean="0"/>
              <a:t>главная загрузочная </a:t>
            </a:r>
            <a:r>
              <a:rPr lang="ru-RU" sz="2400" u="sng" dirty="0"/>
              <a:t>запись</a:t>
            </a:r>
            <a:r>
              <a:rPr lang="ru-RU" sz="2400" u="sng" dirty="0" smtClean="0"/>
              <a:t>;) </a:t>
            </a:r>
            <a:endParaRPr lang="ru-RU" sz="2400" u="sng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Обслуживание </a:t>
            </a:r>
            <a:r>
              <a:rPr lang="ru-RU" sz="2400" dirty="0"/>
              <a:t>аппаратных прерываний от системных устройств (таймера, клавиатуры, дисков) — </a:t>
            </a:r>
            <a:r>
              <a:rPr lang="ru-RU" sz="2400" b="1" dirty="0"/>
              <a:t>BIOS </a:t>
            </a:r>
            <a:r>
              <a:rPr lang="ru-RU" sz="2400" b="1" dirty="0" err="1"/>
              <a:t>Hardware</a:t>
            </a:r>
            <a:r>
              <a:rPr lang="ru-RU" sz="2400" b="1" dirty="0"/>
              <a:t> </a:t>
            </a:r>
            <a:r>
              <a:rPr lang="ru-RU" sz="2400" b="1" dirty="0" err="1"/>
              <a:t>Interrupts</a:t>
            </a:r>
            <a:r>
              <a:rPr lang="ru-RU" sz="2400" dirty="0"/>
              <a:t>;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Отработка </a:t>
            </a:r>
            <a:r>
              <a:rPr lang="ru-RU" sz="2400" dirty="0"/>
              <a:t>базовых функций программных обращений (сервисов) к системным устройствам — </a:t>
            </a:r>
            <a:r>
              <a:rPr lang="ru-RU" sz="2400" b="1" dirty="0"/>
              <a:t>ROM BIOS </a:t>
            </a:r>
            <a:r>
              <a:rPr lang="ru-RU" sz="2400" b="1" dirty="0" err="1"/>
              <a:t>Services</a:t>
            </a:r>
            <a:r>
              <a:rPr lang="ru-RU" sz="2400" dirty="0"/>
              <a:t>;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Поддержка </a:t>
            </a:r>
            <a:r>
              <a:rPr lang="ru-RU" sz="2400" dirty="0"/>
              <a:t>управляемости конфигурированием — </a:t>
            </a:r>
            <a:r>
              <a:rPr lang="ru-RU" sz="2400" b="1" dirty="0"/>
              <a:t>DMI BIOS</a:t>
            </a:r>
            <a:r>
              <a:rPr lang="ru-RU" sz="240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02913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921420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Функции </a:t>
            </a:r>
            <a:r>
              <a:rPr lang="en-US" sz="3600" b="1" dirty="0" smtClean="0"/>
              <a:t>BIOS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6084" y="1052736"/>
            <a:ext cx="8558404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Инициализация </a:t>
            </a:r>
            <a:r>
              <a:rPr lang="ru-RU" sz="2400" dirty="0"/>
              <a:t>и начальное тестирование аппаратных средств — </a:t>
            </a:r>
            <a:r>
              <a:rPr lang="ru-RU" sz="2400" b="1" dirty="0"/>
              <a:t>POST</a:t>
            </a:r>
            <a:r>
              <a:rPr lang="ru-RU" sz="2400" dirty="0"/>
              <a:t>;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Настройка </a:t>
            </a:r>
            <a:r>
              <a:rPr lang="ru-RU" sz="2400" dirty="0"/>
              <a:t>и конфигурирование аппаратных средств и системных ресурсов — </a:t>
            </a:r>
            <a:r>
              <a:rPr lang="ru-RU" sz="2400" b="1" dirty="0"/>
              <a:t>CMOS </a:t>
            </a:r>
            <a:r>
              <a:rPr lang="ru-RU" sz="2400" b="1" dirty="0" err="1" smtClean="0"/>
              <a:t>Setup</a:t>
            </a:r>
            <a:r>
              <a:rPr lang="ru-RU" sz="2400" dirty="0" smtClean="0"/>
              <a:t>; </a:t>
            </a:r>
            <a:endParaRPr lang="ru-RU" sz="2400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Автоматическое </a:t>
            </a:r>
            <a:r>
              <a:rPr lang="ru-RU" sz="2400" dirty="0"/>
              <a:t>распределение системных ресурсов — </a:t>
            </a:r>
            <a:r>
              <a:rPr lang="ru-RU" sz="2400" b="1" dirty="0" err="1"/>
              <a:t>PnP</a:t>
            </a:r>
            <a:r>
              <a:rPr lang="ru-RU" sz="2400" b="1" dirty="0"/>
              <a:t> BIOS</a:t>
            </a:r>
            <a:r>
              <a:rPr lang="ru-RU" sz="2400" dirty="0"/>
              <a:t>;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Идентификация </a:t>
            </a:r>
            <a:r>
              <a:rPr lang="ru-RU" sz="2400" dirty="0"/>
              <a:t>и конфигурирование устройств </a:t>
            </a:r>
            <a:r>
              <a:rPr lang="ru-RU" sz="2400" dirty="0" smtClean="0"/>
              <a:t>PCI</a:t>
            </a:r>
            <a:r>
              <a:rPr lang="en-US" sz="2400" dirty="0" smtClean="0"/>
              <a:t>e </a:t>
            </a:r>
            <a:r>
              <a:rPr lang="ru-RU" sz="2400" dirty="0" smtClean="0"/>
              <a:t>и других— </a:t>
            </a:r>
            <a:r>
              <a:rPr lang="ru-RU" sz="2400" b="1" dirty="0"/>
              <a:t>PCI </a:t>
            </a:r>
            <a:r>
              <a:rPr lang="ru-RU" sz="2400" b="1" dirty="0" smtClean="0"/>
              <a:t>BIOS</a:t>
            </a:r>
            <a:r>
              <a:rPr lang="ru-RU" sz="2400" dirty="0" smtClean="0"/>
              <a:t>;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Поддержка управления энергопотреблением и автоматического конфигурирования — например утилиты </a:t>
            </a:r>
            <a:r>
              <a:rPr lang="ru-RU" sz="2400" b="1" dirty="0"/>
              <a:t>АРМ и ACPI BIOS</a:t>
            </a:r>
            <a:r>
              <a:rPr lang="ru-RU" sz="2400" dirty="0"/>
              <a:t>.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6307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Режим </a:t>
            </a:r>
            <a:r>
              <a:rPr lang="en-US" sz="3600" b="1" dirty="0" smtClean="0"/>
              <a:t>POST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579296" cy="576064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400" b="1" dirty="0" smtClean="0"/>
              <a:t>POST выполняет:</a:t>
            </a:r>
          </a:p>
          <a:p>
            <a:pPr lvl="1">
              <a:spcBef>
                <a:spcPts val="1200"/>
              </a:spcBef>
            </a:pPr>
            <a:r>
              <a:rPr lang="ru-RU" sz="2400" b="1" dirty="0" smtClean="0"/>
              <a:t> </a:t>
            </a:r>
            <a:r>
              <a:rPr lang="ru-RU" sz="2400" b="1" dirty="0"/>
              <a:t>тестирование </a:t>
            </a:r>
            <a:r>
              <a:rPr lang="ru-RU" sz="2400" dirty="0"/>
              <a:t>процессора, памяти и системных средств ввода-вывода, </a:t>
            </a:r>
            <a:endParaRPr lang="ru-RU" sz="2400" dirty="0" smtClean="0"/>
          </a:p>
          <a:p>
            <a:pPr lvl="1">
              <a:spcBef>
                <a:spcPts val="1200"/>
              </a:spcBef>
            </a:pPr>
            <a:r>
              <a:rPr lang="ru-RU" sz="2400" b="1" dirty="0" smtClean="0"/>
              <a:t>конфигурирование</a:t>
            </a:r>
            <a:r>
              <a:rPr lang="ru-RU" sz="2400" dirty="0" smtClean="0"/>
              <a:t> </a:t>
            </a:r>
            <a:r>
              <a:rPr lang="ru-RU" sz="2400" dirty="0"/>
              <a:t>всех программно-управляемых аппаратных средств системной платы. </a:t>
            </a:r>
            <a:endParaRPr lang="en-US" sz="2400" dirty="0" smtClean="0"/>
          </a:p>
          <a:p>
            <a:pPr>
              <a:spcBef>
                <a:spcPts val="1200"/>
              </a:spcBef>
            </a:pPr>
            <a:r>
              <a:rPr lang="ru-RU" sz="2400" b="1" dirty="0"/>
              <a:t>После</a:t>
            </a:r>
            <a:r>
              <a:rPr lang="ru-RU" sz="2400" dirty="0"/>
              <a:t> режима </a:t>
            </a:r>
            <a:r>
              <a:rPr lang="en-US" sz="2400" dirty="0"/>
              <a:t>POST </a:t>
            </a:r>
            <a:r>
              <a:rPr lang="ru-RU" sz="2400" dirty="0"/>
              <a:t>запускается режим </a:t>
            </a:r>
            <a:r>
              <a:rPr lang="en-US" sz="2400" dirty="0" err="1"/>
              <a:t>Plag&amp;Play</a:t>
            </a:r>
            <a:r>
              <a:rPr lang="ru-RU" sz="2400" dirty="0"/>
              <a:t>.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ru-RU" sz="2400" b="1" dirty="0"/>
              <a:t>Режим </a:t>
            </a:r>
            <a:r>
              <a:rPr lang="en-US" sz="2400" b="1" dirty="0"/>
              <a:t>POST </a:t>
            </a:r>
            <a:r>
              <a:rPr lang="ru-RU" sz="2400" b="1" dirty="0"/>
              <a:t>ищет загрузчик ОС.</a:t>
            </a:r>
          </a:p>
          <a:p>
            <a:pPr>
              <a:spcBef>
                <a:spcPts val="1200"/>
              </a:spcBef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1664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Режим </a:t>
            </a:r>
            <a:r>
              <a:rPr lang="en-US" sz="3600" b="1" dirty="0" smtClean="0"/>
              <a:t>POST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579296" cy="576064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 smtClean="0"/>
              <a:t>POST </a:t>
            </a:r>
            <a:r>
              <a:rPr lang="en-US" sz="2400" b="1" dirty="0"/>
              <a:t>Card </a:t>
            </a:r>
            <a:r>
              <a:rPr lang="en-US" sz="2400" dirty="0" smtClean="0"/>
              <a:t>– </a:t>
            </a:r>
            <a:r>
              <a:rPr lang="ru-RU" sz="2400" dirty="0" smtClean="0"/>
              <a:t>диагностический регистр, про прохождении каждого устройства </a:t>
            </a:r>
            <a:r>
              <a:rPr lang="en-US" sz="2400" dirty="0" smtClean="0"/>
              <a:t>POST </a:t>
            </a:r>
            <a:r>
              <a:rPr lang="ru-RU" sz="2400" dirty="0" smtClean="0"/>
              <a:t>записывает в данный регистр информацию о его состоянии. 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Post card </a:t>
            </a:r>
            <a:r>
              <a:rPr lang="ru-RU" sz="2400" dirty="0" smtClean="0"/>
              <a:t>хранится на диагностической плате, имеющей индикаторы. По ним можно определить где остановилась диагностика (например комбинации звуков или сообщения на экране).</a:t>
            </a:r>
          </a:p>
          <a:p>
            <a:pPr>
              <a:spcBef>
                <a:spcPts val="1200"/>
              </a:spcBef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0038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634082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Примерная последовательность </a:t>
            </a:r>
            <a:r>
              <a:rPr lang="ru-RU" sz="3200" b="1" dirty="0"/>
              <a:t>шагов </a:t>
            </a:r>
            <a:r>
              <a:rPr lang="en-US" sz="3200" b="1" dirty="0" smtClean="0"/>
              <a:t>POST</a:t>
            </a:r>
            <a:r>
              <a:rPr lang="ru-RU" sz="3200" b="1" dirty="0" smtClean="0"/>
              <a:t> до загрузки монитора</a:t>
            </a:r>
            <a:r>
              <a:rPr lang="en-US" sz="3200" b="1" dirty="0" smtClean="0"/>
              <a:t>.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616624"/>
          </a:xfrm>
        </p:spPr>
        <p:txBody>
          <a:bodyPr>
            <a:noAutofit/>
          </a:bodyPr>
          <a:lstStyle/>
          <a:p>
            <a:r>
              <a:rPr lang="ru-RU" sz="2400" dirty="0" smtClean="0"/>
              <a:t>Тестирование </a:t>
            </a:r>
            <a:r>
              <a:rPr lang="ru-RU" sz="2400" dirty="0"/>
              <a:t>регистров процессора. </a:t>
            </a:r>
          </a:p>
          <a:p>
            <a:r>
              <a:rPr lang="ru-RU" sz="2400" dirty="0" smtClean="0"/>
              <a:t>Проверка контрольной </a:t>
            </a:r>
            <a:r>
              <a:rPr lang="ru-RU" sz="2400" dirty="0"/>
              <a:t>суммы ROM BIOS. </a:t>
            </a:r>
          </a:p>
          <a:p>
            <a:r>
              <a:rPr lang="ru-RU" sz="2400" dirty="0" smtClean="0"/>
              <a:t>Проверка </a:t>
            </a:r>
            <a:r>
              <a:rPr lang="ru-RU" sz="2400" dirty="0"/>
              <a:t>и инициализация </a:t>
            </a:r>
            <a:r>
              <a:rPr lang="ru-RU" sz="2400" dirty="0" smtClean="0"/>
              <a:t>таймера, портов. </a:t>
            </a:r>
            <a:endParaRPr lang="en-US" sz="2400" dirty="0" smtClean="0"/>
          </a:p>
          <a:p>
            <a:r>
              <a:rPr lang="ru-RU" sz="2400" dirty="0"/>
              <a:t>П</a:t>
            </a:r>
            <a:r>
              <a:rPr lang="ru-RU" sz="2400" dirty="0" smtClean="0"/>
              <a:t>роверка </a:t>
            </a:r>
            <a:r>
              <a:rPr lang="ru-RU" sz="2400" dirty="0"/>
              <a:t>и инициализация контроллеров </a:t>
            </a:r>
            <a:r>
              <a:rPr lang="ru-RU" sz="2400" dirty="0" smtClean="0"/>
              <a:t>DMA. </a:t>
            </a:r>
            <a:endParaRPr lang="ru-RU" sz="2400" dirty="0"/>
          </a:p>
          <a:p>
            <a:r>
              <a:rPr lang="ru-RU" sz="2400" dirty="0" smtClean="0"/>
              <a:t>Проверка ОЗУ. </a:t>
            </a:r>
            <a:endParaRPr lang="ru-RU" sz="2400" dirty="0"/>
          </a:p>
          <a:p>
            <a:r>
              <a:rPr lang="ru-RU" sz="2400" dirty="0" smtClean="0"/>
              <a:t>Тестирование нижней памяти (</a:t>
            </a:r>
            <a:r>
              <a:rPr lang="ru-RU" sz="2400" dirty="0"/>
              <a:t>64 </a:t>
            </a:r>
            <a:r>
              <a:rPr lang="ru-RU" sz="2400" dirty="0" smtClean="0"/>
              <a:t>Кбайт</a:t>
            </a:r>
            <a:r>
              <a:rPr lang="en-US" sz="2400" dirty="0" smtClean="0"/>
              <a:t>, </a:t>
            </a:r>
            <a:r>
              <a:rPr lang="ru-RU" sz="2400" dirty="0" smtClean="0"/>
              <a:t>запуск в 16 битном режиме). </a:t>
            </a:r>
            <a:endParaRPr lang="ru-RU" sz="2400" dirty="0"/>
          </a:p>
          <a:p>
            <a:r>
              <a:rPr lang="ru-RU" sz="2400" dirty="0" smtClean="0"/>
              <a:t>Загрузка </a:t>
            </a:r>
            <a:r>
              <a:rPr lang="ru-RU" sz="2400" dirty="0"/>
              <a:t>векторов прерывания и </a:t>
            </a:r>
            <a:r>
              <a:rPr lang="ru-RU" sz="2400" dirty="0" smtClean="0"/>
              <a:t>стека.</a:t>
            </a:r>
          </a:p>
          <a:p>
            <a:endParaRPr lang="ru-RU" sz="2400" dirty="0"/>
          </a:p>
          <a:p>
            <a:r>
              <a:rPr lang="ru-RU" sz="2400" i="1" dirty="0" smtClean="0"/>
              <a:t>В случае ошибок на данном этапе будут выданы особые звуковые сигналы.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9370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Примерная последовательность </a:t>
            </a:r>
            <a:r>
              <a:rPr lang="ru-RU" sz="3200" b="1" dirty="0"/>
              <a:t>шагов </a:t>
            </a:r>
            <a:r>
              <a:rPr lang="en-US" sz="3200" b="1" dirty="0" smtClean="0"/>
              <a:t>POST</a:t>
            </a:r>
            <a:r>
              <a:rPr lang="ru-RU" sz="3200" b="1" dirty="0" smtClean="0"/>
              <a:t> после загрузки монитора</a:t>
            </a:r>
            <a:r>
              <a:rPr lang="en-US" sz="3200" b="1" dirty="0" smtClean="0"/>
              <a:t>.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328592"/>
          </a:xfrm>
        </p:spPr>
        <p:txBody>
          <a:bodyPr>
            <a:noAutofit/>
          </a:bodyPr>
          <a:lstStyle/>
          <a:p>
            <a:r>
              <a:rPr lang="ru-RU" sz="2400" dirty="0" smtClean="0"/>
              <a:t>Инициализация </a:t>
            </a:r>
            <a:r>
              <a:rPr lang="ru-RU" sz="2400" dirty="0"/>
              <a:t>видеоконтроллера — </a:t>
            </a:r>
            <a:r>
              <a:rPr lang="ru-RU" sz="2400" b="1" dirty="0"/>
              <a:t>на экране появляется </a:t>
            </a:r>
            <a:r>
              <a:rPr lang="ru-RU" sz="2400" b="1" dirty="0" smtClean="0"/>
              <a:t>заставка</a:t>
            </a:r>
            <a:r>
              <a:rPr lang="ru-RU" sz="2400" dirty="0" smtClean="0"/>
              <a:t>. </a:t>
            </a:r>
            <a:endParaRPr lang="ru-RU" sz="2400" dirty="0"/>
          </a:p>
          <a:p>
            <a:r>
              <a:rPr lang="ru-RU" sz="2400" dirty="0" smtClean="0"/>
              <a:t>Тестирование </a:t>
            </a:r>
            <a:r>
              <a:rPr lang="ru-RU" sz="2400" dirty="0"/>
              <a:t>полного объема ОЗУ. </a:t>
            </a:r>
          </a:p>
          <a:p>
            <a:r>
              <a:rPr lang="ru-RU" sz="2400" dirty="0" smtClean="0"/>
              <a:t>Тестирование клавиатуры</a:t>
            </a:r>
            <a:r>
              <a:rPr lang="en-US" sz="2400" dirty="0" smtClean="0"/>
              <a:t> (HID)</a:t>
            </a:r>
            <a:r>
              <a:rPr lang="ru-RU" sz="2400" dirty="0" smtClean="0"/>
              <a:t>. </a:t>
            </a:r>
            <a:endParaRPr lang="ru-RU" sz="2400" dirty="0"/>
          </a:p>
          <a:p>
            <a:r>
              <a:rPr lang="ru-RU" sz="2400" dirty="0" smtClean="0"/>
              <a:t>Тестирование </a:t>
            </a:r>
            <a:r>
              <a:rPr lang="ru-RU" sz="2400" dirty="0"/>
              <a:t>CMOS-памяти и часов. </a:t>
            </a:r>
          </a:p>
          <a:p>
            <a:r>
              <a:rPr lang="ru-RU" sz="2400" dirty="0" smtClean="0"/>
              <a:t>Инициализация интерфейсов (например </a:t>
            </a:r>
            <a:r>
              <a:rPr lang="en-US" sz="2400" dirty="0" smtClean="0"/>
              <a:t>USB)</a:t>
            </a:r>
            <a:endParaRPr lang="ru-RU" sz="2400" dirty="0"/>
          </a:p>
          <a:p>
            <a:r>
              <a:rPr lang="ru-RU" sz="2400" dirty="0"/>
              <a:t>И</a:t>
            </a:r>
            <a:r>
              <a:rPr lang="ru-RU" sz="2400" dirty="0" smtClean="0"/>
              <a:t>нициализация </a:t>
            </a:r>
            <a:r>
              <a:rPr lang="ru-RU" sz="2400" dirty="0"/>
              <a:t>и тест контроллера </a:t>
            </a:r>
            <a:r>
              <a:rPr lang="ru-RU" sz="2400" dirty="0" smtClean="0"/>
              <a:t>ЗУ. </a:t>
            </a:r>
            <a:endParaRPr lang="ru-RU" sz="2400" dirty="0"/>
          </a:p>
          <a:p>
            <a:r>
              <a:rPr lang="ru-RU" sz="2400" dirty="0" smtClean="0"/>
              <a:t>Сканирование </a:t>
            </a:r>
            <a:r>
              <a:rPr lang="ru-RU" sz="2400" dirty="0"/>
              <a:t>области дополнительной памяти ROM BIOS. </a:t>
            </a:r>
          </a:p>
        </p:txBody>
      </p:sp>
    </p:spTree>
    <p:extLst>
      <p:ext uri="{BB962C8B-B14F-4D97-AF65-F5344CB8AC3E}">
        <p14:creationId xmlns:p14="http://schemas.microsoft.com/office/powerpoint/2010/main" val="19739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440160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Примерная последовательность окончания режима </a:t>
            </a:r>
            <a:r>
              <a:rPr lang="en-US" sz="3200" b="1" dirty="0" smtClean="0"/>
              <a:t>POST</a:t>
            </a:r>
            <a:r>
              <a:rPr lang="ru-RU" sz="3200" b="1" dirty="0" smtClean="0"/>
              <a:t> – передачи управления операционной системе</a:t>
            </a:r>
            <a:r>
              <a:rPr lang="en-US" sz="3200" b="1" dirty="0" smtClean="0"/>
              <a:t>.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700808"/>
            <a:ext cx="8712968" cy="468052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400" dirty="0" smtClean="0"/>
              <a:t>Вызов </a:t>
            </a:r>
            <a:r>
              <a:rPr lang="ru-RU" sz="2400" dirty="0" err="1"/>
              <a:t>Bootstrap</a:t>
            </a:r>
            <a:r>
              <a:rPr lang="ru-RU" sz="2400" dirty="0"/>
              <a:t> (</a:t>
            </a:r>
            <a:r>
              <a:rPr lang="ru-RU" sz="2400" dirty="0" err="1"/>
              <a:t>Int</a:t>
            </a:r>
            <a:r>
              <a:rPr lang="ru-RU" sz="2400" dirty="0"/>
              <a:t> 19h) </a:t>
            </a:r>
            <a:endParaRPr lang="ru-RU" sz="2400" dirty="0" smtClean="0"/>
          </a:p>
          <a:p>
            <a:pPr lvl="1">
              <a:spcBef>
                <a:spcPts val="1200"/>
              </a:spcBef>
            </a:pPr>
            <a:r>
              <a:rPr lang="ru-RU" sz="2400" dirty="0" smtClean="0"/>
              <a:t>загрузка </a:t>
            </a:r>
            <a:r>
              <a:rPr lang="ru-RU" sz="2400" dirty="0"/>
              <a:t>операционной системы, при невозможности — попытка запуска ROM </a:t>
            </a:r>
            <a:r>
              <a:rPr lang="ru-RU" sz="2400" dirty="0" err="1"/>
              <a:t>Basic</a:t>
            </a:r>
            <a:r>
              <a:rPr lang="ru-RU" sz="2400" dirty="0"/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(</a:t>
            </a:r>
            <a:r>
              <a:rPr lang="ru-RU" sz="2400" dirty="0" err="1"/>
              <a:t>Int</a:t>
            </a:r>
            <a:r>
              <a:rPr lang="ru-RU" sz="2400" dirty="0"/>
              <a:t> 18h), при неудаче — останов процессора с сообщением </a:t>
            </a:r>
            <a:r>
              <a:rPr lang="ru-RU" sz="2400" dirty="0" err="1"/>
              <a:t>System</a:t>
            </a:r>
            <a:r>
              <a:rPr lang="ru-RU" sz="2400" dirty="0"/>
              <a:t> </a:t>
            </a:r>
            <a:r>
              <a:rPr lang="ru-RU" sz="2400" dirty="0" err="1"/>
              <a:t>Halted</a:t>
            </a:r>
            <a:r>
              <a:rPr lang="ru-RU" sz="2400" dirty="0"/>
              <a:t> (система остановлена). </a:t>
            </a:r>
            <a:endParaRPr lang="ru-RU" sz="2400" dirty="0" smtClean="0"/>
          </a:p>
          <a:p>
            <a:pPr marL="400050" lvl="1" indent="0">
              <a:spcBef>
                <a:spcPts val="1200"/>
              </a:spcBef>
              <a:buNone/>
            </a:pPr>
            <a:r>
              <a:rPr lang="ru-RU" sz="2400" i="1" dirty="0"/>
              <a:t>Последовательность диагностики </a:t>
            </a:r>
            <a:r>
              <a:rPr lang="en-US" sz="2400" i="1" dirty="0"/>
              <a:t>POST </a:t>
            </a:r>
            <a:r>
              <a:rPr lang="ru-RU" sz="2400" i="1" dirty="0"/>
              <a:t>может различаться для разных производителей</a:t>
            </a:r>
            <a:r>
              <a:rPr lang="ru-RU" sz="2400" i="1" dirty="0" smtClean="0"/>
              <a:t>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91189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ru-RU" sz="2600" b="1" dirty="0" smtClean="0"/>
              <a:t>Режим начальной загрузки ОС (</a:t>
            </a:r>
            <a:r>
              <a:rPr lang="en-US" sz="2800" b="1" dirty="0" err="1" smtClean="0"/>
              <a:t>bootsrap</a:t>
            </a:r>
            <a:r>
              <a:rPr lang="en-US" sz="2800" b="1" dirty="0" smtClean="0"/>
              <a:t> </a:t>
            </a:r>
            <a:r>
              <a:rPr lang="en-US" sz="2800" b="1" dirty="0"/>
              <a:t>loader </a:t>
            </a:r>
            <a:r>
              <a:rPr lang="ru-RU" sz="2800" b="1" dirty="0" smtClean="0"/>
              <a:t>)</a:t>
            </a:r>
            <a:endParaRPr lang="ru-RU" sz="2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32859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000" i="1" dirty="0" smtClean="0"/>
              <a:t>Режим может быть рассмотрен как часть </a:t>
            </a:r>
            <a:r>
              <a:rPr lang="en-US" sz="2000" i="1" dirty="0" smtClean="0"/>
              <a:t>POST.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000" i="1" dirty="0" smtClean="0"/>
              <a:t>Режим вызывается </a:t>
            </a:r>
            <a:r>
              <a:rPr lang="ru-RU" sz="2000" i="1" dirty="0"/>
              <a:t>по </a:t>
            </a:r>
            <a:r>
              <a:rPr lang="ru-RU" sz="2000" i="1" dirty="0" smtClean="0"/>
              <a:t>прерыванию (напр. </a:t>
            </a:r>
            <a:r>
              <a:rPr lang="ru-RU" sz="2000" i="1" dirty="0" err="1" smtClean="0"/>
              <a:t>Int</a:t>
            </a:r>
            <a:r>
              <a:rPr lang="ru-RU" sz="2000" i="1" dirty="0" smtClean="0"/>
              <a:t> 19h) </a:t>
            </a:r>
            <a:r>
              <a:rPr lang="ru-RU" sz="2000" i="1" dirty="0"/>
              <a:t>BIOS в конце теста </a:t>
            </a:r>
            <a:r>
              <a:rPr lang="ru-RU" sz="2000" i="1" dirty="0" smtClean="0"/>
              <a:t>POST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sz="2000" u="sng" dirty="0" smtClean="0"/>
              <a:t>Инициализация  основных устройств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000" i="1" dirty="0" smtClean="0"/>
              <a:t>	Устройство </a:t>
            </a:r>
            <a:r>
              <a:rPr lang="ru-RU" sz="2000" i="1" dirty="0"/>
              <a:t>ввода </a:t>
            </a:r>
            <a:r>
              <a:rPr lang="ru-RU" sz="2000" dirty="0"/>
              <a:t>(</a:t>
            </a:r>
            <a:r>
              <a:rPr lang="ru-RU" sz="2000" dirty="0" err="1"/>
              <a:t>input</a:t>
            </a:r>
            <a:r>
              <a:rPr lang="ru-RU" sz="2000" dirty="0"/>
              <a:t> </a:t>
            </a:r>
            <a:r>
              <a:rPr lang="ru-RU" sz="2000" dirty="0" err="1"/>
              <a:t>device</a:t>
            </a:r>
            <a:r>
              <a:rPr lang="ru-RU" sz="2000" dirty="0"/>
              <a:t>) — </a:t>
            </a:r>
            <a:r>
              <a:rPr lang="ru-RU" sz="2000" dirty="0" smtClean="0"/>
              <a:t> напр. клавиатура. </a:t>
            </a:r>
            <a:endParaRPr lang="ru-RU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000" dirty="0" smtClean="0"/>
              <a:t>	</a:t>
            </a:r>
            <a:r>
              <a:rPr lang="ru-RU" sz="2000" i="1" dirty="0" smtClean="0"/>
              <a:t>Устройство </a:t>
            </a:r>
            <a:r>
              <a:rPr lang="ru-RU" sz="2000" i="1" dirty="0"/>
              <a:t>вывода </a:t>
            </a:r>
            <a:r>
              <a:rPr lang="ru-RU" sz="2000" dirty="0"/>
              <a:t>(</a:t>
            </a:r>
            <a:r>
              <a:rPr lang="ru-RU" sz="2000" dirty="0" err="1"/>
              <a:t>output</a:t>
            </a:r>
            <a:r>
              <a:rPr lang="ru-RU" sz="2000" dirty="0"/>
              <a:t> </a:t>
            </a:r>
            <a:r>
              <a:rPr lang="ru-RU" sz="2000" dirty="0" err="1"/>
              <a:t>device</a:t>
            </a:r>
            <a:r>
              <a:rPr lang="ru-RU" sz="2000" dirty="0"/>
              <a:t>) </a:t>
            </a:r>
            <a:r>
              <a:rPr lang="ru-RU" sz="2000" dirty="0" smtClean="0"/>
              <a:t>– напр. дисплей.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000" dirty="0" smtClean="0"/>
              <a:t>	</a:t>
            </a:r>
            <a:r>
              <a:rPr lang="ru-RU" sz="2000" i="1" dirty="0" smtClean="0"/>
              <a:t>Устройство </a:t>
            </a:r>
            <a:r>
              <a:rPr lang="ru-RU" sz="2000" i="1" dirty="0"/>
              <a:t>начальной загрузки </a:t>
            </a:r>
            <a:r>
              <a:rPr lang="ru-RU" sz="2000" dirty="0"/>
              <a:t>(IPL</a:t>
            </a:r>
            <a:r>
              <a:rPr lang="ru-RU" sz="2000" dirty="0" smtClean="0"/>
              <a:t>)- напр., жесткий диск, 	устройство должно поддерживать функцию блочного чтения и 		записи.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000" u="sng" dirty="0" smtClean="0"/>
              <a:t>выбор </a:t>
            </a:r>
            <a:r>
              <a:rPr lang="ru-RU" sz="2000" u="sng" dirty="0"/>
              <a:t>устройство начальной загрузки </a:t>
            </a:r>
            <a:r>
              <a:rPr lang="ru-RU" sz="2000" dirty="0"/>
              <a:t>(</a:t>
            </a:r>
            <a:r>
              <a:rPr lang="ru-RU" sz="2000" dirty="0" err="1"/>
              <a:t>Initial</a:t>
            </a:r>
            <a:r>
              <a:rPr lang="ru-RU" sz="2000" dirty="0"/>
              <a:t> </a:t>
            </a:r>
            <a:r>
              <a:rPr lang="ru-RU" sz="2000" dirty="0" err="1"/>
              <a:t>Program</a:t>
            </a:r>
            <a:r>
              <a:rPr lang="ru-RU" sz="2000" dirty="0"/>
              <a:t> </a:t>
            </a:r>
            <a:r>
              <a:rPr lang="ru-RU" sz="2000" dirty="0" err="1"/>
              <a:t>Loader</a:t>
            </a:r>
            <a:r>
              <a:rPr lang="ru-RU" sz="2000" dirty="0"/>
              <a:t>, IPL</a:t>
            </a:r>
            <a:r>
              <a:rPr lang="ru-RU" sz="2000" dirty="0" smtClean="0"/>
              <a:t>), </a:t>
            </a:r>
            <a:r>
              <a:rPr lang="ru-RU" sz="2000" dirty="0"/>
              <a:t>поддерживающее функцию чтения секторов. </a:t>
            </a:r>
            <a:endParaRPr lang="ru-RU" sz="2000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000" dirty="0" smtClean="0"/>
              <a:t>процедура </a:t>
            </a:r>
            <a:r>
              <a:rPr lang="ru-RU" sz="2000" dirty="0"/>
              <a:t>пытается загрузить в ОЗУ </a:t>
            </a:r>
            <a:r>
              <a:rPr lang="ru-RU" sz="2000" dirty="0" smtClean="0"/>
              <a:t>первый сектор</a:t>
            </a:r>
            <a:r>
              <a:rPr lang="en-US" sz="2000" dirty="0" smtClean="0"/>
              <a:t> (</a:t>
            </a:r>
            <a:r>
              <a:rPr lang="ru-RU" sz="2000" i="1" dirty="0" smtClean="0"/>
              <a:t>главную </a:t>
            </a:r>
            <a:r>
              <a:rPr lang="ru-RU" sz="2000" i="1" dirty="0"/>
              <a:t>загрузочную запись </a:t>
            </a:r>
            <a:r>
              <a:rPr lang="ru-RU" sz="2000" dirty="0"/>
              <a:t>(</a:t>
            </a:r>
            <a:r>
              <a:rPr lang="en-US" sz="2000" dirty="0"/>
              <a:t>MBR</a:t>
            </a:r>
            <a:r>
              <a:rPr lang="en-US" sz="2000" dirty="0" smtClean="0"/>
              <a:t>)) </a:t>
            </a:r>
            <a:r>
              <a:rPr lang="ru-RU" sz="2000" dirty="0" smtClean="0"/>
              <a:t>, и передать </a:t>
            </a:r>
            <a:r>
              <a:rPr lang="ru-RU" sz="2000" dirty="0"/>
              <a:t>управление. </a:t>
            </a:r>
            <a:endParaRPr lang="ru-RU" sz="2000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000" b="1" dirty="0" smtClean="0"/>
              <a:t>Если в загрузке возникает ошибка, то снова вызывается </a:t>
            </a:r>
            <a:r>
              <a:rPr lang="en-US" sz="2000" b="1" dirty="0" smtClean="0"/>
              <a:t>POST.</a:t>
            </a:r>
            <a:endParaRPr lang="ru-RU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3751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2600" b="1" dirty="0" smtClean="0"/>
              <a:t>Система </a:t>
            </a:r>
            <a:r>
              <a:rPr lang="en-US" sz="2600" b="1" dirty="0" err="1" smtClean="0"/>
              <a:t>Plag&amp;Play</a:t>
            </a:r>
            <a:r>
              <a:rPr lang="en-US" sz="2600" b="1" dirty="0" smtClean="0"/>
              <a:t> </a:t>
            </a:r>
            <a:r>
              <a:rPr lang="en-US" sz="2600" b="1" dirty="0"/>
              <a:t>(PnP)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3024336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ru-RU" sz="2000" dirty="0" smtClean="0"/>
              <a:t>Стандарт </a:t>
            </a:r>
            <a:r>
              <a:rPr lang="en-US" sz="2000" dirty="0" err="1" smtClean="0"/>
              <a:t>Plag&amp;Play</a:t>
            </a:r>
            <a:r>
              <a:rPr lang="ru-RU" sz="2000" dirty="0" smtClean="0"/>
              <a:t> (</a:t>
            </a:r>
            <a:r>
              <a:rPr lang="ru-RU" sz="2000" dirty="0"/>
              <a:t>подключай и работай) позволяет системам и адаптерам, </a:t>
            </a:r>
            <a:r>
              <a:rPr lang="ru-RU" sz="2000" dirty="0" smtClean="0"/>
              <a:t>поддерживающим </a:t>
            </a:r>
            <a:r>
              <a:rPr lang="ru-RU" sz="2000" dirty="0"/>
              <a:t>его, автоматически </a:t>
            </a:r>
            <a:r>
              <a:rPr lang="ru-RU" sz="2000" dirty="0" smtClean="0"/>
              <a:t>настраивать друг друга и определятся в операционной системе (автоматически определять драйвер).</a:t>
            </a:r>
          </a:p>
          <a:p>
            <a:pPr>
              <a:spcBef>
                <a:spcPts val="0"/>
              </a:spcBef>
            </a:pPr>
            <a:r>
              <a:rPr lang="ru-RU" sz="2000" dirty="0" smtClean="0"/>
              <a:t>Для обеспечения автоматизации конфигурации в системе </a:t>
            </a:r>
            <a:r>
              <a:rPr lang="en-US" sz="2000" dirty="0" smtClean="0"/>
              <a:t>PnP </a:t>
            </a:r>
            <a:r>
              <a:rPr lang="ru-RU" sz="2000" dirty="0" smtClean="0"/>
              <a:t>каждому устройству назначается его класс. 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ru-RU" sz="2000" dirty="0" smtClean="0"/>
              <a:t>Класс из двух частей: </a:t>
            </a:r>
            <a:r>
              <a:rPr lang="en-US" sz="2000" dirty="0" smtClean="0"/>
              <a:t>VID (Vender ID) </a:t>
            </a:r>
            <a:r>
              <a:rPr lang="ru-RU" sz="2000" dirty="0" smtClean="0"/>
              <a:t>и </a:t>
            </a:r>
            <a:r>
              <a:rPr lang="en-US" sz="2000" dirty="0" smtClean="0"/>
              <a:t>PID (ID </a:t>
            </a:r>
            <a:r>
              <a:rPr lang="ru-RU" sz="2000" dirty="0" smtClean="0"/>
              <a:t>устройства).</a:t>
            </a:r>
          </a:p>
          <a:p>
            <a:pPr lvl="1">
              <a:spcBef>
                <a:spcPts val="0"/>
              </a:spcBef>
            </a:pPr>
            <a:r>
              <a:rPr lang="ru-RU" sz="1600" dirty="0" smtClean="0"/>
              <a:t>Напр., </a:t>
            </a:r>
            <a:r>
              <a:rPr lang="en-US" sz="1600" dirty="0" smtClean="0"/>
              <a:t>PID – Human interactive device (</a:t>
            </a:r>
            <a:r>
              <a:rPr lang="ru-RU" sz="1600" dirty="0" smtClean="0"/>
              <a:t>мышь, клавиатура и т.д.); </a:t>
            </a:r>
            <a:r>
              <a:rPr lang="en-US" sz="1600" dirty="0" smtClean="0"/>
              <a:t>CDC </a:t>
            </a:r>
            <a:r>
              <a:rPr lang="ru-RU" sz="1600" dirty="0" smtClean="0"/>
              <a:t>(устройства хранения данных).</a:t>
            </a:r>
          </a:p>
          <a:p>
            <a:pPr lvl="1">
              <a:spcBef>
                <a:spcPts val="0"/>
              </a:spcBef>
            </a:pPr>
            <a:r>
              <a:rPr lang="ru-RU" sz="1600" dirty="0" smtClean="0"/>
              <a:t>Для не стандартизованных устройств</a:t>
            </a:r>
            <a:r>
              <a:rPr lang="en-US" sz="1600" dirty="0" smtClean="0"/>
              <a:t> </a:t>
            </a:r>
            <a:r>
              <a:rPr lang="ru-RU" sz="1600" dirty="0" smtClean="0"/>
              <a:t>есть свой </a:t>
            </a:r>
            <a:r>
              <a:rPr lang="en-US" sz="1600" dirty="0" smtClean="0"/>
              <a:t>PID </a:t>
            </a:r>
            <a:r>
              <a:rPr lang="ru-RU" sz="1600" dirty="0" smtClean="0"/>
              <a:t>– неопределенного устройства, в этом случае ОС не определит тип устройства и запросит драйвера для него.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22103"/>
            <a:ext cx="7233705" cy="228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43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Autofit/>
          </a:bodyPr>
          <a:lstStyle/>
          <a:p>
            <a:r>
              <a:rPr lang="ru-RU" sz="2600" b="1" dirty="0" smtClean="0"/>
              <a:t>Система </a:t>
            </a:r>
            <a:r>
              <a:rPr lang="en-US" sz="2600" b="1" dirty="0" err="1" smtClean="0"/>
              <a:t>Plag&amp;Play</a:t>
            </a:r>
            <a:r>
              <a:rPr lang="en-US" sz="2600" b="1" dirty="0" smtClean="0"/>
              <a:t> </a:t>
            </a:r>
            <a:r>
              <a:rPr lang="en-US" sz="2600" b="1" dirty="0"/>
              <a:t>(PnP)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507288" cy="4032448"/>
          </a:xfrm>
        </p:spPr>
        <p:txBody>
          <a:bodyPr>
            <a:normAutofit/>
          </a:bodyPr>
          <a:lstStyle/>
          <a:p>
            <a:r>
              <a:rPr lang="ru-RU" sz="2200" dirty="0" smtClean="0"/>
              <a:t>Стандарт настраивает для каждого устройства (мышь, клавиатура, платы расширения) :</a:t>
            </a:r>
            <a:endParaRPr lang="ru-RU" sz="2200" dirty="0"/>
          </a:p>
          <a:p>
            <a:pPr lvl="1">
              <a:spcBef>
                <a:spcPts val="0"/>
              </a:spcBef>
            </a:pPr>
            <a:r>
              <a:rPr lang="ru-RU" sz="2200" dirty="0"/>
              <a:t>определенное адресное пространство, </a:t>
            </a:r>
            <a:endParaRPr lang="ru-RU" sz="2200" dirty="0" smtClean="0"/>
          </a:p>
          <a:p>
            <a:pPr lvl="1">
              <a:spcBef>
                <a:spcPts val="0"/>
              </a:spcBef>
            </a:pPr>
            <a:r>
              <a:rPr lang="ru-RU" sz="2200" dirty="0" smtClean="0"/>
              <a:t>линии прерываний (IRQ</a:t>
            </a:r>
            <a:r>
              <a:rPr lang="ru-RU" sz="2200" dirty="0"/>
              <a:t>), </a:t>
            </a:r>
            <a:endParaRPr lang="ru-RU" sz="2200" dirty="0" smtClean="0"/>
          </a:p>
          <a:p>
            <a:pPr lvl="1">
              <a:spcBef>
                <a:spcPts val="0"/>
              </a:spcBef>
            </a:pPr>
            <a:r>
              <a:rPr lang="ru-RU" sz="2200" dirty="0" smtClean="0"/>
              <a:t>каналы </a:t>
            </a:r>
            <a:r>
              <a:rPr lang="ru-RU" sz="2200" dirty="0"/>
              <a:t>прямого </a:t>
            </a:r>
            <a:r>
              <a:rPr lang="ru-RU" sz="2200" dirty="0" smtClean="0"/>
              <a:t>доступа к памяти  </a:t>
            </a:r>
            <a:r>
              <a:rPr lang="ru-RU" sz="2200" dirty="0"/>
              <a:t>(DMA) </a:t>
            </a:r>
            <a:endParaRPr lang="ru-RU" sz="2200" dirty="0" smtClean="0"/>
          </a:p>
          <a:p>
            <a:pPr lvl="1">
              <a:spcBef>
                <a:spcPts val="0"/>
              </a:spcBef>
            </a:pPr>
            <a:r>
              <a:rPr lang="ru-RU" sz="2200" dirty="0" smtClean="0"/>
              <a:t>адреса </a:t>
            </a:r>
            <a:r>
              <a:rPr lang="ru-RU" sz="2200" dirty="0"/>
              <a:t>ввода/вывода (I/O). </a:t>
            </a:r>
          </a:p>
          <a:p>
            <a:pPr algn="just"/>
            <a:r>
              <a:rPr lang="ru-RU" sz="2200" dirty="0"/>
              <a:t>Аппаратные средства, поддерживающие стандарт </a:t>
            </a:r>
            <a:r>
              <a:rPr lang="ru-RU" sz="2200" dirty="0" err="1"/>
              <a:t>Plug&amp;Play</a:t>
            </a:r>
            <a:r>
              <a:rPr lang="ru-RU" sz="2200" dirty="0"/>
              <a:t>, </a:t>
            </a:r>
            <a:r>
              <a:rPr lang="ru-RU" sz="2200" dirty="0" smtClean="0"/>
              <a:t>информируют BIOS </a:t>
            </a:r>
            <a:r>
              <a:rPr lang="ru-RU" sz="2200" dirty="0"/>
              <a:t>и операционную систему о необходимых им ресурсах и</a:t>
            </a:r>
            <a:r>
              <a:rPr lang="ru-RU" sz="2200" dirty="0" smtClean="0"/>
              <a:t>, </a:t>
            </a:r>
            <a:r>
              <a:rPr lang="ru-RU" sz="2200" dirty="0" err="1"/>
              <a:t>самонастраиваются</a:t>
            </a:r>
            <a:r>
              <a:rPr lang="ru-RU" sz="2200" dirty="0"/>
              <a:t> на основании полученной информации</a:t>
            </a:r>
            <a:r>
              <a:rPr lang="ru-RU" sz="2200" dirty="0" smtClean="0"/>
              <a:t>.</a:t>
            </a:r>
          </a:p>
          <a:p>
            <a:r>
              <a:rPr lang="en-US" sz="2200" dirty="0" err="1" smtClean="0"/>
              <a:t>Plug&amp;Play</a:t>
            </a:r>
            <a:r>
              <a:rPr lang="ru-RU" sz="2200" dirty="0" smtClean="0"/>
              <a:t> настраивается в режиме </a:t>
            </a:r>
            <a:r>
              <a:rPr lang="en-US" sz="2200" dirty="0" smtClean="0"/>
              <a:t>POST.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941168"/>
            <a:ext cx="5087301" cy="160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79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Определение базовой системы </a:t>
            </a:r>
            <a:r>
              <a:rPr lang="ru-RU" dirty="0"/>
              <a:t>ввода-вывода </a:t>
            </a:r>
            <a:r>
              <a:rPr lang="en-US" dirty="0"/>
              <a:t>BIOS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6 Базовая система-ввода вывода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05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57834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Plug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 smtClean="0"/>
              <a:t>Play</a:t>
            </a:r>
            <a:r>
              <a:rPr lang="ru-RU" dirty="0" smtClean="0"/>
              <a:t> виды </a:t>
            </a:r>
            <a:r>
              <a:rPr lang="en-US" dirty="0" smtClean="0"/>
              <a:t>PID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278912"/>
              </p:ext>
            </p:extLst>
          </p:nvPr>
        </p:nvGraphicFramePr>
        <p:xfrm>
          <a:off x="251520" y="980728"/>
          <a:ext cx="8420793" cy="5046148"/>
        </p:xfrm>
        <a:graphic>
          <a:graphicData uri="http://schemas.openxmlformats.org/drawingml/2006/table">
            <a:tbl>
              <a:tblPr/>
              <a:tblGrid>
                <a:gridCol w="590203">
                  <a:extLst>
                    <a:ext uri="{9D8B030D-6E8A-4147-A177-3AD203B41FA5}">
                      <a16:colId xmlns:a16="http://schemas.microsoft.com/office/drawing/2014/main" val="656752741"/>
                    </a:ext>
                  </a:extLst>
                </a:gridCol>
                <a:gridCol w="3225339">
                  <a:extLst>
                    <a:ext uri="{9D8B030D-6E8A-4147-A177-3AD203B41FA5}">
                      <a16:colId xmlns:a16="http://schemas.microsoft.com/office/drawing/2014/main" val="249904434"/>
                    </a:ext>
                  </a:extLst>
                </a:gridCol>
                <a:gridCol w="4605251">
                  <a:extLst>
                    <a:ext uri="{9D8B030D-6E8A-4147-A177-3AD203B41FA5}">
                      <a16:colId xmlns:a16="http://schemas.microsoft.com/office/drawing/2014/main" val="3790805137"/>
                    </a:ext>
                  </a:extLst>
                </a:gridCol>
              </a:tblGrid>
              <a:tr h="494763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Код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solidFill>
                            <a:schemeClr val="tx1"/>
                          </a:solidFill>
                          <a:effectLst/>
                        </a:rPr>
                        <a:t>Название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solidFill>
                            <a:schemeClr val="tx1"/>
                          </a:solidFill>
                          <a:effectLst/>
                        </a:rPr>
                        <a:t>Примеры использования/примечание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2098"/>
                  </a:ext>
                </a:extLst>
              </a:tr>
              <a:tr h="37704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Не задано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594793"/>
                  </a:ext>
                </a:extLst>
              </a:tr>
              <a:tr h="37704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01h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Audio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Звуковая карта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MIDI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259962"/>
                  </a:ext>
                </a:extLst>
              </a:tr>
              <a:tr h="37704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02h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Communication Device (CDC)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Модем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сетевая карта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COM-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порт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215926"/>
                  </a:ext>
                </a:extLst>
              </a:tr>
              <a:tr h="37704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03h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Human Interface Device (HID)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Клавиатура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мышь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джойстик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178376"/>
                  </a:ext>
                </a:extLst>
              </a:tr>
              <a:tr h="49476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05h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Physical Interface Device (PID)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Джойстик с поддержкой </a:t>
                      </a:r>
                      <a:r>
                        <a:rPr lang="en-US" sz="20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ForceFeedback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24601"/>
                  </a:ext>
                </a:extLst>
              </a:tr>
              <a:tr h="38263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06h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Image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Веб-камера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сканер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109826"/>
                  </a:ext>
                </a:extLst>
              </a:tr>
              <a:tr h="377041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07h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Printer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Принтер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70097"/>
                  </a:ext>
                </a:extLst>
              </a:tr>
              <a:tr h="10347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08h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Mass Storage Device (MSD)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USB-накопитель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карта памяти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кардридер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цифровая фотокамера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242263"/>
                  </a:ext>
                </a:extLst>
              </a:tr>
              <a:tr h="377041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09h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USB hub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USB-</a:t>
                      </a:r>
                      <a:r>
                        <a:rPr lang="ru-RU" sz="2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хаб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87956"/>
                  </a:ext>
                </a:extLst>
              </a:tr>
              <a:tr h="377041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0Ah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CDC Data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Используется совместно с классом CDC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831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1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57834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Plug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 smtClean="0"/>
              <a:t>Play</a:t>
            </a:r>
            <a:r>
              <a:rPr lang="ru-RU" dirty="0"/>
              <a:t> виды </a:t>
            </a:r>
            <a:r>
              <a:rPr lang="en-US" dirty="0"/>
              <a:t>PID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251520" y="1196752"/>
          <a:ext cx="8420793" cy="4518379"/>
        </p:xfrm>
        <a:graphic>
          <a:graphicData uri="http://schemas.openxmlformats.org/drawingml/2006/table">
            <a:tbl>
              <a:tblPr/>
              <a:tblGrid>
                <a:gridCol w="590203">
                  <a:extLst>
                    <a:ext uri="{9D8B030D-6E8A-4147-A177-3AD203B41FA5}">
                      <a16:colId xmlns:a16="http://schemas.microsoft.com/office/drawing/2014/main" val="656752741"/>
                    </a:ext>
                  </a:extLst>
                </a:gridCol>
                <a:gridCol w="3225339">
                  <a:extLst>
                    <a:ext uri="{9D8B030D-6E8A-4147-A177-3AD203B41FA5}">
                      <a16:colId xmlns:a16="http://schemas.microsoft.com/office/drawing/2014/main" val="249904434"/>
                    </a:ext>
                  </a:extLst>
                </a:gridCol>
                <a:gridCol w="4605251">
                  <a:extLst>
                    <a:ext uri="{9D8B030D-6E8A-4147-A177-3AD203B41FA5}">
                      <a16:colId xmlns:a16="http://schemas.microsoft.com/office/drawing/2014/main" val="3790805137"/>
                    </a:ext>
                  </a:extLst>
                </a:gridCol>
              </a:tblGrid>
              <a:tr h="45860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Код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Название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Примеры использования/примечание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2098"/>
                  </a:ext>
                </a:extLst>
              </a:tr>
              <a:tr h="18380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0Bh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Smart Card Reader (CCID)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Считыватель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смарт-карт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248865"/>
                  </a:ext>
                </a:extLst>
              </a:tr>
              <a:tr h="1838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0Dh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Content security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Биометрический сканер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727537"/>
                  </a:ext>
                </a:extLst>
              </a:tr>
              <a:tr h="1838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0Eh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Video Device Class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Веб-камера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612102"/>
                  </a:ext>
                </a:extLst>
              </a:tr>
              <a:tr h="45860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0Fh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Personal Healthcare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Индикатор пульса, медицинское оборудование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515566"/>
                  </a:ext>
                </a:extLst>
              </a:tr>
              <a:tr h="4586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DCh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Diagnostic Device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Используется для проверки совместимости с USB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577570"/>
                  </a:ext>
                </a:extLst>
              </a:tr>
              <a:tr h="1838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E0h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Wireless Controller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Bluetooth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адаптер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79786"/>
                  </a:ext>
                </a:extLst>
              </a:tr>
              <a:tr h="1838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EFh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Miscellaneous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ActiveSync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устройства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052902"/>
                  </a:ext>
                </a:extLst>
              </a:tr>
              <a:tr h="4586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FEh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Application-specific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IrDA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</a:rPr>
                        <a:t>-устройства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 режим обновления прошивки (DFU)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711664"/>
                  </a:ext>
                </a:extLst>
              </a:tr>
              <a:tr h="320712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</a:rPr>
                        <a:t>FFh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Vendor-specific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На усмотрение производителя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509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50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340769"/>
            <a:ext cx="7772400" cy="2259682"/>
          </a:xfrm>
        </p:spPr>
        <p:txBody>
          <a:bodyPr>
            <a:noAutofit/>
          </a:bodyPr>
          <a:lstStyle/>
          <a:p>
            <a:r>
              <a:rPr lang="ru-RU" dirty="0" smtClean="0"/>
              <a:t>Особенности системы </a:t>
            </a:r>
            <a:r>
              <a:rPr lang="ru-RU" dirty="0"/>
              <a:t>ввода-вывода </a:t>
            </a:r>
            <a:r>
              <a:rPr lang="en-US" dirty="0" smtClean="0"/>
              <a:t>UEFI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Unified Extensible Firmware </a:t>
            </a:r>
            <a:r>
              <a:rPr lang="en-US" dirty="0" smtClean="0"/>
              <a:t>Interface)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6 Базовая система-ввода вывода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970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400" b="1" dirty="0" smtClean="0"/>
              <a:t>UEFI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084" y="692696"/>
            <a:ext cx="8198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/>
              <a:t>Unified</a:t>
            </a:r>
            <a:r>
              <a:rPr lang="ru-RU" sz="2400" b="1" dirty="0"/>
              <a:t> </a:t>
            </a:r>
            <a:r>
              <a:rPr lang="ru-RU" sz="2400" b="1" dirty="0" err="1"/>
              <a:t>Extensible</a:t>
            </a:r>
            <a:r>
              <a:rPr lang="ru-RU" sz="2400" b="1" dirty="0"/>
              <a:t> </a:t>
            </a:r>
            <a:r>
              <a:rPr lang="ru-RU" sz="2400" b="1" dirty="0" err="1"/>
              <a:t>Firmware</a:t>
            </a:r>
            <a:r>
              <a:rPr lang="ru-RU" sz="2400" b="1" dirty="0"/>
              <a:t> </a:t>
            </a:r>
            <a:r>
              <a:rPr lang="ru-RU" sz="2400" b="1" dirty="0" err="1"/>
              <a:t>Interface</a:t>
            </a:r>
            <a:r>
              <a:rPr lang="ru-RU" sz="2400" b="1" dirty="0"/>
              <a:t> </a:t>
            </a:r>
            <a:r>
              <a:rPr lang="ru-RU" sz="2400" dirty="0"/>
              <a:t>- стандартизированный расширяемый интерфейс встроенного программного </a:t>
            </a:r>
            <a:r>
              <a:rPr lang="ru-RU" sz="2400" dirty="0" smtClean="0"/>
              <a:t>обеспечения</a:t>
            </a:r>
            <a:r>
              <a:rPr lang="en-US" sz="2400" dirty="0" smtClean="0"/>
              <a:t> – </a:t>
            </a:r>
            <a:r>
              <a:rPr lang="ru-RU" sz="2400" dirty="0" smtClean="0"/>
              <a:t>является расширенным </a:t>
            </a:r>
            <a:r>
              <a:rPr lang="en-US" sz="2400" dirty="0" smtClean="0"/>
              <a:t>BIOS.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изначально </a:t>
            </a:r>
            <a:r>
              <a:rPr lang="en-US" sz="2400" dirty="0" smtClean="0"/>
              <a:t>EFI</a:t>
            </a:r>
            <a:r>
              <a:rPr lang="ru-RU" sz="2400" dirty="0" smtClean="0"/>
              <a:t> от </a:t>
            </a:r>
            <a:r>
              <a:rPr lang="en-US" sz="2400" dirty="0" smtClean="0"/>
              <a:t>Intel,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UEFI </a:t>
            </a:r>
            <a:r>
              <a:rPr lang="ru-RU" sz="2400" dirty="0" smtClean="0"/>
              <a:t>поддерживается начиная с </a:t>
            </a:r>
            <a:r>
              <a:rPr lang="en-US" sz="2400" dirty="0" smtClean="0"/>
              <a:t>Windows 7 sp1</a:t>
            </a:r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539" y="2636911"/>
            <a:ext cx="5081709" cy="410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64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ОСОБЕННОСТИ режима загрузки в  </a:t>
            </a:r>
            <a:r>
              <a:rPr lang="en-US" sz="2400" b="1" dirty="0" smtClean="0"/>
              <a:t>UEFI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787329"/>
            <a:ext cx="864096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UEFI</a:t>
            </a:r>
            <a:r>
              <a:rPr lang="ru-RU" sz="2400" b="1" dirty="0" smtClean="0"/>
              <a:t>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проверяет </a:t>
            </a:r>
            <a:r>
              <a:rPr lang="ru-RU" sz="2400" dirty="0"/>
              <a:t>компоненты, </a:t>
            </a:r>
            <a:endParaRPr lang="ru-RU" sz="2400" dirty="0" smtClean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инициализирует </a:t>
            </a:r>
            <a:r>
              <a:rPr lang="ru-RU" sz="2400" dirty="0"/>
              <a:t>дайвера, </a:t>
            </a:r>
            <a:endParaRPr lang="ru-RU" sz="2400" dirty="0" smtClean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позволяет </a:t>
            </a:r>
            <a:r>
              <a:rPr lang="ru-RU" sz="2400" dirty="0"/>
              <a:t>запускать программы в своей ОС, </a:t>
            </a:r>
            <a:endParaRPr lang="ru-RU" sz="2400" dirty="0" smtClean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заранее </a:t>
            </a:r>
            <a:r>
              <a:rPr lang="ru-RU" sz="2400" dirty="0"/>
              <a:t>хранит информацию об загрузчике ОС и </a:t>
            </a:r>
            <a:r>
              <a:rPr lang="ru-RU" sz="2400" dirty="0" smtClean="0"/>
              <a:t>драйверах</a:t>
            </a:r>
            <a:r>
              <a:rPr lang="ru-RU" sz="2400" dirty="0"/>
              <a:t>, </a:t>
            </a:r>
            <a:endParaRPr lang="ru-RU" sz="2400" dirty="0" smtClean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ОС </a:t>
            </a:r>
            <a:r>
              <a:rPr lang="ru-RU" sz="2400" dirty="0"/>
              <a:t>может использовать драйвера </a:t>
            </a:r>
            <a:r>
              <a:rPr lang="en-US" sz="2400" dirty="0"/>
              <a:t>UEFI</a:t>
            </a:r>
            <a:endParaRPr lang="ru-RU" sz="2400" dirty="0"/>
          </a:p>
          <a:p>
            <a:endParaRPr lang="en-US" sz="2400" dirty="0"/>
          </a:p>
          <a:p>
            <a:r>
              <a:rPr lang="ru-RU" sz="2400" b="1" dirty="0" smtClean="0"/>
              <a:t>ОТЛИЧИЕ </a:t>
            </a:r>
            <a:r>
              <a:rPr lang="en-US" sz="2400" b="1" dirty="0" smtClean="0"/>
              <a:t>BIOS </a:t>
            </a:r>
            <a:r>
              <a:rPr lang="ru-RU" sz="2400" b="1" dirty="0" smtClean="0"/>
              <a:t>ОТ  </a:t>
            </a:r>
            <a:r>
              <a:rPr lang="en-US" sz="2400" b="1" dirty="0" smtClean="0"/>
              <a:t>UEFI: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BIOS </a:t>
            </a:r>
            <a:r>
              <a:rPr lang="ru-RU" sz="2400" dirty="0"/>
              <a:t>последовательно проверяет все компоненты и ищет загрузчик ОС  на ЗУ. Драйвера загружаются в </a:t>
            </a:r>
            <a:r>
              <a:rPr lang="ru-RU" sz="2400" dirty="0" smtClean="0"/>
              <a:t>ОС</a:t>
            </a:r>
            <a:endParaRPr lang="ru-RU" sz="2400" dirty="0"/>
          </a:p>
        </p:txBody>
      </p:sp>
      <p:pic>
        <p:nvPicPr>
          <p:cNvPr id="7" name="Picture 2" descr="ÐÐ°ÑÑÐ¸Ð½ÐºÐ¸ Ð¿Ð¾ Ð·Ð°Ð¿ÑÐ¾ÑÑ uEF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752" y="5058852"/>
            <a:ext cx="3448336" cy="15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87623" y="5764338"/>
            <a:ext cx="69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BIOS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277550" y="5764338"/>
            <a:ext cx="678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UEFI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06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400" b="1" dirty="0" smtClean="0"/>
              <a:t>UEFI-BIOS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5122" name="Picture 2" descr="http://vindavoz.ru/uploads/posts/2013-02/1359812257_bios_uefi_compa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0" y="1052736"/>
            <a:ext cx="9109420" cy="511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97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Базовая система ввода-вывода (</a:t>
            </a:r>
            <a:r>
              <a:rPr lang="en-US" sz="2400" b="1" dirty="0" smtClean="0"/>
              <a:t>BIOS</a:t>
            </a:r>
            <a:r>
              <a:rPr lang="ru-RU" sz="2400" b="1" dirty="0" smtClean="0"/>
              <a:t>). </a:t>
            </a:r>
            <a:r>
              <a:rPr lang="en-US" sz="2400" b="1" dirty="0" smtClean="0"/>
              <a:t>UEFI-BIOS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994585"/>
              </p:ext>
            </p:extLst>
          </p:nvPr>
        </p:nvGraphicFramePr>
        <p:xfrm>
          <a:off x="292798" y="980728"/>
          <a:ext cx="8640960" cy="49654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99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5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3438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44416" marR="44416" marT="44416" marB="4441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cap="all" dirty="0" smtClean="0">
                          <a:effectLst/>
                        </a:rPr>
                        <a:t>ХАРАКТЕРИСТИКИ </a:t>
                      </a:r>
                      <a:r>
                        <a:rPr lang="en-US" sz="1800" cap="all" dirty="0">
                          <a:effectLst/>
                        </a:rPr>
                        <a:t>BIOS LEGACY</a:t>
                      </a:r>
                      <a:endParaRPr lang="en-US" sz="1800" b="1" cap="all" dirty="0">
                        <a:effectLst/>
                      </a:endParaRPr>
                    </a:p>
                  </a:txBody>
                  <a:tcPr marL="44416" marR="44416" marT="44416" marB="4441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cap="all" dirty="0">
                          <a:effectLst/>
                        </a:rPr>
                        <a:t>ХАРАКТЕРИСТИКИ </a:t>
                      </a:r>
                      <a:r>
                        <a:rPr lang="en-US" sz="1800" cap="all" dirty="0">
                          <a:effectLst/>
                        </a:rPr>
                        <a:t>UEFI</a:t>
                      </a:r>
                      <a:endParaRPr lang="en-US" sz="1800" b="1" cap="all" dirty="0">
                        <a:effectLst/>
                      </a:endParaRPr>
                    </a:p>
                  </a:txBody>
                  <a:tcPr marL="44416" marR="44416" marT="44416" marB="444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317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Поддерживаемые режимы работы процессора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Режим реальных адресов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Режим реальных адресов, </a:t>
                      </a:r>
                      <a:r>
                        <a:rPr lang="ru-RU" sz="1800" b="1" dirty="0" smtClean="0">
                          <a:effectLst/>
                        </a:rPr>
                        <a:t>защищенный режим</a:t>
                      </a:r>
                      <a:endParaRPr lang="ru-RU" sz="1800" b="1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59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виртуальная память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Не поддерживает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Поддерживает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59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Объем </a:t>
                      </a:r>
                      <a:r>
                        <a:rPr lang="ru-RU" sz="1800" dirty="0" smtClean="0">
                          <a:effectLst/>
                        </a:rPr>
                        <a:t>ОЗУ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1 Мбайт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Не ограничен</a:t>
                      </a:r>
                      <a:endParaRPr lang="ru-RU" sz="1800" b="0">
                        <a:effectLst/>
                      </a:endParaRPr>
                    </a:p>
                  </a:txBody>
                  <a:tcPr marL="53299" marR="55520" marT="33312" marB="3331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038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Пространство опционального ПЗУ (</a:t>
                      </a:r>
                      <a:r>
                        <a:rPr lang="ru-RU" sz="1800" dirty="0" err="1">
                          <a:effectLst/>
                        </a:rPr>
                        <a:t>Option</a:t>
                      </a:r>
                      <a:r>
                        <a:rPr lang="ru-RU" sz="1800" dirty="0">
                          <a:effectLst/>
                        </a:rPr>
                        <a:t> ROM)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1 Мбайт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Не ограничено</a:t>
                      </a:r>
                      <a:endParaRPr lang="ru-RU" sz="1800" b="0">
                        <a:effectLst/>
                      </a:endParaRPr>
                    </a:p>
                  </a:txBody>
                  <a:tcPr marL="53299" marR="55520" marT="33312" marB="3331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061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Доступ к регистрам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16-битный</a:t>
                      </a:r>
                      <a:endParaRPr lang="ru-RU" sz="1800" b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16, 32,64 -битный</a:t>
                      </a:r>
                      <a:r>
                        <a:rPr lang="ru-RU" sz="1800" dirty="0">
                          <a:effectLst/>
                        </a:rPr>
                        <a:t>, 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189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Независимость от архитектуры</a:t>
                      </a:r>
                      <a:endParaRPr lang="ru-RU" sz="1800" b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Не обеспечивает</a:t>
                      </a:r>
                      <a:endParaRPr lang="ru-RU" sz="1800" b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Обеспечивает</a:t>
                      </a:r>
                      <a:endParaRPr lang="ru-RU" sz="1800" b="0">
                        <a:effectLst/>
                      </a:endParaRPr>
                    </a:p>
                  </a:txBody>
                  <a:tcPr marL="53299" marR="55520" marT="33312" marB="3331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59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Язык программирования</a:t>
                      </a:r>
                      <a:endParaRPr lang="ru-RU" sz="1800" b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Ассемблер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Си/ассемблер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759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Функция безопасной загрузки</a:t>
                      </a:r>
                      <a:endParaRPr lang="ru-RU" sz="1800" b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Отсутствует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Присутствует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759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Таблица разделов жесткого диска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MBR</a:t>
                      </a:r>
                      <a:endParaRPr lang="en-US" sz="1800" b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GPT</a:t>
                      </a:r>
                      <a:endParaRPr lang="en-US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08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188640"/>
            <a:ext cx="8229600" cy="51524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Преимущества </a:t>
            </a:r>
            <a:r>
              <a:rPr lang="en-US" sz="2400" b="1" dirty="0" smtClean="0"/>
              <a:t>UEFI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71240" y="790575"/>
            <a:ext cx="856895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Снижение времени на </a:t>
            </a:r>
            <a:r>
              <a:rPr lang="ru-RU" sz="2200" b="1" dirty="0"/>
              <a:t>загрузку </a:t>
            </a:r>
            <a:endParaRPr lang="en-US" sz="2200" b="1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параллельной инициализации и хранения информации о драйверах и адресах загрузки ОС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Загрузка  </a:t>
            </a:r>
            <a:r>
              <a:rPr lang="ru-RU" sz="2200" b="1" dirty="0"/>
              <a:t>дисков объемом более 2 </a:t>
            </a:r>
            <a:r>
              <a:rPr lang="ru-RU" sz="2200" b="1" dirty="0" smtClean="0"/>
              <a:t>Тб . </a:t>
            </a:r>
          </a:p>
          <a:p>
            <a:pPr marL="8064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BIOS для загрузки использовал MBR (</a:t>
            </a:r>
            <a:r>
              <a:rPr lang="ru-RU" sz="2200" dirty="0" err="1"/>
              <a:t>Main</a:t>
            </a:r>
            <a:r>
              <a:rPr lang="ru-RU" sz="2200" dirty="0"/>
              <a:t> </a:t>
            </a:r>
            <a:r>
              <a:rPr lang="ru-RU" sz="2200" dirty="0" err="1"/>
              <a:t>Boot</a:t>
            </a:r>
            <a:r>
              <a:rPr lang="ru-RU" sz="2200" dirty="0"/>
              <a:t> </a:t>
            </a:r>
            <a:r>
              <a:rPr lang="ru-RU" sz="2200" dirty="0" err="1"/>
              <a:t>Record</a:t>
            </a:r>
            <a:r>
              <a:rPr lang="ru-RU" sz="2200" dirty="0"/>
              <a:t>) </a:t>
            </a:r>
            <a:endParaRPr lang="ru-RU" sz="2200" dirty="0" smtClean="0"/>
          </a:p>
          <a:p>
            <a:pPr marL="12636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основная загрузочная запись, которая может адресовать 2 Тб пространства</a:t>
            </a:r>
          </a:p>
          <a:p>
            <a:pPr marL="8064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UEFI использует </a:t>
            </a:r>
            <a:r>
              <a:rPr lang="ru-RU" sz="2200" b="1" dirty="0"/>
              <a:t>GPT (</a:t>
            </a:r>
            <a:r>
              <a:rPr lang="ru-RU" sz="2200" b="1" dirty="0" err="1"/>
              <a:t>Guid</a:t>
            </a:r>
            <a:r>
              <a:rPr lang="ru-RU" sz="2200" b="1" dirty="0"/>
              <a:t> </a:t>
            </a:r>
            <a:r>
              <a:rPr lang="ru-RU" sz="2200" b="1" dirty="0" err="1"/>
              <a:t>Partition</a:t>
            </a:r>
            <a:r>
              <a:rPr lang="ru-RU" sz="2200" b="1" dirty="0"/>
              <a:t> </a:t>
            </a:r>
            <a:r>
              <a:rPr lang="ru-RU" sz="2200" b="1" dirty="0" err="1"/>
              <a:t>Table</a:t>
            </a:r>
            <a:r>
              <a:rPr lang="ru-RU" sz="2200" b="1" dirty="0"/>
              <a:t>) </a:t>
            </a:r>
            <a:r>
              <a:rPr lang="ru-RU" sz="2200" dirty="0"/>
              <a:t>- это стандарт формата размещения разделов на физическом жестком диске, который позволяет адресовать </a:t>
            </a:r>
            <a:r>
              <a:rPr lang="ru-RU" sz="2200" dirty="0" smtClean="0"/>
              <a:t>9</a:t>
            </a:r>
            <a:r>
              <a:rPr lang="en-US" sz="2200" dirty="0" smtClean="0"/>
              <a:t>,4 </a:t>
            </a:r>
            <a:r>
              <a:rPr lang="ru-RU" sz="2200" dirty="0" smtClean="0"/>
              <a:t>ЗБ </a:t>
            </a:r>
            <a:r>
              <a:rPr lang="ru-RU" sz="2200" dirty="0"/>
              <a:t>(</a:t>
            </a:r>
            <a:r>
              <a:rPr lang="ru-RU" sz="2200" dirty="0" err="1"/>
              <a:t>Зеттабайт</a:t>
            </a:r>
            <a:r>
              <a:rPr lang="ru-RU" sz="2200" dirty="0" smtClean="0"/>
              <a:t>).</a:t>
            </a:r>
            <a:endParaRPr lang="en-US" sz="2200" dirty="0" smtClean="0"/>
          </a:p>
          <a:p>
            <a:pPr marL="12636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возможна загрузка в режиме совместимости с диска с разметкой </a:t>
            </a:r>
            <a:r>
              <a:rPr lang="ru-RU" sz="2200" dirty="0" smtClean="0"/>
              <a:t>MBR</a:t>
            </a:r>
            <a:r>
              <a:rPr lang="en-US" sz="2200" dirty="0" smtClean="0"/>
              <a:t>.</a:t>
            </a:r>
          </a:p>
          <a:p>
            <a:pPr marL="8064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По умолчанию файловая система </a:t>
            </a:r>
            <a:r>
              <a:rPr lang="en-US" sz="2200" b="1" dirty="0" smtClean="0"/>
              <a:t>FAT32 </a:t>
            </a:r>
            <a:r>
              <a:rPr lang="ru-RU" sz="2200" b="1" dirty="0"/>
              <a:t>с </a:t>
            </a:r>
            <a:r>
              <a:rPr lang="en-US" sz="2200" b="1" dirty="0"/>
              <a:t>GPT-</a:t>
            </a:r>
            <a:r>
              <a:rPr lang="ru-RU" sz="2200" b="1" dirty="0" smtClean="0"/>
              <a:t>разделами.</a:t>
            </a:r>
          </a:p>
          <a:p>
            <a:pPr marL="12636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i="1" dirty="0" smtClean="0"/>
              <a:t>Загрузчик </a:t>
            </a:r>
            <a:r>
              <a:rPr lang="en-US" sz="2200" i="1" dirty="0" smtClean="0"/>
              <a:t>UEFI </a:t>
            </a:r>
            <a:r>
              <a:rPr lang="ru-RU" sz="2200" i="1" dirty="0" smtClean="0"/>
              <a:t>хранится по определенному адресу: </a:t>
            </a:r>
            <a:r>
              <a:rPr lang="en-US" sz="2200" i="1" dirty="0" err="1" smtClean="0"/>
              <a:t>efi</a:t>
            </a:r>
            <a:r>
              <a:rPr lang="en-US" sz="2200" i="1" dirty="0" smtClean="0"/>
              <a:t>\boot\bootx64.efi</a:t>
            </a:r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16504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Особенности пользовательской части </a:t>
            </a:r>
            <a:r>
              <a:rPr lang="en-US" sz="2800" b="1" dirty="0"/>
              <a:t>UEFI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712968" cy="5688632"/>
          </a:xfrm>
        </p:spPr>
        <p:txBody>
          <a:bodyPr>
            <a:normAutofit/>
          </a:bodyPr>
          <a:lstStyle/>
          <a:p>
            <a:pPr marL="349250" lvl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графический интерфейс </a:t>
            </a:r>
            <a:r>
              <a:rPr lang="ru-RU" sz="2200" dirty="0"/>
              <a:t>с поддержкой мыши, встроенные программы, </a:t>
            </a:r>
            <a:endParaRPr lang="en-US" sz="2200" dirty="0"/>
          </a:p>
          <a:p>
            <a:pPr marL="349250" lvl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Поддержка криптографии </a:t>
            </a:r>
            <a:r>
              <a:rPr lang="ru-RU" sz="2200" dirty="0"/>
              <a:t>и других методов защиты </a:t>
            </a:r>
            <a:r>
              <a:rPr lang="en-US" sz="2200" b="1" dirty="0"/>
              <a:t>Secure  boot  </a:t>
            </a:r>
            <a:endParaRPr lang="ru-RU" sz="2200" b="1" dirty="0"/>
          </a:p>
          <a:p>
            <a:r>
              <a:rPr lang="ru-RU" sz="2400" dirty="0" smtClean="0"/>
              <a:t>Поддержка удаленной работы (</a:t>
            </a:r>
            <a:r>
              <a:rPr lang="ru-RU" sz="2400" b="1" dirty="0" smtClean="0"/>
              <a:t>настройки </a:t>
            </a:r>
            <a:r>
              <a:rPr lang="en-US" sz="2400" b="1" dirty="0" smtClean="0"/>
              <a:t>UEF</a:t>
            </a:r>
            <a:r>
              <a:rPr lang="en-US" sz="2400" b="1" dirty="0"/>
              <a:t>I</a:t>
            </a:r>
            <a:r>
              <a:rPr lang="en-US" sz="2400" b="1" dirty="0" smtClean="0"/>
              <a:t> </a:t>
            </a:r>
            <a:r>
              <a:rPr lang="ru-RU" sz="2400" b="1" dirty="0" smtClean="0"/>
              <a:t>по сети</a:t>
            </a:r>
            <a:r>
              <a:rPr lang="ru-RU" sz="2400" dirty="0" smtClean="0"/>
              <a:t>).</a:t>
            </a:r>
            <a:endParaRPr lang="en-US" sz="2400" dirty="0" smtClean="0"/>
          </a:p>
          <a:p>
            <a:r>
              <a:rPr lang="ru-RU" sz="2400" b="1" dirty="0" smtClean="0"/>
              <a:t>Возможность загрузки </a:t>
            </a:r>
            <a:r>
              <a:rPr lang="en-US" sz="2400" b="1" dirty="0" smtClean="0"/>
              <a:t>UEFI c </a:t>
            </a:r>
            <a:r>
              <a:rPr lang="ru-RU" sz="2400" b="1" dirty="0" smtClean="0"/>
              <a:t>ЗУ </a:t>
            </a:r>
            <a:r>
              <a:rPr lang="ru-RU" sz="2400" dirty="0" smtClean="0"/>
              <a:t>или по сети</a:t>
            </a:r>
          </a:p>
          <a:p>
            <a:r>
              <a:rPr lang="ru-RU" sz="2400" dirty="0" smtClean="0"/>
              <a:t>Менеджер загрузок </a:t>
            </a:r>
            <a:r>
              <a:rPr lang="ru-RU" sz="2400" b="1" dirty="0" smtClean="0"/>
              <a:t>– выбор ОС</a:t>
            </a:r>
            <a:endParaRPr lang="en-US" sz="2400" b="1" dirty="0" smtClean="0"/>
          </a:p>
          <a:p>
            <a:pPr marL="342900" lvl="2" indent="-342900"/>
            <a:r>
              <a:rPr lang="ru-RU" b="1" dirty="0"/>
              <a:t>Поддержка встроенных утилит</a:t>
            </a:r>
            <a:r>
              <a:rPr lang="ru-RU" dirty="0"/>
              <a:t>, таких как, браузер или иногда подобие </a:t>
            </a:r>
            <a:r>
              <a:rPr lang="en-US" dirty="0"/>
              <a:t>Live CD</a:t>
            </a:r>
            <a:r>
              <a:rPr lang="ru-RU" dirty="0"/>
              <a:t>, у каждого производителя свой </a:t>
            </a:r>
            <a:r>
              <a:rPr lang="en-US" dirty="0" smtClean="0"/>
              <a:t>UEFI</a:t>
            </a:r>
          </a:p>
          <a:p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41755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" y="260648"/>
            <a:ext cx="8784976" cy="490066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2800" b="1" dirty="0"/>
              <a:t>Особенности </a:t>
            </a:r>
            <a:r>
              <a:rPr lang="en-US" sz="2800" b="1" dirty="0"/>
              <a:t>Secure  boot UEFI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712968" cy="5688632"/>
          </a:xfrm>
        </p:spPr>
        <p:txBody>
          <a:bodyPr>
            <a:normAutofit/>
          </a:bodyPr>
          <a:lstStyle/>
          <a:p>
            <a:pPr marL="349250" lvl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/>
              <a:t>Secure</a:t>
            </a:r>
            <a:r>
              <a:rPr lang="en-US" sz="2400" b="1" dirty="0"/>
              <a:t>  boot  </a:t>
            </a:r>
            <a:endParaRPr lang="ru-RU" sz="2400" b="1" dirty="0"/>
          </a:p>
          <a:p>
            <a:pPr lvl="1"/>
            <a:r>
              <a:rPr lang="ru-RU" sz="2200" dirty="0" smtClean="0"/>
              <a:t>Безопасная загрузка (проверка ОС на изменения с предыдущей загрузки). </a:t>
            </a:r>
          </a:p>
          <a:p>
            <a:pPr lvl="1"/>
            <a:r>
              <a:rPr lang="ru-RU" sz="2200" dirty="0" smtClean="0"/>
              <a:t>Набор подписанных ключей драйверов(аутентификация) (драйвера устройств, ОС, платформы). </a:t>
            </a:r>
            <a:endParaRPr lang="en-US" sz="2200" dirty="0" smtClean="0"/>
          </a:p>
          <a:p>
            <a:pPr lvl="2"/>
            <a:r>
              <a:rPr lang="en-US" sz="2000" dirty="0" smtClean="0"/>
              <a:t>4 </a:t>
            </a:r>
            <a:r>
              <a:rPr lang="ru-RU" sz="2000" dirty="0" smtClean="0"/>
              <a:t>режима работы ПК-</a:t>
            </a:r>
          </a:p>
          <a:p>
            <a:pPr lvl="2"/>
            <a:r>
              <a:rPr lang="ru-RU" sz="2000" dirty="0" smtClean="0"/>
              <a:t>Настройка (разработчик),</a:t>
            </a:r>
            <a:endParaRPr lang="ru-RU" sz="2000" dirty="0" smtClean="0"/>
          </a:p>
          <a:p>
            <a:pPr lvl="2"/>
            <a:r>
              <a:rPr lang="ru-RU" sz="2000" dirty="0" smtClean="0"/>
              <a:t>Аудит</a:t>
            </a:r>
            <a:r>
              <a:rPr lang="ru-RU" sz="2000" dirty="0" smtClean="0"/>
              <a:t>, </a:t>
            </a:r>
          </a:p>
          <a:p>
            <a:pPr lvl="2"/>
            <a:r>
              <a:rPr lang="ru-RU" sz="2000" dirty="0" smtClean="0"/>
              <a:t>Пользовательский, </a:t>
            </a:r>
            <a:endParaRPr lang="ru-RU" sz="2000" dirty="0" smtClean="0"/>
          </a:p>
          <a:p>
            <a:pPr lvl="2"/>
            <a:r>
              <a:rPr lang="ru-RU" sz="2000" dirty="0" smtClean="0"/>
              <a:t>Расширенный</a:t>
            </a:r>
            <a:r>
              <a:rPr lang="ru-RU" sz="2000" dirty="0" smtClean="0"/>
              <a:t>.</a:t>
            </a:r>
          </a:p>
          <a:p>
            <a:pPr lvl="1"/>
            <a:r>
              <a:rPr lang="ru-RU" sz="2200" dirty="0" smtClean="0"/>
              <a:t> Режимы отличаются уровнем доверия к ключам.</a:t>
            </a:r>
          </a:p>
        </p:txBody>
      </p:sp>
    </p:spTree>
    <p:extLst>
      <p:ext uri="{BB962C8B-B14F-4D97-AF65-F5344CB8AC3E}">
        <p14:creationId xmlns:p14="http://schemas.microsoft.com/office/powerpoint/2010/main" val="174639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Базовая система ввода-вывода (</a:t>
            </a:r>
            <a:r>
              <a:rPr lang="en-US" sz="2400" b="1" dirty="0" smtClean="0"/>
              <a:t>BIOS</a:t>
            </a:r>
            <a:r>
              <a:rPr lang="ru-RU" sz="2400" b="1" dirty="0" smtClean="0"/>
              <a:t>)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4076" y="1268760"/>
            <a:ext cx="8558404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 smtClean="0"/>
              <a:t>Базовая система ввода-вывода (</a:t>
            </a:r>
            <a:r>
              <a:rPr lang="ru-RU" sz="2400" dirty="0" err="1" smtClean="0"/>
              <a:t>Basic</a:t>
            </a:r>
            <a:r>
              <a:rPr lang="ru-RU" sz="2400" dirty="0" smtClean="0"/>
              <a:t> </a:t>
            </a:r>
            <a:r>
              <a:rPr lang="ru-RU" sz="2400" dirty="0" err="1" smtClean="0"/>
              <a:t>Input-Output</a:t>
            </a:r>
            <a:r>
              <a:rPr lang="ru-RU" sz="2400" dirty="0" smtClean="0"/>
              <a:t> </a:t>
            </a:r>
            <a:r>
              <a:rPr lang="ru-RU" sz="2400" dirty="0" err="1" smtClean="0"/>
              <a:t>System</a:t>
            </a:r>
            <a:r>
              <a:rPr lang="ru-RU" sz="2400" dirty="0" smtClean="0"/>
              <a:t>, BIOS)</a:t>
            </a:r>
            <a:r>
              <a:rPr lang="en-US" sz="2400" dirty="0" smtClean="0"/>
              <a:t> – </a:t>
            </a:r>
            <a:r>
              <a:rPr lang="ru-RU" sz="2400" dirty="0" smtClean="0"/>
              <a:t>система компонентами ЭВМ на основе средств, предоставляемых чипсетом.</a:t>
            </a:r>
          </a:p>
          <a:p>
            <a:pPr>
              <a:spcBef>
                <a:spcPts val="1200"/>
              </a:spcBef>
            </a:pP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45918" y="3323126"/>
            <a:ext cx="3970539" cy="165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2" descr="Image result for BI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Image result for BI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Image result for BI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5667"/>
            <a:ext cx="4670248" cy="351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6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Особенности </a:t>
            </a:r>
            <a:r>
              <a:rPr lang="en-US" sz="2800" b="1" dirty="0"/>
              <a:t>UEFI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640960" cy="3888432"/>
          </a:xfrm>
        </p:spPr>
        <p:txBody>
          <a:bodyPr>
            <a:normAutofit/>
          </a:bodyPr>
          <a:lstStyle/>
          <a:p>
            <a:pPr marL="342900" lvl="2" indent="-342900"/>
            <a:r>
              <a:rPr lang="ru-RU" sz="2200" b="1" dirty="0" smtClean="0"/>
              <a:t>Основная идея</a:t>
            </a:r>
            <a:r>
              <a:rPr lang="en-US" sz="2200" b="1" dirty="0" smtClean="0"/>
              <a:t> UEFI</a:t>
            </a:r>
            <a:r>
              <a:rPr lang="ru-RU" sz="2200" b="1" dirty="0" smtClean="0"/>
              <a:t> </a:t>
            </a:r>
            <a:r>
              <a:rPr lang="ru-RU" sz="2200" dirty="0"/>
              <a:t>— сделать прошивку модульной и расширяемой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marL="800100" lvl="3" indent="-342900"/>
            <a:r>
              <a:rPr lang="ru-RU" sz="2200" dirty="0"/>
              <a:t>UEFI позволяет расширять прошивку через загрузку </a:t>
            </a:r>
            <a:r>
              <a:rPr lang="ru-RU" sz="2200" dirty="0" smtClean="0"/>
              <a:t>образов</a:t>
            </a:r>
            <a:r>
              <a:rPr lang="en-US" sz="2200" dirty="0" smtClean="0"/>
              <a:t> </a:t>
            </a:r>
            <a:r>
              <a:rPr lang="ru-RU" sz="2200" dirty="0" smtClean="0"/>
              <a:t>(драйверов или приложений в формате </a:t>
            </a:r>
            <a:r>
              <a:rPr lang="en-US" sz="2200" dirty="0"/>
              <a:t>PE32/PE32</a:t>
            </a:r>
            <a:r>
              <a:rPr lang="en-US" sz="2200" dirty="0" smtClean="0"/>
              <a:t>+.</a:t>
            </a:r>
            <a:r>
              <a:rPr lang="ru-RU" sz="2200" dirty="0" smtClean="0"/>
              <a:t>).</a:t>
            </a:r>
          </a:p>
          <a:p>
            <a:pPr marL="342900" lvl="2" indent="-342900"/>
            <a:r>
              <a:rPr lang="ru-RU" sz="2200" dirty="0"/>
              <a:t>Расширение, а также идентификация компонентов UEFI выполняется с помощью </a:t>
            </a:r>
            <a:r>
              <a:rPr lang="ru-RU" sz="2200" b="1" dirty="0"/>
              <a:t>GUID-записей</a:t>
            </a:r>
            <a:r>
              <a:rPr lang="ru-RU" sz="2200" dirty="0"/>
              <a:t>. </a:t>
            </a:r>
            <a:endParaRPr lang="ru-RU" sz="2200" dirty="0" smtClean="0"/>
          </a:p>
          <a:p>
            <a:pPr marL="800100" lvl="3" indent="-342900"/>
            <a:r>
              <a:rPr lang="ru-RU" sz="2200" dirty="0" smtClean="0"/>
              <a:t>GUID </a:t>
            </a:r>
            <a:r>
              <a:rPr lang="ru-RU" sz="2200" dirty="0"/>
              <a:t>представляет собой уникальный 128-битный идентификатор, соответствующий тому или иному компоненту прошивки</a:t>
            </a:r>
            <a:r>
              <a:rPr lang="ru-RU" sz="2200" dirty="0" smtClean="0"/>
              <a:t>.</a:t>
            </a:r>
          </a:p>
        </p:txBody>
      </p:sp>
      <p:pic>
        <p:nvPicPr>
          <p:cNvPr id="3074" name="Picture 2" descr="ÐÐµÐºÐ¾ÑÐ¾ÑÑÐµ Ð¾Ð±ÑÐ°Ð·Ñ UEFI Ð² UEFIT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208" y="4293096"/>
            <a:ext cx="6725953" cy="201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4869160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Примеры </a:t>
            </a:r>
            <a:endParaRPr lang="en-US" dirty="0" smtClean="0"/>
          </a:p>
          <a:p>
            <a:r>
              <a:rPr lang="ru-RU" dirty="0" smtClean="0"/>
              <a:t>образов </a:t>
            </a:r>
            <a:r>
              <a:rPr lang="en-US" dirty="0" smtClean="0"/>
              <a:t>UEFI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13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Особенности </a:t>
            </a:r>
            <a:r>
              <a:rPr lang="en-US" sz="2800" b="1" dirty="0"/>
              <a:t>UEFI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640960" cy="3888432"/>
          </a:xfrm>
        </p:spPr>
        <p:txBody>
          <a:bodyPr>
            <a:normAutofit/>
          </a:bodyPr>
          <a:lstStyle/>
          <a:p>
            <a:pPr marL="342900" lvl="2" indent="-342900"/>
            <a:r>
              <a:rPr lang="ru-RU" sz="2200" b="1" i="1" dirty="0" smtClean="0"/>
              <a:t>Любое </a:t>
            </a:r>
            <a:r>
              <a:rPr lang="ru-RU" sz="2200" b="1" i="1" dirty="0"/>
              <a:t>устройство или образ в UEFI имеют собственный протокол обработки. </a:t>
            </a:r>
            <a:endParaRPr lang="ru-RU" sz="2200" b="1" i="1" dirty="0" smtClean="0"/>
          </a:p>
          <a:p>
            <a:pPr marL="800100" lvl="3" indent="-342900"/>
            <a:r>
              <a:rPr lang="ru-RU" sz="2200" dirty="0" smtClean="0"/>
              <a:t>Каждый </a:t>
            </a:r>
            <a:r>
              <a:rPr lang="ru-RU" sz="2200" dirty="0"/>
              <a:t>протокол состоит из GUID и структуры интерфейса протокола</a:t>
            </a:r>
            <a:r>
              <a:rPr lang="ru-RU" sz="2200" dirty="0" smtClean="0"/>
              <a:t>.</a:t>
            </a:r>
          </a:p>
          <a:p>
            <a:pPr marL="800100" lvl="3" indent="-342900"/>
            <a:r>
              <a:rPr lang="ru-RU" sz="2200" dirty="0" smtClean="0"/>
              <a:t>Структура </a:t>
            </a:r>
            <a:r>
              <a:rPr lang="ru-RU" sz="2200" dirty="0"/>
              <a:t>интерфейса протокола содержит функции и данные, которые используются для доступа к тому или иному устройству. </a:t>
            </a:r>
            <a:endParaRPr lang="ru-RU" sz="2200" dirty="0" smtClean="0"/>
          </a:p>
          <a:p>
            <a:pPr marL="342900" lvl="2" indent="-342900"/>
            <a:r>
              <a:rPr lang="ru-RU" sz="2200" b="1" dirty="0" smtClean="0"/>
              <a:t>Управление </a:t>
            </a:r>
            <a:r>
              <a:rPr lang="ru-RU" sz="2200" b="1" dirty="0"/>
              <a:t>протоколами обеспечивают специальные службы UEFI </a:t>
            </a:r>
            <a:r>
              <a:rPr lang="ru-RU" sz="2200" dirty="0"/>
              <a:t>(</a:t>
            </a:r>
            <a:r>
              <a:rPr lang="ru-RU" sz="2200" dirty="0" err="1"/>
              <a:t>LocateProtocol</a:t>
            </a:r>
            <a:r>
              <a:rPr lang="ru-RU" sz="2200" dirty="0"/>
              <a:t>, </a:t>
            </a:r>
            <a:r>
              <a:rPr lang="ru-RU" sz="2200" dirty="0" err="1"/>
              <a:t>OpenProtocol</a:t>
            </a:r>
            <a:r>
              <a:rPr lang="ru-RU" sz="2200" dirty="0"/>
              <a:t> и другие).</a:t>
            </a:r>
          </a:p>
          <a:p>
            <a:endParaRPr lang="ru-RU" sz="2200" dirty="0"/>
          </a:p>
        </p:txBody>
      </p:sp>
      <p:pic>
        <p:nvPicPr>
          <p:cNvPr id="3074" name="Picture 2" descr="ÐÐµÐºÐ¾ÑÐ¾ÑÑÐµ Ð¾Ð±ÑÐ°Ð·Ñ UEFI Ð² UEFIT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293096"/>
            <a:ext cx="6725953" cy="201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4869160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Примеры </a:t>
            </a:r>
            <a:endParaRPr lang="en-US" dirty="0" smtClean="0"/>
          </a:p>
          <a:p>
            <a:r>
              <a:rPr lang="ru-RU" dirty="0" smtClean="0"/>
              <a:t>образов </a:t>
            </a:r>
            <a:r>
              <a:rPr lang="en-US" dirty="0" smtClean="0"/>
              <a:t>UEFI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447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778098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UEFI</a:t>
            </a:r>
            <a:r>
              <a:rPr lang="ru-RU" sz="2800" b="1" dirty="0" smtClean="0"/>
              <a:t>. Аппаратное расположение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4726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877" y="1720557"/>
            <a:ext cx="42957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1484784"/>
            <a:ext cx="38164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 smtClean="0"/>
              <a:t>Флеш</a:t>
            </a:r>
            <a:r>
              <a:rPr lang="ru-RU" sz="2000" dirty="0" smtClean="0"/>
              <a:t>-память, содержащая </a:t>
            </a:r>
            <a:r>
              <a:rPr lang="en-US" sz="2000" dirty="0" smtClean="0"/>
              <a:t>UEFI </a:t>
            </a:r>
            <a:r>
              <a:rPr lang="ru-RU" sz="2000" dirty="0" smtClean="0"/>
              <a:t>называется </a:t>
            </a:r>
            <a:r>
              <a:rPr lang="en-US" sz="2000" dirty="0" smtClean="0"/>
              <a:t>SPI.</a:t>
            </a:r>
            <a:endParaRPr lang="ru-RU" sz="2000" dirty="0" smtClean="0"/>
          </a:p>
          <a:p>
            <a:r>
              <a:rPr lang="ru-RU" sz="2000" dirty="0" smtClean="0"/>
              <a:t>Для </a:t>
            </a:r>
            <a:r>
              <a:rPr lang="ru-RU" sz="2000" dirty="0"/>
              <a:t>того чтобы система могла различать прошивки между собой, </a:t>
            </a:r>
            <a:r>
              <a:rPr lang="ru-RU" sz="2000" dirty="0" err="1"/>
              <a:t>флеш</a:t>
            </a:r>
            <a:r>
              <a:rPr lang="ru-RU" sz="2000" dirty="0"/>
              <a:t>-память делится на регионы. </a:t>
            </a:r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Доступ </a:t>
            </a:r>
            <a:r>
              <a:rPr lang="ru-RU" sz="2000" dirty="0"/>
              <a:t>к </a:t>
            </a:r>
            <a:r>
              <a:rPr lang="ru-RU" sz="2000" dirty="0" smtClean="0"/>
              <a:t>регионам разграничивает </a:t>
            </a:r>
            <a:r>
              <a:rPr lang="ru-RU" sz="2000" dirty="0"/>
              <a:t>встроенный в чипсет PCH </a:t>
            </a:r>
            <a:r>
              <a:rPr lang="ru-RU" sz="2000" dirty="0" smtClean="0"/>
              <a:t>SPI-контроллер </a:t>
            </a:r>
            <a:br>
              <a:rPr lang="ru-RU" sz="2000" dirty="0" smtClean="0"/>
            </a:br>
            <a:r>
              <a:rPr lang="ru-RU" sz="2000" dirty="0" smtClean="0"/>
              <a:t>(</a:t>
            </a:r>
            <a:r>
              <a:rPr lang="ru-RU" sz="2000" dirty="0"/>
              <a:t>в современных системах PCH играет роль южного моста).</a:t>
            </a:r>
          </a:p>
        </p:txBody>
      </p:sp>
    </p:spTree>
    <p:extLst>
      <p:ext uri="{BB962C8B-B14F-4D97-AF65-F5344CB8AC3E}">
        <p14:creationId xmlns:p14="http://schemas.microsoft.com/office/powerpoint/2010/main" val="30004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Особенности </a:t>
            </a:r>
            <a:r>
              <a:rPr lang="en-US" sz="2800" b="1" dirty="0" smtClean="0"/>
              <a:t>UEFI</a:t>
            </a:r>
            <a:r>
              <a:rPr lang="ru-RU" sz="2800" b="1" dirty="0" smtClean="0"/>
              <a:t>. Структура </a:t>
            </a:r>
            <a:r>
              <a:rPr lang="en-US" sz="2800" b="1" dirty="0"/>
              <a:t>S</a:t>
            </a:r>
            <a:r>
              <a:rPr lang="en-US" sz="2800" b="1" dirty="0" smtClean="0"/>
              <a:t>PI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6192688" cy="5760640"/>
          </a:xfrm>
        </p:spPr>
        <p:txBody>
          <a:bodyPr>
            <a:normAutofit/>
          </a:bodyPr>
          <a:lstStyle/>
          <a:p>
            <a:pPr marL="266700" indent="-177800">
              <a:lnSpc>
                <a:spcPct val="110000"/>
              </a:lnSpc>
              <a:spcBef>
                <a:spcPts val="600"/>
              </a:spcBef>
            </a:pPr>
            <a:r>
              <a:rPr lang="en-US" sz="2000" b="1" dirty="0" smtClean="0"/>
              <a:t>Flash descriptor </a:t>
            </a:r>
            <a:r>
              <a:rPr lang="en-US" sz="2000" dirty="0" smtClean="0"/>
              <a:t>– </a:t>
            </a:r>
            <a:r>
              <a:rPr lang="ru-RU" sz="2000" dirty="0" smtClean="0"/>
              <a:t>находится по нулевому адресу,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ru-RU" sz="2000" dirty="0"/>
              <a:t>содержит информацию об используемых микросхемах </a:t>
            </a:r>
            <a:r>
              <a:rPr lang="ru-RU" sz="2000" dirty="0" err="1"/>
              <a:t>flash</a:t>
            </a:r>
            <a:r>
              <a:rPr lang="ru-RU" sz="2000" dirty="0"/>
              <a:t>  (1 или 2) их количество и объем , плотность (от 512 Кб до 16 Мб), запрещенные команды (такие как </a:t>
            </a:r>
            <a:r>
              <a:rPr lang="ru-RU" sz="2000" dirty="0" err="1"/>
              <a:t>chip</a:t>
            </a:r>
            <a:r>
              <a:rPr lang="ru-RU" sz="2000" dirty="0"/>
              <a:t> </a:t>
            </a:r>
            <a:r>
              <a:rPr lang="ru-RU" sz="2000" dirty="0" err="1"/>
              <a:t>erase</a:t>
            </a:r>
            <a:r>
              <a:rPr lang="ru-RU" sz="2000" dirty="0"/>
              <a:t>) и частоты чтения, быстрого чтения и стирания/записи.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ru-RU" sz="2000" dirty="0"/>
              <a:t>Настройки доступа </a:t>
            </a:r>
            <a:r>
              <a:rPr lang="ru-RU" sz="2000" dirty="0" smtClean="0"/>
              <a:t>остальных регионов.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ru-RU" sz="2000" dirty="0"/>
              <a:t> конфигурации процессора и северного </a:t>
            </a:r>
            <a:r>
              <a:rPr lang="ru-RU" sz="2000" dirty="0" smtClean="0"/>
              <a:t>моста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ru-RU" sz="2000" dirty="0" smtClean="0"/>
              <a:t>Секцию </a:t>
            </a:r>
            <a:r>
              <a:rPr lang="en-US" sz="2000" dirty="0" smtClean="0"/>
              <a:t>OEM </a:t>
            </a:r>
            <a:r>
              <a:rPr lang="ru-RU" sz="2000" dirty="0" smtClean="0"/>
              <a:t>(которая заполняется каждым производителем оборудование по своему).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ru-RU" sz="2000" dirty="0" smtClean="0"/>
              <a:t>Смещения (адреса) каждой секции и региона.</a:t>
            </a:r>
            <a:endParaRPr lang="en-US" sz="2000" dirty="0" smtClean="0"/>
          </a:p>
          <a:p>
            <a:pPr marL="457200" lvl="1" indent="0">
              <a:spcBef>
                <a:spcPts val="0"/>
              </a:spcBef>
              <a:buNone/>
            </a:pPr>
            <a:endParaRPr lang="ru-RU" sz="1700" dirty="0"/>
          </a:p>
        </p:txBody>
      </p:sp>
      <p:pic>
        <p:nvPicPr>
          <p:cNvPr id="9218" name="Picture 2" descr="https://habrastorage.org/storage2/0a8/5db/58a/0a85db58aedb524dc9251a7e3aee4dd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908720"/>
            <a:ext cx="23526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48437" y="371703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Структура </a:t>
            </a:r>
            <a:r>
              <a:rPr lang="en-US" dirty="0" smtClean="0"/>
              <a:t>UEFI </a:t>
            </a:r>
            <a:r>
              <a:rPr lang="ru-RU" dirty="0" smtClean="0"/>
              <a:t>чипсетов </a:t>
            </a:r>
            <a:r>
              <a:rPr lang="en-US" dirty="0" smtClean="0"/>
              <a:t>Intel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1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Особенности </a:t>
            </a:r>
            <a:r>
              <a:rPr lang="en-US" sz="2800" b="1" dirty="0" smtClean="0"/>
              <a:t>UEFI</a:t>
            </a:r>
            <a:r>
              <a:rPr lang="ru-RU" sz="2800" b="1" dirty="0" smtClean="0"/>
              <a:t>. Структура </a:t>
            </a:r>
            <a:r>
              <a:rPr lang="en-US" sz="2800" b="1" dirty="0"/>
              <a:t>S</a:t>
            </a:r>
            <a:r>
              <a:rPr lang="en-US" sz="2800" b="1" dirty="0" smtClean="0"/>
              <a:t>PI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6192688" cy="5760640"/>
          </a:xfrm>
        </p:spPr>
        <p:txBody>
          <a:bodyPr>
            <a:normAutofit/>
          </a:bodyPr>
          <a:lstStyle/>
          <a:p>
            <a:pPr marL="266700" lvl="1" indent="-26670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GbE</a:t>
            </a:r>
            <a:r>
              <a:rPr lang="en-US" sz="2000" dirty="0" smtClean="0"/>
              <a:t> – </a:t>
            </a:r>
            <a:r>
              <a:rPr lang="ru-RU" sz="2000" dirty="0" smtClean="0"/>
              <a:t>настройки сетевой карты </a:t>
            </a:r>
          </a:p>
          <a:p>
            <a:pPr marL="666750" lvl="2" indent="-266700">
              <a:lnSpc>
                <a:spcPct val="110000"/>
              </a:lnSpc>
              <a:spcBef>
                <a:spcPts val="1200"/>
              </a:spcBef>
            </a:pPr>
            <a:r>
              <a:rPr lang="ru-RU" sz="2000" dirty="0" smtClean="0"/>
              <a:t>( если в системной плате такова отсутствует, то и этой области может не быть).</a:t>
            </a:r>
          </a:p>
          <a:p>
            <a:pPr marL="266700" lvl="1" indent="-26670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ME</a:t>
            </a:r>
            <a:r>
              <a:rPr lang="en-US" sz="2000" dirty="0" smtClean="0"/>
              <a:t> - </a:t>
            </a:r>
            <a:r>
              <a:rPr lang="ru-RU" sz="2000" dirty="0" err="1" smtClean="0"/>
              <a:t>Management</a:t>
            </a:r>
            <a:r>
              <a:rPr lang="ru-RU" sz="2000" dirty="0" smtClean="0"/>
              <a:t> </a:t>
            </a:r>
            <a:r>
              <a:rPr lang="ru-RU" sz="2000" dirty="0" err="1"/>
              <a:t>Engine</a:t>
            </a:r>
            <a:r>
              <a:rPr lang="ru-RU" sz="2000" dirty="0"/>
              <a:t> </a:t>
            </a:r>
            <a:r>
              <a:rPr lang="ru-RU" sz="2000" dirty="0" err="1"/>
              <a:t>Firmware</a:t>
            </a:r>
            <a:r>
              <a:rPr lang="ru-RU" sz="2000" dirty="0"/>
              <a:t> и ее </a:t>
            </a:r>
            <a:r>
              <a:rPr lang="ru-RU" sz="2000" dirty="0" smtClean="0"/>
              <a:t>настройки</a:t>
            </a:r>
            <a:r>
              <a:rPr lang="en-US" sz="2000" dirty="0" smtClean="0"/>
              <a:t> </a:t>
            </a:r>
            <a:r>
              <a:rPr lang="ru-RU" sz="2000" dirty="0" smtClean="0"/>
              <a:t>(все специализированные технологии, типа </a:t>
            </a:r>
            <a:r>
              <a:rPr lang="en-US" sz="2000" dirty="0"/>
              <a:t>Rapid Start, Smart </a:t>
            </a:r>
            <a:r>
              <a:rPr lang="en-US" sz="2000" dirty="0" smtClean="0"/>
              <a:t>Connect</a:t>
            </a:r>
            <a:r>
              <a:rPr lang="ru-RU" sz="2000" dirty="0" smtClean="0"/>
              <a:t> и утилит).</a:t>
            </a:r>
          </a:p>
          <a:p>
            <a:pPr marL="266700" lvl="1" indent="-26670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BIOS</a:t>
            </a:r>
            <a:r>
              <a:rPr lang="en-US" sz="2000" dirty="0" smtClean="0"/>
              <a:t> – </a:t>
            </a:r>
            <a:r>
              <a:rPr lang="ru-RU" sz="2000" dirty="0" smtClean="0"/>
              <a:t>настройки </a:t>
            </a:r>
            <a:r>
              <a:rPr lang="en-US" sz="2000" dirty="0" smtClean="0"/>
              <a:t>EFI </a:t>
            </a:r>
            <a:r>
              <a:rPr lang="en-US" sz="2000" dirty="0"/>
              <a:t>Firmware </a:t>
            </a:r>
            <a:r>
              <a:rPr lang="en-US" sz="2000" dirty="0" smtClean="0"/>
              <a:t>Volume</a:t>
            </a:r>
            <a:endParaRPr lang="ru-RU" sz="2000" dirty="0" smtClean="0"/>
          </a:p>
          <a:p>
            <a:pPr marL="266700" lvl="1" indent="-26670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PDR</a:t>
            </a:r>
            <a:r>
              <a:rPr lang="en-US" sz="2000" dirty="0" smtClean="0"/>
              <a:t> - </a:t>
            </a:r>
            <a:r>
              <a:rPr lang="en-US" sz="2000" dirty="0"/>
              <a:t>Platform Data </a:t>
            </a:r>
            <a:r>
              <a:rPr lang="en-US" sz="2000" dirty="0" smtClean="0"/>
              <a:t>Region – </a:t>
            </a:r>
            <a:r>
              <a:rPr lang="ru-RU" sz="2000" dirty="0" smtClean="0"/>
              <a:t>настройки </a:t>
            </a:r>
            <a:r>
              <a:rPr lang="en-US" sz="2000" dirty="0" smtClean="0"/>
              <a:t>OEM </a:t>
            </a:r>
            <a:endParaRPr lang="ru-RU" sz="2000" dirty="0" smtClean="0"/>
          </a:p>
          <a:p>
            <a:pPr marL="666750" lvl="2" indent="-266700">
              <a:lnSpc>
                <a:spcPct val="110000"/>
              </a:lnSpc>
              <a:spcBef>
                <a:spcPts val="1200"/>
              </a:spcBef>
            </a:pPr>
            <a:r>
              <a:rPr lang="ru-RU" sz="2000" dirty="0" smtClean="0"/>
              <a:t>(заполняется каждым производителем по своему).</a:t>
            </a:r>
            <a:endParaRPr lang="en-US" sz="2000" dirty="0"/>
          </a:p>
          <a:p>
            <a:pPr marL="266700" lvl="1" indent="-2667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0">
              <a:spcBef>
                <a:spcPts val="1200"/>
              </a:spcBef>
              <a:buNone/>
            </a:pPr>
            <a:endParaRPr lang="ru-RU" sz="2000" dirty="0"/>
          </a:p>
        </p:txBody>
      </p:sp>
      <p:pic>
        <p:nvPicPr>
          <p:cNvPr id="9218" name="Picture 2" descr="https://habrastorage.org/storage2/0a8/5db/58a/0a85db58aedb524dc9251a7e3aee4dd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908720"/>
            <a:ext cx="23526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48437" y="371703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Структура </a:t>
            </a:r>
            <a:r>
              <a:rPr lang="en-US" dirty="0" smtClean="0"/>
              <a:t>UEFI </a:t>
            </a:r>
            <a:r>
              <a:rPr lang="ru-RU" dirty="0" smtClean="0"/>
              <a:t>чипсетов </a:t>
            </a:r>
            <a:r>
              <a:rPr lang="en-US" dirty="0" smtClean="0"/>
              <a:t>Intel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68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Особенности </a:t>
            </a:r>
            <a:r>
              <a:rPr lang="en-US" sz="2800" b="1" dirty="0" smtClean="0"/>
              <a:t>UEFI</a:t>
            </a:r>
            <a:r>
              <a:rPr lang="ru-RU" sz="2800" b="1" dirty="0" smtClean="0"/>
              <a:t>. </a:t>
            </a:r>
            <a:r>
              <a:rPr lang="en-US" sz="2800" b="1" dirty="0" smtClean="0"/>
              <a:t>Secure boot.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16624"/>
          </a:xfrm>
        </p:spPr>
        <p:txBody>
          <a:bodyPr>
            <a:normAutofit fontScale="25000" lnSpcReduction="20000"/>
          </a:bodyPr>
          <a:lstStyle/>
          <a:p>
            <a:pPr marL="88900" indent="-88900">
              <a:lnSpc>
                <a:spcPct val="120000"/>
              </a:lnSpc>
              <a:spcBef>
                <a:spcPts val="0"/>
              </a:spcBef>
            </a:pPr>
            <a:r>
              <a:rPr lang="en-US" sz="8000" dirty="0" smtClean="0"/>
              <a:t> </a:t>
            </a:r>
            <a:r>
              <a:rPr lang="ru-RU" sz="8000" b="1" dirty="0" smtClean="0"/>
              <a:t>Функция</a:t>
            </a:r>
            <a:r>
              <a:rPr lang="ru-RU" sz="8000" dirty="0" smtClean="0"/>
              <a:t> - Хранение </a:t>
            </a:r>
            <a:r>
              <a:rPr lang="ru-RU" sz="8000" dirty="0"/>
              <a:t>публичных ключей, подписей и </a:t>
            </a:r>
            <a:r>
              <a:rPr lang="ru-RU" sz="8000" dirty="0" err="1"/>
              <a:t>хэшей</a:t>
            </a:r>
            <a:r>
              <a:rPr lang="ru-RU" sz="8000" dirty="0"/>
              <a:t> приложений в аутентифицированных переменных, хранящихся в энергонезависимой памяти. </a:t>
            </a:r>
          </a:p>
          <a:p>
            <a:pPr marL="488950" lvl="1" indent="-88900">
              <a:lnSpc>
                <a:spcPct val="120000"/>
              </a:lnSpc>
              <a:spcBef>
                <a:spcPts val="0"/>
              </a:spcBef>
            </a:pPr>
            <a:r>
              <a:rPr lang="ru-RU" sz="8000" dirty="0" smtClean="0"/>
              <a:t> </a:t>
            </a:r>
            <a:r>
              <a:rPr lang="ru-RU" sz="7200" dirty="0" smtClean="0"/>
              <a:t>Новые </a:t>
            </a:r>
            <a:r>
              <a:rPr lang="ru-RU" sz="7200" dirty="0"/>
              <a:t>значения должны быть подписаны известным ключом;</a:t>
            </a:r>
          </a:p>
          <a:p>
            <a:pPr marL="488950" lvl="1" indent="-88900">
              <a:lnSpc>
                <a:spcPct val="120000"/>
              </a:lnSpc>
              <a:spcBef>
                <a:spcPts val="0"/>
              </a:spcBef>
            </a:pPr>
            <a:r>
              <a:rPr lang="ru-RU" sz="7200" dirty="0" smtClean="0"/>
              <a:t> Если </a:t>
            </a:r>
            <a:r>
              <a:rPr lang="ru-RU" sz="7200" dirty="0"/>
              <a:t>система находится в режиме настройки или аудита, тогда в эти переменные можно записывать неподписанные значения.</a:t>
            </a:r>
          </a:p>
          <a:p>
            <a:pPr marL="88900" indent="-88900">
              <a:lnSpc>
                <a:spcPct val="120000"/>
              </a:lnSpc>
              <a:spcBef>
                <a:spcPts val="0"/>
              </a:spcBef>
            </a:pPr>
            <a:r>
              <a:rPr lang="ru-RU" sz="8000" b="1" dirty="0" smtClean="0"/>
              <a:t> Виды переменных</a:t>
            </a:r>
            <a:endParaRPr lang="ru-RU" sz="8000" b="1" dirty="0"/>
          </a:p>
          <a:p>
            <a:pPr marL="88900" indent="-88900">
              <a:lnSpc>
                <a:spcPct val="120000"/>
              </a:lnSpc>
              <a:spcBef>
                <a:spcPts val="0"/>
              </a:spcBef>
            </a:pPr>
            <a:r>
              <a:rPr lang="ru-RU" sz="8000" b="1" dirty="0" smtClean="0"/>
              <a:t> Базы данных подписей и </a:t>
            </a:r>
            <a:r>
              <a:rPr lang="ru-RU" sz="8000" b="1" dirty="0" err="1" smtClean="0"/>
              <a:t>хэшей</a:t>
            </a:r>
            <a:r>
              <a:rPr lang="ru-RU" sz="8000" b="1" dirty="0" smtClean="0"/>
              <a:t> </a:t>
            </a:r>
            <a:r>
              <a:rPr lang="ru-RU" sz="8000" dirty="0" smtClean="0"/>
              <a:t>доверенных и не доверенных </a:t>
            </a:r>
            <a:r>
              <a:rPr lang="ru-RU" sz="8000" b="1" dirty="0" smtClean="0"/>
              <a:t>приложений</a:t>
            </a:r>
            <a:r>
              <a:rPr lang="ru-RU" sz="8000" dirty="0" smtClean="0"/>
              <a:t> (</a:t>
            </a:r>
            <a:r>
              <a:rPr lang="ru-RU" sz="8000" dirty="0" err="1" smtClean="0"/>
              <a:t>db</a:t>
            </a:r>
            <a:r>
              <a:rPr lang="ru-RU" sz="8000" dirty="0" smtClean="0"/>
              <a:t> и </a:t>
            </a:r>
            <a:r>
              <a:rPr lang="ru-RU" sz="8000" dirty="0" err="1" smtClean="0"/>
              <a:t>dbx</a:t>
            </a:r>
            <a:r>
              <a:rPr lang="ru-RU" sz="8000" dirty="0" smtClean="0"/>
              <a:t>).</a:t>
            </a:r>
          </a:p>
          <a:p>
            <a:pPr marL="88900" indent="-88900">
              <a:lnSpc>
                <a:spcPct val="120000"/>
              </a:lnSpc>
              <a:spcBef>
                <a:spcPts val="0"/>
              </a:spcBef>
            </a:pPr>
            <a:r>
              <a:rPr lang="ru-RU" sz="8000" b="1" dirty="0" smtClean="0"/>
              <a:t> </a:t>
            </a:r>
            <a:r>
              <a:rPr lang="ru-RU" sz="8000" b="1" dirty="0" err="1" smtClean="0"/>
              <a:t>Key</a:t>
            </a:r>
            <a:r>
              <a:rPr lang="ru-RU" sz="8000" b="1" dirty="0" smtClean="0"/>
              <a:t> </a:t>
            </a:r>
            <a:r>
              <a:rPr lang="ru-RU" sz="8000" b="1" dirty="0" err="1"/>
              <a:t>Exchange</a:t>
            </a:r>
            <a:r>
              <a:rPr lang="ru-RU" sz="8000" b="1" dirty="0"/>
              <a:t> </a:t>
            </a:r>
            <a:r>
              <a:rPr lang="ru-RU" sz="8000" b="1" dirty="0" err="1"/>
              <a:t>Key</a:t>
            </a:r>
            <a:r>
              <a:rPr lang="ru-RU" sz="8000" b="1" dirty="0"/>
              <a:t> (KEK)</a:t>
            </a:r>
            <a:r>
              <a:rPr lang="ru-RU" sz="8000" dirty="0"/>
              <a:t> — публичные ключи </a:t>
            </a:r>
            <a:r>
              <a:rPr lang="ru-RU" sz="8000" b="1" dirty="0"/>
              <a:t>операционных систем</a:t>
            </a:r>
            <a:r>
              <a:rPr lang="ru-RU" sz="8000" dirty="0"/>
              <a:t>. </a:t>
            </a:r>
            <a:endParaRPr lang="ru-RU" sz="8000" dirty="0" smtClean="0"/>
          </a:p>
          <a:p>
            <a:pPr marL="488950" lvl="1" indent="-88900">
              <a:lnSpc>
                <a:spcPct val="120000"/>
              </a:lnSpc>
              <a:spcBef>
                <a:spcPts val="0"/>
              </a:spcBef>
            </a:pPr>
            <a:r>
              <a:rPr lang="ru-RU" sz="7200" dirty="0" smtClean="0"/>
              <a:t>необходимы </a:t>
            </a:r>
            <a:r>
              <a:rPr lang="ru-RU" sz="7200" dirty="0"/>
              <a:t>для изменения баз данных подписей (</a:t>
            </a:r>
            <a:r>
              <a:rPr lang="ru-RU" sz="7200" dirty="0" err="1"/>
              <a:t>db</a:t>
            </a:r>
            <a:r>
              <a:rPr lang="ru-RU" sz="7200" dirty="0"/>
              <a:t>, </a:t>
            </a:r>
            <a:r>
              <a:rPr lang="ru-RU" sz="7200" dirty="0" err="1" smtClean="0"/>
              <a:t>dbx</a:t>
            </a:r>
            <a:r>
              <a:rPr lang="ru-RU" sz="7200" dirty="0" smtClean="0"/>
              <a:t>). </a:t>
            </a:r>
          </a:p>
          <a:p>
            <a:pPr marL="488950" lvl="1" indent="-88900">
              <a:lnSpc>
                <a:spcPct val="120000"/>
              </a:lnSpc>
              <a:spcBef>
                <a:spcPts val="0"/>
              </a:spcBef>
            </a:pPr>
            <a:r>
              <a:rPr lang="ru-RU" sz="7200" dirty="0" smtClean="0"/>
              <a:t>Хранилище </a:t>
            </a:r>
            <a:r>
              <a:rPr lang="ru-RU" sz="7200" dirty="0"/>
              <a:t>KEK </a:t>
            </a:r>
            <a:r>
              <a:rPr lang="ru-RU" sz="7200" dirty="0" smtClean="0"/>
              <a:t>защищено </a:t>
            </a:r>
            <a:r>
              <a:rPr lang="ru-RU" sz="7200" dirty="0"/>
              <a:t>от вмешательства</a:t>
            </a:r>
            <a:r>
              <a:rPr lang="ru-RU" sz="7200" dirty="0" smtClean="0"/>
              <a:t>.</a:t>
            </a:r>
            <a:endParaRPr lang="ru-RU" sz="7200" dirty="0"/>
          </a:p>
          <a:p>
            <a:pPr marL="88900" indent="-88900">
              <a:lnSpc>
                <a:spcPct val="120000"/>
              </a:lnSpc>
              <a:spcBef>
                <a:spcPts val="0"/>
              </a:spcBef>
            </a:pPr>
            <a:r>
              <a:rPr lang="ru-RU" sz="8000" b="1" dirty="0" smtClean="0"/>
              <a:t> </a:t>
            </a:r>
            <a:r>
              <a:rPr lang="ru-RU" sz="8000" b="1" dirty="0" err="1" smtClean="0"/>
              <a:t>Platform</a:t>
            </a:r>
            <a:r>
              <a:rPr lang="ru-RU" sz="8000" b="1" dirty="0" smtClean="0"/>
              <a:t> </a:t>
            </a:r>
            <a:r>
              <a:rPr lang="ru-RU" sz="8000" b="1" dirty="0" err="1"/>
              <a:t>Key</a:t>
            </a:r>
            <a:r>
              <a:rPr lang="ru-RU" sz="8000" b="1" dirty="0"/>
              <a:t> (PK)</a:t>
            </a:r>
            <a:r>
              <a:rPr lang="ru-RU" sz="8000" dirty="0"/>
              <a:t> — публичный ключ </a:t>
            </a:r>
            <a:r>
              <a:rPr lang="ru-RU" sz="8000" b="1" dirty="0"/>
              <a:t>владельца </a:t>
            </a:r>
            <a:r>
              <a:rPr lang="ru-RU" sz="8000" b="1" dirty="0" smtClean="0"/>
              <a:t>платформы</a:t>
            </a:r>
          </a:p>
          <a:p>
            <a:pPr marL="488950" lvl="1" indent="-88900">
              <a:lnSpc>
                <a:spcPct val="120000"/>
              </a:lnSpc>
              <a:spcBef>
                <a:spcPts val="0"/>
              </a:spcBef>
            </a:pPr>
            <a:r>
              <a:rPr lang="ru-RU" sz="7200" dirty="0" smtClean="0"/>
              <a:t>необходимы </a:t>
            </a:r>
            <a:r>
              <a:rPr lang="ru-RU" sz="7200" dirty="0"/>
              <a:t>для </a:t>
            </a:r>
            <a:r>
              <a:rPr lang="ru-RU" sz="7200" dirty="0" smtClean="0"/>
              <a:t>изменения </a:t>
            </a:r>
            <a:r>
              <a:rPr lang="ru-RU" sz="7200" dirty="0"/>
              <a:t>KEK, </a:t>
            </a:r>
            <a:r>
              <a:rPr lang="ru-RU" sz="7200" dirty="0" err="1"/>
              <a:t>db</a:t>
            </a:r>
            <a:r>
              <a:rPr lang="ru-RU" sz="7200" dirty="0"/>
              <a:t> и </a:t>
            </a:r>
            <a:r>
              <a:rPr lang="ru-RU" sz="7200" dirty="0" err="1"/>
              <a:t>dbx</a:t>
            </a:r>
            <a:r>
              <a:rPr lang="ru-RU" sz="7200" dirty="0"/>
              <a:t> </a:t>
            </a:r>
            <a:r>
              <a:rPr lang="ru-RU" sz="7200" dirty="0" smtClean="0"/>
              <a:t>. </a:t>
            </a:r>
            <a:endParaRPr lang="ru-RU" sz="7200" dirty="0"/>
          </a:p>
          <a:p>
            <a:pPr marL="488950" lvl="1" indent="-88900">
              <a:lnSpc>
                <a:spcPct val="120000"/>
              </a:lnSpc>
              <a:spcBef>
                <a:spcPts val="0"/>
              </a:spcBef>
            </a:pPr>
            <a:r>
              <a:rPr lang="ru-RU" sz="6800" dirty="0" smtClean="0"/>
              <a:t>Удаление PK переводит систему в режим настройки. </a:t>
            </a:r>
          </a:p>
          <a:p>
            <a:pPr marL="179388" lvl="1" indent="-179388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0" b="1" dirty="0" smtClean="0"/>
              <a:t>Secure boot </a:t>
            </a:r>
            <a:r>
              <a:rPr lang="ru-RU" sz="8000" b="1" dirty="0" smtClean="0"/>
              <a:t>имеет 4 режима: </a:t>
            </a:r>
            <a:br>
              <a:rPr lang="ru-RU" sz="8000" b="1" dirty="0" smtClean="0"/>
            </a:br>
            <a:r>
              <a:rPr lang="ru-RU" sz="8000" b="1" dirty="0" smtClean="0"/>
              <a:t>	настройки, аудита, развернутый и пользовательский</a:t>
            </a:r>
          </a:p>
          <a:p>
            <a:pPr marL="88900" indent="-88900"/>
            <a:endParaRPr lang="ru-RU" sz="7200" b="1" dirty="0"/>
          </a:p>
        </p:txBody>
      </p:sp>
    </p:spTree>
    <p:extLst>
      <p:ext uri="{BB962C8B-B14F-4D97-AF65-F5344CB8AC3E}">
        <p14:creationId xmlns:p14="http://schemas.microsoft.com/office/powerpoint/2010/main" val="49552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8640"/>
            <a:ext cx="8784976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Особенности </a:t>
            </a:r>
            <a:r>
              <a:rPr lang="en-US" sz="2800" b="1" dirty="0" smtClean="0"/>
              <a:t>UEFI</a:t>
            </a:r>
            <a:r>
              <a:rPr lang="ru-RU" sz="2800" b="1" dirty="0" smtClean="0"/>
              <a:t>. </a:t>
            </a:r>
            <a:r>
              <a:rPr lang="en-US" sz="2800" b="1" dirty="0" smtClean="0"/>
              <a:t>Secure boot.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5904656"/>
          </a:xfrm>
        </p:spPr>
        <p:txBody>
          <a:bodyPr>
            <a:normAutofit fontScale="32500" lnSpcReduction="20000"/>
          </a:bodyPr>
          <a:lstStyle/>
          <a:p>
            <a:pPr marL="88900" indent="-88900">
              <a:lnSpc>
                <a:spcPct val="120000"/>
              </a:lnSpc>
              <a:spcBef>
                <a:spcPts val="0"/>
              </a:spcBef>
            </a:pPr>
            <a:r>
              <a:rPr lang="ru-RU" sz="7200" b="1" dirty="0" smtClean="0"/>
              <a:t> </a:t>
            </a:r>
            <a:r>
              <a:rPr lang="ru-RU" sz="7200" b="1" dirty="0" err="1" smtClean="0"/>
              <a:t>Setup</a:t>
            </a:r>
            <a:r>
              <a:rPr lang="ru-RU" sz="7200" b="1" dirty="0" smtClean="0"/>
              <a:t> </a:t>
            </a:r>
            <a:r>
              <a:rPr lang="ru-RU" sz="7200" b="1" dirty="0" err="1"/>
              <a:t>Mode</a:t>
            </a:r>
            <a:r>
              <a:rPr lang="ru-RU" sz="7200" b="1" dirty="0"/>
              <a:t> </a:t>
            </a:r>
            <a:r>
              <a:rPr lang="ru-RU" sz="7200" dirty="0"/>
              <a:t>– </a:t>
            </a:r>
            <a:r>
              <a:rPr lang="ru-RU" sz="7200" dirty="0" smtClean="0"/>
              <a:t>настройка </a:t>
            </a:r>
            <a:r>
              <a:rPr lang="ru-RU" sz="7200" dirty="0"/>
              <a:t>– переход при очистке </a:t>
            </a:r>
            <a:r>
              <a:rPr lang="en-US" sz="7200" dirty="0"/>
              <a:t>PK.</a:t>
            </a:r>
            <a:endParaRPr lang="ru-RU" sz="7200" dirty="0"/>
          </a:p>
          <a:p>
            <a:pPr marL="622300" lvl="1" indent="-222250">
              <a:lnSpc>
                <a:spcPct val="120000"/>
              </a:lnSpc>
              <a:spcBef>
                <a:spcPts val="0"/>
              </a:spcBef>
            </a:pPr>
            <a:r>
              <a:rPr lang="ru-RU" sz="6800" u="sng" dirty="0"/>
              <a:t>не требуется аутентификация для записи PK, KEK, </a:t>
            </a:r>
            <a:r>
              <a:rPr lang="ru-RU" sz="6800" u="sng" dirty="0" err="1"/>
              <a:t>db</a:t>
            </a:r>
            <a:r>
              <a:rPr lang="ru-RU" sz="6800" u="sng" dirty="0"/>
              <a:t>, </a:t>
            </a:r>
            <a:r>
              <a:rPr lang="ru-RU" sz="6800" u="sng" dirty="0" err="1"/>
              <a:t>dbx</a:t>
            </a:r>
            <a:r>
              <a:rPr lang="ru-RU" sz="6800" u="sng" dirty="0"/>
              <a:t>.</a:t>
            </a:r>
          </a:p>
          <a:p>
            <a:pPr marL="1022350" lvl="2" indent="-222250">
              <a:lnSpc>
                <a:spcPct val="120000"/>
              </a:lnSpc>
              <a:spcBef>
                <a:spcPts val="0"/>
              </a:spcBef>
            </a:pPr>
            <a:r>
              <a:rPr lang="ru-RU" sz="6400" dirty="0"/>
              <a:t>Запись PK переводит систему в пользовательский режим. </a:t>
            </a:r>
            <a:endParaRPr lang="en-US" sz="6400" dirty="0"/>
          </a:p>
          <a:p>
            <a:pPr marL="1022350" lvl="2" indent="-222250">
              <a:lnSpc>
                <a:spcPct val="120000"/>
              </a:lnSpc>
              <a:spcBef>
                <a:spcPts val="0"/>
              </a:spcBef>
            </a:pPr>
            <a:r>
              <a:rPr lang="ru-RU" sz="6400" dirty="0"/>
              <a:t>Запись в переменную </a:t>
            </a:r>
            <a:r>
              <a:rPr lang="ru-RU" sz="6400" dirty="0" err="1"/>
              <a:t>AuditMode</a:t>
            </a:r>
            <a:r>
              <a:rPr lang="ru-RU" sz="6400" dirty="0"/>
              <a:t> </a:t>
            </a:r>
            <a:r>
              <a:rPr lang="ru-RU" sz="6400" dirty="0" smtClean="0"/>
              <a:t>переводит </a:t>
            </a:r>
            <a:r>
              <a:rPr lang="ru-RU" sz="6400" dirty="0"/>
              <a:t>систему в режим аудита.</a:t>
            </a:r>
          </a:p>
          <a:p>
            <a:pPr marL="88900" lvl="1" indent="-88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6800" b="1" dirty="0" smtClean="0"/>
              <a:t> </a:t>
            </a:r>
            <a:r>
              <a:rPr lang="ru-RU" sz="7200" b="1" dirty="0" err="1" smtClean="0"/>
              <a:t>Audit</a:t>
            </a:r>
            <a:r>
              <a:rPr lang="ru-RU" sz="7200" b="1" dirty="0" smtClean="0"/>
              <a:t> </a:t>
            </a:r>
            <a:r>
              <a:rPr lang="ru-RU" sz="7200" b="1" dirty="0" err="1"/>
              <a:t>Mode</a:t>
            </a:r>
            <a:r>
              <a:rPr lang="ru-RU" sz="7200" b="1" dirty="0"/>
              <a:t> (режим аудита</a:t>
            </a:r>
            <a:r>
              <a:rPr lang="ru-RU" sz="7200" b="1" dirty="0" smtClean="0"/>
              <a:t>)</a:t>
            </a:r>
            <a:r>
              <a:rPr lang="en-US" sz="7200" b="1" dirty="0" smtClean="0"/>
              <a:t> </a:t>
            </a:r>
            <a:r>
              <a:rPr lang="ru-RU" sz="7200" b="1" dirty="0" smtClean="0"/>
              <a:t>. </a:t>
            </a:r>
          </a:p>
          <a:p>
            <a:pPr marL="990600" lvl="3" indent="-2667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6400" dirty="0" smtClean="0"/>
              <a:t>При </a:t>
            </a:r>
            <a:r>
              <a:rPr lang="ru-RU" sz="6400" dirty="0"/>
              <a:t>смене на </a:t>
            </a:r>
            <a:r>
              <a:rPr lang="ru-RU" sz="6400" dirty="0" smtClean="0"/>
              <a:t>режим очищается </a:t>
            </a:r>
            <a:r>
              <a:rPr lang="ru-RU" sz="6400" dirty="0"/>
              <a:t>PK</a:t>
            </a:r>
            <a:r>
              <a:rPr lang="ru-RU" sz="6400" dirty="0" smtClean="0"/>
              <a:t>. </a:t>
            </a:r>
            <a:r>
              <a:rPr lang="ru-RU" sz="6400" dirty="0"/>
              <a:t>Запись PK переводит </a:t>
            </a:r>
            <a:r>
              <a:rPr lang="ru-RU" sz="6400" dirty="0" smtClean="0"/>
              <a:t>в </a:t>
            </a:r>
            <a:r>
              <a:rPr lang="ru-RU" sz="6400" dirty="0"/>
              <a:t>развернутый режим.</a:t>
            </a:r>
          </a:p>
          <a:p>
            <a:pPr marL="622300" lvl="1" indent="-222250">
              <a:lnSpc>
                <a:spcPct val="120000"/>
              </a:lnSpc>
              <a:spcBef>
                <a:spcPts val="0"/>
              </a:spcBef>
            </a:pPr>
            <a:r>
              <a:rPr lang="ru-RU" sz="6800" u="sng" dirty="0" smtClean="0"/>
              <a:t>не </a:t>
            </a:r>
            <a:r>
              <a:rPr lang="ru-RU" sz="6800" u="sng" dirty="0"/>
              <a:t>требуется аутентификация для записи PK, KEK, </a:t>
            </a:r>
            <a:r>
              <a:rPr lang="ru-RU" sz="6800" u="sng" dirty="0" err="1"/>
              <a:t>db</a:t>
            </a:r>
            <a:r>
              <a:rPr lang="ru-RU" sz="6800" u="sng" dirty="0"/>
              <a:t>, </a:t>
            </a:r>
            <a:r>
              <a:rPr lang="ru-RU" sz="6800" u="sng" dirty="0" err="1"/>
              <a:t>dbx</a:t>
            </a:r>
            <a:r>
              <a:rPr lang="ru-RU" sz="6800" u="sng" dirty="0"/>
              <a:t>. </a:t>
            </a:r>
            <a:endParaRPr lang="en-US" sz="6800" u="sng" dirty="0"/>
          </a:p>
          <a:p>
            <a:pPr marL="1022350" lvl="2" indent="-222250">
              <a:lnSpc>
                <a:spcPct val="120000"/>
              </a:lnSpc>
              <a:spcBef>
                <a:spcPts val="0"/>
              </a:spcBef>
            </a:pPr>
            <a:r>
              <a:rPr lang="ru-RU" sz="6400" b="1" u="sng" dirty="0"/>
              <a:t>могут быть запущены не прошедшие проверку </a:t>
            </a:r>
            <a:r>
              <a:rPr lang="ru-RU" sz="6400" b="1" u="sng" dirty="0" smtClean="0"/>
              <a:t>образы</a:t>
            </a:r>
            <a:r>
              <a:rPr lang="ru-RU" sz="6400" dirty="0"/>
              <a:t>.</a:t>
            </a:r>
            <a:endParaRPr lang="en-US" sz="6400" dirty="0"/>
          </a:p>
          <a:p>
            <a:pPr marL="1022350" lvl="2" indent="-222250">
              <a:lnSpc>
                <a:spcPct val="120000"/>
              </a:lnSpc>
              <a:spcBef>
                <a:spcPts val="0"/>
              </a:spcBef>
            </a:pPr>
            <a:r>
              <a:rPr lang="ru-RU" sz="6400" dirty="0"/>
              <a:t>информация о всех этапах </a:t>
            </a:r>
            <a:r>
              <a:rPr lang="ru-RU" sz="6400" dirty="0" err="1"/>
              <a:t>валидации</a:t>
            </a:r>
            <a:r>
              <a:rPr lang="ru-RU" sz="6400" dirty="0"/>
              <a:t> образов </a:t>
            </a:r>
            <a:r>
              <a:rPr lang="ru-RU" sz="6400" dirty="0" smtClean="0"/>
              <a:t>хранится в таблице, доступной  </a:t>
            </a:r>
            <a:r>
              <a:rPr lang="ru-RU" sz="6400" dirty="0"/>
              <a:t>из </a:t>
            </a:r>
            <a:r>
              <a:rPr lang="ru-RU" sz="6400" dirty="0" smtClean="0"/>
              <a:t>ОС</a:t>
            </a:r>
            <a:endParaRPr lang="ru-RU" sz="6400" dirty="0"/>
          </a:p>
          <a:p>
            <a:pPr marL="622300" lvl="1" indent="-222250">
              <a:lnSpc>
                <a:spcPct val="120000"/>
              </a:lnSpc>
              <a:spcBef>
                <a:spcPts val="0"/>
              </a:spcBef>
            </a:pPr>
            <a:r>
              <a:rPr lang="ru-RU" sz="6800" dirty="0" smtClean="0"/>
              <a:t> тестирование </a:t>
            </a:r>
            <a:r>
              <a:rPr lang="ru-RU" sz="6800" dirty="0"/>
              <a:t>комбинации </a:t>
            </a:r>
            <a:r>
              <a:rPr lang="ru-RU" sz="6800" dirty="0" smtClean="0"/>
              <a:t>ключей </a:t>
            </a:r>
            <a:r>
              <a:rPr lang="ru-RU" sz="6800" dirty="0"/>
              <a:t>и </a:t>
            </a:r>
            <a:r>
              <a:rPr lang="ru-RU" sz="6800" dirty="0" smtClean="0"/>
              <a:t>подписей без потери работоспособности.</a:t>
            </a:r>
            <a:endParaRPr lang="ru-RU" sz="6800" dirty="0"/>
          </a:p>
        </p:txBody>
      </p:sp>
    </p:spTree>
    <p:extLst>
      <p:ext uri="{BB962C8B-B14F-4D97-AF65-F5344CB8AC3E}">
        <p14:creationId xmlns:p14="http://schemas.microsoft.com/office/powerpoint/2010/main" val="188792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Особенности </a:t>
            </a:r>
            <a:r>
              <a:rPr lang="en-US" sz="2800" b="1" dirty="0" smtClean="0"/>
              <a:t>UEFI</a:t>
            </a:r>
            <a:r>
              <a:rPr lang="ru-RU" sz="2800" b="1" dirty="0" smtClean="0"/>
              <a:t>. </a:t>
            </a:r>
            <a:r>
              <a:rPr lang="en-US" sz="2800" b="1" dirty="0" smtClean="0"/>
              <a:t>Secure boot.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5904656"/>
          </a:xfrm>
        </p:spPr>
        <p:txBody>
          <a:bodyPr>
            <a:normAutofit fontScale="32500" lnSpcReduction="20000"/>
          </a:bodyPr>
          <a:lstStyle/>
          <a:p>
            <a:pPr marL="266700" lvl="1" indent="-2667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8000" b="1" dirty="0" err="1" smtClean="0"/>
              <a:t>User</a:t>
            </a:r>
            <a:r>
              <a:rPr lang="ru-RU" sz="8000" b="1" dirty="0" smtClean="0"/>
              <a:t> </a:t>
            </a:r>
            <a:r>
              <a:rPr lang="ru-RU" sz="8000" b="1" dirty="0" err="1"/>
              <a:t>Mode</a:t>
            </a:r>
            <a:r>
              <a:rPr lang="ru-RU" sz="8000" b="1" dirty="0"/>
              <a:t> (пользовательский режим</a:t>
            </a:r>
            <a:r>
              <a:rPr lang="en-US" sz="8000" b="1" dirty="0"/>
              <a:t>)</a:t>
            </a:r>
            <a:endParaRPr lang="ru-RU" sz="8000" b="1" dirty="0"/>
          </a:p>
          <a:p>
            <a:pPr marL="1079500" lvl="1" indent="-3238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6400" dirty="0" smtClean="0"/>
              <a:t>Переход </a:t>
            </a:r>
            <a:r>
              <a:rPr lang="ru-RU" sz="6400" dirty="0"/>
              <a:t>из режима настройки записью PK, или из развёрнутого режима </a:t>
            </a:r>
            <a:r>
              <a:rPr lang="ru-RU" sz="6400" dirty="0" err="1"/>
              <a:t>платформозависимым</a:t>
            </a:r>
            <a:r>
              <a:rPr lang="ru-RU" sz="6400" dirty="0"/>
              <a:t> методом.</a:t>
            </a:r>
          </a:p>
          <a:p>
            <a:pPr marL="622300" lvl="1" indent="-222250">
              <a:lnSpc>
                <a:spcPct val="120000"/>
              </a:lnSpc>
              <a:spcBef>
                <a:spcPts val="600"/>
              </a:spcBef>
            </a:pPr>
            <a:r>
              <a:rPr lang="ru-RU" sz="6800" b="1" u="sng" dirty="0"/>
              <a:t>требуется аутентификация для изменения ключевых хранилищ</a:t>
            </a:r>
            <a:r>
              <a:rPr lang="ru-RU" sz="6800" u="sng" dirty="0"/>
              <a:t>, </a:t>
            </a:r>
          </a:p>
          <a:p>
            <a:pPr marL="622300" lvl="1" indent="-222250">
              <a:lnSpc>
                <a:spcPct val="120000"/>
              </a:lnSpc>
              <a:spcBef>
                <a:spcPts val="600"/>
              </a:spcBef>
            </a:pPr>
            <a:r>
              <a:rPr lang="ru-RU" sz="6800" b="1" u="sng" dirty="0"/>
              <a:t>выполняется </a:t>
            </a:r>
            <a:r>
              <a:rPr lang="ru-RU" sz="6800" b="1" u="sng" dirty="0" err="1"/>
              <a:t>валидация</a:t>
            </a:r>
            <a:r>
              <a:rPr lang="ru-RU" sz="6800" b="1" u="sng" dirty="0"/>
              <a:t> запускаемых образов.</a:t>
            </a:r>
          </a:p>
          <a:p>
            <a:pPr marL="349250" lvl="1" indent="-3238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7200" b="1" dirty="0" err="1" smtClean="0"/>
              <a:t>Deployed</a:t>
            </a:r>
            <a:r>
              <a:rPr lang="ru-RU" sz="7200" b="1" dirty="0" smtClean="0"/>
              <a:t> </a:t>
            </a:r>
            <a:r>
              <a:rPr lang="ru-RU" sz="7200" b="1" dirty="0" err="1"/>
              <a:t>Mode</a:t>
            </a:r>
            <a:r>
              <a:rPr lang="ru-RU" sz="7200" b="1" dirty="0"/>
              <a:t> (развёрнутый режим</a:t>
            </a:r>
            <a:r>
              <a:rPr lang="ru-RU" sz="7200" b="1" dirty="0" smtClean="0"/>
              <a:t>) </a:t>
            </a:r>
          </a:p>
          <a:p>
            <a:pPr marL="1022350" lvl="2" indent="-222250">
              <a:lnSpc>
                <a:spcPct val="120000"/>
              </a:lnSpc>
              <a:spcBef>
                <a:spcPts val="600"/>
              </a:spcBef>
            </a:pPr>
            <a:r>
              <a:rPr lang="ru-RU" sz="6000" dirty="0" smtClean="0"/>
              <a:t>Переход из </a:t>
            </a:r>
            <a:r>
              <a:rPr lang="ru-RU" sz="6000" dirty="0"/>
              <a:t>режима аудита записью PK, или из пользовательского режима записью единицы в переменную </a:t>
            </a:r>
            <a:r>
              <a:rPr lang="ru-RU" sz="6000" dirty="0" err="1"/>
              <a:t>DeployedMode</a:t>
            </a:r>
            <a:r>
              <a:rPr lang="ru-RU" sz="6000" dirty="0" smtClean="0"/>
              <a:t>. </a:t>
            </a:r>
          </a:p>
          <a:p>
            <a:pPr marL="1022350" lvl="2" indent="-222250">
              <a:lnSpc>
                <a:spcPct val="120000"/>
              </a:lnSpc>
              <a:spcBef>
                <a:spcPts val="600"/>
              </a:spcBef>
            </a:pPr>
            <a:r>
              <a:rPr lang="ru-RU" sz="6000" dirty="0" smtClean="0"/>
              <a:t>Переход </a:t>
            </a:r>
            <a:r>
              <a:rPr lang="ru-RU" sz="6000" dirty="0"/>
              <a:t>в другие режимы (пользовательский или режим настройки) возможен только через </a:t>
            </a:r>
            <a:r>
              <a:rPr lang="ru-RU" sz="6000" dirty="0" err="1"/>
              <a:t>платформозависимые</a:t>
            </a:r>
            <a:r>
              <a:rPr lang="ru-RU" sz="6000" dirty="0"/>
              <a:t> методы или аутентифицированную очистку PK.</a:t>
            </a:r>
          </a:p>
          <a:p>
            <a:pPr marL="1022350" lvl="2" indent="-222250">
              <a:lnSpc>
                <a:spcPct val="120000"/>
              </a:lnSpc>
              <a:spcBef>
                <a:spcPts val="600"/>
              </a:spcBef>
            </a:pPr>
            <a:r>
              <a:rPr lang="ru-RU" sz="6000" dirty="0" smtClean="0"/>
              <a:t>перевод </a:t>
            </a:r>
            <a:r>
              <a:rPr lang="ru-RU" sz="6000" dirty="0"/>
              <a:t>всех переменных режима (</a:t>
            </a:r>
            <a:r>
              <a:rPr lang="ru-RU" sz="6000" dirty="0" err="1"/>
              <a:t>AuditMode</a:t>
            </a:r>
            <a:r>
              <a:rPr lang="ru-RU" sz="6000" dirty="0"/>
              <a:t>, </a:t>
            </a:r>
            <a:r>
              <a:rPr lang="ru-RU" sz="6000" dirty="0" err="1"/>
              <a:t>DeployedMode</a:t>
            </a:r>
            <a:r>
              <a:rPr lang="ru-RU" sz="6000" dirty="0"/>
              <a:t>, </a:t>
            </a:r>
            <a:r>
              <a:rPr lang="ru-RU" sz="6000" dirty="0" err="1"/>
              <a:t>SetupMode</a:t>
            </a:r>
            <a:r>
              <a:rPr lang="ru-RU" sz="6000" dirty="0"/>
              <a:t>) в режим только для чтения</a:t>
            </a:r>
            <a:r>
              <a:rPr lang="ru-RU" sz="6000" dirty="0" smtClean="0"/>
              <a:t>.</a:t>
            </a:r>
            <a:r>
              <a:rPr lang="en-US" sz="6000" dirty="0" smtClean="0"/>
              <a:t> </a:t>
            </a:r>
            <a:endParaRPr lang="ru-RU" sz="6000" dirty="0" smtClean="0"/>
          </a:p>
          <a:p>
            <a:pPr marL="622300" lvl="1" indent="-222250">
              <a:lnSpc>
                <a:spcPct val="120000"/>
              </a:lnSpc>
              <a:spcBef>
                <a:spcPts val="600"/>
              </a:spcBef>
            </a:pPr>
            <a:r>
              <a:rPr lang="ru-RU" sz="6800" b="1" u="sng" dirty="0" smtClean="0"/>
              <a:t>Безопасный </a:t>
            </a:r>
            <a:r>
              <a:rPr lang="ru-RU" sz="6800" b="1" u="sng" dirty="0"/>
              <a:t>режим. </a:t>
            </a:r>
          </a:p>
        </p:txBody>
      </p:sp>
    </p:spTree>
    <p:extLst>
      <p:ext uri="{BB962C8B-B14F-4D97-AF65-F5344CB8AC3E}">
        <p14:creationId xmlns:p14="http://schemas.microsoft.com/office/powerpoint/2010/main" val="317608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habrastorage.org/storage2/893/3b8/f4e/8933b8f4e804bc0de56aec0d773055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84984"/>
            <a:ext cx="5400600" cy="316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778098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Процесс работы </a:t>
            </a:r>
            <a:r>
              <a:rPr lang="en-US" sz="2800" b="1" dirty="0" smtClean="0"/>
              <a:t>UEFI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48965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smtClean="0"/>
              <a:t>SEC – </a:t>
            </a:r>
            <a:r>
              <a:rPr lang="ru-RU" sz="1800" dirty="0" smtClean="0"/>
              <a:t>запуск образа </a:t>
            </a:r>
            <a:r>
              <a:rPr lang="en-US" sz="1800" dirty="0" smtClean="0"/>
              <a:t>UEFI, </a:t>
            </a:r>
            <a:r>
              <a:rPr lang="ru-RU" sz="1800" dirty="0" smtClean="0"/>
              <a:t>подготовка данных, ключей и т.д., </a:t>
            </a:r>
            <a:r>
              <a:rPr lang="ru-RU" sz="1800" dirty="0" err="1" smtClean="0"/>
              <a:t>валидация</a:t>
            </a:r>
            <a:r>
              <a:rPr lang="ru-RU" sz="1800" dirty="0" smtClean="0"/>
              <a:t> </a:t>
            </a:r>
            <a:r>
              <a:rPr lang="en-US" sz="1800" dirty="0" smtClean="0"/>
              <a:t>UEFI </a:t>
            </a:r>
            <a:r>
              <a:rPr lang="ru-RU" sz="1800" dirty="0" smtClean="0"/>
              <a:t>образа.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smtClean="0"/>
              <a:t>PEI – </a:t>
            </a:r>
            <a:r>
              <a:rPr lang="ru-RU" sz="1800" dirty="0" smtClean="0"/>
              <a:t>подготовка </a:t>
            </a:r>
            <a:r>
              <a:rPr lang="en-US" sz="1800" dirty="0" smtClean="0"/>
              <a:t>RAM, </a:t>
            </a:r>
            <a:r>
              <a:rPr lang="ru-RU" sz="1800" dirty="0" smtClean="0"/>
              <a:t>начальная инициализация модулей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smtClean="0"/>
              <a:t>DXE – </a:t>
            </a:r>
            <a:r>
              <a:rPr lang="ru-RU" sz="1800" dirty="0" smtClean="0"/>
              <a:t>основная инициализация модулей и служб </a:t>
            </a:r>
            <a:r>
              <a:rPr lang="en-US" sz="1800" dirty="0" smtClean="0"/>
              <a:t>UEFI,</a:t>
            </a:r>
            <a:endParaRPr lang="ru-RU" sz="18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smtClean="0"/>
              <a:t>BDS -  </a:t>
            </a:r>
            <a:r>
              <a:rPr lang="ru-RU" sz="1800" dirty="0" smtClean="0"/>
              <a:t>запуск драйверов</a:t>
            </a:r>
            <a:endParaRPr lang="en-US" sz="18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smtClean="0"/>
              <a:t>TSL - </a:t>
            </a:r>
            <a:r>
              <a:rPr lang="ru-RU" sz="1800" dirty="0" smtClean="0"/>
              <a:t>поиск и загрузка ОС (передача управление ОС).</a:t>
            </a:r>
            <a:endParaRPr lang="en-US" sz="18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smtClean="0"/>
              <a:t>RT – </a:t>
            </a:r>
            <a:r>
              <a:rPr lang="ru-RU" sz="1800" dirty="0" smtClean="0"/>
              <a:t>работа ОС.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smtClean="0"/>
              <a:t>AL – </a:t>
            </a:r>
            <a:r>
              <a:rPr lang="ru-RU" sz="1800" dirty="0" smtClean="0"/>
              <a:t>выключение ПК.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ru-RU" sz="1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4077072"/>
            <a:ext cx="23762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Между </a:t>
            </a:r>
            <a:r>
              <a:rPr lang="en-US" i="1" dirty="0" smtClean="0"/>
              <a:t>PEI </a:t>
            </a:r>
            <a:r>
              <a:rPr lang="ru-RU" i="1" dirty="0" smtClean="0"/>
              <a:t>и </a:t>
            </a:r>
            <a:r>
              <a:rPr lang="en-US" i="1" dirty="0" smtClean="0"/>
              <a:t>DXE </a:t>
            </a:r>
            <a:r>
              <a:rPr lang="ru-RU" i="1" dirty="0" smtClean="0"/>
              <a:t>особый режим SMM </a:t>
            </a:r>
            <a:r>
              <a:rPr lang="ru-RU" i="1" dirty="0"/>
              <a:t>– это режим обработки системах ошибок обеспечения безопасности и </a:t>
            </a:r>
            <a:r>
              <a:rPr lang="ru-RU" i="1" dirty="0" err="1"/>
              <a:t>тп</a:t>
            </a:r>
            <a:r>
              <a:rPr lang="ru-RU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7393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778098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Процесс работы </a:t>
            </a:r>
            <a:r>
              <a:rPr lang="en-US" sz="2800" b="1" dirty="0" smtClean="0"/>
              <a:t>UEFI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616624"/>
          </a:xfrm>
        </p:spPr>
        <p:txBody>
          <a:bodyPr>
            <a:normAutofit/>
          </a:bodyPr>
          <a:lstStyle/>
          <a:p>
            <a:r>
              <a:rPr lang="ru-RU" sz="2200" b="1" dirty="0" smtClean="0"/>
              <a:t>SEC – запуск платформы:</a:t>
            </a:r>
            <a:endParaRPr lang="ru-RU" sz="2200" b="1" dirty="0"/>
          </a:p>
          <a:p>
            <a:pPr lvl="1"/>
            <a:r>
              <a:rPr lang="ru-RU" sz="2200" dirty="0"/>
              <a:t>обработка всех событий перезапуска платформы;</a:t>
            </a:r>
          </a:p>
          <a:p>
            <a:pPr lvl="1"/>
            <a:r>
              <a:rPr lang="ru-RU" sz="2200" dirty="0"/>
              <a:t>создание хранилища временной памяти;</a:t>
            </a:r>
          </a:p>
          <a:p>
            <a:pPr lvl="1"/>
            <a:r>
              <a:rPr lang="ru-RU" sz="2200" dirty="0"/>
              <a:t>проверка целостности и подлинности элементов прошивки;</a:t>
            </a:r>
          </a:p>
          <a:p>
            <a:pPr lvl="1"/>
            <a:r>
              <a:rPr lang="ru-RU" sz="2200" dirty="0"/>
              <a:t>подготовка и передача необходимой информации в следующую фазу.</a:t>
            </a:r>
          </a:p>
          <a:p>
            <a:r>
              <a:rPr lang="ru-RU" sz="2200" b="1" dirty="0" smtClean="0"/>
              <a:t>PEI – запуск </a:t>
            </a:r>
            <a:r>
              <a:rPr lang="en-US" sz="2200" b="1" dirty="0" smtClean="0"/>
              <a:t>RAM</a:t>
            </a:r>
            <a:r>
              <a:rPr lang="ru-RU" sz="2200" b="1" dirty="0" smtClean="0"/>
              <a:t>:</a:t>
            </a:r>
            <a:endParaRPr lang="ru-RU" sz="2200" b="1" dirty="0"/>
          </a:p>
          <a:p>
            <a:pPr lvl="1"/>
            <a:r>
              <a:rPr lang="ru-RU" sz="2200" dirty="0"/>
              <a:t>инициализация постоянной памяти;</a:t>
            </a:r>
          </a:p>
          <a:p>
            <a:pPr lvl="1"/>
            <a:r>
              <a:rPr lang="ru-RU" sz="2200" dirty="0"/>
              <a:t>описание памяти в специальных структурах </a:t>
            </a:r>
            <a:r>
              <a:rPr lang="ru-RU" sz="2200" dirty="0" err="1"/>
              <a:t>Hand-Off</a:t>
            </a:r>
            <a:r>
              <a:rPr lang="ru-RU" sz="2200" dirty="0"/>
              <a:t> </a:t>
            </a:r>
            <a:r>
              <a:rPr lang="ru-RU" sz="2200" dirty="0" err="1"/>
              <a:t>Blocks</a:t>
            </a:r>
            <a:r>
              <a:rPr lang="ru-RU" sz="2200" dirty="0"/>
              <a:t> (</a:t>
            </a:r>
            <a:r>
              <a:rPr lang="ru-RU" sz="2200" dirty="0" err="1"/>
              <a:t>HOBs</a:t>
            </a:r>
            <a:r>
              <a:rPr lang="ru-RU" sz="2200" dirty="0"/>
              <a:t>);</a:t>
            </a:r>
          </a:p>
          <a:p>
            <a:pPr lvl="1"/>
            <a:r>
              <a:rPr lang="ru-RU" sz="2200" dirty="0"/>
              <a:t>описание адресов размещений микропрограмм в </a:t>
            </a:r>
            <a:r>
              <a:rPr lang="ru-RU" sz="2200" dirty="0" err="1"/>
              <a:t>HOBs</a:t>
            </a:r>
            <a:r>
              <a:rPr lang="ru-RU" sz="2200" dirty="0"/>
              <a:t>-структурах;</a:t>
            </a:r>
          </a:p>
          <a:p>
            <a:pPr lvl="1"/>
            <a:r>
              <a:rPr lang="ru-RU" sz="2200" dirty="0"/>
              <a:t>передача управления в фазу среды выполнения драйверов.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3076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Базовая система ввода-вывода (</a:t>
            </a:r>
            <a:r>
              <a:rPr lang="en-US" sz="2400" b="1" dirty="0" smtClean="0"/>
              <a:t>BIOS</a:t>
            </a:r>
            <a:r>
              <a:rPr lang="ru-RU" sz="2400" b="1" dirty="0" smtClean="0"/>
              <a:t>)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7975" y="804077"/>
            <a:ext cx="8558404" cy="224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u="sng" dirty="0"/>
              <a:t>BIOS </a:t>
            </a:r>
            <a:r>
              <a:rPr lang="ru-RU" sz="2400" u="sng" dirty="0"/>
              <a:t>представляет собой набор микропрограмм</a:t>
            </a:r>
            <a:r>
              <a:rPr lang="ru-RU" sz="2400" dirty="0"/>
              <a:t>, которые хранятся в постоянной (энергонезависимой) памяти ROM BIOS</a:t>
            </a:r>
            <a:r>
              <a:rPr lang="en-US" sz="2400" dirty="0"/>
              <a:t> CMOS </a:t>
            </a:r>
            <a:r>
              <a:rPr lang="ru-RU" sz="2400" dirty="0"/>
              <a:t>или флэш-памяти </a:t>
            </a:r>
            <a:r>
              <a:rPr lang="en-US" sz="2400" dirty="0"/>
              <a:t>(</a:t>
            </a:r>
            <a:r>
              <a:rPr lang="ru-RU" sz="2400" dirty="0" err="1"/>
              <a:t>Flash</a:t>
            </a:r>
            <a:r>
              <a:rPr lang="en-US" sz="2400" dirty="0"/>
              <a:t>) (</a:t>
            </a:r>
            <a:r>
              <a:rPr lang="ru-RU" sz="2400" dirty="0"/>
              <a:t>ПЗУ базовой системы ввода-вывода). </a:t>
            </a:r>
          </a:p>
          <a:p>
            <a:pPr>
              <a:spcBef>
                <a:spcPts val="1200"/>
              </a:spcBef>
            </a:pP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17926" y="3856467"/>
            <a:ext cx="3970539" cy="165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2" descr="Image result for BI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Image result for BI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Image result for BI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5667"/>
            <a:ext cx="4670248" cy="351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80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778098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Процесс работы </a:t>
            </a:r>
            <a:r>
              <a:rPr lang="en-US" sz="2800" b="1" dirty="0" smtClean="0"/>
              <a:t>UEFI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616624"/>
          </a:xfrm>
        </p:spPr>
        <p:txBody>
          <a:bodyPr>
            <a:normAutofit/>
          </a:bodyPr>
          <a:lstStyle/>
          <a:p>
            <a:r>
              <a:rPr lang="ru-RU" sz="2100" b="1" dirty="0" smtClean="0"/>
              <a:t>DXE</a:t>
            </a:r>
            <a:r>
              <a:rPr lang="en-US" sz="2100" b="1" dirty="0" smtClean="0"/>
              <a:t> – </a:t>
            </a:r>
            <a:r>
              <a:rPr lang="ru-RU" sz="2100" b="1" dirty="0" smtClean="0"/>
              <a:t>запуск основных служб:</a:t>
            </a:r>
            <a:endParaRPr lang="ru-RU" sz="2100" b="1" dirty="0"/>
          </a:p>
          <a:p>
            <a:pPr lvl="1"/>
            <a:r>
              <a:rPr lang="ru-RU" sz="2200" dirty="0"/>
              <a:t>инициализация служб загрузки, служб реального времени выполнения и служб DXE (DXE </a:t>
            </a:r>
            <a:r>
              <a:rPr lang="ru-RU" sz="2200" dirty="0" err="1"/>
              <a:t>Services</a:t>
            </a:r>
            <a:r>
              <a:rPr lang="ru-RU" sz="2200" dirty="0"/>
              <a:t>);</a:t>
            </a:r>
          </a:p>
          <a:p>
            <a:pPr lvl="1"/>
            <a:r>
              <a:rPr lang="ru-RU" sz="2200" dirty="0"/>
              <a:t>обнаружение и выполнение драйверов DXE;</a:t>
            </a:r>
          </a:p>
          <a:p>
            <a:pPr lvl="1"/>
            <a:r>
              <a:rPr lang="ru-RU" sz="2200" dirty="0"/>
              <a:t>инициализация процессора, набора микросхем и компонентов платформы.</a:t>
            </a:r>
          </a:p>
          <a:p>
            <a:r>
              <a:rPr lang="ru-RU" sz="2200" b="1" dirty="0" smtClean="0"/>
              <a:t>BDS – драйвера и ОС, инициализация консолей:</a:t>
            </a:r>
            <a:endParaRPr lang="ru-RU" sz="2200" b="1" dirty="0"/>
          </a:p>
          <a:p>
            <a:pPr lvl="1"/>
            <a:r>
              <a:rPr lang="ru-RU" sz="2200" dirty="0"/>
              <a:t>инициализация консольных устройств;</a:t>
            </a:r>
          </a:p>
          <a:p>
            <a:pPr lvl="1"/>
            <a:r>
              <a:rPr lang="ru-RU" sz="2200" dirty="0"/>
              <a:t>загрузка драйверов устройств;</a:t>
            </a:r>
          </a:p>
          <a:p>
            <a:pPr lvl="1"/>
            <a:r>
              <a:rPr lang="ru-RU" sz="2200" dirty="0"/>
              <a:t>попытка загрузки в ОС;</a:t>
            </a:r>
          </a:p>
          <a:p>
            <a:pPr lvl="1"/>
            <a:r>
              <a:rPr lang="ru-RU" sz="2200" dirty="0"/>
              <a:t>если попытка не удалась, повторно выполняется фаза DXE.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29795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634082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Процесс работы </a:t>
            </a:r>
            <a:r>
              <a:rPr lang="en-US" sz="2800" b="1" dirty="0" smtClean="0"/>
              <a:t>UEFI</a:t>
            </a:r>
            <a:r>
              <a:rPr lang="ru-RU" sz="2800" b="1" dirty="0" smtClean="0"/>
              <a:t>. </a:t>
            </a:r>
            <a:r>
              <a:rPr lang="en-US" sz="2800" b="1" dirty="0" smtClean="0"/>
              <a:t>SMM </a:t>
            </a:r>
            <a:r>
              <a:rPr lang="ru-RU" sz="2800" b="1" dirty="0" smtClean="0"/>
              <a:t>режим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>
            <a:noAutofit/>
          </a:bodyPr>
          <a:lstStyle/>
          <a:p>
            <a:pPr marL="163513" indent="-163513"/>
            <a:r>
              <a:rPr lang="ru-RU" sz="2000" b="1" i="1" dirty="0" smtClean="0"/>
              <a:t>SMM —режим, </a:t>
            </a:r>
            <a:r>
              <a:rPr lang="ru-RU" sz="2000" b="1" i="1" dirty="0"/>
              <a:t>в который процессор переходит через вызов прерывания управления системой (SMI</a:t>
            </a:r>
            <a:r>
              <a:rPr lang="ru-RU" sz="2000" b="1" i="1" dirty="0" smtClean="0"/>
              <a:t>), </a:t>
            </a:r>
            <a:r>
              <a:rPr lang="ru-RU" sz="2000" b="1" i="1" dirty="0"/>
              <a:t>используется для управления питанием, обработка системных ошибок, обеспечение безопасности </a:t>
            </a:r>
            <a:r>
              <a:rPr lang="ru-RU" sz="2000" b="1" i="1" dirty="0" smtClean="0"/>
              <a:t>прошивки и </a:t>
            </a:r>
            <a:r>
              <a:rPr lang="ru-RU" sz="2000" b="1" i="1" dirty="0" err="1" smtClean="0"/>
              <a:t>тд</a:t>
            </a:r>
            <a:r>
              <a:rPr lang="ru-RU" sz="2000" b="1" i="1" dirty="0" smtClean="0"/>
              <a:t>.</a:t>
            </a:r>
            <a:endParaRPr lang="en-US" sz="2000" b="1" i="1" dirty="0" smtClean="0"/>
          </a:p>
          <a:p>
            <a:pPr marL="163513" indent="-163513"/>
            <a:r>
              <a:rPr lang="ru-RU" sz="2000" b="1" dirty="0" smtClean="0"/>
              <a:t>SMRAM</a:t>
            </a:r>
            <a:r>
              <a:rPr lang="ru-RU" sz="2000" dirty="0" smtClean="0"/>
              <a:t> </a:t>
            </a:r>
            <a:r>
              <a:rPr lang="ru-RU" sz="2000" dirty="0"/>
              <a:t>— </a:t>
            </a:r>
            <a:r>
              <a:rPr lang="ru-RU" sz="2000" i="1" dirty="0"/>
              <a:t>это защищенная </a:t>
            </a:r>
            <a:r>
              <a:rPr lang="ru-RU" sz="2000" i="1" dirty="0" smtClean="0"/>
              <a:t>область </a:t>
            </a:r>
            <a:r>
              <a:rPr lang="ru-RU" sz="2000" i="1" dirty="0"/>
              <a:t>физической памяти (на уровне </a:t>
            </a:r>
            <a:r>
              <a:rPr lang="ru-RU" sz="2000" i="1" dirty="0" smtClean="0"/>
              <a:t>PCH), </a:t>
            </a:r>
            <a:r>
              <a:rPr lang="ru-RU" sz="2000" i="1" dirty="0"/>
              <a:t>которая </a:t>
            </a:r>
            <a:r>
              <a:rPr lang="ru-RU" sz="2000" i="1" dirty="0" smtClean="0"/>
              <a:t>содержит </a:t>
            </a:r>
            <a:r>
              <a:rPr lang="ru-RU" sz="2000" i="1" dirty="0"/>
              <a:t>код и данные обработчиков SMI-прерываний, а также сохраненный контекст процессора и операционной системы перед вызовом SMI-прерывания.</a:t>
            </a:r>
          </a:p>
          <a:p>
            <a:pPr marL="563563" lvl="1" indent="-163513"/>
            <a:r>
              <a:rPr lang="ru-RU" sz="2000" dirty="0"/>
              <a:t>Адреса внутри SMRAM </a:t>
            </a:r>
            <a:r>
              <a:rPr lang="ru-RU" sz="2000" dirty="0" smtClean="0"/>
              <a:t>определяется SMBASE,— </a:t>
            </a:r>
            <a:r>
              <a:rPr lang="ru-RU" sz="2000" dirty="0"/>
              <a:t>это </a:t>
            </a:r>
            <a:r>
              <a:rPr lang="ru-RU" sz="2000" dirty="0" smtClean="0"/>
              <a:t>одним </a:t>
            </a:r>
            <a:r>
              <a:rPr lang="ru-RU" sz="2000" dirty="0"/>
              <a:t>из </a:t>
            </a:r>
            <a:r>
              <a:rPr lang="en-US" sz="2000" dirty="0" smtClean="0"/>
              <a:t>MSR</a:t>
            </a:r>
            <a:r>
              <a:rPr lang="ru-RU" sz="2000" dirty="0" smtClean="0"/>
              <a:t>(платформ зависимых)</a:t>
            </a:r>
            <a:r>
              <a:rPr lang="en-US" sz="2000" dirty="0" smtClean="0"/>
              <a:t> </a:t>
            </a:r>
            <a:r>
              <a:rPr lang="ru-RU" sz="2000" dirty="0" smtClean="0"/>
              <a:t>регистров процессора .</a:t>
            </a:r>
            <a:endParaRPr lang="ru-RU" sz="2000" dirty="0"/>
          </a:p>
          <a:p>
            <a:pPr marL="563563" lvl="1" indent="-163513"/>
            <a:r>
              <a:rPr lang="ru-RU" sz="2000" dirty="0"/>
              <a:t>Параметры управления доступом к SMRAM прописаны в конфигурации 8-битного регистра SMRAM </a:t>
            </a:r>
            <a:r>
              <a:rPr lang="ru-RU" sz="2000" dirty="0" err="1"/>
              <a:t>Control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059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634082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Процесс работы </a:t>
            </a:r>
            <a:r>
              <a:rPr lang="en-US" sz="2800" b="1" dirty="0" smtClean="0"/>
              <a:t>UEFI</a:t>
            </a:r>
            <a:r>
              <a:rPr lang="ru-RU" sz="2800" b="1" dirty="0" smtClean="0"/>
              <a:t>. </a:t>
            </a:r>
            <a:r>
              <a:rPr lang="en-US" sz="2800" b="1" dirty="0" smtClean="0"/>
              <a:t>SMM </a:t>
            </a:r>
            <a:r>
              <a:rPr lang="ru-RU" sz="2800" b="1" dirty="0" smtClean="0"/>
              <a:t>режим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>
            <a:noAutofit/>
          </a:bodyPr>
          <a:lstStyle/>
          <a:p>
            <a:pPr marL="163513" indent="-163513"/>
            <a:r>
              <a:rPr lang="ru-RU" sz="2000" b="1" i="1" dirty="0" smtClean="0"/>
              <a:t>SMM —режим, </a:t>
            </a:r>
            <a:r>
              <a:rPr lang="ru-RU" sz="2000" b="1" i="1" dirty="0"/>
              <a:t>в который процессор переходит через вызов прерывания управления системой (SMI</a:t>
            </a:r>
            <a:r>
              <a:rPr lang="ru-RU" sz="2000" b="1" i="1" dirty="0" smtClean="0"/>
              <a:t>), </a:t>
            </a:r>
            <a:r>
              <a:rPr lang="ru-RU" sz="2000" b="1" i="1" dirty="0"/>
              <a:t>используется для управления питанием, обработка системных ошибок, обеспечение безопасности </a:t>
            </a:r>
            <a:r>
              <a:rPr lang="ru-RU" sz="2000" b="1" i="1" dirty="0" smtClean="0"/>
              <a:t>прошивки и </a:t>
            </a:r>
            <a:r>
              <a:rPr lang="ru-RU" sz="2000" b="1" i="1" dirty="0" err="1" smtClean="0"/>
              <a:t>тд</a:t>
            </a:r>
            <a:r>
              <a:rPr lang="ru-RU" sz="2000" b="1" i="1" dirty="0" smtClean="0"/>
              <a:t>.</a:t>
            </a:r>
            <a:endParaRPr lang="en-US" sz="2000" b="1" i="1" dirty="0" smtClean="0"/>
          </a:p>
          <a:p>
            <a:pPr marL="163513" indent="-163513"/>
            <a:r>
              <a:rPr lang="ru-RU" sz="2000" b="1" dirty="0" smtClean="0"/>
              <a:t>SMI (</a:t>
            </a:r>
            <a:r>
              <a:rPr lang="ru-RU" sz="2000" b="1" dirty="0" err="1" smtClean="0"/>
              <a:t>System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Management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Interrupt</a:t>
            </a:r>
            <a:r>
              <a:rPr lang="ru-RU" sz="2000" dirty="0" smtClean="0"/>
              <a:t>) — прерывания для перевода процессора в режим </a:t>
            </a:r>
            <a:r>
              <a:rPr lang="en-US" sz="2000" dirty="0" smtClean="0"/>
              <a:t>SMM </a:t>
            </a:r>
            <a:r>
              <a:rPr lang="ru-RU" sz="2000" dirty="0" smtClean="0"/>
              <a:t>(аппаратные и </a:t>
            </a:r>
            <a:r>
              <a:rPr lang="ru-RU" sz="2000" dirty="0" err="1" smtClean="0"/>
              <a:t>проргаммные</a:t>
            </a:r>
            <a:r>
              <a:rPr lang="ru-RU" sz="2000" dirty="0" smtClean="0"/>
              <a:t>). </a:t>
            </a:r>
          </a:p>
          <a:p>
            <a:pPr marL="563563" lvl="1" indent="-163513"/>
            <a:r>
              <a:rPr lang="ru-RU" sz="2000" dirty="0" smtClean="0"/>
              <a:t>SMI -внешнее </a:t>
            </a:r>
            <a:r>
              <a:rPr lang="ru-RU" sz="2000" dirty="0"/>
              <a:t>прерывание, </a:t>
            </a:r>
            <a:r>
              <a:rPr lang="ru-RU" sz="2000" dirty="0" smtClean="0"/>
              <a:t>работает независимо </a:t>
            </a:r>
            <a:r>
              <a:rPr lang="ru-RU" sz="2000" dirty="0"/>
              <a:t>от </a:t>
            </a:r>
            <a:r>
              <a:rPr lang="ru-RU" sz="2000" dirty="0" smtClean="0"/>
              <a:t>прерываний </a:t>
            </a:r>
            <a:r>
              <a:rPr lang="ru-RU" sz="2000" dirty="0"/>
              <a:t>и исключений процессора.</a:t>
            </a:r>
          </a:p>
          <a:p>
            <a:pPr marL="563563" lvl="1" indent="-163513"/>
            <a:r>
              <a:rPr lang="ru-RU" sz="2000" dirty="0" smtClean="0"/>
              <a:t>Обработчики </a:t>
            </a:r>
            <a:r>
              <a:rPr lang="ru-RU" sz="2000" dirty="0"/>
              <a:t>SMI-прерываний вызываются процессором при возникновении соответствующего SMI-прерывания и возвращаются в операционную систему с помощью специальной инструкции RSM. </a:t>
            </a:r>
            <a:endParaRPr lang="en-US" sz="2000" dirty="0" smtClean="0"/>
          </a:p>
          <a:p>
            <a:pPr marL="163513" indent="-163513"/>
            <a:r>
              <a:rPr lang="ru-RU" sz="2000" i="1" dirty="0" smtClean="0"/>
              <a:t>Основным </a:t>
            </a:r>
            <a:r>
              <a:rPr lang="ru-RU" sz="2000" i="1" dirty="0"/>
              <a:t>механизмом передачи информации и регулирования деятельности обработчиков SMI-прерываний в режиме SMM является </a:t>
            </a:r>
            <a:r>
              <a:rPr lang="ru-RU" sz="2000" b="1" i="1" dirty="0"/>
              <a:t>SMST</a:t>
            </a:r>
            <a:r>
              <a:rPr lang="ru-RU" sz="2000" i="1" dirty="0"/>
              <a:t> (</a:t>
            </a:r>
            <a:r>
              <a:rPr lang="ru-RU" sz="2000" i="1" dirty="0" err="1"/>
              <a:t>System</a:t>
            </a:r>
            <a:r>
              <a:rPr lang="ru-RU" sz="2000" i="1" dirty="0"/>
              <a:t> </a:t>
            </a:r>
            <a:r>
              <a:rPr lang="ru-RU" sz="2000" i="1" dirty="0" err="1"/>
              <a:t>Management</a:t>
            </a:r>
            <a:r>
              <a:rPr lang="ru-RU" sz="2000" i="1" dirty="0"/>
              <a:t> </a:t>
            </a:r>
            <a:r>
              <a:rPr lang="ru-RU" sz="2000" i="1" dirty="0" err="1"/>
              <a:t>System</a:t>
            </a:r>
            <a:r>
              <a:rPr lang="ru-RU" sz="2000" i="1" dirty="0"/>
              <a:t> </a:t>
            </a:r>
            <a:r>
              <a:rPr lang="ru-RU" sz="2000" i="1" dirty="0" err="1"/>
              <a:t>Table</a:t>
            </a:r>
            <a:r>
              <a:rPr lang="ru-RU" sz="2000" i="1" dirty="0"/>
              <a:t>). </a:t>
            </a:r>
            <a:endParaRPr lang="ru-RU" sz="2000" i="1" dirty="0" smtClean="0"/>
          </a:p>
          <a:p>
            <a:pPr marL="563563" lvl="1" indent="-163513"/>
            <a:r>
              <a:rPr lang="ru-RU" sz="2000" dirty="0" smtClean="0"/>
              <a:t>SMST </a:t>
            </a:r>
            <a:r>
              <a:rPr lang="ru-RU" sz="2000" dirty="0"/>
              <a:t>обеспечивает доступ к службам режима SMM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1517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778098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UEFI</a:t>
            </a:r>
            <a:r>
              <a:rPr lang="ru-RU" sz="2800" b="1" dirty="0" smtClean="0"/>
              <a:t>. Безопасность 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8712968" cy="54726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8436" y="922370"/>
            <a:ext cx="8352928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b="1" dirty="0" smtClean="0"/>
              <a:t>Суть</a:t>
            </a:r>
            <a:r>
              <a:rPr lang="ru-RU" sz="2000" dirty="0" smtClean="0"/>
              <a:t> </a:t>
            </a:r>
            <a:r>
              <a:rPr lang="ru-RU" sz="2000" b="1" dirty="0" smtClean="0"/>
              <a:t>атак</a:t>
            </a:r>
            <a:r>
              <a:rPr lang="ru-RU" sz="2000" dirty="0" smtClean="0"/>
              <a:t>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получение доступа к</a:t>
            </a:r>
            <a:r>
              <a:rPr lang="en-US" sz="2000" dirty="0" smtClean="0"/>
              <a:t> </a:t>
            </a:r>
            <a:r>
              <a:rPr lang="ru-RU" sz="2000" dirty="0" smtClean="0"/>
              <a:t>параметрам </a:t>
            </a:r>
            <a:r>
              <a:rPr lang="en-US" sz="2000" dirty="0" smtClean="0"/>
              <a:t>UEFI</a:t>
            </a:r>
            <a:r>
              <a:rPr lang="ru-RU" sz="2000" dirty="0"/>
              <a:t>,</a:t>
            </a:r>
            <a:endParaRPr lang="ru-RU" sz="20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модификация загрузчика ОС, 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чтение закрытых областей памяти, 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отключение всех защит</a:t>
            </a:r>
          </a:p>
          <a:p>
            <a:pPr>
              <a:spcBef>
                <a:spcPts val="600"/>
              </a:spcBef>
            </a:pPr>
            <a:r>
              <a:rPr lang="ru-RU" sz="2000" b="1" dirty="0" smtClean="0"/>
              <a:t>Методы защиты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 Intel </a:t>
            </a:r>
            <a:r>
              <a:rPr lang="en-US" sz="2000" dirty="0" err="1"/>
              <a:t>BootGuard</a:t>
            </a:r>
            <a:r>
              <a:rPr lang="en-US" sz="2000" dirty="0"/>
              <a:t> </a:t>
            </a:r>
            <a:r>
              <a:rPr lang="ru-RU" sz="2000" dirty="0"/>
              <a:t>и </a:t>
            </a:r>
            <a:r>
              <a:rPr lang="en-US" sz="2000" dirty="0"/>
              <a:t>AMD Hardware-Validated </a:t>
            </a:r>
            <a:r>
              <a:rPr lang="en-US" sz="2000" dirty="0" smtClean="0"/>
              <a:t>Boot</a:t>
            </a:r>
            <a:r>
              <a:rPr lang="ru-RU" sz="2000" dirty="0" smtClean="0"/>
              <a:t> – проверка </a:t>
            </a:r>
            <a:r>
              <a:rPr lang="ru-RU" sz="2000" dirty="0" err="1" smtClean="0"/>
              <a:t>хеша</a:t>
            </a:r>
            <a:r>
              <a:rPr lang="ru-RU" sz="2000" dirty="0" smtClean="0"/>
              <a:t> прошивки </a:t>
            </a:r>
            <a:r>
              <a:rPr lang="en-US" sz="2000" dirty="0" smtClean="0"/>
              <a:t>UEFI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Системные платы с аппаратным режимом перезаписи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Создание области памяти, которую нельзя считать или перезаписать </a:t>
            </a:r>
            <a:r>
              <a:rPr lang="en-US" sz="2000" dirty="0" smtClean="0"/>
              <a:t>(PR)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Перезаписать только в специальном режиме процессора – </a:t>
            </a:r>
            <a:r>
              <a:rPr lang="en-US" sz="2000" dirty="0" smtClean="0"/>
              <a:t>SMM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Intel – </a:t>
            </a:r>
            <a:r>
              <a:rPr lang="ru-RU" sz="2000" dirty="0" smtClean="0"/>
              <a:t>специальная область памяти </a:t>
            </a:r>
            <a:r>
              <a:rPr lang="en-US" sz="2000" dirty="0" smtClean="0"/>
              <a:t>ACRAM</a:t>
            </a:r>
            <a:r>
              <a:rPr lang="ru-RU" sz="2000" dirty="0" smtClean="0"/>
              <a:t> в которую пишут прошивку в особом режиме.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905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Базовая система ввода-вывода (</a:t>
            </a:r>
            <a:r>
              <a:rPr lang="en-US" sz="2400" b="1" dirty="0" smtClean="0"/>
              <a:t>BIOS</a:t>
            </a:r>
            <a:r>
              <a:rPr lang="ru-RU" sz="2400" b="1" dirty="0" smtClean="0"/>
              <a:t>)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4076" y="840506"/>
            <a:ext cx="8558404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sz="2100" dirty="0" smtClean="0"/>
              <a:t>Системный </a:t>
            </a:r>
            <a:r>
              <a:rPr lang="ru-RU" sz="2100" dirty="0"/>
              <a:t>модуль BIOS должен обслуживать в соответствии со своими функциям все компоненты, установленные на системной плате: </a:t>
            </a:r>
            <a:endParaRPr lang="ru-RU" sz="2100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2100" dirty="0" smtClean="0"/>
              <a:t>процессор</a:t>
            </a:r>
            <a:r>
              <a:rPr lang="ru-RU" sz="2100" dirty="0"/>
              <a:t>, </a:t>
            </a:r>
            <a:endParaRPr lang="ru-RU" sz="2100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2100" dirty="0" smtClean="0"/>
              <a:t>контроллер памяти </a:t>
            </a:r>
            <a:r>
              <a:rPr lang="ru-RU" sz="2100" dirty="0"/>
              <a:t>(ОЗУ и кэш</a:t>
            </a:r>
            <a:r>
              <a:rPr lang="ru-RU" sz="2100" dirty="0" smtClean="0"/>
              <a:t>)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2100" dirty="0"/>
              <a:t> </a:t>
            </a:r>
            <a:r>
              <a:rPr lang="ru-RU" sz="2100" dirty="0" smtClean="0"/>
              <a:t>контроллеры шин, в т.ч. прерываний </a:t>
            </a:r>
            <a:r>
              <a:rPr lang="ru-RU" sz="2100" dirty="0"/>
              <a:t>и DMA, </a:t>
            </a:r>
            <a:endParaRPr lang="ru-RU" sz="2100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2100" dirty="0" smtClean="0"/>
              <a:t>системный </a:t>
            </a:r>
            <a:r>
              <a:rPr lang="ru-RU" sz="2100" dirty="0"/>
              <a:t>таймер, </a:t>
            </a:r>
            <a:endParaRPr lang="ru-RU" sz="2100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2100" dirty="0" smtClean="0"/>
              <a:t>системные порты,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2100" dirty="0" smtClean="0"/>
              <a:t>CMOS </a:t>
            </a:r>
            <a:r>
              <a:rPr lang="ru-RU" sz="2100" dirty="0"/>
              <a:t>RTC, </a:t>
            </a:r>
            <a:endParaRPr lang="ru-RU" sz="2100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2100" dirty="0" smtClean="0"/>
              <a:t>клавиатуры</a:t>
            </a:r>
            <a:r>
              <a:rPr lang="ru-RU" sz="2100" dirty="0"/>
              <a:t>, </a:t>
            </a:r>
            <a:endParaRPr lang="ru-RU" sz="2100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2100" dirty="0" smtClean="0"/>
              <a:t>ЗУ</a:t>
            </a:r>
            <a:r>
              <a:rPr lang="ru-RU" sz="2100" dirty="0"/>
              <a:t>, </a:t>
            </a:r>
            <a:endParaRPr lang="ru-RU" sz="2100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2100" dirty="0" smtClean="0"/>
              <a:t> </a:t>
            </a:r>
            <a:r>
              <a:rPr lang="ru-RU" sz="2100" dirty="0"/>
              <a:t>стандартные </a:t>
            </a:r>
            <a:r>
              <a:rPr lang="ru-RU" sz="2100" dirty="0" smtClean="0"/>
              <a:t>периферийные </a:t>
            </a:r>
            <a:r>
              <a:rPr lang="ru-RU" sz="2100" dirty="0"/>
              <a:t>контроллеры и адаптеры, даже если они не установлены на системной плате.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111561"/>
            <a:ext cx="3970539" cy="165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53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Базовая система ввода-вывода (</a:t>
            </a:r>
            <a:r>
              <a:rPr lang="en-US" sz="2400" b="1" dirty="0" smtClean="0"/>
              <a:t>BIOS</a:t>
            </a:r>
            <a:r>
              <a:rPr lang="ru-RU" sz="2400" b="1" dirty="0" smtClean="0"/>
              <a:t>)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4076" y="1268760"/>
            <a:ext cx="855840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u="sng" dirty="0" smtClean="0"/>
              <a:t>BIOS </a:t>
            </a:r>
            <a:r>
              <a:rPr lang="ru-RU" sz="2400" u="sng" dirty="0"/>
              <a:t>находится на самым нижнем уровне ПО</a:t>
            </a:r>
            <a:r>
              <a:rPr lang="ru-RU" sz="2400" dirty="0"/>
              <a:t>, который </a:t>
            </a:r>
            <a:r>
              <a:rPr lang="ru-RU" sz="2400" i="1" dirty="0"/>
              <a:t>обеспечивает изоляцию вышестоящих уровней от подробностей реализации аппаратных средств </a:t>
            </a:r>
            <a:r>
              <a:rPr lang="ru-RU" sz="2400" i="1" dirty="0" smtClean="0"/>
              <a:t>компьютера.</a:t>
            </a:r>
            <a:r>
              <a:rPr lang="ru-RU" sz="2400" i="1" dirty="0"/>
              <a:t> </a:t>
            </a:r>
            <a:endParaRPr lang="en-US" sz="2400" i="1" dirty="0" smtClean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BIOS </a:t>
            </a:r>
            <a:r>
              <a:rPr lang="ru-RU" sz="2400" dirty="0"/>
              <a:t>должен соответствовать конкретной материнской </a:t>
            </a:r>
            <a:r>
              <a:rPr lang="ru-RU" sz="2400" dirty="0" smtClean="0"/>
              <a:t>плате.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71" y="4194473"/>
            <a:ext cx="3223564" cy="134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http://www.tofmal.ru/projects/contest/ber/images/cmo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552" y="4077072"/>
            <a:ext cx="1405451" cy="13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8508" y="542666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CMOS ROM BIOS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556299" y="553720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CMOS RAM BIOS </a:t>
            </a:r>
            <a:r>
              <a:rPr lang="ru-RU" dirty="0" smtClean="0"/>
              <a:t> и батарейка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2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Базовая система ввода-вывода (</a:t>
            </a:r>
            <a:r>
              <a:rPr lang="en-US" sz="2400" b="1" dirty="0" smtClean="0"/>
              <a:t>BIOS</a:t>
            </a:r>
            <a:r>
              <a:rPr lang="ru-RU" sz="2400" b="1" dirty="0" smtClean="0"/>
              <a:t>)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4076" y="804877"/>
            <a:ext cx="855840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u="sng" dirty="0" smtClean="0"/>
              <a:t>BIOS </a:t>
            </a:r>
            <a:r>
              <a:rPr lang="ru-RU" sz="2400" u="sng" dirty="0" smtClean="0"/>
              <a:t>обеспечивает </a:t>
            </a:r>
            <a:r>
              <a:rPr lang="ru-RU" sz="2400" u="sng" dirty="0"/>
              <a:t>программную поддержку стандартных устройств </a:t>
            </a:r>
            <a:r>
              <a:rPr lang="ru-RU" sz="2400" u="sng" dirty="0" smtClean="0"/>
              <a:t>ЭВМ</a:t>
            </a:r>
            <a:r>
              <a:rPr lang="ru-RU" sz="2400" dirty="0" smtClean="0"/>
              <a:t>, </a:t>
            </a:r>
            <a:r>
              <a:rPr lang="ru-RU" sz="2400" dirty="0"/>
              <a:t>конфигурирование аппаратных средств, их диагностику и вызов загрузчика операционной системы. </a:t>
            </a:r>
            <a:endParaRPr lang="ru-RU" sz="2400" dirty="0" smtClean="0"/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Любые изменения </a:t>
            </a:r>
            <a:r>
              <a:rPr lang="ru-RU" sz="2400" dirty="0"/>
              <a:t>конфигурации (например, информация о новом </a:t>
            </a:r>
            <a:r>
              <a:rPr lang="ru-RU" sz="2400" dirty="0" smtClean="0"/>
              <a:t>винчестер, время и дата) записываются </a:t>
            </a:r>
            <a:r>
              <a:rPr lang="ru-RU" sz="2400" dirty="0"/>
              <a:t>в специальную область памяти </a:t>
            </a:r>
            <a:r>
              <a:rPr lang="en-US" sz="2400" dirty="0" smtClean="0"/>
              <a:t>RAM.</a:t>
            </a:r>
            <a:endParaRPr lang="ru-RU" sz="2400" dirty="0" smtClean="0"/>
          </a:p>
          <a:p>
            <a:pPr marL="1200150" lvl="2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Данная область памяти находится в южном мосте чипсета и питается от специальной батарейки.</a:t>
            </a: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72" y="5033043"/>
            <a:ext cx="3223564" cy="134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http://www.tofmal.ru/projects/contest/ber/images/cmo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553" y="4915642"/>
            <a:ext cx="1405451" cy="13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8509" y="626523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CMOS ROM BIOS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517851" y="619111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CMOS RAM BIOS </a:t>
            </a:r>
            <a:r>
              <a:rPr lang="ru-RU" dirty="0" smtClean="0"/>
              <a:t> и батарейка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016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Базовая система ввода-вывода (</a:t>
            </a:r>
            <a:r>
              <a:rPr lang="en-US" sz="2400" b="1" dirty="0" smtClean="0"/>
              <a:t>BIOS</a:t>
            </a:r>
            <a:r>
              <a:rPr lang="ru-RU" sz="2400" b="1" dirty="0" smtClean="0"/>
              <a:t>)</a:t>
            </a:r>
            <a:r>
              <a:rPr lang="en-US" sz="2400" b="1" dirty="0" smtClean="0"/>
              <a:t>. ROM BIOS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6084" y="692696"/>
            <a:ext cx="8558404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В </a:t>
            </a:r>
            <a:r>
              <a:rPr lang="en-US" sz="2000" dirty="0" smtClean="0"/>
              <a:t>ROM </a:t>
            </a:r>
            <a:r>
              <a:rPr lang="ru-RU" sz="2000" dirty="0" smtClean="0"/>
              <a:t>BIOS находятся: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Программа инициализации (POST </a:t>
            </a:r>
            <a:r>
              <a:rPr lang="en-US" sz="2000" b="1" dirty="0" smtClean="0"/>
              <a:t>)</a:t>
            </a:r>
            <a:r>
              <a:rPr lang="ru-RU" sz="2000" dirty="0" smtClean="0"/>
              <a:t>(</a:t>
            </a:r>
            <a:r>
              <a:rPr lang="ru-RU" sz="2000" dirty="0" err="1" smtClean="0"/>
              <a:t>PowerOn</a:t>
            </a:r>
            <a:r>
              <a:rPr lang="ru-RU" sz="2000" dirty="0" smtClean="0"/>
              <a:t> </a:t>
            </a:r>
            <a:r>
              <a:rPr lang="ru-RU" sz="2000" dirty="0" err="1" smtClean="0"/>
              <a:t>Self</a:t>
            </a:r>
            <a:r>
              <a:rPr lang="ru-RU" sz="2000" dirty="0" smtClean="0"/>
              <a:t> </a:t>
            </a:r>
            <a:r>
              <a:rPr lang="ru-RU" sz="2000" dirty="0" err="1" smtClean="0"/>
              <a:t>Test</a:t>
            </a:r>
            <a:r>
              <a:rPr lang="ru-RU" sz="2000" dirty="0" smtClean="0"/>
              <a:t> — самотестирование по включению), </a:t>
            </a:r>
          </a:p>
          <a:p>
            <a:pPr marL="1200150" lvl="2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POST</a:t>
            </a:r>
            <a:r>
              <a:rPr lang="ru-RU" sz="2000" dirty="0" smtClean="0"/>
              <a:t> обеспечивает </a:t>
            </a:r>
            <a:r>
              <a:rPr lang="ru-RU" sz="2000" dirty="0"/>
              <a:t>тестирование и запуск компьютера при включении, а также загрузку операционной </a:t>
            </a:r>
            <a:r>
              <a:rPr lang="ru-RU" sz="2000" dirty="0" smtClean="0"/>
              <a:t>системы.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Программа </a:t>
            </a:r>
            <a:r>
              <a:rPr lang="ru-RU" sz="2000" b="1" dirty="0"/>
              <a:t>начальной загрузки системы </a:t>
            </a:r>
            <a:r>
              <a:rPr lang="ru-RU" sz="2000" dirty="0"/>
              <a:t>(INT 19h) </a:t>
            </a:r>
            <a:r>
              <a:rPr lang="ru-RU" sz="2000" dirty="0" err="1"/>
              <a:t>Bootstrap</a:t>
            </a:r>
            <a:r>
              <a:rPr lang="ru-RU" sz="2000" dirty="0"/>
              <a:t>,</a:t>
            </a:r>
          </a:p>
          <a:p>
            <a:pPr marL="1200150" lvl="2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 err="1"/>
              <a:t>Bootstrap</a:t>
            </a:r>
            <a:r>
              <a:rPr lang="ru-RU" sz="2000" dirty="0"/>
              <a:t> </a:t>
            </a:r>
            <a:r>
              <a:rPr lang="ru-RU" sz="2000" dirty="0" smtClean="0"/>
              <a:t> инициируется </a:t>
            </a:r>
            <a:r>
              <a:rPr lang="ru-RU" sz="2000" dirty="0"/>
              <a:t>после успешного завершения программы </a:t>
            </a:r>
            <a:r>
              <a:rPr lang="ru-RU" sz="2000" dirty="0" smtClean="0"/>
              <a:t>POST.</a:t>
            </a:r>
            <a:endParaRPr lang="en-US" sz="2000" dirty="0" smtClean="0"/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Драйверы основных устройств</a:t>
            </a:r>
            <a:r>
              <a:rPr lang="ru-RU" sz="2000" dirty="0"/>
              <a:t>, находящихся на материнской плате</a:t>
            </a:r>
          </a:p>
          <a:p>
            <a:pPr marL="1200150" lvl="2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BIOS</a:t>
            </a:r>
            <a:r>
              <a:rPr lang="ru-RU" sz="2000" dirty="0"/>
              <a:t> осуществляет сопряжение между материнской платой и остальными средствами PC</a:t>
            </a:r>
            <a:r>
              <a:rPr lang="en-US" sz="2000" dirty="0"/>
              <a:t> </a:t>
            </a:r>
            <a:r>
              <a:rPr lang="ru-RU" sz="2000" dirty="0"/>
              <a:t>и представляет драйверы ОС.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CMOS Setup </a:t>
            </a:r>
            <a:r>
              <a:rPr lang="en-US" sz="2000" dirty="0"/>
              <a:t> </a:t>
            </a:r>
            <a:r>
              <a:rPr lang="ru-RU" sz="2000" dirty="0"/>
              <a:t>процедуры для работы со стандартными устройствами</a:t>
            </a:r>
            <a:endParaRPr lang="en-US" sz="2000" dirty="0"/>
          </a:p>
          <a:p>
            <a:pPr marL="1200150" lvl="2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Процедуры реализуют связь операционной системы и прикладных программ с аппаратными средствами компьютера. </a:t>
            </a:r>
          </a:p>
          <a:p>
            <a:pPr marL="1200150" lvl="2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2485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 базовой системы </a:t>
            </a:r>
            <a:r>
              <a:rPr lang="ru-RU" dirty="0"/>
              <a:t>ввода-вывода </a:t>
            </a:r>
            <a:r>
              <a:rPr lang="en-US" dirty="0"/>
              <a:t>BIOS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6 Базовая система-ввода вывода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478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2472</Words>
  <Application>Microsoft Office PowerPoint</Application>
  <PresentationFormat>Экран (4:3)</PresentationFormat>
  <Paragraphs>404</Paragraphs>
  <Slides>43</Slides>
  <Notes>13</Notes>
  <HiddenSlides>9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7" baseType="lpstr">
      <vt:lpstr>Arial</vt:lpstr>
      <vt:lpstr>Calibri</vt:lpstr>
      <vt:lpstr>Times New Roman</vt:lpstr>
      <vt:lpstr>Тема Office</vt:lpstr>
      <vt:lpstr>Аппаратные средства телекоммуникационных систем</vt:lpstr>
      <vt:lpstr>Определение базовой системы ввода-вывода BIOS</vt:lpstr>
      <vt:lpstr>Базовая система ввода-вывода (BIOS)</vt:lpstr>
      <vt:lpstr>Базовая система ввода-вывода (BIOS)</vt:lpstr>
      <vt:lpstr>Базовая система ввода-вывода (BIOS)</vt:lpstr>
      <vt:lpstr>Базовая система ввода-вывода (BIOS)</vt:lpstr>
      <vt:lpstr>Базовая система ввода-вывода (BIOS)</vt:lpstr>
      <vt:lpstr>Базовая система ввода-вывода (BIOS). ROM BIOS</vt:lpstr>
      <vt:lpstr>Функции базовой системы ввода-вывода BIOS</vt:lpstr>
      <vt:lpstr>Функции BIOS</vt:lpstr>
      <vt:lpstr>Функции BIOS</vt:lpstr>
      <vt:lpstr>Режим POST</vt:lpstr>
      <vt:lpstr>Режим POST</vt:lpstr>
      <vt:lpstr>Примерная последовательность шагов POST до загрузки монитора.</vt:lpstr>
      <vt:lpstr>Примерная последовательность шагов POST после загрузки монитора.</vt:lpstr>
      <vt:lpstr>Примерная последовательность окончания режима POST – передачи управления операционной системе.</vt:lpstr>
      <vt:lpstr>Режим начальной загрузки ОС (bootsrap loader )</vt:lpstr>
      <vt:lpstr>Система Plag&amp;Play (PnP)</vt:lpstr>
      <vt:lpstr>Система Plag&amp;Play (PnP)</vt:lpstr>
      <vt:lpstr>Plug and Play виды PID</vt:lpstr>
      <vt:lpstr>Plug and Play виды PID</vt:lpstr>
      <vt:lpstr>Особенности системы ввода-вывода UEFI  (Unified Extensible Firmware Interface)</vt:lpstr>
      <vt:lpstr>UEFI</vt:lpstr>
      <vt:lpstr>ОСОБЕННОСТИ режима загрузки в  UEFI</vt:lpstr>
      <vt:lpstr>UEFI-BIOS</vt:lpstr>
      <vt:lpstr>Базовая система ввода-вывода (BIOS). UEFI-BIOS</vt:lpstr>
      <vt:lpstr>Преимущества UEFI</vt:lpstr>
      <vt:lpstr>Особенности пользовательской части UEFI</vt:lpstr>
      <vt:lpstr>Особенности Secure  boot UEFI</vt:lpstr>
      <vt:lpstr>Особенности UEFI</vt:lpstr>
      <vt:lpstr>Особенности UEFI</vt:lpstr>
      <vt:lpstr>UEFI. Аппаратное расположение</vt:lpstr>
      <vt:lpstr>Особенности UEFI. Структура SPI</vt:lpstr>
      <vt:lpstr>Особенности UEFI. Структура SPI</vt:lpstr>
      <vt:lpstr>Особенности UEFI. Secure boot.</vt:lpstr>
      <vt:lpstr>Особенности UEFI. Secure boot.</vt:lpstr>
      <vt:lpstr>Особенности UEFI. Secure boot.</vt:lpstr>
      <vt:lpstr>Процесс работы UEFI</vt:lpstr>
      <vt:lpstr>Процесс работы UEFI</vt:lpstr>
      <vt:lpstr>Процесс работы UEFI</vt:lpstr>
      <vt:lpstr>Процесс работы UEFI. SMM режим</vt:lpstr>
      <vt:lpstr>Процесс работы UEFI. SMM режим</vt:lpstr>
      <vt:lpstr>UEFI. Безопасность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Аппаратные средства телекоммуникационных систем</dc:title>
  <dc:creator>RonkinMV</dc:creator>
  <cp:lastModifiedBy>Ронкин Михаил Владимирович</cp:lastModifiedBy>
  <cp:revision>38</cp:revision>
  <dcterms:created xsi:type="dcterms:W3CDTF">2018-09-24T05:04:08Z</dcterms:created>
  <dcterms:modified xsi:type="dcterms:W3CDTF">2023-04-10T15:04:45Z</dcterms:modified>
</cp:coreProperties>
</file>