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58"/>
  </p:notesMasterIdLst>
  <p:sldIdLst>
    <p:sldId id="434" r:id="rId2"/>
    <p:sldId id="452" r:id="rId3"/>
    <p:sldId id="453" r:id="rId4"/>
    <p:sldId id="457" r:id="rId5"/>
    <p:sldId id="458" r:id="rId6"/>
    <p:sldId id="501" r:id="rId7"/>
    <p:sldId id="497" r:id="rId8"/>
    <p:sldId id="745" r:id="rId9"/>
    <p:sldId id="746" r:id="rId10"/>
    <p:sldId id="660" r:id="rId11"/>
    <p:sldId id="661" r:id="rId12"/>
    <p:sldId id="668" r:id="rId13"/>
    <p:sldId id="658" r:id="rId14"/>
    <p:sldId id="702" r:id="rId15"/>
    <p:sldId id="857" r:id="rId16"/>
    <p:sldId id="783" r:id="rId17"/>
    <p:sldId id="884" r:id="rId18"/>
    <p:sldId id="885" r:id="rId19"/>
    <p:sldId id="858" r:id="rId20"/>
    <p:sldId id="861" r:id="rId21"/>
    <p:sldId id="865" r:id="rId22"/>
    <p:sldId id="859" r:id="rId23"/>
    <p:sldId id="862" r:id="rId24"/>
    <p:sldId id="871" r:id="rId25"/>
    <p:sldId id="863" r:id="rId26"/>
    <p:sldId id="836" r:id="rId27"/>
    <p:sldId id="837" r:id="rId28"/>
    <p:sldId id="839" r:id="rId29"/>
    <p:sldId id="838" r:id="rId30"/>
    <p:sldId id="840" r:id="rId31"/>
    <p:sldId id="882" r:id="rId32"/>
    <p:sldId id="883" r:id="rId33"/>
    <p:sldId id="860" r:id="rId34"/>
    <p:sldId id="866" r:id="rId35"/>
    <p:sldId id="786" r:id="rId36"/>
    <p:sldId id="811" r:id="rId37"/>
    <p:sldId id="784" r:id="rId38"/>
    <p:sldId id="813" r:id="rId39"/>
    <p:sldId id="812" r:id="rId40"/>
    <p:sldId id="841" r:id="rId41"/>
    <p:sldId id="867" r:id="rId42"/>
    <p:sldId id="800" r:id="rId43"/>
    <p:sldId id="804" r:id="rId44"/>
    <p:sldId id="806" r:id="rId45"/>
    <p:sldId id="805" r:id="rId46"/>
    <p:sldId id="801" r:id="rId47"/>
    <p:sldId id="831" r:id="rId48"/>
    <p:sldId id="832" r:id="rId49"/>
    <p:sldId id="802" r:id="rId50"/>
    <p:sldId id="842" r:id="rId51"/>
    <p:sldId id="877" r:id="rId52"/>
    <p:sldId id="886" r:id="rId53"/>
    <p:sldId id="869" r:id="rId54"/>
    <p:sldId id="875" r:id="rId55"/>
    <p:sldId id="876" r:id="rId56"/>
    <p:sldId id="881" r:id="rId5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овторение" id="{E1AD16AB-C122-4CB6-9088-7AC90C6378A5}">
          <p14:sldIdLst>
            <p14:sldId id="434"/>
            <p14:sldId id="452"/>
            <p14:sldId id="453"/>
            <p14:sldId id="457"/>
            <p14:sldId id="458"/>
            <p14:sldId id="501"/>
            <p14:sldId id="497"/>
            <p14:sldId id="745"/>
            <p14:sldId id="746"/>
            <p14:sldId id="660"/>
            <p14:sldId id="661"/>
            <p14:sldId id="668"/>
            <p14:sldId id="658"/>
            <p14:sldId id="702"/>
          </p14:sldIdLst>
        </p14:section>
        <p14:section name="Bluetooth" id="{2D3A1F3B-E023-4B76-9731-45F161B94331}">
          <p14:sldIdLst>
            <p14:sldId id="857"/>
            <p14:sldId id="783"/>
            <p14:sldId id="884"/>
            <p14:sldId id="885"/>
            <p14:sldId id="858"/>
            <p14:sldId id="861"/>
            <p14:sldId id="865"/>
            <p14:sldId id="859"/>
            <p14:sldId id="862"/>
            <p14:sldId id="871"/>
            <p14:sldId id="863"/>
            <p14:sldId id="836"/>
            <p14:sldId id="837"/>
            <p14:sldId id="839"/>
            <p14:sldId id="838"/>
            <p14:sldId id="840"/>
            <p14:sldId id="882"/>
            <p14:sldId id="883"/>
            <p14:sldId id="860"/>
            <p14:sldId id="866"/>
            <p14:sldId id="786"/>
            <p14:sldId id="811"/>
            <p14:sldId id="784"/>
            <p14:sldId id="813"/>
            <p14:sldId id="812"/>
            <p14:sldId id="841"/>
            <p14:sldId id="867"/>
            <p14:sldId id="800"/>
            <p14:sldId id="804"/>
            <p14:sldId id="806"/>
            <p14:sldId id="805"/>
            <p14:sldId id="801"/>
            <p14:sldId id="831"/>
            <p14:sldId id="832"/>
            <p14:sldId id="802"/>
            <p14:sldId id="842"/>
            <p14:sldId id="877"/>
            <p14:sldId id="886"/>
            <p14:sldId id="869"/>
            <p14:sldId id="875"/>
            <p14:sldId id="876"/>
            <p14:sldId id="8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7" autoAdjust="0"/>
    <p:restoredTop sz="94821" autoAdjust="0"/>
  </p:normalViewPr>
  <p:slideViewPr>
    <p:cSldViewPr>
      <p:cViewPr varScale="1">
        <p:scale>
          <a:sx n="125" d="100"/>
          <a:sy n="125" d="100"/>
        </p:scale>
        <p:origin x="1304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8391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AC2008-05F8-45B1-A816-9CBD1C15D35E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23E28-BACD-4714-B451-5726E864FB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07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928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017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050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5160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ru-RU"/>
              <a:t>Вставка таблицы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33383F19-6164-449D-A235-F1729FE51F38}" type="datetime1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981339A-D6C8-4885-9515-45DC7DF93370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44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352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82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52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1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764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9996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219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58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3646C-F49A-4670-8098-81142323192A}" type="datetimeFigureOut">
              <a:rPr lang="ru-RU" smtClean="0"/>
              <a:t>15.05.2023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6042C-C392-4DF3-882F-22DAF4A7EF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94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gi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Аппаратные средства телекоммуникационных систем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/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Беспроводные локальные сети ч.</a:t>
            </a:r>
            <a:r>
              <a:rPr lang="en-US" b="1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43541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модуляции сигналов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79069"/>
            <a:ext cx="8712968" cy="5616623"/>
          </a:xfrm>
        </p:spPr>
        <p:txBody>
          <a:bodyPr>
            <a:normAutofit/>
          </a:bodyPr>
          <a:lstStyle/>
          <a:p>
            <a:pPr marL="180975" indent="-161925"/>
            <a:r>
              <a:rPr lang="ru-RU" sz="2000" dirty="0" err="1"/>
              <a:t>Подмодуляция</a:t>
            </a:r>
            <a:r>
              <a:rPr lang="ru-RU" sz="2000" dirty="0"/>
              <a:t> сигналов (</a:t>
            </a:r>
            <a:r>
              <a:rPr lang="ru-RU" sz="2000" b="1" dirty="0"/>
              <a:t>Цифровая модуляция</a:t>
            </a:r>
            <a:r>
              <a:rPr lang="ru-RU" sz="2000" dirty="0"/>
              <a:t>)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Фазовая манипуляция</a:t>
            </a:r>
            <a:r>
              <a:rPr lang="en-US" sz="2000" b="1" dirty="0"/>
              <a:t> (PSK)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начальной фазы сигнала приписывается разные комбинации 1 и 0</a:t>
            </a:r>
          </a:p>
          <a:p>
            <a:pPr marL="361950" lvl="1" indent="-342900">
              <a:buFont typeface="Arial" panose="020B0604020202020204" pitchFamily="34" charset="0"/>
              <a:buChar char="•"/>
            </a:pPr>
            <a:r>
              <a:rPr lang="ru-RU" sz="2000" b="1" dirty="0"/>
              <a:t>Частотная манипуляция </a:t>
            </a:r>
            <a:r>
              <a:rPr lang="en-US" sz="2000" b="1" dirty="0"/>
              <a:t>(FSK)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значениям частоты приписываются разные комбинации 1 и 0</a:t>
            </a:r>
          </a:p>
          <a:p>
            <a:pPr marL="180975" lvl="2" indent="-161925"/>
            <a:r>
              <a:rPr lang="ru-RU" sz="2000" dirty="0"/>
              <a:t>  </a:t>
            </a:r>
            <a:r>
              <a:rPr lang="ru-RU" sz="2000" b="1" dirty="0"/>
              <a:t>Амплитудная модуляция</a:t>
            </a:r>
            <a:r>
              <a:rPr lang="en-US" sz="2000" b="1" dirty="0"/>
              <a:t> (ASK)</a:t>
            </a:r>
            <a:endParaRPr lang="ru-RU" sz="2000" b="1" dirty="0"/>
          </a:p>
          <a:p>
            <a:pPr marL="638175" lvl="3" indent="-161925"/>
            <a:r>
              <a:rPr lang="ru-RU" sz="1600" dirty="0"/>
              <a:t>разным уровням амплитуды приписываются разные комбинации 1 и 0</a:t>
            </a:r>
            <a:endParaRPr lang="en-US" sz="1600" dirty="0"/>
          </a:p>
          <a:p>
            <a:pPr marL="180975" lvl="2" indent="-161925"/>
            <a:r>
              <a:rPr lang="ru-RU" sz="2000" b="1" dirty="0"/>
              <a:t>  Амплитудно-фазовая модуляция </a:t>
            </a:r>
            <a:r>
              <a:rPr lang="en-US" sz="2000" b="1" dirty="0"/>
              <a:t>(QAM)</a:t>
            </a:r>
          </a:p>
          <a:p>
            <a:pPr marL="638175" lvl="3" indent="-161925"/>
            <a:r>
              <a:rPr lang="ru-RU" sz="1600" dirty="0"/>
              <a:t>разным значениям амплитуды и фазы приписываются разные комбинации 1 и 0</a:t>
            </a:r>
            <a:endParaRPr lang="en-US" sz="1600" dirty="0"/>
          </a:p>
          <a:p>
            <a:pPr marL="704850" lvl="3" indent="-342900">
              <a:buFont typeface="Arial" panose="020B0604020202020204" pitchFamily="34" charset="0"/>
              <a:buChar char="•"/>
            </a:pPr>
            <a:r>
              <a:rPr lang="ru-RU" i="1" dirty="0"/>
              <a:t>Чем сильнее </a:t>
            </a:r>
            <a:r>
              <a:rPr lang="ru-RU" i="1" dirty="0" err="1"/>
              <a:t>подмодуляция</a:t>
            </a:r>
            <a:r>
              <a:rPr lang="ru-RU" i="1" dirty="0"/>
              <a:t>, тем ниже помехоустойчивость, тем больше будет ошибок в принимаемом сигнале.</a:t>
            </a:r>
          </a:p>
          <a:p>
            <a:pPr lvl="2"/>
            <a:endParaRPr lang="ru-RU" sz="1200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976" y="5304415"/>
            <a:ext cx="2368712" cy="983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164288" y="5013176"/>
            <a:ext cx="683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FSK</a:t>
            </a:r>
            <a:r>
              <a:rPr lang="ru-RU" dirty="0"/>
              <a:t>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06951" y="4643844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QAM</a:t>
            </a:r>
            <a:r>
              <a:rPr lang="ru-RU" dirty="0"/>
              <a:t> 8</a:t>
            </a:r>
          </a:p>
        </p:txBody>
      </p:sp>
      <p:pic>
        <p:nvPicPr>
          <p:cNvPr id="2355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536" y="5510084"/>
            <a:ext cx="1890793" cy="727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979214" y="5140752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PSK</a:t>
            </a:r>
            <a:r>
              <a:rPr lang="ru-RU" dirty="0"/>
              <a:t>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71600" y="507314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ASK</a:t>
            </a:r>
            <a:r>
              <a:rPr lang="ru-RU" dirty="0"/>
              <a:t> 2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243" y="4952629"/>
            <a:ext cx="2128838" cy="164306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029" y="5442476"/>
            <a:ext cx="17430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3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Методы расширения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657" y="1000854"/>
            <a:ext cx="8712968" cy="5616623"/>
          </a:xfrm>
        </p:spPr>
        <p:txBody>
          <a:bodyPr>
            <a:noAutofit/>
          </a:bodyPr>
          <a:lstStyle/>
          <a:p>
            <a:pPr marL="180975" indent="-161925"/>
            <a:r>
              <a:rPr lang="ru-RU" sz="2000" b="1" dirty="0"/>
              <a:t>  Скачкообразное изменение частоты </a:t>
            </a:r>
            <a:r>
              <a:rPr lang="en-US" sz="2000" b="1" dirty="0"/>
              <a:t>(FHSS)</a:t>
            </a:r>
            <a:endParaRPr lang="ru-RU" sz="2000" b="1" dirty="0"/>
          </a:p>
          <a:p>
            <a:pPr marL="581025" lvl="1" indent="-161925"/>
            <a:r>
              <a:rPr lang="ru-RU" sz="2000" dirty="0"/>
              <a:t> Частоты скачкообразно меняются</a:t>
            </a:r>
          </a:p>
          <a:p>
            <a:pPr marL="581025" lvl="1" indent="-161925"/>
            <a:r>
              <a:rPr lang="ru-RU" sz="2000" dirty="0"/>
              <a:t> Расписание частот есть только у передатчика и приемника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DSSS (</a:t>
            </a:r>
            <a:r>
              <a:rPr lang="ru-RU" sz="2000" b="1" dirty="0" err="1"/>
              <a:t>Direct</a:t>
            </a:r>
            <a:r>
              <a:rPr lang="ru-RU" sz="2000" b="1" dirty="0"/>
              <a:t> </a:t>
            </a:r>
            <a:r>
              <a:rPr lang="ru-RU" sz="2000" b="1" dirty="0" err="1"/>
              <a:t>Sequence</a:t>
            </a:r>
            <a:r>
              <a:rPr lang="ru-RU" sz="2000" b="1" dirty="0"/>
              <a:t> </a:t>
            </a:r>
            <a:r>
              <a:rPr lang="ru-RU" sz="2000" b="1" dirty="0" err="1"/>
              <a:t>Spread</a:t>
            </a:r>
            <a:r>
              <a:rPr lang="ru-RU" sz="2000" b="1" dirty="0"/>
              <a:t> </a:t>
            </a:r>
            <a:r>
              <a:rPr lang="ru-RU" sz="2000" b="1" dirty="0" err="1"/>
              <a:t>Spectrum</a:t>
            </a:r>
            <a:r>
              <a:rPr lang="ru-RU" sz="2000" b="1" dirty="0"/>
              <a:t>)</a:t>
            </a:r>
            <a:r>
              <a:rPr lang="ru-RU" sz="2000" dirty="0"/>
              <a:t>, </a:t>
            </a:r>
          </a:p>
          <a:p>
            <a:pPr marL="762000" lvl="2" indent="-342900"/>
            <a:r>
              <a:rPr lang="ru-RU" sz="2000" dirty="0"/>
              <a:t>расширение спектра методом прямой последовательности – на каждой частоте передается свой бит или подбит (т.н. чип)</a:t>
            </a:r>
          </a:p>
          <a:p>
            <a:pPr marL="36195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000" b="1" dirty="0"/>
              <a:t>Ортогональное частотное мультиплексирование </a:t>
            </a:r>
            <a:r>
              <a:rPr lang="en-US" sz="2000" b="1" dirty="0"/>
              <a:t>(OFDM) </a:t>
            </a:r>
            <a:endParaRPr lang="ru-RU" sz="2000" b="1" dirty="0"/>
          </a:p>
          <a:p>
            <a:pPr marL="542925" lvl="2" indent="-342900"/>
            <a:r>
              <a:rPr lang="ru-RU" sz="2000" dirty="0"/>
              <a:t>разбиение потока на параллельные частотные каналы, каждый из которых несет независимую информацию</a:t>
            </a:r>
          </a:p>
          <a:p>
            <a:pPr marL="581025" lvl="1" indent="-161925"/>
            <a:r>
              <a:rPr lang="ru-RU" sz="1800" dirty="0"/>
              <a:t>Отличие</a:t>
            </a:r>
            <a:r>
              <a:rPr lang="en-US" sz="1800" dirty="0"/>
              <a:t> OFDM </a:t>
            </a:r>
            <a:r>
              <a:rPr lang="ru-RU" sz="1800" dirty="0"/>
              <a:t>от</a:t>
            </a:r>
            <a:r>
              <a:rPr lang="en-US" sz="1800" dirty="0"/>
              <a:t> DSSS</a:t>
            </a:r>
            <a:r>
              <a:rPr lang="ru-RU" sz="1800" dirty="0"/>
              <a:t> – в </a:t>
            </a:r>
            <a:r>
              <a:rPr lang="en-US" sz="1800" dirty="0"/>
              <a:t>DSSS </a:t>
            </a:r>
            <a:r>
              <a:rPr lang="ru-RU" sz="1800" dirty="0"/>
              <a:t>за раз передается один бит, разделенный на чипы, в О</a:t>
            </a:r>
            <a:r>
              <a:rPr lang="en-US" sz="1800" dirty="0"/>
              <a:t>FDM </a:t>
            </a:r>
            <a:r>
              <a:rPr lang="ru-RU" sz="1800" dirty="0"/>
              <a:t>все каналы независимы и каждый канал кодируется отдельно.</a:t>
            </a:r>
            <a:endParaRPr lang="en-US" sz="1800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11" y="5290876"/>
            <a:ext cx="1226725" cy="1383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27584" y="51659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FHSS</a:t>
            </a:r>
            <a:endParaRPr lang="ru-RU" dirty="0"/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5589240"/>
            <a:ext cx="3935735" cy="977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229240" y="520370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DSSS</a:t>
            </a:r>
            <a:endParaRPr lang="ru-RU" dirty="0"/>
          </a:p>
        </p:txBody>
      </p:sp>
      <p:pic>
        <p:nvPicPr>
          <p:cNvPr id="2458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5350589"/>
            <a:ext cx="2987749" cy="1264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948264" y="516592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OFDM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96982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5556" y="1052736"/>
            <a:ext cx="4216118" cy="480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8872162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8396" y="764704"/>
            <a:ext cx="4968552" cy="6048672"/>
          </a:xfrm>
        </p:spPr>
        <p:txBody>
          <a:bodyPr>
            <a:noAutofit/>
          </a:bodyPr>
          <a:lstStyle/>
          <a:p>
            <a:pPr marL="180975" lvl="3" indent="-180975">
              <a:spcBef>
                <a:spcPts val="0"/>
              </a:spcBef>
            </a:pPr>
            <a:r>
              <a:rPr lang="ru-RU" sz="2200" b="1" dirty="0"/>
              <a:t> Скремблер</a:t>
            </a:r>
            <a:r>
              <a:rPr lang="en-US" sz="2200" dirty="0"/>
              <a:t> </a:t>
            </a:r>
            <a:r>
              <a:rPr lang="ru-RU" dirty="0"/>
              <a:t>псевдослучайным шумом, </a:t>
            </a:r>
          </a:p>
          <a:p>
            <a:pPr marL="271463" lvl="3" indent="-271463">
              <a:spcBef>
                <a:spcPts val="600"/>
              </a:spcBef>
            </a:pPr>
            <a:r>
              <a:rPr lang="ru-RU" sz="2200" b="1" dirty="0"/>
              <a:t>Кодировка  с прямой коррекцией   ошибок</a:t>
            </a:r>
            <a:r>
              <a:rPr lang="ru-RU" sz="2200" dirty="0"/>
              <a:t> (</a:t>
            </a:r>
            <a:r>
              <a:rPr lang="ru-RU" sz="2200" b="1" dirty="0"/>
              <a:t>FEC</a:t>
            </a:r>
            <a:r>
              <a:rPr lang="ru-RU" sz="2200" dirty="0"/>
              <a:t>). </a:t>
            </a:r>
            <a:endParaRPr lang="en-US" sz="2200" dirty="0"/>
          </a:p>
          <a:p>
            <a:pPr marL="728663" lvl="4" indent="-271463">
              <a:spcBef>
                <a:spcPts val="600"/>
              </a:spcBef>
            </a:pPr>
            <a:r>
              <a:rPr lang="en-US" dirty="0"/>
              <a:t>PBCC+</a:t>
            </a:r>
            <a:r>
              <a:rPr lang="ru-RU" dirty="0"/>
              <a:t>пунктирное кодирование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Чередование бит</a:t>
            </a:r>
            <a:r>
              <a:rPr lang="ru-RU" sz="2200" dirty="0"/>
              <a:t> (</a:t>
            </a:r>
            <a:r>
              <a:rPr lang="ru-RU" sz="2200" dirty="0" err="1"/>
              <a:t>перемеживание</a:t>
            </a:r>
            <a:r>
              <a:rPr lang="ru-RU" sz="2200" dirty="0"/>
              <a:t>)</a:t>
            </a:r>
          </a:p>
          <a:p>
            <a:pPr marL="638175" lvl="5" indent="-180975">
              <a:spcBef>
                <a:spcPts val="0"/>
              </a:spcBef>
            </a:pPr>
            <a:r>
              <a:rPr lang="ru-RU" dirty="0"/>
              <a:t>Последовательные символы на несмежные </a:t>
            </a:r>
            <a:r>
              <a:rPr lang="ru-RU" dirty="0" err="1"/>
              <a:t>поднесущие</a:t>
            </a:r>
            <a:endParaRPr lang="en-US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Подмодуляция</a:t>
            </a:r>
            <a:r>
              <a:rPr lang="ru-RU" sz="2200" b="1" dirty="0"/>
              <a:t> сигнала (цифровая)</a:t>
            </a:r>
          </a:p>
          <a:p>
            <a:pPr marL="638175" lvl="6" indent="-180975">
              <a:spcBef>
                <a:spcPts val="0"/>
              </a:spcBef>
            </a:pPr>
            <a:r>
              <a:rPr lang="ru-RU" dirty="0"/>
              <a:t>Напр. 64 </a:t>
            </a:r>
            <a:r>
              <a:rPr lang="en-US" dirty="0"/>
              <a:t>QAM 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Аналоговая модуляция </a:t>
            </a:r>
            <a:r>
              <a:rPr lang="en-US" b="1" dirty="0"/>
              <a:t>OFDM</a:t>
            </a:r>
            <a:endParaRPr lang="ru-RU" b="1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Разнесенные антенн (</a:t>
            </a:r>
            <a:r>
              <a:rPr lang="en-US" b="1" dirty="0"/>
              <a:t>MIMO</a:t>
            </a:r>
            <a:r>
              <a:rPr lang="ru-RU" dirty="0"/>
              <a:t>)</a:t>
            </a:r>
            <a:endParaRPr lang="ru-RU" sz="2200" dirty="0"/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Сигналы подтверждения</a:t>
            </a:r>
            <a:r>
              <a:rPr lang="en-US" sz="2200" b="1" dirty="0"/>
              <a:t> ASK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ARQ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</a:t>
            </a:r>
            <a:r>
              <a:rPr lang="ru-RU" sz="2200" b="1" dirty="0" err="1"/>
              <a:t>Мультитрансляция</a:t>
            </a:r>
            <a:r>
              <a:rPr lang="ru-RU" sz="2200" b="1" dirty="0"/>
              <a:t> пакетов</a:t>
            </a:r>
          </a:p>
          <a:p>
            <a:pPr marL="800100" lvl="4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HARQ - ARQ</a:t>
            </a:r>
            <a:r>
              <a:rPr lang="ru-RU" dirty="0"/>
              <a:t> с голосованием</a:t>
            </a:r>
          </a:p>
          <a:p>
            <a:pPr marL="180975" lvl="3" indent="-180975">
              <a:spcBef>
                <a:spcPts val="600"/>
              </a:spcBef>
            </a:pPr>
            <a:r>
              <a:rPr lang="ru-RU" sz="2200" b="1" dirty="0"/>
              <a:t> Циклическое кодирование</a:t>
            </a:r>
            <a:r>
              <a:rPr lang="en-US" sz="2200" b="1" dirty="0"/>
              <a:t> CRC32</a:t>
            </a:r>
            <a:endParaRPr lang="ru-RU" sz="2200" b="1" dirty="0"/>
          </a:p>
          <a:p>
            <a:pPr marL="180975" lvl="5" indent="276225">
              <a:spcBef>
                <a:spcPts val="0"/>
              </a:spcBef>
            </a:pPr>
            <a:endParaRPr lang="en-US" sz="22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20072" y="6021288"/>
            <a:ext cx="29773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Пример .Структурная схема</a:t>
            </a:r>
            <a:br>
              <a:rPr lang="ru-RU" b="1" dirty="0"/>
            </a:br>
            <a:r>
              <a:rPr lang="ru-RU" b="1" dirty="0"/>
              <a:t> передатчика 802.11</a:t>
            </a:r>
            <a:r>
              <a:rPr lang="en-US" b="1" dirty="0"/>
              <a:t>n</a:t>
            </a:r>
            <a:r>
              <a:rPr lang="ru-RU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280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www.russianelectronics.ru/files/45654/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5" y="896141"/>
            <a:ext cx="4446293" cy="506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Физический уровень </a:t>
            </a:r>
            <a:r>
              <a:rPr lang="en-US" sz="2800" b="1" dirty="0"/>
              <a:t>OFDM</a:t>
            </a:r>
            <a:endParaRPr lang="ru-RU" sz="2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11560" y="5959587"/>
            <a:ext cx="3563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Структурная схема </a:t>
            </a:r>
            <a:r>
              <a:rPr lang="ru-RU" b="1" dirty="0" err="1"/>
              <a:t>передтчика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  <p:pic>
        <p:nvPicPr>
          <p:cNvPr id="8194" name="Picture 2" descr="http://www.russianelectronics.ru/files/45654/3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1121300"/>
            <a:ext cx="4067944" cy="483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456854" y="5959587"/>
            <a:ext cx="33013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dirty="0"/>
              <a:t>Структурная схема приемника </a:t>
            </a:r>
            <a:br>
              <a:rPr lang="en-US" b="1" dirty="0"/>
            </a:br>
            <a:r>
              <a:rPr lang="en-US" b="1" dirty="0"/>
              <a:t>WIFI 802.11n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3383513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Пример </a:t>
            </a:r>
            <a:r>
              <a:rPr lang="ru-RU" sz="3200" b="1" dirty="0"/>
              <a:t>Сети стандарта 802.11.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0384" y="836712"/>
            <a:ext cx="8309697" cy="5832648"/>
          </a:xfrm>
        </p:spPr>
        <p:txBody>
          <a:bodyPr>
            <a:normAutofit/>
          </a:bodyPr>
          <a:lstStyle/>
          <a:p>
            <a:endParaRPr lang="ru-RU" sz="2000" dirty="0"/>
          </a:p>
          <a:p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/>
          </a:p>
        </p:txBody>
      </p:sp>
      <p:sp>
        <p:nvSpPr>
          <p:cNvPr id="7" name="Rectangle 17"/>
          <p:cNvSpPr>
            <a:spLocks noChangeArrowheads="1"/>
          </p:cNvSpPr>
          <p:nvPr/>
        </p:nvSpPr>
        <p:spPr bwMode="auto">
          <a:xfrm>
            <a:off x="4479634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66" name="Picture 22" descr="http://kunegin.com/ref7/wifi/images/11b_38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62200" y="-685800"/>
            <a:ext cx="161925" cy="10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8" name="Picture 24" descr="http://kunegin.com/ref7/wifi/images/11b_39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16225" y="-411163"/>
            <a:ext cx="238125" cy="16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364088" y="11247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https://compress.ru/archive/cp/2003/10/1/tabl03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4" descr="Ð¢Ð°Ð±Ð»Ð¸ÑÐ° 1. Ð¡Ð¾Ð¾ÑÐ½Ð¾ÑÐµÐ½Ð¸Ðµ Ð¼ÐµÐ¶Ð´Ñ ÑÐºÐ¾ÑÐ¾ÑÑÑÐ¼Ð¸ Ð¿ÐµÑÐµÐ´Ð°ÑÐ¸ Ð¸ ÑÐ¸Ð¿Ð¾Ð¼ ÐºÐ¾Ð´Ð¸ÑÐ¾Ð²Ð°Ð½Ð¸Ñ Ð² ÑÑÐ°Ð½Ð´Ð°ÑÑÐµ 802.11b/b+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221526"/>
            <a:ext cx="529470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AutoShape 7" descr="https://compress.ru/archive/cp/2004/5/49/t06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15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29776"/>
            <a:ext cx="2771735" cy="5580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9" y="3953153"/>
            <a:ext cx="5490192" cy="229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619672" y="786012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b </a:t>
            </a:r>
            <a:r>
              <a:rPr lang="ru-RU" dirty="0"/>
              <a:t>и  </a:t>
            </a:r>
            <a:r>
              <a:rPr lang="en-US" dirty="0"/>
              <a:t>b+ (22 </a:t>
            </a:r>
            <a:r>
              <a:rPr lang="ru-RU" dirty="0"/>
              <a:t>МГц)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03648" y="3555405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a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5548819" y="769938"/>
            <a:ext cx="312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802.11 </a:t>
            </a:r>
            <a:r>
              <a:rPr lang="en-US" dirty="0"/>
              <a:t>g   </a:t>
            </a:r>
            <a:r>
              <a:rPr lang="ru-RU" dirty="0"/>
              <a:t>= </a:t>
            </a:r>
            <a:r>
              <a:rPr lang="en-US" dirty="0"/>
              <a:t>a </a:t>
            </a:r>
            <a:r>
              <a:rPr lang="ru-RU" dirty="0"/>
              <a:t>+ </a:t>
            </a:r>
            <a:r>
              <a:rPr lang="en-US" dirty="0"/>
              <a:t>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4484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Особенности стандарта </a:t>
            </a:r>
            <a:r>
              <a:rPr lang="en-US" dirty="0" err="1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87735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95129"/>
            <a:ext cx="8291264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dirty="0" err="1"/>
              <a:t>Bluetooth</a:t>
            </a:r>
            <a:r>
              <a:rPr lang="ru-RU" sz="2000" dirty="0"/>
              <a:t> стандарт </a:t>
            </a:r>
            <a:r>
              <a:rPr lang="en-US" sz="2000" dirty="0"/>
              <a:t>WPAN, </a:t>
            </a:r>
            <a:r>
              <a:rPr lang="ru-RU" sz="2000" dirty="0"/>
              <a:t>на базе стандарта IEEE 802.15.1 (1998)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ru-RU" sz="2000" dirty="0"/>
              <a:t>Цель: замена кабеля при соединении устройств офисной и бытовой техники с использованием частотного диапазона 2,4 ГГц. </a:t>
            </a:r>
          </a:p>
          <a:p>
            <a:pPr>
              <a:lnSpc>
                <a:spcPct val="120000"/>
              </a:lnSpc>
            </a:pPr>
            <a:r>
              <a:rPr lang="ru-RU" sz="2000" dirty="0"/>
              <a:t>Спецификация </a:t>
            </a:r>
            <a:r>
              <a:rPr lang="ru-RU" sz="2000" dirty="0" err="1"/>
              <a:t>Bluetooth</a:t>
            </a:r>
            <a:r>
              <a:rPr lang="ru-RU" sz="2000" dirty="0"/>
              <a:t> поддерживается организацией SIG (</a:t>
            </a:r>
            <a:r>
              <a:rPr lang="ru-RU" sz="2000" dirty="0" err="1"/>
              <a:t>Bluetooth</a:t>
            </a:r>
            <a:r>
              <a:rPr lang="ru-RU" sz="2000" dirty="0"/>
              <a:t> </a:t>
            </a:r>
            <a:r>
              <a:rPr lang="ru-RU" sz="2000" dirty="0" err="1">
                <a:latin typeface="Tahoma" pitchFamily="34" charset="0"/>
              </a:rPr>
              <a:t>Special</a:t>
            </a:r>
            <a:r>
              <a:rPr lang="ru-RU" sz="2000" dirty="0">
                <a:latin typeface="Tahoma" pitchFamily="34" charset="0"/>
              </a:rPr>
              <a:t> </a:t>
            </a:r>
            <a:r>
              <a:rPr lang="ru-RU" sz="2000" dirty="0" err="1">
                <a:latin typeface="Tahoma" pitchFamily="34" charset="0"/>
              </a:rPr>
              <a:t>Interest</a:t>
            </a:r>
            <a:r>
              <a:rPr lang="ru-RU" sz="2000" dirty="0">
                <a:latin typeface="Tahoma" pitchFamily="34" charset="0"/>
              </a:rPr>
              <a:t> </a:t>
            </a:r>
            <a:r>
              <a:rPr lang="ru-RU" sz="2000" dirty="0" err="1">
                <a:latin typeface="Tahoma" pitchFamily="34" charset="0"/>
              </a:rPr>
              <a:t>Group</a:t>
            </a:r>
            <a:r>
              <a:rPr lang="ru-RU" sz="2000" dirty="0">
                <a:latin typeface="Tahoma" pitchFamily="34" charset="0"/>
              </a:rPr>
              <a:t>)</a:t>
            </a: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0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ru-RU" sz="2000" dirty="0">
              <a:latin typeface="Tahom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196" y="116632"/>
            <a:ext cx="1019175" cy="1314450"/>
          </a:xfrm>
          <a:prstGeom prst="rect">
            <a:avLst/>
          </a:prstGeom>
        </p:spPr>
      </p:pic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9162"/>
              </p:ext>
            </p:extLst>
          </p:nvPr>
        </p:nvGraphicFramePr>
        <p:xfrm>
          <a:off x="173980" y="3212730"/>
          <a:ext cx="8796040" cy="31483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1267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3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19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1.0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effectLst/>
                        </a:rPr>
                        <a:t>1998 </a:t>
                      </a:r>
                      <a:r>
                        <a:rPr lang="ru-RU" sz="2000" dirty="0">
                          <a:solidFill>
                            <a:schemeClr val="tx1"/>
                          </a:solidFill>
                          <a:effectLst/>
                        </a:rPr>
                        <a:t>г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1.2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802.15.2 добавлен </a:t>
                      </a:r>
                      <a:r>
                        <a:rPr lang="en-US" sz="2000" dirty="0">
                          <a:effectLst/>
                        </a:rPr>
                        <a:t>AFH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1</a:t>
                      </a:r>
                      <a:r>
                        <a:rPr lang="ru-RU" sz="2000" dirty="0">
                          <a:effectLst/>
                        </a:rPr>
                        <a:t>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r>
                        <a:rPr lang="ru-RU" sz="2000" b="1" u="none" strike="noStrike" dirty="0">
                          <a:effectLst/>
                        </a:rPr>
                        <a:t>+</a:t>
                      </a:r>
                      <a:r>
                        <a:rPr lang="en-US" sz="2000" b="1" u="none" strike="noStrike" dirty="0">
                          <a:effectLst/>
                        </a:rPr>
                        <a:t>EDR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3.0+HS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</a:t>
                      </a:r>
                      <a:r>
                        <a:rPr lang="ru-RU" sz="2000" b="1" u="none" strike="noStrike" dirty="0">
                          <a:effectLst/>
                        </a:rPr>
                        <a:t>4</a:t>
                      </a:r>
                      <a:r>
                        <a:rPr lang="en-US" sz="2000" b="1" u="none" strike="noStrike" dirty="0">
                          <a:effectLst/>
                        </a:rPr>
                        <a:t>.0</a:t>
                      </a:r>
                      <a:r>
                        <a:rPr lang="ru-RU" sz="2000" b="1" u="none" strike="noStrike" dirty="0">
                          <a:effectLst/>
                        </a:rPr>
                        <a:t> </a:t>
                      </a:r>
                      <a:r>
                        <a:rPr lang="en-US" sz="2000" b="1" u="none" strike="noStrike" dirty="0">
                          <a:effectLst/>
                        </a:rPr>
                        <a:t>+</a:t>
                      </a:r>
                      <a:r>
                        <a:rPr lang="ru-RU" sz="2000" b="1" u="none" strike="noStrike" dirty="0">
                          <a:effectLst/>
                        </a:rPr>
                        <a:t> низкое </a:t>
                      </a:r>
                      <a:r>
                        <a:rPr lang="ru-RU" sz="2000" b="1" u="none" strike="noStrike" baseline="0" dirty="0">
                          <a:effectLst/>
                        </a:rPr>
                        <a:t>энергопотребление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/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</a:t>
                      </a:r>
                      <a:r>
                        <a:rPr lang="ru-RU" sz="2000" b="1" u="none" strike="noStrike" dirty="0">
                          <a:effectLst/>
                        </a:rPr>
                        <a:t>4</a:t>
                      </a:r>
                      <a:r>
                        <a:rPr lang="en-US" sz="2000" b="1" u="none" strike="noStrike" dirty="0">
                          <a:effectLst/>
                        </a:rPr>
                        <a:t>.</a:t>
                      </a:r>
                      <a:r>
                        <a:rPr lang="ru-RU" sz="2000" b="1" u="none" strike="noStrike" dirty="0">
                          <a:effectLst/>
                        </a:rPr>
                        <a:t>1  и 4.2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802.11 совместим с </a:t>
                      </a:r>
                      <a:r>
                        <a:rPr lang="en-US" sz="2000" dirty="0">
                          <a:effectLst/>
                        </a:rPr>
                        <a:t>LTE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none" strike="noStrike" dirty="0">
                          <a:effectLst/>
                        </a:rPr>
                        <a:t>Bluetooth v. </a:t>
                      </a:r>
                      <a:r>
                        <a:rPr lang="ru-RU" sz="2000" b="1" u="none" strike="noStrike" dirty="0">
                          <a:effectLst/>
                        </a:rPr>
                        <a:t>5</a:t>
                      </a:r>
                      <a:r>
                        <a:rPr lang="en-US" sz="2000" b="1" u="none" strike="noStrike" dirty="0">
                          <a:effectLst/>
                        </a:rPr>
                        <a:t>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1 -48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400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6923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7C67-E817-49E7-96DF-25070BBDA19B}" type="slidenum">
              <a:rPr lang="ru-RU"/>
              <a:pPr/>
              <a:t>17</a:t>
            </a:fld>
            <a:endParaRPr lang="ru-RU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14642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HomeRF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IrDA</a:t>
            </a:r>
            <a:r>
              <a:rPr lang="ru-RU" sz="2800" b="1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9755" name="Group 53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141982"/>
              </p:ext>
            </p:extLst>
          </p:nvPr>
        </p:nvGraphicFramePr>
        <p:xfrm>
          <a:off x="457200" y="1137450"/>
          <a:ext cx="8229600" cy="532796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Bluetooth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HomeRF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IrDA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Тип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амплитудная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Частотный диапазон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излучение в оптическом диапазоне </a:t>
                      </a:r>
                      <a:b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</a:b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850-900 нанометров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Число скачков в секунду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_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Мощность передатчика, мВт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20-80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Скорость передачи данных, Мбит/с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0,7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1-2 (мах 10)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Способ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двух- или четырехуровневая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импульсная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Количество устройств в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 ограничено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 127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Защита информации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40- и 64-битное шифрование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Blowfish data security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Радиус действия,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10-100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45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1530-9579-45CC-88ED-3D2BAFB26E48}" type="slidenum">
              <a:rPr lang="ru-RU"/>
              <a:pPr/>
              <a:t>18</a:t>
            </a:fld>
            <a:endParaRPr lang="ru-RU"/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ЛВС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 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сетей </a:t>
            </a:r>
            <a:r>
              <a:rPr lang="ru-RU" sz="2800" b="1" dirty="0" err="1">
                <a:latin typeface="Tahoma" pitchFamily="34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 </a:t>
            </a:r>
            <a:endParaRPr lang="ru-RU" sz="2800" b="1" dirty="0">
              <a:latin typeface="Tahoma" pitchFamily="34" charset="0"/>
            </a:endParaRPr>
          </a:p>
        </p:txBody>
      </p:sp>
      <p:graphicFrame>
        <p:nvGraphicFramePr>
          <p:cNvPr id="10539" name="Group 29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8307382"/>
              </p:ext>
            </p:extLst>
          </p:nvPr>
        </p:nvGraphicFramePr>
        <p:xfrm>
          <a:off x="457200" y="1268760"/>
          <a:ext cx="8229600" cy="446722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Сети IEEE 802.11</a:t>
                      </a: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 – </a:t>
                      </a: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e.t.c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Bluetooth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Назначение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Беспроводные домашние/офисные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Замена кабельных соединений для компактных коммуникационных средств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Рабочая частота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Максимальная скорость передачи данных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11 Мбит/сек (IEEE 802.11b), 2Мбит/сек (IEEE 802.11)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721 Кбит/сек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Дальность действия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 м или 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Максимальное количество узлов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128 устройств на сеть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устройств на одну пикосеть, макс. 10 пикосетей, т.е. до 71 устройства на один scatternet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Голосовые каналы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канала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Доступность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Цена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$100-$400 за узел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Около $5 за узел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753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</a:t>
            </a:r>
            <a:r>
              <a:rPr lang="en-US" b="1" dirty="0"/>
              <a:t> </a:t>
            </a:r>
            <a:r>
              <a:rPr lang="ru-RU" b="1" dirty="0"/>
              <a:t>Группы функции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</p:nvPr>
        </p:nvGraphicFramePr>
        <p:xfrm>
          <a:off x="323528" y="980729"/>
          <a:ext cx="8640960" cy="565694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00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effectLst/>
                        </a:rPr>
                        <a:t>Название</a:t>
                      </a: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b="1" dirty="0">
                          <a:effectLst/>
                        </a:rPr>
                        <a:t>Описание</a:t>
                      </a: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09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Общий доступ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Процедуры управления связью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Определение сервисов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Протокол для определения предлагаемых сервисов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Последовательный порт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Альтернатива кабелю последовательного порта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047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Общий объектный обмен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Определяет клиент-серверные взаимоотношения при передаче объектов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7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Доступ к ЛВС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Протокол связи </a:t>
                      </a:r>
                      <a:r>
                        <a:rPr lang="en-US" sz="1800" dirty="0">
                          <a:effectLst/>
                        </a:rPr>
                        <a:t>c </a:t>
                      </a:r>
                      <a:r>
                        <a:rPr lang="ru-RU" sz="1800" dirty="0">
                          <a:effectLst/>
                        </a:rPr>
                        <a:t>ЛВС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528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Удаленный доступ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Позволяет ноутбуку получать удаленный доступ посредством мобильного телефона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67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Факс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Позволяет мобильному факсу связываться с телефоном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Беспроводная телефония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Связывает трубку с локальной базовой станцией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9009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>
                          <a:effectLst/>
                        </a:rPr>
                        <a:t>Intercom</a:t>
                      </a:r>
                      <a:endParaRPr lang="en-US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Цифровые переносный рации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168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Гарнитура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Обеспечивает связь устройств </a:t>
                      </a:r>
                      <a:r>
                        <a:rPr lang="ru-RU" sz="1800" dirty="0" err="1">
                          <a:effectLst/>
                        </a:rPr>
                        <a:t>hands-free</a:t>
                      </a:r>
                      <a:r>
                        <a:rPr lang="ru-RU" sz="1800" dirty="0">
                          <a:effectLst/>
                        </a:rPr>
                        <a:t> с телефонами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Передача объектов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Обеспечивает обмен простыми объектами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9940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>
                          <a:effectLst/>
                        </a:rPr>
                        <a:t>Передача файлов</a:t>
                      </a:r>
                      <a:endParaRPr lang="ru-RU" sz="1800" b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Предоставляет легкий способ пересылки файлов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66734"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Синхронизация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ru-RU" sz="1800" dirty="0">
                          <a:effectLst/>
                        </a:rPr>
                        <a:t>Позволяет синхронизироваться с другими компьютерами</a:t>
                      </a:r>
                      <a:endParaRPr lang="ru-RU" sz="1800" b="0" dirty="0">
                        <a:effectLst/>
                      </a:endParaRPr>
                    </a:p>
                  </a:txBody>
                  <a:tcPr marL="50224" marR="52317" marT="31390" marB="3139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8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</a:t>
            </a:r>
            <a:r>
              <a:rPr lang="ru-RU" sz="3600" b="1" dirty="0"/>
              <a:t>. Беспроводные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145435"/>
          </a:xfrm>
        </p:spPr>
        <p:txBody>
          <a:bodyPr>
            <a:normAutofit/>
          </a:bodyPr>
          <a:lstStyle/>
          <a:p>
            <a:r>
              <a:rPr lang="ru-RU" sz="2200" b="1" dirty="0"/>
              <a:t>Беспроводные технологии</a:t>
            </a:r>
            <a:r>
              <a:rPr lang="ru-RU" sz="2200" dirty="0"/>
              <a:t> — подкласс информационных технологий, служат для передачи информации между двумя и более точками на расстоянии, не требуя проводной связи. Для передачи информации могут использоваться радиоволны, а также инфракрасное, оптическое или лазерное излучение.</a:t>
            </a:r>
          </a:p>
          <a:p>
            <a:r>
              <a:rPr lang="ru-RU" sz="2200" dirty="0"/>
              <a:t>Примеры: </a:t>
            </a:r>
            <a:r>
              <a:rPr lang="en-US" sz="2200" dirty="0"/>
              <a:t>IrDA,</a:t>
            </a:r>
            <a:r>
              <a:rPr lang="ru-RU" sz="2200" dirty="0"/>
              <a:t> </a:t>
            </a:r>
            <a:r>
              <a:rPr lang="en-US" sz="2200" dirty="0" err="1"/>
              <a:t>WiFi</a:t>
            </a:r>
            <a:r>
              <a:rPr lang="ru-RU" sz="2200" dirty="0"/>
              <a:t>, </a:t>
            </a:r>
            <a:r>
              <a:rPr lang="en-US" sz="2200" dirty="0"/>
              <a:t>WiMAX</a:t>
            </a:r>
            <a:r>
              <a:rPr lang="ru-RU" sz="2200" dirty="0"/>
              <a:t>, </a:t>
            </a:r>
            <a:r>
              <a:rPr lang="en-US" sz="2200" dirty="0"/>
              <a:t>Bluetooth</a:t>
            </a:r>
            <a:r>
              <a:rPr lang="ru-RU" sz="2200" dirty="0"/>
              <a:t>, </a:t>
            </a:r>
            <a:r>
              <a:rPr lang="en-US" sz="2200" dirty="0"/>
              <a:t>RFID, GPRS, </a:t>
            </a:r>
            <a:r>
              <a:rPr lang="ru-RU" sz="2400" dirty="0" err="1"/>
              <a:t>ZigBee</a:t>
            </a:r>
            <a:r>
              <a:rPr lang="ru-RU" sz="2200" dirty="0"/>
              <a:t>. </a:t>
            </a:r>
          </a:p>
          <a:p>
            <a:r>
              <a:rPr lang="ru-RU" sz="2200" dirty="0"/>
              <a:t>Основные отличия  сетей – дальность действия и максимальная скорость.</a:t>
            </a:r>
          </a:p>
          <a:p>
            <a:r>
              <a:rPr lang="ru-RU" sz="2200" dirty="0"/>
              <a:t>Описываются стандартами </a:t>
            </a:r>
            <a:br>
              <a:rPr lang="en-US" sz="2200" dirty="0"/>
            </a:br>
            <a:r>
              <a:rPr lang="en-US" sz="2200" dirty="0"/>
              <a:t>IEEE 802.1X</a:t>
            </a:r>
            <a:endParaRPr lang="ru-RU" sz="2200" dirty="0"/>
          </a:p>
          <a:p>
            <a:endParaRPr lang="ru-RU" sz="2200" dirty="0"/>
          </a:p>
        </p:txBody>
      </p:sp>
      <p:pic>
        <p:nvPicPr>
          <p:cNvPr id="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861048"/>
            <a:ext cx="3937150" cy="2756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483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Модели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Доступ к локальной сети. </a:t>
            </a:r>
          </a:p>
          <a:p>
            <a:pPr lvl="1"/>
            <a:r>
              <a:rPr lang="ru-RU" sz="2000" dirty="0"/>
              <a:t>Модель позволяет устройствам </a:t>
            </a:r>
            <a:r>
              <a:rPr lang="ru-RU" sz="2000" dirty="0" err="1"/>
              <a:t>пикосети</a:t>
            </a:r>
            <a:r>
              <a:rPr lang="ru-RU" sz="2000" dirty="0"/>
              <a:t> получить доступ к локальной сети. </a:t>
            </a:r>
          </a:p>
          <a:p>
            <a:r>
              <a:rPr lang="ru-RU" sz="2400" b="1" dirty="0"/>
              <a:t>Синхронизация. </a:t>
            </a:r>
          </a:p>
          <a:p>
            <a:pPr lvl="1"/>
            <a:r>
              <a:rPr lang="ru-RU" sz="2000" dirty="0"/>
              <a:t>Модель обеспечивает синхронизацию персональной информации, такой как записи в телефонной книге, календаре, сообщения и заметки. </a:t>
            </a:r>
          </a:p>
          <a:p>
            <a:r>
              <a:rPr lang="ru-RU" sz="2400" b="1" dirty="0"/>
              <a:t>Телефон</a:t>
            </a:r>
            <a:r>
              <a:rPr lang="ru-RU" sz="2400" dirty="0"/>
              <a:t> </a:t>
            </a:r>
            <a:r>
              <a:rPr lang="ru-RU" sz="2400" b="1" dirty="0"/>
              <a:t>“три в одном”. </a:t>
            </a:r>
          </a:p>
          <a:p>
            <a:pPr lvl="1"/>
            <a:r>
              <a:rPr lang="ru-RU" sz="2000" dirty="0"/>
              <a:t>Телефонные трубки, могут работать как беспроводной телефон, подсоединённый к голосовой базовой станции, как интерком, связанный с другими телефонами без использования сети оператора, и как сотовый телефон. </a:t>
            </a:r>
          </a:p>
          <a:p>
            <a:r>
              <a:rPr lang="ru-RU" sz="2400" b="1" dirty="0"/>
              <a:t>Головной телефон. </a:t>
            </a:r>
          </a:p>
          <a:p>
            <a:pPr lvl="1"/>
            <a:r>
              <a:rPr lang="ru-RU" sz="2000" dirty="0"/>
              <a:t>Используется как беспроводное устройство </a:t>
            </a:r>
            <a:r>
              <a:rPr lang="ru-RU" sz="2000" dirty="0" err="1"/>
              <a:t>аудиоввода</a:t>
            </a:r>
            <a:r>
              <a:rPr lang="ru-RU" sz="2000" dirty="0"/>
              <a:t>/вывода для удалённого устройства.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805135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dirty="0"/>
              <a:t>. </a:t>
            </a:r>
            <a:r>
              <a:rPr lang="ru-RU" b="1" dirty="0"/>
              <a:t>Модели использования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Передача файлов</a:t>
            </a:r>
            <a:r>
              <a:rPr lang="ru-RU" sz="2400" dirty="0"/>
              <a:t>. </a:t>
            </a:r>
          </a:p>
          <a:p>
            <a:pPr lvl="1"/>
            <a:r>
              <a:rPr lang="ru-RU" sz="2000" dirty="0"/>
              <a:t>Передача каталогов, файлов, документов, изображений и потоковая информация. </a:t>
            </a:r>
          </a:p>
          <a:p>
            <a:pPr lvl="1"/>
            <a:r>
              <a:rPr lang="ru-RU" sz="2000" dirty="0"/>
              <a:t>также позволяет просматривать структуру каталогов с удалённого устройства. </a:t>
            </a:r>
          </a:p>
          <a:p>
            <a:r>
              <a:rPr lang="ru-RU" sz="2400" b="1" dirty="0"/>
              <a:t>Мост Интернет. </a:t>
            </a:r>
            <a:endParaRPr lang="ru-RU" sz="2400" dirty="0"/>
          </a:p>
          <a:p>
            <a:pPr lvl="1"/>
            <a:r>
              <a:rPr lang="ru-RU" sz="2000" dirty="0"/>
              <a:t>ПК связывается с мобильным телефоном или беспроводным модемом для удалённого доступа к сети или факсу. </a:t>
            </a:r>
          </a:p>
          <a:p>
            <a:pPr lvl="1"/>
            <a:r>
              <a:rPr lang="ru-RU" sz="2000" dirty="0"/>
              <a:t>Управление модемом осуществляется с помощью команд AT, а для передачи данных используется другой стек протоколов (например, PPP над RFCOMM). </a:t>
            </a:r>
          </a:p>
          <a:p>
            <a:pPr lvl="1"/>
            <a:r>
              <a:rPr lang="ru-RU" sz="2000" dirty="0"/>
              <a:t>При факсимильной связи программное обеспечение факса работает непосредственно над уровнем RFCOMM. </a:t>
            </a:r>
          </a:p>
        </p:txBody>
      </p:sp>
    </p:spTree>
    <p:extLst>
      <p:ext uri="{BB962C8B-B14F-4D97-AF65-F5344CB8AC3E}">
        <p14:creationId xmlns:p14="http://schemas.microsoft.com/office/powerpoint/2010/main" val="4172826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Характеристики</a:t>
            </a:r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446444"/>
              </p:ext>
            </p:extLst>
          </p:nvPr>
        </p:nvGraphicFramePr>
        <p:xfrm>
          <a:off x="251520" y="908720"/>
          <a:ext cx="8712968" cy="555689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5098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31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Диапазон частот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2.4 ГГц, диапазон </a:t>
                      </a:r>
                      <a:r>
                        <a:rPr lang="en-US" sz="2000" u="none" strike="noStrike" dirty="0">
                          <a:effectLst/>
                        </a:rPr>
                        <a:t>ISM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indent="0" algn="l" fontAlgn="b"/>
                      <a:r>
                        <a:rPr lang="ru-RU" sz="2000" u="none" strike="noStrike" dirty="0">
                          <a:effectLst/>
                        </a:rPr>
                        <a:t>f=2402+k </a:t>
                      </a:r>
                      <a:r>
                        <a:rPr lang="ru-RU" sz="2000" u="none" strike="noStrike" dirty="0" err="1">
                          <a:effectLst/>
                        </a:rPr>
                        <a:t>MHz</a:t>
                      </a:r>
                      <a:r>
                        <a:rPr lang="ru-RU" sz="2000" u="none" strike="noStrike" dirty="0">
                          <a:effectLst/>
                        </a:rPr>
                        <a:t>, k=0,…,78 – радиоканалы</a:t>
                      </a: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Модуляция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marL="533400" indent="0" algn="l" fontAlgn="b"/>
                      <a:r>
                        <a:rPr lang="en-US" sz="2000" u="none" strike="noStrike" dirty="0">
                          <a:effectLst/>
                        </a:rPr>
                        <a:t>GFSK – </a:t>
                      </a:r>
                      <a:r>
                        <a:rPr lang="ru-RU" sz="2000" u="none" strike="noStrike" dirty="0">
                          <a:effectLst/>
                        </a:rPr>
                        <a:t>основная (</a:t>
                      </a:r>
                      <a:r>
                        <a:rPr lang="en-US" sz="2000" u="none" strike="noStrike" dirty="0">
                          <a:effectLst/>
                        </a:rPr>
                        <a:t>BT=0.5)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π/4-DQPSK,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u="none" strike="noStrike" dirty="0">
                          <a:effectLst/>
                        </a:rPr>
                        <a:t> 8DPSK – </a:t>
                      </a:r>
                      <a:r>
                        <a:rPr lang="en-US" sz="2000" u="none" strike="noStrike" dirty="0" err="1">
                          <a:effectLst/>
                        </a:rPr>
                        <a:t>для</a:t>
                      </a:r>
                      <a:r>
                        <a:rPr lang="en-US" sz="2000" u="none" strike="noStrike" dirty="0">
                          <a:effectLst/>
                        </a:rPr>
                        <a:t> EDR</a:t>
                      </a:r>
                      <a:r>
                        <a:rPr lang="ru-RU" sz="2000" u="none" strike="noStrike" baseline="0" dirty="0">
                          <a:effectLst/>
                        </a:rPr>
                        <a:t> (ускоренный режим)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50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Максимальная скорость передачи данных в канале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marL="533400" indent="0" algn="l" fontAlgn="b"/>
                      <a:r>
                        <a:rPr lang="ru-RU" sz="2000" u="none" strike="noStrike" dirty="0">
                          <a:effectLst/>
                        </a:rPr>
                        <a:t>1 Мбит/с – для </a:t>
                      </a:r>
                      <a:r>
                        <a:rPr lang="en-US" sz="2000" u="none" strike="noStrike" dirty="0">
                          <a:effectLst/>
                        </a:rPr>
                        <a:t>GFSK</a:t>
                      </a:r>
                      <a:endParaRPr lang="ru-RU" sz="2000" u="none" strike="noStrike" dirty="0">
                        <a:effectLst/>
                      </a:endParaRP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2 Мбит/с – для </a:t>
                      </a:r>
                      <a:r>
                        <a:rPr lang="el-GR" sz="2000" u="none" strike="noStrike" dirty="0">
                          <a:effectLst/>
                        </a:rPr>
                        <a:t>π/4-</a:t>
                      </a:r>
                      <a:r>
                        <a:rPr lang="en-US" sz="2000" u="none" strike="noStrike" dirty="0">
                          <a:effectLst/>
                        </a:rPr>
                        <a:t>DQPSK</a:t>
                      </a: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3 Мбит/с – для 8</a:t>
                      </a:r>
                      <a:r>
                        <a:rPr lang="en-US" sz="2000" u="none" strike="noStrike" dirty="0">
                          <a:effectLst/>
                        </a:rPr>
                        <a:t>DPSK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Схемы доступа в сеть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TDMA, FDMA, CDMA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>
                          <a:effectLst/>
                        </a:rPr>
                        <a:t>Схема передачи</a:t>
                      </a:r>
                      <a:endParaRPr lang="ru-RU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TDD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338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Метод Расширение спектра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FHSS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3831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Расстояние между несущими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 МГц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18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Скорость перестройки частоты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1600 в режиме передачи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3200 в режимах опроса и запроса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55030">
                <a:tc>
                  <a:txBody>
                    <a:bodyPr/>
                    <a:lstStyle/>
                    <a:p>
                      <a:pPr algn="ctr" fontAlgn="b"/>
                      <a:r>
                        <a:rPr lang="ru-RU" sz="2000" u="none" strike="noStrike" dirty="0">
                          <a:effectLst/>
                        </a:rPr>
                        <a:t>Максимальная мощность передачи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tc>
                  <a:txBody>
                    <a:bodyPr/>
                    <a:lstStyle/>
                    <a:p>
                      <a:pPr marL="533400" indent="0" algn="l" fontAlgn="b"/>
                      <a:r>
                        <a:rPr lang="ru-RU" sz="2000" u="none" strike="noStrike" dirty="0">
                          <a:effectLst/>
                        </a:rPr>
                        <a:t>1 мВт - 100 мВт – класс 1</a:t>
                      </a: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0.25 мВт - 2.5 мВт – класс 2</a:t>
                      </a:r>
                    </a:p>
                    <a:p>
                      <a:pPr marL="53340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u="none" strike="noStrike" dirty="0">
                          <a:effectLst/>
                        </a:rPr>
                        <a:t>до 1 мВт – класс 3</a:t>
                      </a:r>
                      <a:endParaRPr lang="ru-RU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321" marR="4321" marT="4321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1290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Bluetooth</a:t>
            </a:r>
            <a:r>
              <a:rPr lang="ru-RU" sz="3600" b="1" dirty="0"/>
              <a:t>. Топологии </a:t>
            </a:r>
            <a:r>
              <a:rPr lang="en-US" sz="3600" b="1" dirty="0"/>
              <a:t>p</a:t>
            </a:r>
            <a:r>
              <a:rPr lang="ru-RU" sz="3600" b="1" dirty="0" err="1"/>
              <a:t>iconet</a:t>
            </a:r>
            <a:r>
              <a:rPr lang="en-US" sz="3600" b="1" dirty="0"/>
              <a:t> </a:t>
            </a:r>
            <a:r>
              <a:rPr lang="ru-RU" sz="3600" b="1" dirty="0"/>
              <a:t>и</a:t>
            </a:r>
            <a:r>
              <a:rPr lang="en-US" sz="3600" b="1" dirty="0"/>
              <a:t> </a:t>
            </a:r>
            <a:r>
              <a:rPr lang="ru-RU" sz="3600" b="1" dirty="0" err="1"/>
              <a:t>scatternet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4006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ru-RU" sz="2000" b="1" dirty="0"/>
              <a:t>Топология  "</a:t>
            </a:r>
            <a:r>
              <a:rPr lang="ru-RU" sz="2000" b="1" dirty="0" err="1"/>
              <a:t>пикосетей</a:t>
            </a:r>
            <a:r>
              <a:rPr lang="ru-RU" sz="2000" b="1" dirty="0"/>
              <a:t>" (</a:t>
            </a:r>
            <a:r>
              <a:rPr lang="ru-RU" sz="2000" b="1" dirty="0" err="1"/>
              <a:t>piconet</a:t>
            </a:r>
            <a:r>
              <a:rPr lang="ru-RU" sz="2000" b="1" dirty="0"/>
              <a:t>)</a:t>
            </a:r>
          </a:p>
          <a:p>
            <a:pPr lvl="1"/>
            <a:r>
              <a:rPr lang="ru-RU" sz="2200" dirty="0"/>
              <a:t>одно ведущее устройство не более </a:t>
            </a:r>
            <a:r>
              <a:rPr lang="en-US" sz="2200" dirty="0"/>
              <a:t>7 </a:t>
            </a:r>
            <a:r>
              <a:rPr lang="ru-RU" sz="2200" dirty="0"/>
              <a:t>ведомых. </a:t>
            </a:r>
          </a:p>
          <a:p>
            <a:pPr lvl="2"/>
            <a:r>
              <a:rPr lang="ru-RU" sz="2000" dirty="0"/>
              <a:t>Ведомые устройства могут взаимодействовать друг с другом только через ведущее. </a:t>
            </a:r>
          </a:p>
          <a:p>
            <a:pPr lvl="1"/>
            <a:r>
              <a:rPr lang="ru-RU" sz="2200" dirty="0"/>
              <a:t>Каждое устройство может быть членом 4 </a:t>
            </a:r>
            <a:r>
              <a:rPr lang="ru-RU" sz="2200" dirty="0" err="1"/>
              <a:t>пикосетей</a:t>
            </a:r>
            <a:r>
              <a:rPr lang="ru-RU" sz="2200" dirty="0"/>
              <a:t>, но главным может быть только в одной из них. </a:t>
            </a:r>
          </a:p>
          <a:p>
            <a:pPr lvl="2"/>
            <a:r>
              <a:rPr lang="ru-RU" sz="2200" dirty="0"/>
              <a:t>выполняет роль моста между </a:t>
            </a:r>
            <a:r>
              <a:rPr lang="ru-RU" sz="2200" dirty="0" err="1"/>
              <a:t>пикосетями</a:t>
            </a:r>
            <a:r>
              <a:rPr lang="ru-RU" sz="2200" dirty="0"/>
              <a:t>. </a:t>
            </a:r>
          </a:p>
          <a:p>
            <a:r>
              <a:rPr lang="ru-RU" sz="2200" b="1" dirty="0"/>
              <a:t>Несколько </a:t>
            </a:r>
            <a:r>
              <a:rPr lang="ru-RU" sz="2200" b="1" dirty="0" err="1"/>
              <a:t>пикосетей</a:t>
            </a:r>
            <a:r>
              <a:rPr lang="ru-RU" sz="2200" b="1" dirty="0"/>
              <a:t> образуют  </a:t>
            </a:r>
            <a:r>
              <a:rPr lang="ru-RU" sz="2200" b="1" dirty="0" err="1"/>
              <a:t>scatternet</a:t>
            </a:r>
            <a:r>
              <a:rPr lang="ru-RU" sz="2200" b="1" dirty="0"/>
              <a:t> </a:t>
            </a:r>
            <a:r>
              <a:rPr lang="ru-RU" sz="2200" dirty="0"/>
              <a:t>("разбросанную сеть").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3131840" y="4365104"/>
          <a:ext cx="3875862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172151" imgH="1884777" progId="">
                  <p:embed/>
                </p:oleObj>
              </mc:Choice>
              <mc:Fallback>
                <p:oleObj name="Visio" r:id="rId2" imgW="3172151" imgH="1884777" progId="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4365104"/>
                        <a:ext cx="3875862" cy="230425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9708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Состояния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400600"/>
          </a:xfrm>
        </p:spPr>
        <p:txBody>
          <a:bodyPr>
            <a:noAutofit/>
          </a:bodyPr>
          <a:lstStyle/>
          <a:p>
            <a:r>
              <a:rPr lang="ru-RU" sz="2000" b="1" dirty="0"/>
              <a:t>Работа в сети проходит в нескольких состояниях:</a:t>
            </a:r>
          </a:p>
          <a:p>
            <a:r>
              <a:rPr lang="ru-RU" sz="2000" b="1" dirty="0"/>
              <a:t>холостое состояние </a:t>
            </a:r>
            <a:r>
              <a:rPr lang="ru-RU" sz="2000" dirty="0"/>
              <a:t>– низкое энергопотребление, работают только часы устройства </a:t>
            </a:r>
          </a:p>
          <a:p>
            <a:r>
              <a:rPr lang="ru-RU" sz="2000" b="1" dirty="0"/>
              <a:t>состояние соединения </a:t>
            </a:r>
            <a:r>
              <a:rPr lang="ru-RU" sz="2000" dirty="0"/>
              <a:t>– устройство подключено к </a:t>
            </a:r>
            <a:r>
              <a:rPr lang="ru-RU" sz="2000" dirty="0" err="1"/>
              <a:t>пикосети</a:t>
            </a:r>
            <a:r>
              <a:rPr lang="ru-RU" sz="2000" dirty="0"/>
              <a:t> </a:t>
            </a:r>
          </a:p>
          <a:p>
            <a:r>
              <a:rPr lang="ru-RU" sz="2000" b="1" dirty="0"/>
              <a:t>состояние парковки </a:t>
            </a:r>
            <a:r>
              <a:rPr lang="ru-RU" sz="2000" dirty="0"/>
              <a:t>– состояние подчинённого устройства, </a:t>
            </a:r>
          </a:p>
          <a:p>
            <a:r>
              <a:rPr lang="ru-RU" sz="2000" dirty="0"/>
              <a:t>не требуется участия в работе сети, но устройство остается её частью </a:t>
            </a:r>
          </a:p>
        </p:txBody>
      </p:sp>
      <p:pic>
        <p:nvPicPr>
          <p:cNvPr id="4" name="Объект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970" y="3260270"/>
            <a:ext cx="5328592" cy="3478338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43508" y="3567495"/>
            <a:ext cx="3600400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100" b="1" dirty="0"/>
              <a:t>Промежуточные состояния</a:t>
            </a:r>
          </a:p>
          <a:p>
            <a:pPr lvl="1">
              <a:buFontTx/>
              <a:buChar char="-"/>
            </a:pPr>
            <a:r>
              <a:rPr lang="ru-RU" sz="2100" dirty="0"/>
              <a:t>Состояния запросов ведущего/ведомого устройств</a:t>
            </a:r>
          </a:p>
          <a:p>
            <a:pPr lvl="1">
              <a:buFontTx/>
              <a:buChar char="-"/>
            </a:pPr>
            <a:r>
              <a:rPr lang="ru-RU" sz="2100" dirty="0"/>
              <a:t>Состояния ответов ведущего/ведомого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6061792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Развитие стандарта </a:t>
            </a:r>
            <a:r>
              <a:rPr lang="en-US" dirty="0" err="1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281987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r>
              <a:rPr lang="ru-RU" dirty="0"/>
              <a:t> </a:t>
            </a:r>
            <a:r>
              <a:rPr lang="en-US" dirty="0"/>
              <a:t>v </a:t>
            </a:r>
            <a:r>
              <a:rPr lang="ru-RU" dirty="0"/>
              <a:t>1</a:t>
            </a:r>
            <a:r>
              <a:rPr lang="en-US" dirty="0"/>
              <a:t>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400600"/>
          </a:xfrm>
        </p:spPr>
        <p:txBody>
          <a:bodyPr>
            <a:noAutofit/>
          </a:bodyPr>
          <a:lstStyle/>
          <a:p>
            <a:r>
              <a:rPr lang="ru-RU" sz="2100" b="1" dirty="0" err="1"/>
              <a:t>Bluetooth</a:t>
            </a:r>
            <a:r>
              <a:rPr lang="ru-RU" sz="2100" b="1" dirty="0"/>
              <a:t> 1.0</a:t>
            </a:r>
            <a:r>
              <a:rPr lang="ru-RU" sz="2100" dirty="0"/>
              <a:t> (1998).</a:t>
            </a:r>
          </a:p>
          <a:p>
            <a:r>
              <a:rPr lang="ru-RU" sz="2100" b="1" dirty="0" err="1"/>
              <a:t>Bluetooth</a:t>
            </a:r>
            <a:r>
              <a:rPr lang="ru-RU" sz="2100" b="1" dirty="0"/>
              <a:t> 1.1</a:t>
            </a:r>
            <a:r>
              <a:rPr lang="ru-RU" sz="2100" dirty="0"/>
              <a:t> </a:t>
            </a:r>
          </a:p>
          <a:p>
            <a:pPr lvl="1"/>
            <a:r>
              <a:rPr lang="ru-RU" sz="2100" dirty="0"/>
              <a:t>добавлена поддержка нешифрованных каналов, индикация уровня мощности принимаемого сигнала.</a:t>
            </a:r>
          </a:p>
          <a:p>
            <a:r>
              <a:rPr lang="ru-RU" sz="2100" b="1" dirty="0" err="1"/>
              <a:t>Bluetooth</a:t>
            </a:r>
            <a:r>
              <a:rPr lang="ru-RU" sz="2100" b="1" dirty="0"/>
              <a:t> 1.2 </a:t>
            </a:r>
          </a:p>
          <a:p>
            <a:pPr lvl="1"/>
            <a:r>
              <a:rPr lang="ru-RU" sz="2100" b="1" dirty="0"/>
              <a:t>Быстрое подключение и обнаружение</a:t>
            </a:r>
            <a:r>
              <a:rPr lang="ru-RU" sz="2100" dirty="0"/>
              <a:t>.</a:t>
            </a:r>
          </a:p>
          <a:p>
            <a:pPr lvl="1"/>
            <a:r>
              <a:rPr lang="ru-RU" sz="2100" b="1" dirty="0"/>
              <a:t>Адаптивная перестройка частоты </a:t>
            </a:r>
            <a:r>
              <a:rPr lang="ru-RU" sz="2100" dirty="0"/>
              <a:t>в </a:t>
            </a:r>
            <a:r>
              <a:rPr lang="en-US" sz="2100" dirty="0"/>
              <a:t>FHSS </a:t>
            </a:r>
            <a:r>
              <a:rPr lang="ru-RU" sz="2100" dirty="0"/>
              <a:t>(</a:t>
            </a:r>
            <a:r>
              <a:rPr lang="ru-RU" sz="2100" b="1" dirty="0"/>
              <a:t>AFH</a:t>
            </a:r>
            <a:r>
              <a:rPr lang="ru-RU" sz="2100" dirty="0"/>
              <a:t>).</a:t>
            </a:r>
          </a:p>
          <a:p>
            <a:pPr lvl="1"/>
            <a:r>
              <a:rPr lang="ru-RU" sz="2100" dirty="0"/>
              <a:t>Добавлено расширенное синхронное подключение (</a:t>
            </a:r>
            <a:r>
              <a:rPr lang="ru-RU" sz="2100" b="1" dirty="0" err="1"/>
              <a:t>eSCO</a:t>
            </a:r>
            <a:r>
              <a:rPr lang="ru-RU" sz="2100" dirty="0"/>
              <a:t>)</a:t>
            </a:r>
            <a:endParaRPr lang="en-US" sz="2100" dirty="0"/>
          </a:p>
          <a:p>
            <a:pPr lvl="2"/>
            <a:r>
              <a:rPr lang="ru-RU" sz="2100" dirty="0"/>
              <a:t>улучшено качество передачи голоса в </a:t>
            </a:r>
            <a:r>
              <a:rPr lang="ru-RU" sz="2100" dirty="0" err="1"/>
              <a:t>аудиопотоке</a:t>
            </a:r>
            <a:r>
              <a:rPr lang="ru-RU" sz="2100" dirty="0"/>
              <a:t>, </a:t>
            </a:r>
          </a:p>
          <a:p>
            <a:pPr lvl="1"/>
            <a:r>
              <a:rPr lang="ru-RU" sz="2100" b="1" dirty="0"/>
              <a:t>Добавлена поддержка трёхпроводного интерфейса UART</a:t>
            </a:r>
            <a:r>
              <a:rPr lang="en-US" sz="2100" b="1" dirty="0"/>
              <a:t> </a:t>
            </a:r>
            <a:r>
              <a:rPr lang="ru-RU" sz="2100" b="1" dirty="0"/>
              <a:t>(использование протокола </a:t>
            </a:r>
            <a:r>
              <a:rPr lang="en-US" sz="2100" b="1" dirty="0"/>
              <a:t>AT </a:t>
            </a:r>
            <a:r>
              <a:rPr lang="ru-RU" sz="2100" b="1" dirty="0"/>
              <a:t>команд).</a:t>
            </a:r>
          </a:p>
          <a:p>
            <a:pPr lvl="1"/>
            <a:r>
              <a:rPr lang="ru-RU" sz="2100" b="1" dirty="0"/>
              <a:t>Утверждён как стандарт IEEE  </a:t>
            </a:r>
            <a:r>
              <a:rPr lang="ru-RU" sz="2100" b="1" dirty="0" err="1"/>
              <a:t>Standard</a:t>
            </a:r>
            <a:r>
              <a:rPr lang="ru-RU" sz="2100" b="1" dirty="0"/>
              <a:t> 802.15.1-2005</a:t>
            </a:r>
            <a:r>
              <a:rPr lang="ru-RU" sz="2100" dirty="0"/>
              <a:t>.</a:t>
            </a:r>
          </a:p>
          <a:p>
            <a:pPr lvl="1"/>
            <a:r>
              <a:rPr lang="ru-RU" sz="2100" dirty="0"/>
              <a:t>Введены режимы управления потоком данных (</a:t>
            </a:r>
            <a:r>
              <a:rPr lang="ru-RU" sz="2100" dirty="0" err="1"/>
              <a:t>Flow</a:t>
            </a:r>
            <a:r>
              <a:rPr lang="ru-RU" sz="2100" dirty="0"/>
              <a:t> </a:t>
            </a:r>
            <a:r>
              <a:rPr lang="ru-RU" sz="2100" dirty="0" err="1"/>
              <a:t>Control</a:t>
            </a:r>
            <a:r>
              <a:rPr lang="ru-RU" sz="2100" dirty="0"/>
              <a:t>) </a:t>
            </a:r>
          </a:p>
          <a:p>
            <a:pPr lvl="1"/>
            <a:r>
              <a:rPr lang="ru-RU" sz="2100" dirty="0"/>
              <a:t>Введен режим повторной передачи (</a:t>
            </a:r>
            <a:r>
              <a:rPr lang="ru-RU" sz="2100" dirty="0" err="1"/>
              <a:t>Retransmission</a:t>
            </a:r>
            <a:r>
              <a:rPr lang="ru-RU" sz="2100" dirty="0"/>
              <a:t> </a:t>
            </a:r>
            <a:r>
              <a:rPr lang="ru-RU" sz="2100" dirty="0" err="1"/>
              <a:t>Modes</a:t>
            </a:r>
            <a:r>
              <a:rPr lang="ru-RU" sz="2100" dirty="0"/>
              <a:t>) уровня L2CAP.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672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r>
              <a:rPr lang="ru-RU" dirty="0"/>
              <a:t> </a:t>
            </a:r>
            <a:r>
              <a:rPr lang="en-US" dirty="0"/>
              <a:t>v 2.x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291264" cy="5400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100" b="1" dirty="0" err="1"/>
              <a:t>Bluetooth</a:t>
            </a:r>
            <a:r>
              <a:rPr lang="ru-RU" sz="2100" b="1" dirty="0"/>
              <a:t> 2.0 + EDR</a:t>
            </a:r>
            <a:r>
              <a:rPr lang="ru-RU" sz="2100" dirty="0"/>
              <a:t> 2004 г. </a:t>
            </a:r>
          </a:p>
          <a:p>
            <a:pPr lvl="1">
              <a:spcBef>
                <a:spcPts val="1200"/>
              </a:spcBef>
            </a:pPr>
            <a:r>
              <a:rPr lang="ru-RU" sz="2100" b="1" dirty="0"/>
              <a:t>Поддержка </a:t>
            </a:r>
            <a:r>
              <a:rPr lang="ru-RU" sz="2100" b="1" dirty="0" err="1"/>
              <a:t>Enhanced</a:t>
            </a:r>
            <a:r>
              <a:rPr lang="ru-RU" sz="2100" b="1" dirty="0"/>
              <a:t> </a:t>
            </a:r>
            <a:r>
              <a:rPr lang="ru-RU" sz="2100" b="1" dirty="0" err="1"/>
              <a:t>Data</a:t>
            </a:r>
            <a:r>
              <a:rPr lang="ru-RU" sz="2100" b="1" dirty="0"/>
              <a:t> </a:t>
            </a:r>
            <a:r>
              <a:rPr lang="ru-RU" sz="2100" b="1" dirty="0" err="1"/>
              <a:t>Rate</a:t>
            </a:r>
            <a:r>
              <a:rPr lang="ru-RU" sz="2100" b="1" dirty="0"/>
              <a:t> (EDR) (скорость 3МБит/с). 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Снижение потребления энергии.</a:t>
            </a:r>
          </a:p>
          <a:p>
            <a:pPr>
              <a:spcBef>
                <a:spcPts val="1200"/>
              </a:spcBef>
            </a:pPr>
            <a:r>
              <a:rPr lang="ru-RU" sz="2100" b="1" dirty="0" err="1"/>
              <a:t>Bluetooth</a:t>
            </a:r>
            <a:r>
              <a:rPr lang="ru-RU" sz="2100" b="1" dirty="0"/>
              <a:t> 2.1(</a:t>
            </a:r>
            <a:r>
              <a:rPr lang="ru-RU" sz="2100" dirty="0"/>
              <a:t>2007 г.)</a:t>
            </a:r>
            <a:r>
              <a:rPr lang="ru-RU" sz="2100" b="1" dirty="0"/>
              <a:t> + EDR</a:t>
            </a:r>
            <a:r>
              <a:rPr lang="ru-RU" sz="2100" dirty="0"/>
              <a:t> </a:t>
            </a:r>
            <a:r>
              <a:rPr lang="en-US" sz="2100" dirty="0"/>
              <a:t>(</a:t>
            </a:r>
            <a:r>
              <a:rPr lang="ru-RU" sz="2100" dirty="0"/>
              <a:t>2008 г</a:t>
            </a:r>
            <a:r>
              <a:rPr lang="en-US" sz="2100" dirty="0"/>
              <a:t>)</a:t>
            </a:r>
            <a:r>
              <a:rPr lang="ru-RU" sz="2100" b="1" dirty="0"/>
              <a:t> </a:t>
            </a:r>
            <a:endParaRPr lang="en-US" sz="2100" b="1" dirty="0"/>
          </a:p>
          <a:p>
            <a:pPr lvl="1">
              <a:spcBef>
                <a:spcPts val="1200"/>
              </a:spcBef>
            </a:pPr>
            <a:r>
              <a:rPr lang="ru-RU" sz="2100" dirty="0"/>
              <a:t>Повышено энергосбережение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упрощает установление связи между двумя устройствами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903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dirty="0"/>
              <a:t>Bluetooth</a:t>
            </a:r>
            <a:r>
              <a:rPr lang="ru-RU" dirty="0"/>
              <a:t> </a:t>
            </a:r>
            <a:r>
              <a:rPr lang="en-US" dirty="0"/>
              <a:t>v 3.x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71149"/>
            <a:ext cx="8291264" cy="540060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ru-RU" sz="2100" b="1" dirty="0" err="1"/>
              <a:t>Bluetooth</a:t>
            </a:r>
            <a:r>
              <a:rPr lang="ru-RU" sz="2100" b="1" dirty="0"/>
              <a:t> 3.0 + HS</a:t>
            </a:r>
            <a:r>
              <a:rPr lang="en-US" sz="2100" b="1" dirty="0"/>
              <a:t> (</a:t>
            </a:r>
            <a:r>
              <a:rPr lang="ru-RU" sz="2100" dirty="0"/>
              <a:t>2009 г</a:t>
            </a:r>
            <a:r>
              <a:rPr lang="en-US" sz="2100" dirty="0"/>
              <a:t>)</a:t>
            </a:r>
            <a:r>
              <a:rPr lang="ru-RU" sz="2100" dirty="0"/>
              <a:t> включает 2 радиосистемы: </a:t>
            </a:r>
            <a:endParaRPr lang="en-US" sz="2100" dirty="0"/>
          </a:p>
          <a:p>
            <a:pPr>
              <a:spcBef>
                <a:spcPts val="1200"/>
              </a:spcBef>
            </a:pPr>
            <a:r>
              <a:rPr lang="ru-RU" sz="2100" b="1" dirty="0" err="1"/>
              <a:t>подстандарт</a:t>
            </a:r>
            <a:r>
              <a:rPr lang="ru-RU" sz="2100" b="1" dirty="0"/>
              <a:t> </a:t>
            </a:r>
            <a:r>
              <a:rPr lang="ru-RU" sz="2100" b="1" dirty="0" err="1"/>
              <a:t>Bluetooth</a:t>
            </a:r>
            <a:r>
              <a:rPr lang="ru-RU" sz="2100" b="1" dirty="0"/>
              <a:t> 2.0</a:t>
            </a:r>
            <a:r>
              <a:rPr lang="ru-RU" sz="2100" dirty="0"/>
              <a:t> обеспечивает передачу данных 3 Мбит/с и низкое энергопотребление; </a:t>
            </a:r>
            <a:endParaRPr lang="en-US" sz="2100" dirty="0"/>
          </a:p>
          <a:p>
            <a:pPr>
              <a:spcBef>
                <a:spcPts val="1200"/>
              </a:spcBef>
            </a:pPr>
            <a:r>
              <a:rPr lang="ru-RU" sz="2100" b="1" dirty="0" err="1"/>
              <a:t>подстандарт</a:t>
            </a:r>
            <a:r>
              <a:rPr lang="ru-RU" sz="2100" dirty="0"/>
              <a:t> </a:t>
            </a:r>
            <a:r>
              <a:rPr lang="ru-RU" sz="2100" b="1" dirty="0" err="1"/>
              <a:t>Bluetooth</a:t>
            </a:r>
            <a:r>
              <a:rPr lang="ru-RU" sz="2100" b="1" dirty="0"/>
              <a:t> </a:t>
            </a:r>
            <a:r>
              <a:rPr lang="en-US" sz="2100" b="1" dirty="0"/>
              <a:t>HS</a:t>
            </a:r>
            <a:r>
              <a:rPr lang="en-US" sz="2100" dirty="0"/>
              <a:t> </a:t>
            </a:r>
            <a:r>
              <a:rPr lang="ru-RU" sz="2100" dirty="0"/>
              <a:t>совместим со стандартом 802.11</a:t>
            </a:r>
          </a:p>
          <a:p>
            <a:pPr lvl="1">
              <a:spcBef>
                <a:spcPts val="1200"/>
              </a:spcBef>
            </a:pPr>
            <a:r>
              <a:rPr lang="ru-RU" sz="2100" b="1" dirty="0"/>
              <a:t>добавление AMP (</a:t>
            </a:r>
            <a:r>
              <a:rPr lang="ru-RU" sz="2100" b="1" dirty="0" err="1"/>
              <a:t>Alternate</a:t>
            </a:r>
            <a:r>
              <a:rPr lang="ru-RU" sz="2100" b="1" dirty="0"/>
              <a:t> MAC/PHY), дополнение к 802.11 </a:t>
            </a:r>
            <a:endParaRPr lang="en-US" sz="2100" b="1" dirty="0"/>
          </a:p>
          <a:p>
            <a:pPr lvl="1">
              <a:spcBef>
                <a:spcPts val="1200"/>
              </a:spcBef>
            </a:pPr>
            <a:r>
              <a:rPr lang="ru-RU" sz="2100" dirty="0"/>
              <a:t>несовместим со спецификациями </a:t>
            </a:r>
            <a:r>
              <a:rPr lang="ru-RU" sz="2100" dirty="0" err="1"/>
              <a:t>Wi-Fi</a:t>
            </a:r>
            <a:r>
              <a:rPr lang="ru-RU" sz="2100" dirty="0"/>
              <a:t>, 802.11b/g или 802.11n.</a:t>
            </a:r>
          </a:p>
          <a:p>
            <a:pPr lvl="1">
              <a:spcBef>
                <a:spcPts val="1200"/>
              </a:spcBef>
            </a:pPr>
            <a:r>
              <a:rPr lang="ru-RU" sz="2100" b="1" dirty="0"/>
              <a:t>обеспечивает передач</a:t>
            </a:r>
            <a:r>
              <a:rPr lang="en-US" sz="2100" b="1" dirty="0"/>
              <a:t>e</a:t>
            </a:r>
            <a:r>
              <a:rPr lang="ru-RU" sz="2100" b="1" dirty="0"/>
              <a:t> данных со скоростью до 24 Мбит/с</a:t>
            </a:r>
            <a:r>
              <a:rPr lang="en-US" sz="2100" b="1" dirty="0"/>
              <a:t>. </a:t>
            </a:r>
          </a:p>
          <a:p>
            <a:pPr>
              <a:spcBef>
                <a:spcPts val="1200"/>
              </a:spcBef>
            </a:pPr>
            <a:r>
              <a:rPr lang="ru-RU" sz="2100" dirty="0"/>
              <a:t>Выбор радиосистемы для передачи данных зависит от размера передаваемого файла.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Небольшие файлы передаются по медленному каналу, а большие — по высокоскоростному.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662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 </a:t>
            </a:r>
            <a:r>
              <a:rPr lang="en-US" b="1" dirty="0"/>
              <a:t>v 4.x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908720"/>
            <a:ext cx="8712968" cy="5616624"/>
          </a:xfrm>
        </p:spPr>
        <p:txBody>
          <a:bodyPr>
            <a:noAutofit/>
          </a:bodyPr>
          <a:lstStyle/>
          <a:p>
            <a:r>
              <a:rPr lang="ru-RU" sz="2000" b="1" dirty="0" err="1"/>
              <a:t>Bluetooth</a:t>
            </a:r>
            <a:r>
              <a:rPr lang="ru-RU" sz="2000" b="1" dirty="0"/>
              <a:t> 4.0 (</a:t>
            </a:r>
            <a:r>
              <a:rPr lang="ru-RU" sz="2000" dirty="0"/>
              <a:t>2010 г.)  Включает 3 протокола:</a:t>
            </a:r>
          </a:p>
          <a:p>
            <a:pPr lvl="1"/>
            <a:r>
              <a:rPr lang="ru-RU" sz="2100" dirty="0"/>
              <a:t>Классический </a:t>
            </a:r>
            <a:r>
              <a:rPr lang="ru-RU" sz="2100" dirty="0" err="1"/>
              <a:t>Bluetooth</a:t>
            </a:r>
            <a:r>
              <a:rPr lang="ru-RU" sz="2100" dirty="0"/>
              <a:t>,</a:t>
            </a:r>
          </a:p>
          <a:p>
            <a:pPr lvl="1"/>
            <a:r>
              <a:rPr lang="ru-RU" sz="2100" dirty="0"/>
              <a:t>Высокоскоростной </a:t>
            </a:r>
            <a:r>
              <a:rPr lang="ru-RU" sz="2100" dirty="0" err="1"/>
              <a:t>Bluetooth</a:t>
            </a:r>
            <a:endParaRPr lang="ru-RU" sz="2100" dirty="0"/>
          </a:p>
          <a:p>
            <a:pPr lvl="1"/>
            <a:r>
              <a:rPr lang="ru-RU" sz="2100" b="1" dirty="0" err="1"/>
              <a:t>Bluetooth</a:t>
            </a:r>
            <a:r>
              <a:rPr lang="ru-RU" sz="2100" b="1" dirty="0"/>
              <a:t> с низким энергопотреблением.</a:t>
            </a:r>
          </a:p>
          <a:p>
            <a:pPr lvl="2"/>
            <a:r>
              <a:rPr lang="ru-RU" sz="1900" dirty="0"/>
              <a:t>предназначен, для миниатюрных электронных датчиков </a:t>
            </a:r>
          </a:p>
          <a:p>
            <a:pPr lvl="3"/>
            <a:r>
              <a:rPr lang="ru-RU" sz="1900" dirty="0"/>
              <a:t>температуры, давления, влажности, скорости передвижения и т. д.</a:t>
            </a:r>
          </a:p>
          <a:p>
            <a:pPr lvl="3"/>
            <a:r>
              <a:rPr lang="ru-RU" sz="1900" dirty="0"/>
              <a:t>Передатчик включается только на время отправки данных, </a:t>
            </a:r>
          </a:p>
          <a:p>
            <a:pPr lvl="3"/>
            <a:r>
              <a:rPr lang="ru-RU" sz="1900" dirty="0"/>
              <a:t>скорость передачи в 1 Мбит/с при размере пакета данных 8—27 байт. </a:t>
            </a:r>
          </a:p>
          <a:p>
            <a:pPr lvl="3"/>
            <a:r>
              <a:rPr lang="ru-RU" sz="1900" dirty="0"/>
              <a:t>установка соединения за 5 миллисекунд на расстоянии до 100 м. </a:t>
            </a:r>
          </a:p>
          <a:p>
            <a:r>
              <a:rPr lang="ru-RU" sz="1900" b="1" dirty="0" err="1"/>
              <a:t>Bluetooth</a:t>
            </a:r>
            <a:r>
              <a:rPr lang="ru-RU" sz="1900" b="1" dirty="0"/>
              <a:t> 4.1 2013 г. </a:t>
            </a:r>
          </a:p>
          <a:p>
            <a:pPr lvl="1"/>
            <a:r>
              <a:rPr lang="ru-RU" sz="2100" b="1" dirty="0"/>
              <a:t>совместная работа </a:t>
            </a:r>
            <a:r>
              <a:rPr lang="ru-RU" sz="2100" b="1" dirty="0" err="1"/>
              <a:t>Bluetooth</a:t>
            </a:r>
            <a:r>
              <a:rPr lang="ru-RU" sz="2100" b="1" dirty="0"/>
              <a:t> и  LTE. </a:t>
            </a:r>
          </a:p>
          <a:p>
            <a:pPr lvl="2"/>
            <a:r>
              <a:rPr lang="ru-RU" sz="2100" dirty="0"/>
              <a:t>защита от помех путем различий в кодировании </a:t>
            </a:r>
            <a:r>
              <a:rPr lang="en-US" sz="2100" dirty="0"/>
              <a:t>CDMA</a:t>
            </a:r>
            <a:r>
              <a:rPr lang="ru-RU" sz="2100" dirty="0"/>
              <a:t>.</a:t>
            </a:r>
          </a:p>
          <a:p>
            <a:r>
              <a:rPr lang="ru-RU" sz="2000" b="1" dirty="0" err="1"/>
              <a:t>Bluetooth</a:t>
            </a:r>
            <a:r>
              <a:rPr lang="ru-RU" sz="2000" b="1" dirty="0"/>
              <a:t> 4.2 </a:t>
            </a:r>
            <a:r>
              <a:rPr lang="ru-RU" sz="2000" dirty="0"/>
              <a:t>2014 </a:t>
            </a:r>
          </a:p>
          <a:p>
            <a:pPr lvl="1"/>
            <a:r>
              <a:rPr lang="ru-RU" sz="2100" dirty="0"/>
              <a:t>повышение конфиденциальности и увеличение скорости передачи.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392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864096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сети. </a:t>
            </a:r>
            <a:br>
              <a:rPr lang="ru-RU" sz="3200" b="1" dirty="0"/>
            </a:br>
            <a:r>
              <a:rPr lang="ru-RU" sz="3200" b="1" dirty="0"/>
              <a:t>Классификация по дальности действия: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268760"/>
            <a:ext cx="8507288" cy="3816424"/>
          </a:xfrm>
        </p:spPr>
        <p:txBody>
          <a:bodyPr>
            <a:normAutofit fontScale="92500" lnSpcReduction="20000"/>
          </a:bodyPr>
          <a:lstStyle/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персональные сети </a:t>
            </a:r>
            <a:r>
              <a:rPr lang="ru-RU" sz="2400" dirty="0"/>
              <a:t>(</a:t>
            </a:r>
            <a:r>
              <a:rPr lang="en-US" sz="2400" dirty="0"/>
              <a:t>WPAN — Wireless Personal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Bluetooth.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локальные сети </a:t>
            </a:r>
            <a:r>
              <a:rPr lang="ru-RU" sz="2400" dirty="0"/>
              <a:t>(</a:t>
            </a:r>
            <a:r>
              <a:rPr lang="en-US" sz="2400" dirty="0"/>
              <a:t>WLAN — Wireless Local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Wi-Fi.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сети масштаба города </a:t>
            </a:r>
            <a:r>
              <a:rPr lang="ru-RU" sz="2400" dirty="0"/>
              <a:t>(</a:t>
            </a:r>
            <a:r>
              <a:rPr lang="en-US" sz="2400" dirty="0"/>
              <a:t>WMAN — Wireless Metropolitan Area Networks). </a:t>
            </a:r>
          </a:p>
          <a:p>
            <a:pPr marL="819150" lvl="3" indent="-361950"/>
            <a:r>
              <a:rPr lang="ru-RU" sz="2400" dirty="0"/>
              <a:t>Примеры технологий — </a:t>
            </a:r>
            <a:r>
              <a:rPr lang="en-US" sz="2400" dirty="0"/>
              <a:t>WiMAX.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ru-RU" sz="2400" b="1" dirty="0"/>
              <a:t>Беспроводные глобальные сети </a:t>
            </a:r>
            <a:r>
              <a:rPr lang="ru-RU" sz="2400" dirty="0"/>
              <a:t>(</a:t>
            </a:r>
            <a:r>
              <a:rPr lang="en-US" sz="2400" dirty="0"/>
              <a:t>WWAN — Wireless Wide Area Network). </a:t>
            </a:r>
          </a:p>
          <a:p>
            <a:pPr marL="819150" lvl="3" indent="-361950"/>
            <a:r>
              <a:rPr lang="ru-RU" sz="2400" dirty="0"/>
              <a:t>Примеры технологий —</a:t>
            </a:r>
            <a:r>
              <a:rPr lang="en-US" sz="2400" dirty="0"/>
              <a:t> GPRS, EDGE, LTE.</a:t>
            </a:r>
          </a:p>
          <a:p>
            <a:endParaRPr lang="ru-RU" dirty="0"/>
          </a:p>
        </p:txBody>
      </p:sp>
      <p:pic>
        <p:nvPicPr>
          <p:cNvPr id="19464" name="Picture 8" descr="https://upload.wikimedia.org/wikipedia/commons/thumb/6/68/Wimax-speed.jpg/300px-Wimax-spee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653136"/>
            <a:ext cx="3001046" cy="2100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94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 </a:t>
            </a:r>
            <a:r>
              <a:rPr lang="en-US" b="1" dirty="0"/>
              <a:t>v 5.x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291264" cy="5400600"/>
          </a:xfrm>
        </p:spPr>
        <p:txBody>
          <a:bodyPr>
            <a:noAutofit/>
          </a:bodyPr>
          <a:lstStyle/>
          <a:p>
            <a:r>
              <a:rPr lang="ru-RU" sz="2200" b="1" dirty="0" err="1"/>
              <a:t>Bluetooth</a:t>
            </a:r>
            <a:r>
              <a:rPr lang="ru-RU" sz="2200" b="1" dirty="0"/>
              <a:t> 5.0 </a:t>
            </a:r>
            <a:r>
              <a:rPr lang="ru-RU" sz="2200" dirty="0"/>
              <a:t>2016 г. </a:t>
            </a:r>
          </a:p>
          <a:p>
            <a:r>
              <a:rPr lang="ru-RU" sz="2200" dirty="0"/>
              <a:t>Улучшения режима низкого энергопотребления. </a:t>
            </a:r>
          </a:p>
          <a:p>
            <a:r>
              <a:rPr lang="ru-RU" sz="2200" b="1" dirty="0"/>
              <a:t>Радиус действия увеличен в 4 раза, </a:t>
            </a:r>
          </a:p>
          <a:p>
            <a:r>
              <a:rPr lang="ru-RU" sz="2200" b="1" dirty="0"/>
              <a:t>Скорость увеличена в 2 раза.</a:t>
            </a:r>
          </a:p>
          <a:p>
            <a:pPr>
              <a:lnSpc>
                <a:spcPct val="120000"/>
              </a:lnSpc>
            </a:pPr>
            <a:endParaRPr lang="en-US" sz="22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dirty="0">
              <a:latin typeface="Tahoma" pitchFamily="34" charset="0"/>
            </a:endParaRPr>
          </a:p>
          <a:p>
            <a:pPr>
              <a:lnSpc>
                <a:spcPct val="120000"/>
              </a:lnSpc>
            </a:pPr>
            <a:endParaRPr lang="ru-RU" sz="2200" dirty="0">
              <a:latin typeface="Tahoma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6376" y="116632"/>
            <a:ext cx="101917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617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B67C67-E817-49E7-96DF-25070BBDA19B}" type="slidenum">
              <a:rPr lang="ru-RU"/>
              <a:pPr/>
              <a:t>31</a:t>
            </a:fld>
            <a:endParaRPr lang="ru-RU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214642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, </a:t>
            </a:r>
            <a:r>
              <a:rPr lang="en-US" sz="2800" b="1" dirty="0" err="1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HomeRF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IrDA</a:t>
            </a:r>
            <a:r>
              <a:rPr lang="ru-RU" sz="2800" b="1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9755" name="Group 539"/>
          <p:cNvGraphicFramePr>
            <a:graphicFrameLocks noGrp="1"/>
          </p:cNvGraphicFramePr>
          <p:nvPr>
            <p:ph idx="1"/>
          </p:nvPr>
        </p:nvGraphicFramePr>
        <p:xfrm>
          <a:off x="468313" y="1341438"/>
          <a:ext cx="8229600" cy="5327968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Bluetooth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HomeRF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IrDA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Тип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метод частотных скачков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амплитудная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7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Частотный диапазон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2,4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излучение в оптическом диапазоне </a:t>
                      </a:r>
                      <a:b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</a:b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850-900 нанометров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Число скачков в секунду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1600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_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Мощность передатчика, мВт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20-80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Скорость передачи данных, Мбит/с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0,7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1-2 (мах 10)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Способ модуляции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двух- или четырехуровневая частотная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двухуровневая импульсная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Количество устройств в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 ограничено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 127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Защита информации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40- и 64-битное шифрование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Blowfish data security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Радиус действия,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10-100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50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52462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81530-9579-45CC-88ED-3D2BAFB26E48}" type="slidenum">
              <a:rPr lang="ru-RU"/>
              <a:pPr/>
              <a:t>32</a:t>
            </a:fld>
            <a:endParaRPr lang="ru-RU"/>
          </a:p>
        </p:txBody>
      </p:sp>
      <p:sp>
        <p:nvSpPr>
          <p:cNvPr id="10305" name="Rectangle 65"/>
          <p:cNvSpPr>
            <a:spLocks noGrp="1" noChangeArrowheads="1"/>
          </p:cNvSpPr>
          <p:nvPr>
            <p:ph type="title"/>
          </p:nvPr>
        </p:nvSpPr>
        <p:spPr>
          <a:xfrm>
            <a:off x="611560" y="404664"/>
            <a:ext cx="8229600" cy="1143000"/>
          </a:xfrm>
          <a:noFill/>
          <a:ln/>
        </p:spPr>
        <p:txBody>
          <a:bodyPr/>
          <a:lstStyle/>
          <a:p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Сравнение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Bluetooth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</a:rPr>
              <a:t> и</a:t>
            </a:r>
            <a:r>
              <a:rPr lang="ru-RU" sz="2800" b="1" dirty="0">
                <a:solidFill>
                  <a:srgbClr val="000000"/>
                </a:solidFill>
                <a:latin typeface="Tahoma" pitchFamily="34" charset="0"/>
                <a:cs typeface="Times New Roman" pitchFamily="18" charset="0"/>
              </a:rPr>
              <a:t> </a:t>
            </a:r>
            <a:r>
              <a:rPr lang="en-US" sz="2800" b="1" dirty="0">
                <a:solidFill>
                  <a:srgbClr val="000000"/>
                </a:solidFill>
                <a:latin typeface="Tahoma" pitchFamily="34" charset="0"/>
              </a:rPr>
              <a:t>IEEE 802.11</a:t>
            </a:r>
            <a:r>
              <a:rPr lang="ru-RU" sz="2800" b="1" dirty="0">
                <a:latin typeface="Tahoma" pitchFamily="34" charset="0"/>
              </a:rPr>
              <a:t> </a:t>
            </a:r>
          </a:p>
        </p:txBody>
      </p:sp>
      <p:graphicFrame>
        <p:nvGraphicFramePr>
          <p:cNvPr id="10539" name="Group 299"/>
          <p:cNvGraphicFramePr>
            <a:graphicFrameLocks noGrp="1"/>
          </p:cNvGraphicFramePr>
          <p:nvPr>
            <p:ph idx="1"/>
          </p:nvPr>
        </p:nvGraphicFramePr>
        <p:xfrm>
          <a:off x="450245" y="1547664"/>
          <a:ext cx="8229600" cy="4467226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1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7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Базовый IEEE 802.11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Bluetooth</a:t>
                      </a:r>
                      <a:r>
                        <a:rPr kumimoji="0" lang="ru-RU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IEEE 802.11</a:t>
                      </a:r>
                      <a:endParaRPr kumimoji="0" lang="ru-RU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Назначение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Беспроводные домашние/офисные сети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Замена кабельных соединений для компактных коммуникационных средств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Рабочая частота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2.4 ГГц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658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Максимальная скорость передачи данных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11 Мбит/сек (IEEE 802.11b), 2Мбит/сек (IEEE 802.11)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721 Кбит/сек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Дальность действия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10 м или 100 м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17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Максимальное количество узлов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128 устройств на сеть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8 устройств на одну пикосеть, макс. 10 пикосетей, т.е. до 71 устройства на один scatternet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Голосовые каналы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Нет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3 канала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305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Доступность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Сейчас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Цена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$100-$400 за узел</a:t>
                      </a:r>
                      <a:endParaRPr kumimoji="0" lang="ru-RU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Times New Roman" pitchFamily="18" charset="0"/>
                          <a:cs typeface="Tahoma" pitchFamily="34" charset="0"/>
                        </a:rPr>
                        <a:t>Около $5 за узел</a:t>
                      </a:r>
                      <a:endParaRPr kumimoji="0" lang="ru-RU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horzOverflow="overflow">
                    <a:lnL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01725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Физический уровень стандарта </a:t>
            </a:r>
            <a:r>
              <a:rPr lang="en-US" dirty="0" err="1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394680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rmAutofit/>
          </a:bodyPr>
          <a:lstStyle/>
          <a:p>
            <a:r>
              <a:rPr lang="ru-RU" sz="4000" b="1" dirty="0"/>
              <a:t>Доступ к </a:t>
            </a:r>
            <a:r>
              <a:rPr lang="ru-RU" sz="4000" b="1" dirty="0" err="1"/>
              <a:t>пикосетям</a:t>
            </a:r>
            <a:endParaRPr lang="ru-RU" sz="40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980728"/>
            <a:ext cx="8496944" cy="5544616"/>
          </a:xfrm>
        </p:spPr>
        <p:txBody>
          <a:bodyPr>
            <a:normAutofit/>
          </a:bodyPr>
          <a:lstStyle/>
          <a:p>
            <a:r>
              <a:rPr lang="ru-RU" sz="2100" b="1" dirty="0"/>
              <a:t>Все подчинённые устройства </a:t>
            </a:r>
            <a:r>
              <a:rPr lang="ru-RU" sz="2100" b="1" dirty="0" err="1"/>
              <a:t>пикосети</a:t>
            </a:r>
            <a:r>
              <a:rPr lang="ru-RU" sz="2100" b="1" dirty="0"/>
              <a:t> имеют: </a:t>
            </a:r>
          </a:p>
          <a:p>
            <a:pPr lvl="1"/>
            <a:r>
              <a:rPr lang="ru-RU" sz="2100" b="1" dirty="0"/>
              <a:t>Одинаковую</a:t>
            </a:r>
            <a:r>
              <a:rPr lang="ru-RU" sz="2100" dirty="0"/>
              <a:t> последовательность перестройки частоты</a:t>
            </a:r>
            <a:r>
              <a:rPr lang="en-US" sz="2100" dirty="0"/>
              <a:t> </a:t>
            </a:r>
            <a:r>
              <a:rPr lang="en-US" sz="2100" b="1" dirty="0"/>
              <a:t>FHSS</a:t>
            </a:r>
            <a:r>
              <a:rPr lang="ru-RU" sz="2100" dirty="0"/>
              <a:t> </a:t>
            </a:r>
          </a:p>
          <a:p>
            <a:pPr lvl="2"/>
            <a:r>
              <a:rPr lang="ru-RU" sz="2100" i="1" dirty="0"/>
              <a:t>определяется адресом ведущего устройства (FDMA) </a:t>
            </a:r>
          </a:p>
          <a:p>
            <a:pPr lvl="1"/>
            <a:r>
              <a:rPr lang="ru-RU" sz="2100" b="1" dirty="0"/>
              <a:t>Временную синхронизацию с ведущим устройством </a:t>
            </a:r>
            <a:r>
              <a:rPr lang="ru-RU" sz="2100" dirty="0"/>
              <a:t>(</a:t>
            </a:r>
            <a:r>
              <a:rPr lang="ru-RU" sz="2100" b="1" dirty="0"/>
              <a:t>TDD</a:t>
            </a:r>
            <a:r>
              <a:rPr lang="ru-RU" sz="2100" dirty="0"/>
              <a:t>)</a:t>
            </a:r>
          </a:p>
          <a:p>
            <a:pPr lvl="2"/>
            <a:r>
              <a:rPr lang="ru-RU" sz="2100" dirty="0"/>
              <a:t>Определяет последовательность TDMA внутри </a:t>
            </a:r>
            <a:r>
              <a:rPr lang="ru-RU" sz="2100" dirty="0" err="1"/>
              <a:t>пикосети</a:t>
            </a:r>
            <a:r>
              <a:rPr lang="ru-RU" sz="2100" dirty="0"/>
              <a:t> </a:t>
            </a:r>
          </a:p>
          <a:p>
            <a:pPr lvl="1"/>
            <a:r>
              <a:rPr lang="ru-RU" sz="2100" b="1" dirty="0"/>
              <a:t>Код доступа к каналу CDMA</a:t>
            </a:r>
          </a:p>
          <a:p>
            <a:pPr lvl="2"/>
            <a:r>
              <a:rPr lang="ru-RU" sz="2100" dirty="0"/>
              <a:t>определяемый адресом ведущего устройства</a:t>
            </a:r>
          </a:p>
          <a:p>
            <a:pPr lvl="3"/>
            <a:r>
              <a:rPr lang="ru-RU" sz="2100" dirty="0"/>
              <a:t>Позволяет разделить </a:t>
            </a:r>
            <a:r>
              <a:rPr lang="ru-RU" sz="2100" dirty="0" err="1"/>
              <a:t>пикосети</a:t>
            </a:r>
            <a:r>
              <a:rPr lang="ru-RU" sz="2100" dirty="0"/>
              <a:t> с другими сетями в том</a:t>
            </a:r>
            <a:r>
              <a:rPr lang="en-US" sz="2100" dirty="0"/>
              <a:t> </a:t>
            </a:r>
            <a:r>
              <a:rPr lang="ru-RU" sz="2100" dirty="0"/>
              <a:t>же диапазоне</a:t>
            </a:r>
          </a:p>
          <a:p>
            <a:pPr lvl="2"/>
            <a:r>
              <a:rPr lang="ru-RU" sz="2100" b="1" dirty="0"/>
              <a:t>Код доступа к каналу присутствует вначале каждого пакета. </a:t>
            </a:r>
          </a:p>
          <a:p>
            <a:pPr lvl="3"/>
            <a:r>
              <a:rPr lang="ru-RU" sz="2100" dirty="0"/>
              <a:t>Корреляция принимаемого сигнала с этим кодом наряду с последовательностью перестройки частоты и временной синхронизацией определяет присутствие полезного сигнала в данном физическом канале.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89240"/>
            <a:ext cx="2056105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7255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Расширение спектра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08720"/>
            <a:ext cx="8291264" cy="5544616"/>
          </a:xfrm>
        </p:spPr>
        <p:txBody>
          <a:bodyPr>
            <a:normAutofit/>
          </a:bodyPr>
          <a:lstStyle/>
          <a:p>
            <a:r>
              <a:rPr lang="ru-RU" sz="2200" b="1" dirty="0"/>
              <a:t>Используется широкополосная модуляция FHSS. </a:t>
            </a:r>
          </a:p>
          <a:p>
            <a:r>
              <a:rPr lang="ru-RU" sz="2200" i="1" dirty="0"/>
              <a:t>Закон перехода частот устанавливается для каждого соединения индивидуально.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104" y="2001823"/>
            <a:ext cx="3475890" cy="4540966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278093" y="2408981"/>
            <a:ext cx="4968552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Несущая частота изменяется 1600 раз в секунду.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Скорость передачи 433,9 Кбит/с.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Адаптивный </a:t>
            </a:r>
            <a:r>
              <a:rPr lang="en-US" sz="2200" b="1" dirty="0"/>
              <a:t>FHSS (AFH) </a:t>
            </a:r>
            <a:r>
              <a:rPr lang="en-US" sz="2200" dirty="0"/>
              <a:t>– </a:t>
            </a:r>
            <a:r>
              <a:rPr lang="ru-RU" sz="2200" dirty="0"/>
              <a:t>устранение влияния близкорасположенных сетей за счет исключения соответствующих частот из сетки.</a:t>
            </a:r>
          </a:p>
        </p:txBody>
      </p:sp>
    </p:spTree>
    <p:extLst>
      <p:ext uri="{BB962C8B-B14F-4D97-AF65-F5344CB8AC3E}">
        <p14:creationId xmlns:p14="http://schemas.microsoft.com/office/powerpoint/2010/main" val="28256164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500" b="1" dirty="0"/>
              <a:t>Режимы адресного доступа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78125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400" dirty="0"/>
              <a:t>Для адресного доступа внутри одной </a:t>
            </a:r>
            <a:r>
              <a:rPr lang="ru-RU" sz="2400" dirty="0" err="1"/>
              <a:t>пикосети</a:t>
            </a:r>
            <a:r>
              <a:rPr lang="ru-RU" sz="2400" dirty="0"/>
              <a:t> используются все три схемы множественного доступа 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CDMA (</a:t>
            </a:r>
            <a:r>
              <a:rPr lang="ru-RU" sz="2000" b="1" dirty="0" err="1"/>
              <a:t>Code</a:t>
            </a:r>
            <a:r>
              <a:rPr lang="ru-RU" sz="2000" b="1" dirty="0"/>
              <a:t> </a:t>
            </a:r>
            <a:r>
              <a:rPr lang="ru-RU" sz="2000" b="1" dirty="0" err="1"/>
              <a:t>Division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Access</a:t>
            </a:r>
            <a:r>
              <a:rPr lang="ru-RU" sz="2000" b="1" dirty="0"/>
              <a:t>)  - доступ с кодовым разделением (по кодам)</a:t>
            </a:r>
          </a:p>
          <a:p>
            <a:pPr>
              <a:spcBef>
                <a:spcPts val="1200"/>
              </a:spcBef>
            </a:pPr>
            <a:r>
              <a:rPr lang="ru-RU" sz="2000" b="1" dirty="0"/>
              <a:t>TDMA (</a:t>
            </a:r>
            <a:r>
              <a:rPr lang="ru-RU" sz="2000" b="1" dirty="0" err="1"/>
              <a:t>Time</a:t>
            </a:r>
            <a:r>
              <a:rPr lang="ru-RU" sz="2000" b="1" dirty="0"/>
              <a:t> </a:t>
            </a:r>
            <a:r>
              <a:rPr lang="ru-RU" sz="2000" b="1" dirty="0" err="1"/>
              <a:t>Division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Access</a:t>
            </a:r>
            <a:r>
              <a:rPr lang="ru-RU" sz="2000" b="1" dirty="0"/>
              <a:t>) – доступ с временным разделением</a:t>
            </a:r>
          </a:p>
          <a:p>
            <a:pPr>
              <a:spcBef>
                <a:spcPts val="1200"/>
              </a:spcBef>
            </a:pPr>
            <a:r>
              <a:rPr lang="en-US" sz="2000" b="1" dirty="0"/>
              <a:t>F</a:t>
            </a:r>
            <a:r>
              <a:rPr lang="ru-RU" sz="2000" b="1" dirty="0"/>
              <a:t>DMA (</a:t>
            </a:r>
            <a:r>
              <a:rPr lang="en-US" sz="2000" b="1" dirty="0"/>
              <a:t>Frequency</a:t>
            </a:r>
            <a:r>
              <a:rPr lang="ru-RU" sz="2000" b="1" dirty="0"/>
              <a:t> </a:t>
            </a:r>
            <a:r>
              <a:rPr lang="ru-RU" sz="2000" b="1" dirty="0" err="1"/>
              <a:t>Division</a:t>
            </a:r>
            <a:r>
              <a:rPr lang="ru-RU" sz="2000" b="1" dirty="0"/>
              <a:t> </a:t>
            </a:r>
            <a:r>
              <a:rPr lang="ru-RU" sz="2000" b="1" dirty="0" err="1"/>
              <a:t>Multiple</a:t>
            </a:r>
            <a:r>
              <a:rPr lang="ru-RU" sz="2000" b="1" dirty="0"/>
              <a:t> </a:t>
            </a:r>
            <a:r>
              <a:rPr lang="ru-RU" sz="2000" b="1" dirty="0" err="1"/>
              <a:t>Access</a:t>
            </a:r>
            <a:r>
              <a:rPr lang="ru-RU" sz="2000" b="1" dirty="0"/>
              <a:t>) – доступ с</a:t>
            </a:r>
            <a:r>
              <a:rPr lang="en-US" sz="2000" b="1" dirty="0"/>
              <a:t> </a:t>
            </a:r>
            <a:r>
              <a:rPr lang="ru-RU" sz="2000" b="1" dirty="0"/>
              <a:t>частотным разделением</a:t>
            </a:r>
          </a:p>
          <a:p>
            <a:pPr>
              <a:spcBef>
                <a:spcPts val="1200"/>
              </a:spcBef>
            </a:pPr>
            <a:endParaRPr lang="ru-RU" sz="2000" b="1" dirty="0"/>
          </a:p>
        </p:txBody>
      </p:sp>
      <p:pic>
        <p:nvPicPr>
          <p:cNvPr id="30722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317346"/>
            <a:ext cx="6638858" cy="22129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104" y="5301208"/>
            <a:ext cx="1929694" cy="1175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442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936104"/>
          </a:xfrm>
        </p:spPr>
        <p:txBody>
          <a:bodyPr>
            <a:noAutofit/>
          </a:bodyPr>
          <a:lstStyle/>
          <a:p>
            <a:r>
              <a:rPr lang="ru-RU" sz="3500" b="1" dirty="0"/>
              <a:t>Режимы работы внутри </a:t>
            </a:r>
            <a:r>
              <a:rPr lang="ru-RU" sz="3500" b="1" dirty="0" err="1"/>
              <a:t>пикосети</a:t>
            </a:r>
            <a:r>
              <a:rPr lang="ru-RU" sz="3500" b="1" dirty="0"/>
              <a:t> </a:t>
            </a:r>
            <a:r>
              <a:rPr lang="en-US" sz="3600" b="1" dirty="0"/>
              <a:t>TDD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5656" y="1052736"/>
            <a:ext cx="8291264" cy="5748216"/>
          </a:xfrm>
        </p:spPr>
        <p:txBody>
          <a:bodyPr>
            <a:normAutofit/>
          </a:bodyPr>
          <a:lstStyle/>
          <a:p>
            <a:r>
              <a:rPr lang="ru-RU" sz="2200" b="1" dirty="0"/>
              <a:t>Основной режим - временное разделение каналов и дуплексная передача</a:t>
            </a:r>
            <a:r>
              <a:rPr lang="en-US" sz="2200" b="1" dirty="0"/>
              <a:t> (Time division duplex mode, TDD)</a:t>
            </a:r>
            <a:r>
              <a:rPr lang="ru-RU" sz="2200" b="1" dirty="0"/>
              <a:t>. </a:t>
            </a:r>
          </a:p>
          <a:p>
            <a:pPr lvl="1"/>
            <a:r>
              <a:rPr lang="ru-RU" sz="2100" dirty="0"/>
              <a:t>Временное разделение интервалами (слотами) 625 </a:t>
            </a:r>
            <a:r>
              <a:rPr lang="ru-RU" sz="2100" dirty="0" err="1"/>
              <a:t>мкс</a:t>
            </a:r>
            <a:r>
              <a:rPr lang="ru-RU" sz="2100" dirty="0"/>
              <a:t>. </a:t>
            </a:r>
          </a:p>
          <a:p>
            <a:pPr lvl="1"/>
            <a:r>
              <a:rPr lang="ru-RU" sz="2100" dirty="0"/>
              <a:t>Ведущие устройства </a:t>
            </a:r>
            <a:r>
              <a:rPr lang="ru-RU" sz="2100" b="1" dirty="0"/>
              <a:t>передают </a:t>
            </a:r>
            <a:r>
              <a:rPr lang="ru-RU" sz="2100" dirty="0"/>
              <a:t>только</a:t>
            </a:r>
            <a:r>
              <a:rPr lang="ru-RU" sz="2100" b="1" dirty="0"/>
              <a:t> в нечетные интервалы</a:t>
            </a:r>
            <a:r>
              <a:rPr lang="ru-RU" sz="2100" dirty="0"/>
              <a:t>, </a:t>
            </a:r>
          </a:p>
          <a:p>
            <a:pPr lvl="1"/>
            <a:r>
              <a:rPr lang="ru-RU" sz="2100" dirty="0"/>
              <a:t>ведомые устройства </a:t>
            </a:r>
            <a:r>
              <a:rPr lang="ru-RU" sz="2100" b="1" dirty="0"/>
              <a:t>отвечают</a:t>
            </a:r>
            <a:r>
              <a:rPr lang="ru-RU" sz="2100" dirty="0"/>
              <a:t> </a:t>
            </a:r>
            <a:r>
              <a:rPr lang="ru-RU" sz="2100" b="1" dirty="0"/>
              <a:t>в</a:t>
            </a:r>
            <a:r>
              <a:rPr lang="ru-RU" sz="2100" dirty="0"/>
              <a:t> </a:t>
            </a:r>
            <a:r>
              <a:rPr lang="ru-RU" sz="2100" b="1" dirty="0"/>
              <a:t>четные интервалы</a:t>
            </a:r>
            <a:r>
              <a:rPr lang="ru-RU" sz="2100" dirty="0"/>
              <a:t>. </a:t>
            </a:r>
          </a:p>
          <a:p>
            <a:pPr lvl="1"/>
            <a:r>
              <a:rPr lang="ru-RU" sz="2100" dirty="0"/>
              <a:t>В течение каждого интервала можно передать 366 бит.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3" y="3861048"/>
            <a:ext cx="5287169" cy="2520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645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028726"/>
          </a:xfrm>
        </p:spPr>
        <p:txBody>
          <a:bodyPr>
            <a:noAutofit/>
          </a:bodyPr>
          <a:lstStyle/>
          <a:p>
            <a:r>
              <a:rPr lang="ru-RU" sz="3500" b="1" dirty="0"/>
              <a:t>Режимы работы внутри </a:t>
            </a:r>
            <a:r>
              <a:rPr lang="ru-RU" sz="3500" b="1" dirty="0" err="1"/>
              <a:t>пикосети</a:t>
            </a:r>
            <a:r>
              <a:rPr lang="ru-RU" sz="3500" b="1" dirty="0"/>
              <a:t> </a:t>
            </a:r>
            <a:r>
              <a:rPr lang="en-US" sz="3600" b="1" dirty="0"/>
              <a:t>TDD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412776"/>
            <a:ext cx="8291264" cy="5205190"/>
          </a:xfrm>
        </p:spPr>
        <p:txBody>
          <a:bodyPr>
            <a:normAutofit/>
          </a:bodyPr>
          <a:lstStyle/>
          <a:p>
            <a:r>
              <a:rPr lang="ru-RU" sz="2400" dirty="0"/>
              <a:t>Данные могут занимать 1, 3 или 5 слотов.</a:t>
            </a:r>
          </a:p>
          <a:p>
            <a:r>
              <a:rPr lang="ru-RU" sz="2400" dirty="0"/>
              <a:t>При передаче </a:t>
            </a:r>
            <a:r>
              <a:rPr lang="ru-RU" sz="2400" dirty="0" err="1"/>
              <a:t>многослотовых</a:t>
            </a:r>
            <a:r>
              <a:rPr lang="ru-RU" sz="2400" dirty="0"/>
              <a:t> пакетов частота остаётся постоянной в течение всей длительности пакета.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996952"/>
            <a:ext cx="8622174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83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792088"/>
          </a:xfrm>
        </p:spPr>
        <p:txBody>
          <a:bodyPr>
            <a:noAutofit/>
          </a:bodyPr>
          <a:lstStyle/>
          <a:p>
            <a:r>
              <a:rPr lang="ru-RU" sz="3500" b="1" dirty="0"/>
              <a:t>Доступ к разным </a:t>
            </a:r>
            <a:r>
              <a:rPr lang="ru-RU" sz="3500" b="1" dirty="0" err="1"/>
              <a:t>пикосетям</a:t>
            </a:r>
            <a:r>
              <a:rPr lang="ru-RU" sz="3500" b="1" dirty="0"/>
              <a:t> </a:t>
            </a:r>
            <a:r>
              <a:rPr lang="ru-RU" sz="3600" b="1" dirty="0"/>
              <a:t>FDMA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781254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Доступ устройства </a:t>
            </a:r>
            <a:r>
              <a:rPr lang="ru-RU" sz="2200" dirty="0" err="1"/>
              <a:t>Bluetooth</a:t>
            </a:r>
            <a:r>
              <a:rPr lang="ru-RU" sz="2200" dirty="0"/>
              <a:t> к разным </a:t>
            </a:r>
            <a:r>
              <a:rPr lang="ru-RU" sz="2200" dirty="0" err="1"/>
              <a:t>пикосетям</a:t>
            </a:r>
            <a:r>
              <a:rPr lang="ru-RU" sz="2200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sz="2200" b="1" dirty="0"/>
              <a:t>Метод FDMA (</a:t>
            </a:r>
            <a:r>
              <a:rPr lang="ru-RU" sz="2200" b="1" dirty="0" err="1"/>
              <a:t>Frequency</a:t>
            </a:r>
            <a:r>
              <a:rPr lang="ru-RU" sz="2200" b="1" dirty="0"/>
              <a:t> </a:t>
            </a:r>
            <a:r>
              <a:rPr lang="ru-RU" sz="2200" b="1" dirty="0" err="1"/>
              <a:t>Division</a:t>
            </a:r>
            <a:r>
              <a:rPr lang="ru-RU" sz="2200" b="1" dirty="0"/>
              <a:t> </a:t>
            </a:r>
            <a:r>
              <a:rPr lang="ru-RU" sz="2200" b="1" dirty="0" err="1"/>
              <a:t>Multiple</a:t>
            </a:r>
            <a:r>
              <a:rPr lang="ru-RU" sz="2200" b="1" dirty="0"/>
              <a:t> </a:t>
            </a:r>
            <a:r>
              <a:rPr lang="ru-RU" sz="2200" b="1" dirty="0" err="1"/>
              <a:t>Access</a:t>
            </a:r>
            <a:r>
              <a:rPr lang="ru-RU" sz="2200" b="1" dirty="0"/>
              <a:t>), </a:t>
            </a:r>
          </a:p>
          <a:p>
            <a:pPr lvl="2">
              <a:spcBef>
                <a:spcPts val="600"/>
              </a:spcBef>
            </a:pPr>
            <a:r>
              <a:rPr lang="ru-RU" sz="2200" u="sng" dirty="0"/>
              <a:t>в разных </a:t>
            </a:r>
            <a:r>
              <a:rPr lang="ru-RU" sz="2200" u="sng" dirty="0" err="1"/>
              <a:t>пикосетях</a:t>
            </a:r>
            <a:r>
              <a:rPr lang="ru-RU" sz="2200" u="sng" dirty="0"/>
              <a:t> используются разные псевдослучайные последовательности перестройки частоты</a:t>
            </a:r>
            <a:r>
              <a:rPr lang="en-US" sz="2200" u="sng" dirty="0"/>
              <a:t> FHSS</a:t>
            </a:r>
            <a:r>
              <a:rPr lang="ru-RU" sz="2200" u="sng" dirty="0"/>
              <a:t> </a:t>
            </a:r>
            <a:endParaRPr lang="en-US" sz="2200" u="sng" dirty="0"/>
          </a:p>
          <a:p>
            <a:pPr lvl="2">
              <a:spcBef>
                <a:spcPts val="600"/>
              </a:spcBef>
            </a:pPr>
            <a:r>
              <a:rPr lang="ru-RU" sz="2200" i="1" dirty="0"/>
              <a:t>в каждый момент времени в каждой </a:t>
            </a:r>
            <a:r>
              <a:rPr lang="ru-RU" sz="2200" i="1" dirty="0" err="1"/>
              <a:t>пикосети</a:t>
            </a:r>
            <a:r>
              <a:rPr lang="ru-RU" sz="2200" i="1" dirty="0"/>
              <a:t> передача ведётся на своей частоте, которая почти никогда не совпадает с текущими частотами других </a:t>
            </a:r>
            <a:r>
              <a:rPr lang="ru-RU" sz="2200" i="1" dirty="0" err="1"/>
              <a:t>пикосетей</a:t>
            </a:r>
            <a:r>
              <a:rPr lang="ru-RU" sz="2200" i="1" dirty="0"/>
              <a:t>. </a:t>
            </a:r>
          </a:p>
        </p:txBody>
      </p:sp>
      <p:pic>
        <p:nvPicPr>
          <p:cNvPr id="23554" name="Picture 2" descr="ÐÐ°ÑÑÐ¸Ð½ÐºÐ¸ Ð¿Ð¾ Ð·Ð°Ð¿ÑÐ¾ÑÑ FDM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970280"/>
            <a:ext cx="3908075" cy="2779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9872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634082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br>
              <a:rPr lang="en-US" sz="3200" b="1" dirty="0"/>
            </a:br>
            <a:r>
              <a:rPr lang="en-US" sz="3200" b="1" dirty="0"/>
              <a:t>WLAN, WMAN, Mobile WMAN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51831"/>
              </p:ext>
            </p:extLst>
          </p:nvPr>
        </p:nvGraphicFramePr>
        <p:xfrm>
          <a:off x="179512" y="1268760"/>
          <a:ext cx="8496942" cy="482500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4334"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Название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Стандарт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Тип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Скорость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Расстояние</a:t>
                      </a:r>
                      <a:endParaRPr lang="ru-RU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Частота</a:t>
                      </a:r>
                      <a:endParaRPr lang="ru-RU" sz="2000" b="1" dirty="0"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34"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Wi-Fi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WLAN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54Мбит/с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100</a:t>
                      </a:r>
                      <a:r>
                        <a:rPr lang="en-US" sz="2000" kern="1200" dirty="0">
                          <a:effectLst/>
                        </a:rPr>
                        <a:t>m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5,0 ГГц</a:t>
                      </a: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802.11b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11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2,4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81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802.11g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>
                          <a:effectLst/>
                        </a:rPr>
                        <a:t>54</a:t>
                      </a:r>
                      <a:r>
                        <a:rPr lang="ru-RU" sz="2000" kern="1200" dirty="0">
                          <a:effectLst/>
                        </a:rPr>
                        <a:t>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300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450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600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br>
                        <a:rPr lang="ru-RU" sz="2000" dirty="0">
                          <a:effectLst/>
                        </a:rPr>
                      </a:b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101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802.11ac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3.39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клиент; 6.77 Гбит/с </a:t>
                      </a:r>
                      <a:r>
                        <a:rPr lang="en-US" sz="2000" kern="1200" dirty="0">
                          <a:effectLst/>
                        </a:rPr>
                        <a:t>-</a:t>
                      </a:r>
                      <a:r>
                        <a:rPr lang="ru-RU" sz="2000" kern="1200" dirty="0">
                          <a:effectLst/>
                        </a:rPr>
                        <a:t> AP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2.4-5.0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5912">
                <a:tc rowSpan="3">
                  <a:txBody>
                    <a:bodyPr/>
                    <a:lstStyle/>
                    <a:p>
                      <a:pPr algn="ctr"/>
                      <a:r>
                        <a:rPr lang="en-US" sz="2000" kern="1200" dirty="0" err="1">
                          <a:effectLst/>
                        </a:rPr>
                        <a:t>WiMax</a:t>
                      </a:r>
                      <a:endParaRPr lang="en-US" sz="20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802.16d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75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6-10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1,5—11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802.16e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40 Мбит/с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1—5 км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2,3—13,6 </a:t>
                      </a:r>
                      <a:r>
                        <a:rPr lang="ru-RU" sz="2000" dirty="0">
                          <a:effectLst/>
                        </a:rPr>
                        <a:t>ГГц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7196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802.16m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kern="1200" dirty="0">
                          <a:effectLst/>
                        </a:rPr>
                        <a:t>WMAN, Mobile WMAN</a:t>
                      </a:r>
                      <a:endParaRPr lang="en-US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1 Гбит/с (WMAN), </a:t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100 Мбит/с </a:t>
                      </a:r>
                      <a:br>
                        <a:rPr lang="en-US" sz="2000" kern="1200" dirty="0">
                          <a:effectLst/>
                        </a:rPr>
                      </a:br>
                      <a:r>
                        <a:rPr lang="ru-RU" sz="2000" kern="1200" dirty="0">
                          <a:effectLst/>
                        </a:rPr>
                        <a:t>(</a:t>
                      </a:r>
                      <a:r>
                        <a:rPr lang="ru-RU" sz="2000" kern="1200" dirty="0" err="1">
                          <a:effectLst/>
                        </a:rPr>
                        <a:t>Mobile</a:t>
                      </a:r>
                      <a:r>
                        <a:rPr lang="ru-RU" sz="2000" kern="1200" dirty="0">
                          <a:effectLst/>
                        </a:rPr>
                        <a:t> WMAN)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kern="1200" dirty="0">
                          <a:effectLst/>
                        </a:rPr>
                        <a:t>в разработке</a:t>
                      </a:r>
                      <a:endParaRPr lang="ru-RU" sz="20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5049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4814521"/>
            <a:ext cx="2306781" cy="20368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656184"/>
          </a:xfrm>
        </p:spPr>
        <p:txBody>
          <a:bodyPr>
            <a:noAutofit/>
          </a:bodyPr>
          <a:lstStyle/>
          <a:p>
            <a:r>
              <a:rPr lang="ru-RU" sz="3500" b="1" dirty="0"/>
              <a:t>Разделение </a:t>
            </a:r>
            <a:r>
              <a:rPr lang="ru-RU" sz="3500" b="1" dirty="0" err="1"/>
              <a:t>пикосетей</a:t>
            </a:r>
            <a:r>
              <a:rPr lang="ru-RU" sz="3500" b="1" dirty="0"/>
              <a:t> и совместимость с другими протоколами связи в одном частотном диапазоне </a:t>
            </a:r>
            <a:r>
              <a:rPr lang="en-US" sz="3600" b="1" dirty="0"/>
              <a:t>CDMA</a:t>
            </a:r>
            <a:endParaRPr lang="ru-RU" sz="35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844824"/>
            <a:ext cx="8291264" cy="4917158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2200" dirty="0"/>
              <a:t>CDMA </a:t>
            </a:r>
            <a:r>
              <a:rPr lang="ru-RU" sz="2200" dirty="0"/>
              <a:t>для разделения </a:t>
            </a:r>
            <a:r>
              <a:rPr lang="ru-RU" sz="2200" dirty="0" err="1"/>
              <a:t>пикосетей</a:t>
            </a:r>
            <a:r>
              <a:rPr lang="ru-RU" sz="2200" dirty="0"/>
              <a:t> и совместимости с другими сетями</a:t>
            </a:r>
          </a:p>
          <a:p>
            <a:pPr lvl="1">
              <a:spcBef>
                <a:spcPts val="600"/>
              </a:spcBef>
            </a:pPr>
            <a:r>
              <a:rPr lang="ru-RU" sz="1800" dirty="0"/>
              <a:t>В частности с </a:t>
            </a:r>
            <a:r>
              <a:rPr lang="en-US" sz="1800" dirty="0"/>
              <a:t>LTE </a:t>
            </a:r>
            <a:r>
              <a:rPr lang="ru-RU" sz="1800" dirty="0"/>
              <a:t>и </a:t>
            </a:r>
            <a:r>
              <a:rPr lang="en-US" sz="1800" dirty="0" err="1"/>
              <a:t>WiFi</a:t>
            </a:r>
            <a:endParaRPr lang="ru-RU" sz="1800" dirty="0"/>
          </a:p>
          <a:p>
            <a:pPr lvl="1">
              <a:spcBef>
                <a:spcPts val="600"/>
              </a:spcBef>
            </a:pPr>
            <a:r>
              <a:rPr lang="ru-RU" sz="2200" b="1" dirty="0"/>
              <a:t>Метод СDMA (</a:t>
            </a:r>
            <a:r>
              <a:rPr lang="en-US" sz="2200" b="1" dirty="0"/>
              <a:t>Code</a:t>
            </a:r>
            <a:r>
              <a:rPr lang="ru-RU" sz="2200" b="1" dirty="0"/>
              <a:t> </a:t>
            </a:r>
            <a:r>
              <a:rPr lang="ru-RU" sz="2200" b="1" dirty="0" err="1"/>
              <a:t>Division</a:t>
            </a:r>
            <a:r>
              <a:rPr lang="ru-RU" sz="2200" b="1" dirty="0"/>
              <a:t> </a:t>
            </a:r>
            <a:r>
              <a:rPr lang="ru-RU" sz="2200" b="1" dirty="0" err="1"/>
              <a:t>Multiple</a:t>
            </a:r>
            <a:r>
              <a:rPr lang="ru-RU" sz="2200" b="1" dirty="0"/>
              <a:t> </a:t>
            </a:r>
            <a:r>
              <a:rPr lang="ru-RU" sz="2200" b="1" dirty="0" err="1"/>
              <a:t>Access</a:t>
            </a:r>
            <a:r>
              <a:rPr lang="ru-RU" sz="2200" b="1" dirty="0"/>
              <a:t>), </a:t>
            </a:r>
          </a:p>
          <a:p>
            <a:pPr lvl="2"/>
            <a:r>
              <a:rPr lang="ru-RU" sz="2100" b="1" dirty="0"/>
              <a:t>Код доступа к каналу присутствует вначале каждого пакета. </a:t>
            </a:r>
          </a:p>
          <a:p>
            <a:pPr lvl="3"/>
            <a:r>
              <a:rPr lang="ru-RU" sz="2100" dirty="0"/>
              <a:t>Корреляция принимаемого сигнала с этим кодом наряду с последовательностью перестройки частоты и временной синхронизацией определяет присутствие полезного сигнала в данном физическом канале.</a:t>
            </a:r>
          </a:p>
        </p:txBody>
      </p:sp>
    </p:spTree>
    <p:extLst>
      <p:ext uri="{BB962C8B-B14F-4D97-AF65-F5344CB8AC3E}">
        <p14:creationId xmlns:p14="http://schemas.microsoft.com/office/powerpoint/2010/main" val="318620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Стек протоколов стандарта </a:t>
            </a:r>
            <a:r>
              <a:rPr lang="en-US" dirty="0" err="1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41819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dirty="0"/>
              <a:t>Стек </a:t>
            </a:r>
            <a:r>
              <a:rPr lang="ru-RU" sz="2400" dirty="0" err="1"/>
              <a:t>Bluetooth</a:t>
            </a:r>
            <a:r>
              <a:rPr lang="ru-RU" sz="2400" dirty="0"/>
              <a:t> был разработан, для того, чтобы различные коммуникационные приложения могли использовать </a:t>
            </a:r>
            <a:r>
              <a:rPr lang="ru-RU" sz="2400" dirty="0" err="1"/>
              <a:t>Bluetooth</a:t>
            </a:r>
            <a:r>
              <a:rPr lang="ru-RU" sz="2400" dirty="0"/>
              <a:t> в своих целях. </a:t>
            </a:r>
          </a:p>
          <a:p>
            <a:r>
              <a:rPr lang="ru-RU" sz="2400" dirty="0"/>
              <a:t>В общем случае, программа воспользуется только один вертикальный срез</a:t>
            </a:r>
          </a:p>
        </p:txBody>
      </p:sp>
      <p:pic>
        <p:nvPicPr>
          <p:cNvPr id="8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5972257" cy="3411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053364" y="3464356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Command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7018888" y="39162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RFCOMM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018888" y="441561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L2CAP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018888" y="48383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LMP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7018888" y="5303032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Baseband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7015156" y="5758278"/>
            <a:ext cx="1767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Bluetooth Radio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018887" y="3429000"/>
            <a:ext cx="1761993" cy="42664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18887" y="3881946"/>
            <a:ext cx="1761993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7018887" y="4351770"/>
            <a:ext cx="1761993" cy="43133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кругленный прямоугольник 13"/>
          <p:cNvSpPr/>
          <p:nvPr/>
        </p:nvSpPr>
        <p:spPr>
          <a:xfrm>
            <a:off x="7015156" y="4784950"/>
            <a:ext cx="1767075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7011425" y="5236050"/>
            <a:ext cx="1770806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7011425" y="5706218"/>
            <a:ext cx="1770806" cy="4519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7121948" y="3006286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Пример среза</a:t>
            </a:r>
          </a:p>
        </p:txBody>
      </p:sp>
    </p:spTree>
    <p:extLst>
      <p:ext uri="{BB962C8B-B14F-4D97-AF65-F5344CB8AC3E}">
        <p14:creationId xmlns:p14="http://schemas.microsoft.com/office/powerpoint/2010/main" val="22658138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000" b="1" dirty="0"/>
              <a:t>Основные протоколы </a:t>
            </a:r>
            <a:r>
              <a:rPr lang="ru-RU" sz="2000" b="1" dirty="0" err="1"/>
              <a:t>Bluetooth</a:t>
            </a:r>
            <a:r>
              <a:rPr lang="ru-RU" sz="2000" dirty="0"/>
              <a:t>: LMP, L2CAP, SDP</a:t>
            </a:r>
          </a:p>
          <a:p>
            <a:r>
              <a:rPr lang="ru-RU" sz="2000" b="1" dirty="0"/>
              <a:t>Протокол замены кабеля</a:t>
            </a:r>
            <a:r>
              <a:rPr lang="ru-RU" sz="2000" dirty="0"/>
              <a:t>: RFCOMM</a:t>
            </a:r>
          </a:p>
          <a:p>
            <a:r>
              <a:rPr lang="ru-RU" sz="2000" b="1" dirty="0"/>
              <a:t>Протокол управления телефонией</a:t>
            </a:r>
            <a:r>
              <a:rPr lang="ru-RU" sz="2000" dirty="0"/>
              <a:t>: TCS </a:t>
            </a:r>
            <a:r>
              <a:rPr lang="ru-RU" sz="2000" dirty="0" err="1"/>
              <a:t>Binary</a:t>
            </a:r>
            <a:r>
              <a:rPr lang="ru-RU" sz="2000" dirty="0"/>
              <a:t>, AT-</a:t>
            </a:r>
            <a:r>
              <a:rPr lang="ru-RU" sz="2000" dirty="0" err="1"/>
              <a:t>commands</a:t>
            </a:r>
            <a:endParaRPr lang="ru-RU" sz="2000" dirty="0"/>
          </a:p>
          <a:p>
            <a:r>
              <a:rPr lang="ru-RU" sz="2000" b="1" dirty="0"/>
              <a:t>Заимствованные протоколы</a:t>
            </a:r>
            <a:r>
              <a:rPr lang="ru-RU" sz="2000" dirty="0"/>
              <a:t>: PPP, UDP/TCP/IP, OBEX, WAP, </a:t>
            </a:r>
            <a:r>
              <a:rPr lang="ru-RU" sz="2000" dirty="0" err="1"/>
              <a:t>vCard</a:t>
            </a:r>
            <a:r>
              <a:rPr lang="ru-RU" sz="2000" dirty="0"/>
              <a:t>, </a:t>
            </a:r>
            <a:r>
              <a:rPr lang="ru-RU" sz="2000" dirty="0" err="1"/>
              <a:t>vCal</a:t>
            </a:r>
            <a:r>
              <a:rPr lang="ru-RU" sz="2000" dirty="0"/>
              <a:t>, </a:t>
            </a:r>
            <a:r>
              <a:rPr lang="ru-RU" sz="2000" dirty="0" err="1"/>
              <a:t>IrMC</a:t>
            </a:r>
            <a:r>
              <a:rPr lang="ru-RU" sz="2000" dirty="0"/>
              <a:t>, WAE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539" y="2564904"/>
            <a:ext cx="642937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6884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000" dirty="0"/>
              <a:t>AT – префикс модема </a:t>
            </a:r>
          </a:p>
          <a:p>
            <a:r>
              <a:rPr lang="ru-RU" sz="2000" dirty="0"/>
              <a:t>IP – протокол </a:t>
            </a:r>
            <a:r>
              <a:rPr lang="ru-RU" sz="2000" dirty="0" err="1"/>
              <a:t>Internet</a:t>
            </a:r>
            <a:endParaRPr lang="ru-RU" sz="2000" dirty="0"/>
          </a:p>
          <a:p>
            <a:r>
              <a:rPr lang="ru-RU" sz="2000" dirty="0"/>
              <a:t>OBEX – протокол объектного обмена </a:t>
            </a:r>
          </a:p>
          <a:p>
            <a:r>
              <a:rPr lang="ru-RU" sz="2000" dirty="0"/>
              <a:t>PPP – протокол двухточечного соединения </a:t>
            </a:r>
          </a:p>
          <a:p>
            <a:endParaRPr lang="ru-RU" sz="20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5733"/>
            <a:ext cx="6429375" cy="41433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07504" y="5118804"/>
            <a:ext cx="82192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TCS BIN – бинарная спецификация управления телефонией </a:t>
            </a:r>
          </a:p>
          <a:p>
            <a:r>
              <a:rPr lang="ru-RU" dirty="0"/>
              <a:t>UDP – протокол пользовательских дейтаграмм </a:t>
            </a:r>
          </a:p>
          <a:p>
            <a:r>
              <a:rPr lang="ru-RU" dirty="0" err="1"/>
              <a:t>vCal</a:t>
            </a:r>
            <a:r>
              <a:rPr lang="ru-RU" dirty="0"/>
              <a:t> – виртуальный календарь </a:t>
            </a:r>
          </a:p>
          <a:p>
            <a:r>
              <a:rPr lang="ru-RU" dirty="0" err="1"/>
              <a:t>vCard</a:t>
            </a:r>
            <a:r>
              <a:rPr lang="ru-RU" dirty="0"/>
              <a:t> – виртуальная карта </a:t>
            </a:r>
          </a:p>
          <a:p>
            <a:r>
              <a:rPr lang="ru-RU" dirty="0"/>
              <a:t>WAE – среда беспроводных приложений </a:t>
            </a:r>
          </a:p>
          <a:p>
            <a:r>
              <a:rPr lang="ru-RU" dirty="0"/>
              <a:t>WAP – протокол беспроводных приложений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35688" y="1030267"/>
            <a:ext cx="28083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AT – префикс модема </a:t>
            </a:r>
          </a:p>
          <a:p>
            <a:r>
              <a:rPr lang="ru-RU" dirty="0"/>
              <a:t>IP – протокол </a:t>
            </a:r>
            <a:r>
              <a:rPr lang="ru-RU" dirty="0" err="1"/>
              <a:t>Internet</a:t>
            </a:r>
            <a:endParaRPr lang="ru-RU" dirty="0"/>
          </a:p>
          <a:p>
            <a:r>
              <a:rPr lang="ru-RU" dirty="0"/>
              <a:t>OBEX – протокол объектного обмена </a:t>
            </a:r>
          </a:p>
          <a:p>
            <a:r>
              <a:rPr lang="ru-RU" dirty="0"/>
              <a:t>PPP – протокол двухточечного соединения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54147" y="3203187"/>
            <a:ext cx="27900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RFCOMM – протокол замещения кабеля </a:t>
            </a:r>
          </a:p>
          <a:p>
            <a:r>
              <a:rPr lang="ru-RU" dirty="0"/>
              <a:t>SDP – протокол обнаружения службы </a:t>
            </a:r>
          </a:p>
          <a:p>
            <a:r>
              <a:rPr lang="ru-RU" dirty="0"/>
              <a:t>TCP – протокол управления передачей </a:t>
            </a:r>
          </a:p>
        </p:txBody>
      </p:sp>
    </p:spTree>
    <p:extLst>
      <p:ext uri="{BB962C8B-B14F-4D97-AF65-F5344CB8AC3E}">
        <p14:creationId xmlns:p14="http://schemas.microsoft.com/office/powerpoint/2010/main" val="512985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706090"/>
          </a:xfrm>
        </p:spPr>
        <p:txBody>
          <a:bodyPr>
            <a:noAutofit/>
          </a:bodyPr>
          <a:lstStyle/>
          <a:p>
            <a:r>
              <a:rPr lang="ru-RU" sz="3600" b="1" dirty="0"/>
              <a:t>Интерфейс хост-контроллер (HCI). 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000" dirty="0"/>
              <a:t>В дополнение к слоям протоколов, </a:t>
            </a:r>
            <a:r>
              <a:rPr lang="ru-RU" sz="2000" b="1" dirty="0"/>
              <a:t>интерфейс хост-контроллер (HCI). </a:t>
            </a:r>
          </a:p>
          <a:p>
            <a:r>
              <a:rPr lang="ru-RU" sz="2000" dirty="0"/>
              <a:t>HCI обеспечивает командный интерфейс для связи с драйверами физического уровня</a:t>
            </a:r>
          </a:p>
          <a:p>
            <a:r>
              <a:rPr lang="ru-RU" sz="2000" dirty="0"/>
              <a:t> а также доступ к данным о состоянии оборудования и управляющим регистрам. </a:t>
            </a:r>
          </a:p>
        </p:txBody>
      </p:sp>
      <p:pic>
        <p:nvPicPr>
          <p:cNvPr id="2355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129" y="2924944"/>
            <a:ext cx="5468078" cy="3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1079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/>
              <a:t>Bluetooth</a:t>
            </a:r>
            <a:r>
              <a:rPr lang="ru-RU" b="1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/>
              <a:t>Протокол радиопередачи</a:t>
            </a:r>
            <a:r>
              <a:rPr lang="ru-RU" sz="2400"/>
              <a:t> (</a:t>
            </a:r>
            <a:r>
              <a:rPr lang="en-US" sz="2400"/>
              <a:t>BLUETOOTH</a:t>
            </a:r>
            <a:r>
              <a:rPr lang="ru-RU" sz="2400"/>
              <a:t>.</a:t>
            </a:r>
            <a:r>
              <a:rPr lang="en-US" sz="2400"/>
              <a:t>RADIO</a:t>
            </a:r>
            <a:r>
              <a:rPr lang="ru-RU" sz="2400"/>
              <a:t>).</a:t>
            </a:r>
            <a:endParaRPr lang="en-US" sz="2400"/>
          </a:p>
          <a:p>
            <a:pPr lvl="1"/>
            <a:r>
              <a:rPr lang="ru-RU" sz="2000"/>
              <a:t>Описывает детали радиоинтерфейса (используемые частоты, тип модуляции, мощность передачи). </a:t>
            </a:r>
            <a:endParaRPr lang="ru-RU" sz="2000" dirty="0"/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5468078" cy="3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4794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Протокол передачи в базовой полосе частот </a:t>
            </a:r>
            <a:r>
              <a:rPr lang="en-US" sz="2400" b="1" dirty="0"/>
              <a:t>(BLUETOOTH</a:t>
            </a:r>
            <a:r>
              <a:rPr lang="ru-RU" sz="2400" b="1" dirty="0"/>
              <a:t>.</a:t>
            </a:r>
            <a:r>
              <a:rPr lang="en-US" sz="2400" b="1" dirty="0"/>
              <a:t>Baseband)</a:t>
            </a:r>
            <a:r>
              <a:rPr lang="ru-RU" sz="2400" b="1" dirty="0"/>
              <a:t>(PHY- и MAC-уровни). </a:t>
            </a:r>
          </a:p>
          <a:p>
            <a:pPr lvl="1"/>
            <a:r>
              <a:rPr lang="ru-RU" sz="2000" dirty="0"/>
              <a:t>установление соединения, </a:t>
            </a:r>
            <a:endParaRPr lang="en-US" sz="2000" dirty="0"/>
          </a:p>
          <a:p>
            <a:pPr lvl="1"/>
            <a:r>
              <a:rPr lang="ru-RU" sz="2000" dirty="0"/>
              <a:t>распределение временных интервалов, </a:t>
            </a:r>
            <a:endParaRPr lang="en-US" sz="2000" dirty="0"/>
          </a:p>
          <a:p>
            <a:pPr lvl="1"/>
            <a:r>
              <a:rPr lang="ru-RU" sz="2000" dirty="0"/>
              <a:t>адресация, </a:t>
            </a:r>
            <a:endParaRPr lang="en-US" sz="2000" dirty="0"/>
          </a:p>
          <a:p>
            <a:pPr lvl="1"/>
            <a:r>
              <a:rPr lang="ru-RU" sz="2000" dirty="0"/>
              <a:t>проверка и исправление ошибок, </a:t>
            </a:r>
            <a:endParaRPr lang="en-US" sz="2000" dirty="0"/>
          </a:p>
          <a:p>
            <a:pPr lvl="1"/>
            <a:r>
              <a:rPr lang="ru-RU" sz="2000" dirty="0"/>
              <a:t>кодирование/декодирование </a:t>
            </a:r>
            <a:r>
              <a:rPr lang="ru-RU" sz="2000" dirty="0" err="1"/>
              <a:t>аудиопотока</a:t>
            </a:r>
            <a:r>
              <a:rPr lang="ru-RU" sz="2000" dirty="0"/>
              <a:t>, </a:t>
            </a:r>
            <a:endParaRPr lang="en-US" sz="2000" dirty="0"/>
          </a:p>
          <a:p>
            <a:pPr lvl="1"/>
            <a:r>
              <a:rPr lang="ru-RU" sz="2000" dirty="0"/>
              <a:t>аутентификация и шифрование, </a:t>
            </a:r>
            <a:endParaRPr lang="en-US" sz="2000" dirty="0"/>
          </a:p>
          <a:p>
            <a:pPr lvl="1"/>
            <a:r>
              <a:rPr lang="ru-RU" sz="2000" dirty="0"/>
              <a:t>состояния устройства </a:t>
            </a:r>
            <a:r>
              <a:rPr lang="ru-RU" sz="2000" dirty="0" err="1"/>
              <a:t>Bluetooth</a:t>
            </a:r>
            <a:r>
              <a:rPr lang="ru-RU" sz="2000" dirty="0"/>
              <a:t> и режимы передачи данных, </a:t>
            </a:r>
            <a:endParaRPr lang="en-US" sz="2000" dirty="0"/>
          </a:p>
          <a:p>
            <a:pPr lvl="1"/>
            <a:r>
              <a:rPr lang="ru-RU" sz="2000" dirty="0"/>
              <a:t>реализация схемы ARQ. </a:t>
            </a:r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4372466"/>
            <a:ext cx="3955910" cy="225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5462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Протокол управления логическим каналом и адаптации</a:t>
            </a:r>
            <a:r>
              <a:rPr lang="ru-RU" sz="2400" dirty="0"/>
              <a:t> (L2CAP – </a:t>
            </a:r>
            <a:r>
              <a:rPr lang="ru-RU" sz="2400" dirty="0" err="1"/>
              <a:t>Logical</a:t>
            </a:r>
            <a:r>
              <a:rPr lang="ru-RU" sz="2400" dirty="0"/>
              <a:t> </a:t>
            </a:r>
            <a:r>
              <a:rPr lang="ru-RU" sz="2400" dirty="0" err="1"/>
              <a:t>Link</a:t>
            </a:r>
            <a:r>
              <a:rPr lang="ru-RU" sz="2400" dirty="0"/>
              <a:t> </a:t>
            </a:r>
            <a:r>
              <a:rPr lang="ru-RU" sz="2400" dirty="0" err="1"/>
              <a:t>Control</a:t>
            </a:r>
            <a:r>
              <a:rPr lang="ru-RU" sz="2400" dirty="0"/>
              <a:t> </a:t>
            </a:r>
            <a:r>
              <a:rPr lang="ru-RU" sz="2400" dirty="0" err="1"/>
              <a:t>and</a:t>
            </a:r>
            <a:r>
              <a:rPr lang="ru-RU" sz="2400" dirty="0"/>
              <a:t> </a:t>
            </a:r>
            <a:r>
              <a:rPr lang="ru-RU" sz="2400" dirty="0" err="1"/>
              <a:t>Adaptation</a:t>
            </a:r>
            <a:r>
              <a:rPr lang="ru-RU" sz="2400" dirty="0"/>
              <a:t> </a:t>
            </a:r>
            <a:r>
              <a:rPr lang="ru-RU" sz="2400" dirty="0" err="1"/>
              <a:t>Protocol</a:t>
            </a:r>
            <a:r>
              <a:rPr lang="ru-RU" sz="2400" dirty="0"/>
              <a:t>). </a:t>
            </a:r>
          </a:p>
          <a:p>
            <a:pPr lvl="1"/>
            <a:r>
              <a:rPr lang="ru-RU" sz="2000" dirty="0"/>
              <a:t>Адаптирует протоколы высших уровней к уровню передачи в базовой полосе частот (MAC-уровню). </a:t>
            </a:r>
          </a:p>
          <a:p>
            <a:pPr lvl="1"/>
            <a:r>
              <a:rPr lang="ru-RU" sz="2000" dirty="0"/>
              <a:t>Согласовывает и обеспечивает заданное качество обслуживания на уровне логических каналов (установка логических каналов широковещательных, настройки, пользовательских и т.д.)</a:t>
            </a:r>
          </a:p>
          <a:p>
            <a:pPr lvl="1"/>
            <a:r>
              <a:rPr lang="ru-RU" sz="2000" dirty="0"/>
              <a:t>реализует расширенную схему повторной передачи ARQ.</a:t>
            </a:r>
            <a:endParaRPr lang="ru-RU" sz="1800" dirty="0"/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763423"/>
            <a:ext cx="5468078" cy="3123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94757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Стек протоколов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rmAutofit/>
          </a:bodyPr>
          <a:lstStyle/>
          <a:p>
            <a:r>
              <a:rPr lang="ru-RU" sz="2400" b="1" dirty="0"/>
              <a:t>Протокол администратора канала связи </a:t>
            </a:r>
            <a:r>
              <a:rPr lang="ru-RU" sz="2400" dirty="0"/>
              <a:t>(LMP – </a:t>
            </a:r>
            <a:r>
              <a:rPr lang="ru-RU" sz="2400" dirty="0" err="1"/>
              <a:t>Link</a:t>
            </a:r>
            <a:r>
              <a:rPr lang="ru-RU" sz="2400" dirty="0"/>
              <a:t> </a:t>
            </a:r>
            <a:r>
              <a:rPr lang="ru-RU" sz="2400" dirty="0" err="1"/>
              <a:t>Manager</a:t>
            </a:r>
            <a:r>
              <a:rPr lang="ru-RU" sz="2400" dirty="0"/>
              <a:t> </a:t>
            </a:r>
            <a:r>
              <a:rPr lang="ru-RU" sz="2400" dirty="0" err="1"/>
              <a:t>Protocol</a:t>
            </a:r>
            <a:r>
              <a:rPr lang="ru-RU" sz="2400" dirty="0"/>
              <a:t>). </a:t>
            </a:r>
            <a:endParaRPr lang="en-US" sz="2400" dirty="0"/>
          </a:p>
          <a:p>
            <a:pPr lvl="1"/>
            <a:r>
              <a:rPr lang="ru-RU" sz="2000" dirty="0"/>
              <a:t>Установление логического канала связи между устройствами </a:t>
            </a:r>
            <a:r>
              <a:rPr lang="ru-RU" sz="2000" dirty="0" err="1"/>
              <a:t>Bluetooth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текущее администрирование (аутентификация, шифрование), </a:t>
            </a:r>
          </a:p>
          <a:p>
            <a:pPr lvl="1"/>
            <a:r>
              <a:rPr lang="ru-RU" sz="2000" dirty="0"/>
              <a:t>согласование размеров пакетов, </a:t>
            </a:r>
          </a:p>
          <a:p>
            <a:pPr lvl="1"/>
            <a:r>
              <a:rPr lang="ru-RU" sz="2000" dirty="0"/>
              <a:t>параметров качества передачи, </a:t>
            </a:r>
          </a:p>
          <a:p>
            <a:pPr lvl="1"/>
            <a:r>
              <a:rPr lang="ru-RU" sz="2000" dirty="0"/>
              <a:t>управление излучаемой мощностью. </a:t>
            </a:r>
          </a:p>
        </p:txBody>
      </p:sp>
      <p:pic>
        <p:nvPicPr>
          <p:cNvPr id="4" name="Picture 2" descr="ÐÐ¾ÑÐ¾Ð¶ÐµÐµ Ð¸Ð·Ð¾Ð±ÑÐ°Ð¶ÐµÐ½Ð¸Ðµ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3940787"/>
            <a:ext cx="4531974" cy="2589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824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34605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ПОВТОР. </a:t>
            </a:r>
            <a:r>
              <a:rPr lang="ru-RU" sz="3200" b="1" dirty="0"/>
              <a:t>Беспроводные сети </a:t>
            </a:r>
            <a:r>
              <a:rPr lang="en-US" sz="3200" b="1" dirty="0"/>
              <a:t>WPAN</a:t>
            </a:r>
            <a:endParaRPr lang="ru-RU" sz="32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201988" y="977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492402"/>
              </p:ext>
            </p:extLst>
          </p:nvPr>
        </p:nvGraphicFramePr>
        <p:xfrm>
          <a:off x="251520" y="993552"/>
          <a:ext cx="8496943" cy="482887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8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990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64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Название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Стандарт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Скорость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Расстояние 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b="1" dirty="0">
                          <a:effectLst/>
                        </a:rPr>
                        <a:t>частота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1.1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802.15.1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0,7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2,4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2.0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802.15.3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006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Bluetooth v. 3.0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802.11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3 -24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5912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UWB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802.15.3a</a:t>
                      </a:r>
                      <a:endParaRPr lang="en-US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>
                          <a:effectLst/>
                        </a:rPr>
                        <a:t>110—480 Мбит/с</a:t>
                      </a:r>
                      <a:endParaRPr lang="ru-RU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3,1—10,6 ГГц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strike="noStrike" dirty="0">
                          <a:effectLst/>
                        </a:rPr>
                        <a:t>ZigBee</a:t>
                      </a:r>
                      <a:endParaRPr lang="en-US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802.15.4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20 -250 Кбит/с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1—100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2,4 ГГц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(16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915 МГц </a:t>
                      </a:r>
                      <a:br>
                        <a:rPr lang="ru-RU" sz="2000" dirty="0">
                          <a:effectLst/>
                        </a:rPr>
                      </a:br>
                      <a:r>
                        <a:rPr lang="ru-RU" sz="2000" dirty="0">
                          <a:effectLst/>
                        </a:rPr>
                        <a:t>(10 каналов), </a:t>
                      </a:r>
                    </a:p>
                    <a:p>
                      <a:pPr algn="ctr"/>
                      <a:r>
                        <a:rPr lang="ru-RU" sz="2000" dirty="0">
                          <a:effectLst/>
                        </a:rPr>
                        <a:t>868 МГц (один канал)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385">
                <a:tc>
                  <a:txBody>
                    <a:bodyPr/>
                    <a:lstStyle/>
                    <a:p>
                      <a:pPr algn="ctr"/>
                      <a:r>
                        <a:rPr lang="ru-RU" sz="2000" b="1" u="none" strike="noStrike" dirty="0">
                          <a:effectLst/>
                        </a:rPr>
                        <a:t>Инфракрасный порт</a:t>
                      </a:r>
                      <a:endParaRPr lang="ru-RU" sz="2000" b="1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effectLst/>
                        </a:rPr>
                        <a:t>IrDa</a:t>
                      </a:r>
                      <a:endParaRPr lang="en-US" sz="200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</a:rPr>
                        <a:t>16 Мбит/с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effectLst/>
                        </a:rPr>
                        <a:t>5-50 </a:t>
                      </a:r>
                      <a:r>
                        <a:rPr lang="ru-RU" sz="2000" dirty="0">
                          <a:effectLst/>
                        </a:rPr>
                        <a:t>см,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dirty="0">
                          <a:effectLst/>
                        </a:rPr>
                        <a:t>односторонняя связь — до 10 м</a:t>
                      </a: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28112" marR="28112" marT="14056" marB="1405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32168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Примеры срезов протоколов</a:t>
            </a:r>
            <a:endParaRPr lang="ru-RU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763" y="1149084"/>
            <a:ext cx="8137035" cy="5501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733527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Формат пакета.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313" y="980728"/>
            <a:ext cx="8622487" cy="5544616"/>
          </a:xfrm>
        </p:spPr>
        <p:txBody>
          <a:bodyPr>
            <a:noAutofit/>
          </a:bodyPr>
          <a:lstStyle/>
          <a:p>
            <a:r>
              <a:rPr lang="ru-RU" sz="2400" dirty="0"/>
              <a:t>Код доступа к каналу содержат все типы пакетов.</a:t>
            </a:r>
          </a:p>
          <a:p>
            <a:r>
              <a:rPr lang="ru-RU" sz="2400" dirty="0"/>
              <a:t>Заголовок пакета  – идентификатор логического транспорта</a:t>
            </a:r>
          </a:p>
          <a:p>
            <a:r>
              <a:rPr lang="ru-RU" sz="2400" dirty="0"/>
              <a:t>Заголовок нагрузки  – идентификатор  типа пакета</a:t>
            </a:r>
          </a:p>
          <a:p>
            <a:pPr lvl="1"/>
            <a:r>
              <a:rPr lang="ru-RU" sz="2000" dirty="0"/>
              <a:t>Для </a:t>
            </a:r>
            <a:r>
              <a:rPr lang="en-US" sz="2000" dirty="0"/>
              <a:t>SCO, </a:t>
            </a:r>
            <a:r>
              <a:rPr lang="en-US" sz="2000" dirty="0" err="1"/>
              <a:t>eSCO</a:t>
            </a:r>
            <a:r>
              <a:rPr lang="en-US" sz="2000" dirty="0"/>
              <a:t> </a:t>
            </a:r>
            <a:r>
              <a:rPr lang="ru-RU" sz="2000" dirty="0" err="1"/>
              <a:t>отстутствует</a:t>
            </a:r>
            <a:r>
              <a:rPr lang="ru-RU" sz="2000" dirty="0"/>
              <a:t> </a:t>
            </a:r>
          </a:p>
          <a:p>
            <a:r>
              <a:rPr lang="ru-RU" sz="2400" dirty="0"/>
              <a:t>Данные – полезная нагрузка стека протокола</a:t>
            </a:r>
          </a:p>
          <a:p>
            <a:r>
              <a:rPr lang="en-US" sz="2400" dirty="0"/>
              <a:t>CRC – </a:t>
            </a:r>
            <a:r>
              <a:rPr lang="ru-RU" sz="2400" dirty="0"/>
              <a:t>контрольная сумма</a:t>
            </a:r>
          </a:p>
          <a:p>
            <a:r>
              <a:rPr lang="ru-RU" sz="2400" dirty="0"/>
              <a:t>Хвост – выравнивание пакета</a:t>
            </a:r>
          </a:p>
          <a:p>
            <a:endParaRPr lang="ru-RU" sz="2400" dirty="0"/>
          </a:p>
          <a:p>
            <a:endParaRPr lang="ru-RU" sz="24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85" y="4581128"/>
            <a:ext cx="8640960" cy="1946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56253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Логическая архитектура стандарта </a:t>
            </a:r>
            <a:r>
              <a:rPr lang="en-US" dirty="0" err="1"/>
              <a:t>BlueTooth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232848" cy="1752600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Лекция 1</a:t>
            </a:r>
            <a:r>
              <a:rPr lang="en-US" b="1" dirty="0"/>
              <a:t>4</a:t>
            </a:r>
            <a:r>
              <a:rPr lang="ru-RU" b="1" dirty="0"/>
              <a:t>. </a:t>
            </a:r>
            <a:br>
              <a:rPr lang="ru-RU" b="1" dirty="0"/>
            </a:br>
            <a:r>
              <a:rPr lang="ru-RU" b="1" dirty="0"/>
              <a:t>Беспроводные локальные сети </a:t>
            </a:r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310800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Логическая архитектура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2808312"/>
          </a:xfrm>
        </p:spPr>
        <p:txBody>
          <a:bodyPr>
            <a:normAutofit/>
          </a:bodyPr>
          <a:lstStyle/>
          <a:p>
            <a:pPr marL="285750" indent="-285750"/>
            <a:r>
              <a:rPr lang="ru-RU" sz="2400" b="1" dirty="0"/>
              <a:t>Логический транспорт (тип передачи). </a:t>
            </a:r>
            <a:r>
              <a:rPr lang="ru-RU" sz="2400" dirty="0"/>
              <a:t>Определяет тип передачи данных </a:t>
            </a:r>
          </a:p>
          <a:p>
            <a:pPr marL="685800" lvl="1"/>
            <a:r>
              <a:rPr lang="ru-RU" sz="2000" dirty="0"/>
              <a:t>синхронная, асинхронная, широковещательная</a:t>
            </a:r>
          </a:p>
          <a:p>
            <a:pPr marL="285750" indent="-285750"/>
            <a:r>
              <a:rPr lang="ru-RU" sz="2400" b="1" dirty="0"/>
              <a:t>Логические каналы </a:t>
            </a:r>
            <a:r>
              <a:rPr lang="ru-RU" sz="2400" dirty="0"/>
              <a:t>– функционально различающиеся типы запросов - ответов. </a:t>
            </a:r>
          </a:p>
          <a:p>
            <a:pPr marL="685800" lvl="1"/>
            <a:r>
              <a:rPr lang="ru-RU" sz="2000" dirty="0"/>
              <a:t>Идентифицируется через заголовок пакета или заголовок полезной нагрузки пакета.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824" y="3687338"/>
            <a:ext cx="3960440" cy="30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9993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sz="3600" b="1" dirty="0"/>
              <a:t>Bluetooth</a:t>
            </a:r>
            <a:r>
              <a:rPr lang="ru-RU" sz="3600" b="1" dirty="0"/>
              <a:t>.</a:t>
            </a:r>
            <a:r>
              <a:rPr lang="ru-RU" sz="3600" dirty="0"/>
              <a:t> </a:t>
            </a:r>
            <a:r>
              <a:rPr lang="ru-RU" sz="3600" b="1" dirty="0"/>
              <a:t>Логические каналы. </a:t>
            </a:r>
            <a:endParaRPr lang="ru-RU" sz="36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107504" y="692696"/>
          <a:ext cx="8820473" cy="60331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0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97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819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Тип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каналы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Свойства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Соединение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8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ACL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Управляющий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LMP) ACL-C</a:t>
                      </a:r>
                      <a:endParaRPr lang="ru-RU" sz="1800" u="none" strike="noStrike" dirty="0">
                        <a:effectLst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>
                          <a:effectLst/>
                        </a:rPr>
                        <a:t>Пользовательский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L2CAP) ACL-U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Надёжный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двунаправленный, “точка-точка”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rowSpan="4"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Активное физическое соединение, </a:t>
                      </a:r>
                    </a:p>
                    <a:p>
                      <a:pPr algn="ctr" fontAlgn="b"/>
                      <a:endParaRPr lang="ru-RU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основной или адаптированный физические 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каналы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55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Потоковый</a:t>
                      </a: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SCO-S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двунаправленный, “точка-точка”,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симметричный,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аудио-видеоканалы,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постоянная скорость 64 кбит/с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1417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 err="1">
                          <a:effectLst/>
                        </a:rPr>
                        <a:t>eSCO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Потоковый</a:t>
                      </a:r>
                      <a:r>
                        <a:rPr lang="en-US" sz="1800" u="none" strike="noStrike" dirty="0">
                          <a:effectLst/>
                        </a:rPr>
                        <a:t>e</a:t>
                      </a:r>
                      <a:endParaRPr lang="ru-RU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SCO-S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двунаправленный,  “точка-точка”,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симметричный или асимметричный,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ограниченная повторная передача,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передача  с постоянной скоростью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26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ASB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Пользовательский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L2CAP) ASB-U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ненадёжный,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однонаправленный широковещательный</a:t>
                      </a:r>
                    </a:p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 для передачи группам </a:t>
                      </a:r>
                      <a:r>
                        <a:rPr lang="en-US" sz="1800" u="none" strike="noStrike" dirty="0">
                          <a:effectLst/>
                        </a:rPr>
                        <a:t>L2CAP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 vMerge="1">
                  <a:txBody>
                    <a:bodyPr/>
                    <a:lstStyle/>
                    <a:p>
                      <a:pPr algn="l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34168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u="none" strike="noStrike" dirty="0">
                          <a:effectLst/>
                        </a:rPr>
                        <a:t>PSB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Управляющий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LMP) PSB-C</a:t>
                      </a:r>
                      <a:endParaRPr lang="ru-RU" sz="1800" u="none" strike="noStrike" dirty="0">
                        <a:effectLst/>
                      </a:endParaRPr>
                    </a:p>
                    <a:p>
                      <a:pPr algn="ctr" fontAlgn="b"/>
                      <a:r>
                        <a:rPr lang="ru-RU" sz="1600" u="none" strike="noStrike" dirty="0">
                          <a:effectLst/>
                        </a:rPr>
                        <a:t>Пользовательский</a:t>
                      </a:r>
                    </a:p>
                    <a:p>
                      <a:pPr algn="ctr" fontAlgn="b"/>
                      <a:r>
                        <a:rPr lang="ru-RU" sz="1800" u="none" strike="noStrike" dirty="0">
                          <a:effectLst/>
                        </a:rPr>
                        <a:t>(</a:t>
                      </a:r>
                      <a:r>
                        <a:rPr lang="en-US" sz="1800" u="none" strike="noStrike" dirty="0">
                          <a:effectLst/>
                        </a:rPr>
                        <a:t>L2CAP) PSB-U</a:t>
                      </a:r>
                    </a:p>
                    <a:p>
                      <a:pPr algn="ctr" fontAlgn="b"/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>
                          <a:effectLst/>
                        </a:rPr>
                        <a:t>  ненадёжный,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однонаправленный широковещательный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для передачи </a:t>
                      </a:r>
                      <a:r>
                        <a:rPr lang="en-US" sz="1800" u="none" strike="noStrike" dirty="0">
                          <a:effectLst/>
                        </a:rPr>
                        <a:t>LMP</a:t>
                      </a:r>
                      <a:r>
                        <a:rPr lang="ru-RU" sz="1800" u="none" strike="noStrike" dirty="0">
                          <a:effectLst/>
                        </a:rPr>
                        <a:t>и </a:t>
                      </a:r>
                      <a:r>
                        <a:rPr lang="en-US" sz="1800" u="none" strike="noStrike" dirty="0">
                          <a:effectLst/>
                        </a:rPr>
                        <a:t>L2CAP-</a:t>
                      </a:r>
                      <a:r>
                        <a:rPr lang="ru-RU" sz="1800" u="none" strike="noStrike" dirty="0">
                          <a:effectLst/>
                        </a:rPr>
                        <a:t>трафика 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 </a:t>
                      </a:r>
                      <a:r>
                        <a:rPr lang="ru-RU" sz="1800" u="none" strike="noStrike" dirty="0" err="1">
                          <a:effectLst/>
                        </a:rPr>
                        <a:t>паркованным</a:t>
                      </a:r>
                      <a:r>
                        <a:rPr lang="ru-RU" sz="1800" u="none" strike="noStrike" dirty="0">
                          <a:effectLst/>
                        </a:rPr>
                        <a:t> устройствами</a:t>
                      </a:r>
                    </a:p>
                    <a:p>
                      <a:pPr algn="l" fontAlgn="b"/>
                      <a:r>
                        <a:rPr lang="ru-RU" sz="1800" u="none" strike="noStrike" dirty="0">
                          <a:effectLst/>
                        </a:rPr>
                        <a:t>  для запросов доступа от них</a:t>
                      </a:r>
                      <a:endParaRPr lang="ru-RU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0800" marR="36000" marT="1080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err="1">
                          <a:effectLst/>
                        </a:rPr>
                        <a:t>Паркованное</a:t>
                      </a:r>
                      <a:r>
                        <a:rPr lang="ru-RU" sz="1800" u="none" strike="noStrike" dirty="0">
                          <a:effectLst/>
                        </a:rPr>
                        <a:t>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u="none" strike="noStrike" dirty="0" err="1">
                          <a:effectLst/>
                        </a:rPr>
                        <a:t>физи</a:t>
                      </a:r>
                      <a:r>
                        <a:rPr lang="ru-RU" sz="1800" u="none" strike="noStrike" dirty="0">
                          <a:effectLst/>
                        </a:rPr>
                        <a:t>.</a:t>
                      </a:r>
                      <a:r>
                        <a:rPr lang="ru-RU" sz="1800" u="none" strike="noStrike" baseline="0" dirty="0">
                          <a:effectLst/>
                        </a:rPr>
                        <a:t> </a:t>
                      </a:r>
                      <a:r>
                        <a:rPr lang="ru-RU" sz="1800" u="none" strike="noStrike" dirty="0">
                          <a:effectLst/>
                        </a:rPr>
                        <a:t>соединение, </a:t>
                      </a: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00" u="none" strike="noStrike" dirty="0">
                        <a:effectLst/>
                      </a:endParaRPr>
                    </a:p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600" u="none" strike="noStrike" dirty="0">
                          <a:effectLst/>
                        </a:rPr>
                        <a:t>основной или адаптированный физические каналы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08172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Bluetooth</a:t>
            </a:r>
            <a:r>
              <a:rPr lang="ru-RU" b="1" dirty="0"/>
              <a:t>. Режимы работы.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980728"/>
            <a:ext cx="8291264" cy="5544616"/>
          </a:xfrm>
        </p:spPr>
        <p:txBody>
          <a:bodyPr>
            <a:noAutofit/>
          </a:bodyPr>
          <a:lstStyle/>
          <a:p>
            <a:r>
              <a:rPr lang="ru-RU" sz="2100" b="1" dirty="0"/>
              <a:t>Активный режим. </a:t>
            </a:r>
          </a:p>
          <a:p>
            <a:r>
              <a:rPr lang="ru-RU" sz="2100" dirty="0"/>
              <a:t>Стандартный режим обмена пакетами в сети.</a:t>
            </a:r>
          </a:p>
          <a:p>
            <a:pPr lvl="1"/>
            <a:r>
              <a:rPr lang="ru-RU" sz="2100" dirty="0"/>
              <a:t>Ведущее устройство периодически передаёт подчинённому устройству пакеты для поддержания синхронизации. </a:t>
            </a:r>
          </a:p>
          <a:p>
            <a:r>
              <a:rPr lang="ru-RU" sz="2100" b="1" dirty="0"/>
              <a:t>Режим удержания. </a:t>
            </a:r>
          </a:p>
          <a:p>
            <a:pPr lvl="1"/>
            <a:r>
              <a:rPr lang="ru-RU" sz="2100" dirty="0"/>
              <a:t>не поддерживает работу по </a:t>
            </a:r>
            <a:r>
              <a:rPr lang="en-US" sz="2100" dirty="0"/>
              <a:t>ACL</a:t>
            </a:r>
            <a:r>
              <a:rPr lang="ru-RU" sz="2100" dirty="0"/>
              <a:t>, только SCO/</a:t>
            </a:r>
            <a:r>
              <a:rPr lang="ru-RU" sz="2100" dirty="0" err="1"/>
              <a:t>eSCO</a:t>
            </a:r>
            <a:r>
              <a:rPr lang="ru-RU" sz="2100" dirty="0"/>
              <a:t>. </a:t>
            </a:r>
          </a:p>
          <a:p>
            <a:pPr lvl="1"/>
            <a:r>
              <a:rPr lang="ru-RU" sz="2100" dirty="0"/>
              <a:t>Устройствам доступен режим пониженного энергопотребления. </a:t>
            </a:r>
          </a:p>
          <a:p>
            <a:pPr lvl="1"/>
            <a:r>
              <a:rPr lang="ru-RU" sz="2100" dirty="0"/>
              <a:t>Режим действует в течение установленного времени, </a:t>
            </a:r>
          </a:p>
          <a:p>
            <a:pPr lvl="2"/>
            <a:r>
              <a:rPr lang="ru-RU" sz="2000" dirty="0"/>
              <a:t>по истечении устройство возвращается в предыдущий режим</a:t>
            </a:r>
          </a:p>
          <a:p>
            <a:r>
              <a:rPr lang="ru-RU" sz="2100" b="1" dirty="0"/>
              <a:t>Режим подслушивания. </a:t>
            </a:r>
          </a:p>
          <a:p>
            <a:pPr lvl="1"/>
            <a:r>
              <a:rPr lang="ru-RU" sz="2100" dirty="0"/>
              <a:t>Асинхронный режим с допуском периодов неактивности </a:t>
            </a:r>
          </a:p>
          <a:p>
            <a:pPr lvl="2"/>
            <a:r>
              <a:rPr lang="en-US" sz="2100" dirty="0"/>
              <a:t>ACL </a:t>
            </a:r>
            <a:r>
              <a:rPr lang="ru-RU" sz="2100" dirty="0"/>
              <a:t>урезан</a:t>
            </a:r>
          </a:p>
          <a:p>
            <a:pPr lvl="1"/>
            <a:r>
              <a:rPr lang="ru-RU" sz="2100" dirty="0"/>
              <a:t>Возможна работа по SCO и </a:t>
            </a:r>
            <a:r>
              <a:rPr lang="ru-RU" sz="2100" dirty="0" err="1"/>
              <a:t>eSCO</a:t>
            </a:r>
            <a:r>
              <a:rPr lang="ru-RU" sz="2100" dirty="0"/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100" dirty="0"/>
              <a:t>В разных стандартах возможны дополнительные режимы </a:t>
            </a:r>
          </a:p>
          <a:p>
            <a:pPr lvl="1"/>
            <a:endParaRPr lang="ru-RU" sz="2100" dirty="0"/>
          </a:p>
        </p:txBody>
      </p:sp>
    </p:spTree>
    <p:extLst>
      <p:ext uri="{BB962C8B-B14F-4D97-AF65-F5344CB8AC3E}">
        <p14:creationId xmlns:p14="http://schemas.microsoft.com/office/powerpoint/2010/main" val="28906088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63528-3D8C-47A5-893E-92201D3C8C8E}" type="slidenum">
              <a:rPr lang="ru-RU"/>
              <a:pPr/>
              <a:t>56</a:t>
            </a:fld>
            <a:endParaRPr lang="ru-RU"/>
          </a:p>
        </p:txBody>
      </p:sp>
      <p:sp>
        <p:nvSpPr>
          <p:cNvPr id="18445" name="Rectangle 13"/>
          <p:cNvSpPr>
            <a:spLocks noGrp="1" noChangeArrowheads="1"/>
          </p:cNvSpPr>
          <p:nvPr>
            <p:ph type="title"/>
          </p:nvPr>
        </p:nvSpPr>
        <p:spPr>
          <a:xfrm>
            <a:off x="-468313" y="44450"/>
            <a:ext cx="8229601" cy="1143000"/>
          </a:xfrm>
          <a:noFill/>
          <a:ln/>
        </p:spPr>
        <p:txBody>
          <a:bodyPr/>
          <a:lstStyle/>
          <a:p>
            <a:r>
              <a:rPr lang="ru-RU" sz="3200" b="1"/>
              <a:t>Архитектура </a:t>
            </a:r>
            <a:r>
              <a:rPr lang="en-US" sz="3200" b="1"/>
              <a:t>Bluetooth</a:t>
            </a:r>
            <a:r>
              <a:rPr lang="ru-RU" sz="3200" b="1"/>
              <a:t>-модуля</a:t>
            </a:r>
            <a:endParaRPr lang="ru-RU"/>
          </a:p>
        </p:txBody>
      </p:sp>
      <p:graphicFrame>
        <p:nvGraphicFramePr>
          <p:cNvPr id="18446" name="Object 1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205755"/>
              </p:ext>
            </p:extLst>
          </p:nvPr>
        </p:nvGraphicFramePr>
        <p:xfrm>
          <a:off x="755576" y="1207911"/>
          <a:ext cx="6913562" cy="489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422588" imgH="2974106" progId="">
                  <p:embed/>
                </p:oleObj>
              </mc:Choice>
              <mc:Fallback>
                <p:oleObj name="Visio" r:id="rId2" imgW="4422588" imgH="2974106" progId="">
                  <p:embed/>
                  <p:pic>
                    <p:nvPicPr>
                      <p:cNvPr id="184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207911"/>
                        <a:ext cx="6913562" cy="489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599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Алгоритм </a:t>
            </a:r>
            <a:r>
              <a:rPr lang="en-US" sz="2800" b="1" dirty="0"/>
              <a:t>CSMA/CA. </a:t>
            </a:r>
            <a:r>
              <a:rPr lang="ru-RU" sz="2800" b="1" dirty="0"/>
              <a:t>Особенности</a:t>
            </a:r>
            <a:endParaRPr lang="ru-RU" sz="2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712968" cy="288031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ru-RU" sz="2200" b="1" dirty="0"/>
              <a:t>Станция, которая собирается начать передачу, информирует всех участников сети</a:t>
            </a:r>
            <a:r>
              <a:rPr lang="en-US" sz="2200" b="1" dirty="0"/>
              <a:t> </a:t>
            </a:r>
            <a:r>
              <a:rPr lang="ru-RU" sz="2200" b="1" dirty="0"/>
              <a:t>при помощи </a:t>
            </a:r>
            <a:r>
              <a:rPr lang="en-US" sz="2200" b="1" dirty="0"/>
              <a:t>jam signal</a:t>
            </a:r>
            <a:r>
              <a:rPr lang="ru-RU" sz="2200" b="1" dirty="0"/>
              <a:t>, </a:t>
            </a:r>
          </a:p>
          <a:p>
            <a:pPr lvl="1">
              <a:lnSpc>
                <a:spcPct val="110000"/>
              </a:lnSpc>
            </a:pP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Когда все приняли </a:t>
            </a:r>
            <a:r>
              <a:rPr lang="en-US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jam 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сигнал, станция начинает передавать.</a:t>
            </a:r>
            <a:endParaRPr lang="en-US" sz="2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</a:pPr>
            <a:r>
              <a:rPr lang="ru-RU" sz="2200" b="1" dirty="0"/>
              <a:t>Случайная задержка каждого кадра уменьшает вероятность </a:t>
            </a:r>
            <a:r>
              <a:rPr lang="ru-RU" sz="2400" b="1" dirty="0"/>
              <a:t>коллизии, </a:t>
            </a:r>
          </a:p>
          <a:p>
            <a:pPr marL="742950" lvl="2" indent="-342900">
              <a:lnSpc>
                <a:spcPct val="110000"/>
              </a:lnSpc>
            </a:pPr>
            <a:r>
              <a:rPr lang="ru-RU" sz="1900" dirty="0"/>
              <a:t>Очень вероятно, что несколько станций ждет освобождения канала и могут начать передачу одновременно, как только он освободится.</a:t>
            </a:r>
          </a:p>
          <a:p>
            <a:pPr>
              <a:lnSpc>
                <a:spcPct val="110000"/>
              </a:lnSpc>
            </a:pPr>
            <a:r>
              <a:rPr lang="ru-RU" sz="2400" b="1" dirty="0"/>
              <a:t>Станции подтверждают прием при помощи</a:t>
            </a:r>
            <a:r>
              <a:rPr lang="en-US" sz="2400" b="1" dirty="0"/>
              <a:t> </a:t>
            </a:r>
            <a:r>
              <a:rPr lang="ru-RU" sz="2400" b="1" dirty="0"/>
              <a:t>ответного </a:t>
            </a:r>
            <a:r>
              <a:rPr lang="en-US" sz="2400" b="1" dirty="0"/>
              <a:t>ASK</a:t>
            </a:r>
            <a:r>
              <a:rPr lang="ru-RU" sz="2400" b="1" dirty="0"/>
              <a:t> сигнала</a:t>
            </a:r>
          </a:p>
          <a:p>
            <a:pPr lvl="1">
              <a:lnSpc>
                <a:spcPct val="110000"/>
              </a:lnSpc>
            </a:pPr>
            <a:r>
              <a:rPr lang="ru-RU" sz="2000" dirty="0"/>
              <a:t>Если отправитель не получил </a:t>
            </a:r>
            <a:r>
              <a:rPr lang="en-US" sz="2000" dirty="0"/>
              <a:t>ASK, </a:t>
            </a:r>
            <a:r>
              <a:rPr lang="ru-RU" sz="2000" dirty="0"/>
              <a:t>он повторит попытку</a:t>
            </a:r>
          </a:p>
          <a:p>
            <a:pPr>
              <a:lnSpc>
                <a:spcPct val="110000"/>
              </a:lnSpc>
            </a:pPr>
            <a:endParaRPr lang="ru-RU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338" y="3573016"/>
            <a:ext cx="6246911" cy="296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2795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sz="3600" b="1" dirty="0">
                <a:solidFill>
                  <a:srgbClr val="FF0000"/>
                </a:solidFill>
              </a:rPr>
              <a:t>ПОВТОР. </a:t>
            </a:r>
            <a:r>
              <a:rPr lang="ru-RU" sz="3600" b="1" dirty="0"/>
              <a:t>Беспроводные сети</a:t>
            </a:r>
            <a:r>
              <a:rPr lang="en-US" sz="3600" b="1" dirty="0"/>
              <a:t>. </a:t>
            </a:r>
            <a:br>
              <a:rPr lang="ru-RU" sz="3600" b="1" dirty="0"/>
            </a:br>
            <a:r>
              <a:rPr lang="ru-RU" sz="3600" b="1" dirty="0"/>
              <a:t>Проблема скрытого узла и Метод </a:t>
            </a:r>
            <a:r>
              <a:rPr lang="en-US" sz="3600" b="1" dirty="0"/>
              <a:t>RTS-CTS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46348" y="1170806"/>
            <a:ext cx="8435280" cy="5112568"/>
          </a:xfrm>
        </p:spPr>
        <p:txBody>
          <a:bodyPr>
            <a:normAutofit/>
          </a:bodyPr>
          <a:lstStyle/>
          <a:p>
            <a:r>
              <a:rPr lang="ru-RU" sz="2200" b="1" dirty="0"/>
              <a:t>Проблема скрытого узла : </a:t>
            </a:r>
          </a:p>
          <a:p>
            <a:pPr lvl="1"/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Две станции могут «не слышать </a:t>
            </a:r>
            <a:r>
              <a:rPr lang="ru-RU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друг-друга</a:t>
            </a:r>
            <a:r>
              <a:rPr lang="ru-RU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» и одновременно отправлять сигналы на одно и тоже устройство.</a:t>
            </a:r>
          </a:p>
          <a:p>
            <a:pPr lvl="2"/>
            <a:r>
              <a:rPr lang="ru-RU" sz="2200" dirty="0"/>
              <a:t>Проблема связана с затуханием сигнала на расстоянии.</a:t>
            </a:r>
          </a:p>
          <a:p>
            <a:pPr lvl="3"/>
            <a:r>
              <a:rPr lang="ru-RU" sz="2200" dirty="0"/>
              <a:t>Сильные сигналы могут перекрывать слабые</a:t>
            </a:r>
          </a:p>
          <a:p>
            <a:pPr lvl="1"/>
            <a:r>
              <a:rPr lang="ru-RU" sz="2200" b="1" dirty="0"/>
              <a:t>Решение</a:t>
            </a:r>
            <a:r>
              <a:rPr lang="ru-RU" sz="2200" dirty="0"/>
              <a:t> </a:t>
            </a:r>
            <a:r>
              <a:rPr lang="en-US" sz="2200" dirty="0"/>
              <a:t>RTS-CTS </a:t>
            </a:r>
            <a:r>
              <a:rPr lang="ru-RU" sz="2200" dirty="0"/>
              <a:t>сигналы для начала обмена</a:t>
            </a:r>
          </a:p>
          <a:p>
            <a:endParaRPr lang="ru-RU" sz="2200" dirty="0"/>
          </a:p>
        </p:txBody>
      </p:sp>
      <p:pic>
        <p:nvPicPr>
          <p:cNvPr id="5" name="Рисунок 4" descr="http://www.bookasutp.ru/Chapter2.files/image117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746" y="4797152"/>
            <a:ext cx="2599071" cy="1548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5123668"/>
            <a:ext cx="5153025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457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1080120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3200" b="1" dirty="0"/>
              <a:t>Кодирование псевдослучайным шумом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196752"/>
            <a:ext cx="8712968" cy="54006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Скремблирование</a:t>
            </a:r>
            <a:r>
              <a:rPr lang="ru-RU" sz="2200" dirty="0"/>
              <a:t> - Модуляция данных псевдо шумом </a:t>
            </a:r>
            <a:r>
              <a:rPr lang="en-US" sz="2200" dirty="0"/>
              <a:t>XOR c </a:t>
            </a:r>
            <a:r>
              <a:rPr lang="ru-RU" sz="2200" dirty="0"/>
              <a:t> заданным</a:t>
            </a:r>
            <a:r>
              <a:rPr lang="en-US" sz="2200" dirty="0"/>
              <a:t> </a:t>
            </a:r>
            <a:r>
              <a:rPr lang="ru-RU" sz="2200" dirty="0"/>
              <a:t>полиномом (напр. </a:t>
            </a:r>
            <a:r>
              <a:rPr lang="en-US" altLang="ru-RU" sz="2200" i="1" dirty="0">
                <a:cs typeface="Arial" charset="0"/>
              </a:rPr>
              <a:t>S</a:t>
            </a:r>
            <a:r>
              <a:rPr lang="en-US" altLang="ru-RU" sz="2200" dirty="0">
                <a:cs typeface="Arial" charset="0"/>
              </a:rPr>
              <a:t>(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dirty="0">
                <a:cs typeface="Arial" charset="0"/>
              </a:rPr>
              <a:t>) =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7</a:t>
            </a:r>
            <a:r>
              <a:rPr lang="en-US" altLang="ru-RU" sz="2200" dirty="0">
                <a:cs typeface="Arial" charset="0"/>
              </a:rPr>
              <a:t> + </a:t>
            </a:r>
            <a:r>
              <a:rPr lang="en-US" altLang="ru-RU" sz="2200" i="1" dirty="0">
                <a:cs typeface="Arial" charset="0"/>
              </a:rPr>
              <a:t>x</a:t>
            </a:r>
            <a:r>
              <a:rPr lang="en-US" altLang="ru-RU" sz="2200" baseline="30000" dirty="0">
                <a:cs typeface="Arial" charset="0"/>
              </a:rPr>
              <a:t>4</a:t>
            </a:r>
            <a:r>
              <a:rPr lang="en-US" altLang="ru-RU" sz="2200" dirty="0">
                <a:cs typeface="Arial" charset="0"/>
              </a:rPr>
              <a:t> + 1</a:t>
            </a:r>
            <a:r>
              <a:rPr lang="ru-RU" altLang="ru-RU" sz="2200" dirty="0">
                <a:cs typeface="Arial" charset="0"/>
              </a:rPr>
              <a:t>)</a:t>
            </a:r>
            <a:endParaRPr lang="ru-RU" sz="2200" dirty="0"/>
          </a:p>
          <a:p>
            <a:pPr marL="342900" lvl="1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b="1" dirty="0"/>
              <a:t>Использование избыточного кодирования </a:t>
            </a:r>
            <a:r>
              <a:rPr lang="ru-RU" sz="2200" dirty="0"/>
              <a:t>– 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Используются </a:t>
            </a:r>
            <a:r>
              <a:rPr lang="ru-RU" sz="2200" b="1" dirty="0" err="1"/>
              <a:t>сверточные</a:t>
            </a:r>
            <a:r>
              <a:rPr lang="ru-RU" sz="2200" b="1" dirty="0"/>
              <a:t> коды </a:t>
            </a:r>
            <a:r>
              <a:rPr lang="en-US" sz="2200" b="1" dirty="0"/>
              <a:t>PBCC</a:t>
            </a:r>
            <a:r>
              <a:rPr lang="ru-RU" sz="2200" b="1" dirty="0"/>
              <a:t> - </a:t>
            </a:r>
            <a:r>
              <a:rPr lang="ru-RU" sz="2200" dirty="0"/>
              <a:t>двойной </a:t>
            </a:r>
            <a:r>
              <a:rPr lang="ru-RU" sz="2200" dirty="0" err="1"/>
              <a:t>скрембл</a:t>
            </a:r>
            <a:r>
              <a:rPr lang="ru-RU" sz="2200" dirty="0"/>
              <a:t> – скорость 1/2)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Метод пунктирного кодирования </a:t>
            </a:r>
            <a:r>
              <a:rPr lang="ru-RU" sz="2200" dirty="0"/>
              <a:t>– вычеркивание части избыточных бит – скорости типа 3/4, 2/3 и </a:t>
            </a:r>
            <a:r>
              <a:rPr lang="ru-RU" sz="2200" dirty="0" err="1"/>
              <a:t>тп</a:t>
            </a:r>
            <a:r>
              <a:rPr lang="ru-RU" sz="2200" dirty="0"/>
              <a:t>)</a:t>
            </a:r>
          </a:p>
          <a:p>
            <a:pPr marL="742950" lvl="2" indent="-342900"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Восстановление информации </a:t>
            </a:r>
            <a:r>
              <a:rPr lang="ru-RU" sz="2200" dirty="0"/>
              <a:t>– </a:t>
            </a:r>
            <a:r>
              <a:rPr lang="ru-RU" sz="2200" b="1" dirty="0"/>
              <a:t>декодеры Хемминга и </a:t>
            </a:r>
            <a:r>
              <a:rPr lang="ru-RU" sz="2200" b="1" dirty="0" err="1"/>
              <a:t>Витерби</a:t>
            </a:r>
            <a:r>
              <a:rPr lang="ru-RU" sz="2200" b="1" dirty="0"/>
              <a:t> </a:t>
            </a:r>
            <a:r>
              <a:rPr lang="ru-RU" sz="2200" dirty="0"/>
              <a:t>– поиск наименьшего расстояния Хемминга между сообщением и всеми возможными вариантами кодов.</a:t>
            </a:r>
            <a:endParaRPr lang="en-US" sz="22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кодирование </a:t>
            </a:r>
            <a:r>
              <a:rPr lang="en-US" sz="2200" b="1" dirty="0"/>
              <a:t>CCK </a:t>
            </a:r>
            <a:r>
              <a:rPr lang="ru-RU" sz="2200" b="1" dirty="0"/>
              <a:t>или</a:t>
            </a:r>
            <a:r>
              <a:rPr lang="en-US" sz="2200" b="1" dirty="0"/>
              <a:t> </a:t>
            </a:r>
            <a:r>
              <a:rPr lang="ru-RU" sz="2200" b="1" dirty="0"/>
              <a:t>кода </a:t>
            </a:r>
            <a:r>
              <a:rPr lang="ru-RU" sz="2200" b="1" dirty="0" err="1"/>
              <a:t>Баркера</a:t>
            </a:r>
            <a:r>
              <a:rPr lang="ru-RU" sz="2200" b="1" dirty="0"/>
              <a:t> 11 – </a:t>
            </a:r>
            <a:r>
              <a:rPr lang="ru-RU" sz="2200" dirty="0"/>
              <a:t>разбиение на бита на псевдослучайные чипы, с целью передачи их на разных частотах или фазах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ru-RU" sz="2200" b="1" dirty="0"/>
              <a:t>Алгоритмы чередования </a:t>
            </a:r>
          </a:p>
          <a:p>
            <a:pPr marL="800100" lvl="3" indent="-342900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Перестановка бит и/или байт по определённому алгоритмы.  повышает похожесть  сообщения на шум.</a:t>
            </a:r>
          </a:p>
        </p:txBody>
      </p:sp>
    </p:spTree>
    <p:extLst>
      <p:ext uri="{BB962C8B-B14F-4D97-AF65-F5344CB8AC3E}">
        <p14:creationId xmlns:p14="http://schemas.microsoft.com/office/powerpoint/2010/main" val="2482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rgbClr val="FF0000"/>
                </a:solidFill>
              </a:rPr>
              <a:t>ПОВТОР. </a:t>
            </a:r>
            <a:r>
              <a:rPr lang="ru-RU" sz="2800" b="1" dirty="0"/>
              <a:t>Беспроводные сети. </a:t>
            </a:r>
            <a:br>
              <a:rPr lang="ru-RU" sz="2800" b="1" dirty="0"/>
            </a:br>
            <a:r>
              <a:rPr lang="ru-RU" sz="2800" b="1" dirty="0"/>
              <a:t>Особенности канального уровня.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196752"/>
            <a:ext cx="8712968" cy="5472607"/>
          </a:xfrm>
        </p:spPr>
        <p:txBody>
          <a:bodyPr>
            <a:noAutofit/>
          </a:bodyPr>
          <a:lstStyle/>
          <a:p>
            <a:r>
              <a:rPr lang="ru-RU" sz="2000" b="1" i="1" dirty="0"/>
              <a:t>Использование обратных сигналов подтверждений </a:t>
            </a:r>
            <a:r>
              <a:rPr lang="en-US" sz="2000" b="1" i="1" dirty="0"/>
              <a:t>ASK</a:t>
            </a:r>
            <a:endParaRPr lang="ru-RU" sz="2000" b="1" i="1" dirty="0"/>
          </a:p>
          <a:p>
            <a:pPr lvl="1"/>
            <a:r>
              <a:rPr lang="ru-RU" sz="2000" b="1" i="1" dirty="0"/>
              <a:t>Метод ARQ</a:t>
            </a:r>
            <a:r>
              <a:rPr lang="ru-RU" sz="2000" dirty="0"/>
              <a:t> </a:t>
            </a:r>
            <a:r>
              <a:rPr lang="ru-RU" sz="2000" i="1" u="sng" dirty="0"/>
              <a:t>если сигнал не пришел в заданное время отправка повторится.</a:t>
            </a:r>
          </a:p>
          <a:p>
            <a:pPr marL="819150" lvl="2" indent="-342900"/>
            <a:r>
              <a:rPr lang="ru-RU" sz="2000" b="1" dirty="0"/>
              <a:t>Отправление одновременно </a:t>
            </a:r>
            <a:r>
              <a:rPr lang="en-US" sz="2000" b="1" dirty="0"/>
              <a:t>N </a:t>
            </a:r>
            <a:r>
              <a:rPr lang="ru-RU" sz="2000" b="1" dirty="0"/>
              <a:t>одинаковых пакетов </a:t>
            </a:r>
          </a:p>
          <a:p>
            <a:pPr lvl="2"/>
            <a:r>
              <a:rPr lang="ru-RU" sz="2000" dirty="0"/>
              <a:t>повторный запрос только если все пакеты с ошибкой</a:t>
            </a:r>
          </a:p>
          <a:p>
            <a:pPr lvl="2"/>
            <a:r>
              <a:rPr lang="ru-RU" sz="2000" b="1" i="1" u="sng" dirty="0"/>
              <a:t>Метод голосования</a:t>
            </a:r>
            <a:r>
              <a:rPr lang="ru-RU" sz="2000" i="1" u="sng" dirty="0"/>
              <a:t> </a:t>
            </a:r>
            <a:r>
              <a:rPr lang="ru-RU" sz="2000" u="sng" dirty="0"/>
              <a:t>– отправляется несколько пакетов  - по ним берется средние. </a:t>
            </a:r>
          </a:p>
          <a:p>
            <a:pPr lvl="3"/>
            <a:r>
              <a:rPr lang="ru-RU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 гибридного </a:t>
            </a:r>
            <a:r>
              <a:rPr lang="en-US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 (HAR)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</a:t>
            </a:r>
            <a:r>
              <a:rPr lang="ru-RU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голосование+коррекция</a:t>
            </a:r>
            <a:r>
              <a:rPr lang="ru-R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ARQ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ru-RU" sz="2000" dirty="0"/>
              <a:t>Алгоритм </a:t>
            </a:r>
            <a:r>
              <a:rPr lang="en-US" sz="2000" dirty="0"/>
              <a:t>CSMA/CA – </a:t>
            </a:r>
            <a:r>
              <a:rPr lang="ru-RU" sz="2000" dirty="0"/>
              <a:t>отправка пакетов  в случайное время, предупреждение об отправке при помощи </a:t>
            </a:r>
            <a:r>
              <a:rPr lang="en-US" sz="2000" dirty="0"/>
              <a:t>jam </a:t>
            </a:r>
            <a:r>
              <a:rPr lang="ru-RU" sz="2000" dirty="0"/>
              <a:t>сигнала в эфир</a:t>
            </a:r>
          </a:p>
          <a:p>
            <a:r>
              <a:rPr lang="ru-RU" sz="2000" dirty="0"/>
              <a:t>Алгоритм </a:t>
            </a:r>
            <a:r>
              <a:rPr lang="en-US" sz="2000" dirty="0"/>
              <a:t>RTS-CTS </a:t>
            </a:r>
            <a:r>
              <a:rPr lang="ru-RU" sz="2000" dirty="0"/>
              <a:t>обмен спец. Пакетами о готовности принять основной пакет.</a:t>
            </a:r>
          </a:p>
          <a:p>
            <a:r>
              <a:rPr lang="ru-RU" sz="2000" dirty="0"/>
              <a:t>Использование циклических сумм </a:t>
            </a:r>
            <a:r>
              <a:rPr lang="en-US" sz="2000" dirty="0"/>
              <a:t>CRC32 </a:t>
            </a:r>
            <a:r>
              <a:rPr lang="ru-RU" sz="2000" dirty="0"/>
              <a:t>для контроля целостности приема</a:t>
            </a:r>
          </a:p>
          <a:p>
            <a:r>
              <a:rPr lang="ru-RU" sz="2000" dirty="0"/>
              <a:t>Указание в пакете времени на его передачу, чтобы остальные устройства могли знать когда им можно отправлять свои данные.</a:t>
            </a:r>
          </a:p>
        </p:txBody>
      </p:sp>
    </p:spTree>
    <p:extLst>
      <p:ext uri="{BB962C8B-B14F-4D97-AF65-F5344CB8AC3E}">
        <p14:creationId xmlns:p14="http://schemas.microsoft.com/office/powerpoint/2010/main" val="15017375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5067</TotalTime>
  <Words>3767</Words>
  <Application>Microsoft Macintosh PowerPoint</Application>
  <PresentationFormat>Экран (4:3)</PresentationFormat>
  <Paragraphs>687</Paragraphs>
  <Slides>56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56</vt:i4>
      </vt:variant>
    </vt:vector>
  </HeadingPairs>
  <TitlesOfParts>
    <vt:vector size="62" baseType="lpstr">
      <vt:lpstr>Arial</vt:lpstr>
      <vt:lpstr>Calibri</vt:lpstr>
      <vt:lpstr>Tahoma</vt:lpstr>
      <vt:lpstr>Times New Roman</vt:lpstr>
      <vt:lpstr>Тема Office</vt:lpstr>
      <vt:lpstr>Visio</vt:lpstr>
      <vt:lpstr>Аппаратные средства телекоммуникационных систем</vt:lpstr>
      <vt:lpstr>ПОВТОР. Беспроводные сети</vt:lpstr>
      <vt:lpstr>ПОВТОР. Беспроводные сети.  Классификация по дальности действия:</vt:lpstr>
      <vt:lpstr>ПОВТОР. Беспроводные сети  WLAN, WMAN, Mobile WMAN</vt:lpstr>
      <vt:lpstr>ПОВТОР. Беспроводные сети WPAN</vt:lpstr>
      <vt:lpstr>ПОВТОР. Алгоритм CSMA/CA. Особенности</vt:lpstr>
      <vt:lpstr>ПОВТОР. Беспроводные сети.  Проблема скрытого узла и Метод RTS-CTS</vt:lpstr>
      <vt:lpstr>ПОВТОР. Беспроводные сети.  Кодирование псевдослучайным шумом</vt:lpstr>
      <vt:lpstr>ПОВТОР. Беспроводные сети.  Особенности канального уровня.</vt:lpstr>
      <vt:lpstr>ПОВТОР. Беспроводные сети.  Методы модуляции сигналов</vt:lpstr>
      <vt:lpstr>ПОВТОР. Беспроводные сети.  Методы расширения спектра</vt:lpstr>
      <vt:lpstr>ПОВТОР. Беспроводные сети.  Физический уровень OFDM</vt:lpstr>
      <vt:lpstr>ПОВТОР. Беспроводные сети.  Физический уровень OFDM</vt:lpstr>
      <vt:lpstr>ПОВТОР. Пример Сети стандарта 802.11. </vt:lpstr>
      <vt:lpstr>Особенности стандарта BlueTooth</vt:lpstr>
      <vt:lpstr>Bluetooth</vt:lpstr>
      <vt:lpstr>Сравнение Bluetooth, HomeRF и IrDA </vt:lpstr>
      <vt:lpstr>Сравнение ЛВС и сетей Bluetooth </vt:lpstr>
      <vt:lpstr>Bluetooth. Группы функции</vt:lpstr>
      <vt:lpstr>Bluetooth. Модели использования</vt:lpstr>
      <vt:lpstr>Bluetooth. Модели использования</vt:lpstr>
      <vt:lpstr>Bluetooth. Характеристики</vt:lpstr>
      <vt:lpstr>Bluetooth. Топологии piconet и scatternet</vt:lpstr>
      <vt:lpstr>Bluetooth. Состояния сети</vt:lpstr>
      <vt:lpstr>Развитие стандарта BlueTooth</vt:lpstr>
      <vt:lpstr>Bluetooth v 1.x</vt:lpstr>
      <vt:lpstr>Bluetooth v 2.x</vt:lpstr>
      <vt:lpstr>Bluetooth v 3.x</vt:lpstr>
      <vt:lpstr>Bluetooth v 4.x</vt:lpstr>
      <vt:lpstr>Bluetooth v 5.x</vt:lpstr>
      <vt:lpstr>Сравнение Bluetooth, HomeRF и IrDA </vt:lpstr>
      <vt:lpstr>Сравнение Bluetooth и IEEE 802.11 </vt:lpstr>
      <vt:lpstr>Физический уровень стандарта BlueTooth</vt:lpstr>
      <vt:lpstr>Доступ к пикосетям</vt:lpstr>
      <vt:lpstr>Расширение спектра</vt:lpstr>
      <vt:lpstr>Режимы адресного доступа</vt:lpstr>
      <vt:lpstr>Режимы работы внутри пикосети TDD</vt:lpstr>
      <vt:lpstr>Режимы работы внутри пикосети TDD</vt:lpstr>
      <vt:lpstr>Доступ к разным пикосетям FDMA</vt:lpstr>
      <vt:lpstr>Разделение пикосетей и совместимость с другими протоколами связи в одном частотном диапазоне CDMA</vt:lpstr>
      <vt:lpstr>Стек протоколов стандарта BlueTooth</vt:lpstr>
      <vt:lpstr>Bluetooth. Стек протоколов </vt:lpstr>
      <vt:lpstr>Bluetooth. Стек протоколов </vt:lpstr>
      <vt:lpstr>Bluetooth. Стек протоколов </vt:lpstr>
      <vt:lpstr>Интерфейс хост-контроллер (HCI). </vt:lpstr>
      <vt:lpstr>Bluetooth. Стек протоколов </vt:lpstr>
      <vt:lpstr>Bluetooth. Стек протоколов </vt:lpstr>
      <vt:lpstr>Bluetooth. Стек протоколов </vt:lpstr>
      <vt:lpstr>Bluetooth. Стек протоколов </vt:lpstr>
      <vt:lpstr>Примеры срезов протоколов</vt:lpstr>
      <vt:lpstr>Bluetooth. Формат пакета. </vt:lpstr>
      <vt:lpstr>Логическая архитектура стандарта BlueTooth</vt:lpstr>
      <vt:lpstr>Логическая архитектура</vt:lpstr>
      <vt:lpstr>Bluetooth. Логические каналы. </vt:lpstr>
      <vt:lpstr>Bluetooth. Режимы работы. </vt:lpstr>
      <vt:lpstr>Архитектура Bluetooth-модуля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342</cp:revision>
  <dcterms:created xsi:type="dcterms:W3CDTF">2018-11-01T07:13:25Z</dcterms:created>
  <dcterms:modified xsi:type="dcterms:W3CDTF">2023-05-15T15:13:06Z</dcterms:modified>
</cp:coreProperties>
</file>