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78"/>
  </p:notesMasterIdLst>
  <p:sldIdLst>
    <p:sldId id="256" r:id="rId2"/>
    <p:sldId id="679" r:id="rId3"/>
    <p:sldId id="466" r:id="rId4"/>
    <p:sldId id="491" r:id="rId5"/>
    <p:sldId id="485" r:id="rId6"/>
    <p:sldId id="557" r:id="rId7"/>
    <p:sldId id="497" r:id="rId8"/>
    <p:sldId id="553" r:id="rId9"/>
    <p:sldId id="622" r:id="rId10"/>
    <p:sldId id="554" r:id="rId11"/>
    <p:sldId id="555" r:id="rId12"/>
    <p:sldId id="642" r:id="rId13"/>
    <p:sldId id="680" r:id="rId14"/>
    <p:sldId id="649" r:id="rId15"/>
    <p:sldId id="681" r:id="rId16"/>
    <p:sldId id="650" r:id="rId17"/>
    <p:sldId id="651" r:id="rId18"/>
    <p:sldId id="726" r:id="rId19"/>
    <p:sldId id="727" r:id="rId20"/>
    <p:sldId id="735" r:id="rId21"/>
    <p:sldId id="736" r:id="rId22"/>
    <p:sldId id="682" r:id="rId23"/>
    <p:sldId id="737" r:id="rId24"/>
    <p:sldId id="644" r:id="rId25"/>
    <p:sldId id="728" r:id="rId26"/>
    <p:sldId id="729" r:id="rId27"/>
    <p:sldId id="730" r:id="rId28"/>
    <p:sldId id="731" r:id="rId29"/>
    <p:sldId id="690" r:id="rId30"/>
    <p:sldId id="645" r:id="rId31"/>
    <p:sldId id="646" r:id="rId32"/>
    <p:sldId id="647" r:id="rId33"/>
    <p:sldId id="648" r:id="rId34"/>
    <p:sldId id="695" r:id="rId35"/>
    <p:sldId id="696" r:id="rId36"/>
    <p:sldId id="697" r:id="rId37"/>
    <p:sldId id="711" r:id="rId38"/>
    <p:sldId id="712" r:id="rId39"/>
    <p:sldId id="702" r:id="rId40"/>
    <p:sldId id="703" r:id="rId41"/>
    <p:sldId id="707" r:id="rId42"/>
    <p:sldId id="708" r:id="rId43"/>
    <p:sldId id="709" r:id="rId44"/>
    <p:sldId id="689" r:id="rId45"/>
    <p:sldId id="732" r:id="rId46"/>
    <p:sldId id="667" r:id="rId47"/>
    <p:sldId id="721" r:id="rId48"/>
    <p:sldId id="668" r:id="rId49"/>
    <p:sldId id="722" r:id="rId50"/>
    <p:sldId id="669" r:id="rId51"/>
    <p:sldId id="670" r:id="rId52"/>
    <p:sldId id="723" r:id="rId53"/>
    <p:sldId id="713" r:id="rId54"/>
    <p:sldId id="733" r:id="rId55"/>
    <p:sldId id="533" r:id="rId56"/>
    <p:sldId id="671" r:id="rId57"/>
    <p:sldId id="715" r:id="rId58"/>
    <p:sldId id="716" r:id="rId59"/>
    <p:sldId id="714" r:id="rId60"/>
    <p:sldId id="718" r:id="rId61"/>
    <p:sldId id="717" r:id="rId62"/>
    <p:sldId id="734" r:id="rId63"/>
    <p:sldId id="572" r:id="rId64"/>
    <p:sldId id="588" r:id="rId65"/>
    <p:sldId id="724" r:id="rId66"/>
    <p:sldId id="639" r:id="rId67"/>
    <p:sldId id="640" r:id="rId68"/>
    <p:sldId id="641" r:id="rId69"/>
    <p:sldId id="692" r:id="rId70"/>
    <p:sldId id="693" r:id="rId71"/>
    <p:sldId id="694" r:id="rId72"/>
    <p:sldId id="562" r:id="rId73"/>
    <p:sldId id="719" r:id="rId74"/>
    <p:sldId id="560" r:id="rId75"/>
    <p:sldId id="561" r:id="rId76"/>
    <p:sldId id="634" r:id="rId7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557" autoAdjust="0"/>
  </p:normalViewPr>
  <p:slideViewPr>
    <p:cSldViewPr>
      <p:cViewPr varScale="1">
        <p:scale>
          <a:sx n="105" d="100"/>
          <a:sy n="105" d="100"/>
        </p:scale>
        <p:origin x="19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38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23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7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084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37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81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8. интерфейс</a:t>
            </a:r>
            <a:r>
              <a:rPr lang="en-US" b="1" dirty="0" smtClean="0"/>
              <a:t>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6336121" cy="5616624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ru-RU" sz="2200" dirty="0" smtClean="0"/>
              <a:t>Появился в 2008 г.</a:t>
            </a:r>
          </a:p>
          <a:p>
            <a:pPr algn="just">
              <a:spcBef>
                <a:spcPts val="1200"/>
              </a:spcBef>
            </a:pPr>
            <a:r>
              <a:rPr lang="ru-RU" sz="2200" dirty="0" smtClean="0"/>
              <a:t>8 линий </a:t>
            </a:r>
            <a:r>
              <a:rPr lang="ru-RU" sz="2200" dirty="0"/>
              <a:t>связи (две витые </a:t>
            </a:r>
            <a:r>
              <a:rPr lang="ru-RU" sz="2200" dirty="0" smtClean="0"/>
              <a:t>пары),</a:t>
            </a:r>
          </a:p>
          <a:p>
            <a:pPr lvl="1" algn="just">
              <a:spcBef>
                <a:spcPts val="1200"/>
              </a:spcBef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 4м контактам </a:t>
            </a:r>
            <a:r>
              <a:rPr lang="en-US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USB 2.0 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добавлены еще 4. </a:t>
            </a:r>
          </a:p>
          <a:p>
            <a:pPr lvl="1" algn="just">
              <a:spcBef>
                <a:spcPts val="1200"/>
              </a:spcBef>
            </a:pPr>
            <a:r>
              <a:rPr lang="ru-RU" sz="2200" dirty="0" smtClean="0"/>
              <a:t> </a:t>
            </a:r>
            <a:r>
              <a:rPr lang="ru-RU" sz="2200" i="1" dirty="0"/>
              <a:t>Новые контакты в разъёмах USB 3.0 расположены отдельно от старых в другом контактном ряду</a:t>
            </a:r>
            <a:r>
              <a:rPr lang="ru-RU" sz="2200" i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200" b="1" dirty="0"/>
              <a:t>Контроллер способен одновременно принимать и отправлять данные, что увеличило скорость работы</a:t>
            </a:r>
            <a:r>
              <a:rPr lang="ru-RU" sz="2200" b="1" dirty="0" smtClean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400" u="sng" dirty="0"/>
              <a:t>разъёмы и кабели физически и функционально совместимы с USB 2.0, </a:t>
            </a:r>
          </a:p>
          <a:p>
            <a:pPr lvl="1">
              <a:spcBef>
                <a:spcPts val="1200"/>
              </a:spcBef>
            </a:pP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448" y="1144720"/>
            <a:ext cx="2385556" cy="3744416"/>
          </a:xfrm>
          <a:prstGeom prst="rect">
            <a:avLst/>
          </a:prstGeom>
        </p:spPr>
      </p:pic>
      <p:pic>
        <p:nvPicPr>
          <p:cNvPr id="9220" name="Picture 4" descr="ÐÐ°ÑÑÐ¸Ð½ÐºÐ¸ Ð¿Ð¾ Ð·Ð°Ð¿ÑÐ¾ÑÑ usb 3 Ð¿Ð¸Ð½Ñ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229" y="4995992"/>
            <a:ext cx="2834960" cy="137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3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ÐÐ°ÑÑÐ¸Ð½ÐºÐ¸ Ð¿Ð¾ Ð·Ð°Ð¿ÑÐ¾ÑÑ usb type c ÑÐ°ÑÐ¿Ð¸Ð½Ð¾Ð²Ðº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45" y="4324116"/>
            <a:ext cx="5346655" cy="253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r>
              <a:rPr lang="ru-RU" dirty="0" smtClean="0"/>
              <a:t>, 3.1 и 3.2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1" y="980728"/>
            <a:ext cx="6336121" cy="5616624"/>
          </a:xfrm>
        </p:spPr>
        <p:txBody>
          <a:bodyPr>
            <a:normAutofit/>
          </a:bodyPr>
          <a:lstStyle/>
          <a:p>
            <a:pPr algn="just"/>
            <a:r>
              <a:rPr lang="ru-RU" sz="2200" b="1" dirty="0" smtClean="0"/>
              <a:t>Сила тока до 900 мА (в теории хватит и для монитора)</a:t>
            </a:r>
          </a:p>
          <a:p>
            <a:pPr algn="just"/>
            <a:r>
              <a:rPr lang="ru-RU" sz="2200" b="1" dirty="0" smtClean="0"/>
              <a:t>максимальная </a:t>
            </a:r>
            <a:r>
              <a:rPr lang="ru-RU" sz="2200" b="1" dirty="0"/>
              <a:t>скорость передачи информации до 5 Гбит/с</a:t>
            </a:r>
            <a:endParaRPr lang="en-US" sz="2200" b="1" dirty="0"/>
          </a:p>
          <a:p>
            <a:pPr lvl="1" algn="just"/>
            <a:r>
              <a:rPr lang="ru-RU" sz="2200" dirty="0" smtClean="0"/>
              <a:t>USB </a:t>
            </a:r>
            <a:r>
              <a:rPr lang="ru-RU" sz="2200" dirty="0"/>
              <a:t>3.1, скорость </a:t>
            </a:r>
            <a:r>
              <a:rPr lang="ru-RU" sz="2200" dirty="0" smtClean="0"/>
              <a:t>передачи</a:t>
            </a:r>
            <a:r>
              <a:rPr lang="en-US" sz="2200" dirty="0" smtClean="0"/>
              <a:t>- </a:t>
            </a:r>
            <a:br>
              <a:rPr lang="en-US" sz="2200" dirty="0" smtClean="0"/>
            </a:b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SuperSpeed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(5 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Гбит/с</a:t>
            </a:r>
            <a:r>
              <a:rPr lang="ru-RU" sz="1800" dirty="0" smtClean="0"/>
              <a:t>),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SuperSpeed+ (10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Гбит/с</a:t>
            </a:r>
            <a:r>
              <a:rPr lang="ru-RU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2" algn="just"/>
            <a:r>
              <a:rPr lang="ru-RU" sz="1800" dirty="0" smtClean="0"/>
              <a:t>(2013 г.).</a:t>
            </a:r>
          </a:p>
          <a:p>
            <a:pPr lvl="1" algn="just"/>
            <a:r>
              <a:rPr lang="ru-RU" sz="2200" u="sng" dirty="0"/>
              <a:t>USB </a:t>
            </a:r>
            <a:r>
              <a:rPr lang="ru-RU" sz="2200" u="sng" dirty="0" smtClean="0"/>
              <a:t>3.2, </a:t>
            </a:r>
            <a:r>
              <a:rPr lang="ru-RU" sz="2200" u="sng" dirty="0"/>
              <a:t>скорость передачи </a:t>
            </a:r>
            <a:r>
              <a:rPr lang="ru-RU" sz="2200" u="sng" dirty="0" smtClean="0"/>
              <a:t>– 10 и 20 Гбит/с</a:t>
            </a:r>
            <a:endParaRPr lang="en-US" sz="2200" u="sng" dirty="0" smtClean="0"/>
          </a:p>
          <a:p>
            <a:pPr lvl="3" algn="just"/>
            <a:r>
              <a:rPr lang="en-US" dirty="0" smtClean="0"/>
              <a:t> </a:t>
            </a:r>
            <a:r>
              <a:rPr lang="ru-RU" dirty="0" smtClean="0"/>
              <a:t>за </a:t>
            </a:r>
            <a:r>
              <a:rPr lang="ru-RU" dirty="0"/>
              <a:t>счёт использования двух линий на 5 Гбит/с или 10 </a:t>
            </a:r>
            <a:r>
              <a:rPr lang="ru-RU" dirty="0" smtClean="0"/>
              <a:t>Гбит/с</a:t>
            </a:r>
            <a:endParaRPr lang="en-US" dirty="0" smtClean="0"/>
          </a:p>
          <a:p>
            <a:pPr lvl="2" algn="just"/>
            <a:r>
              <a:rPr lang="ru-RU" sz="1800" dirty="0"/>
              <a:t>(2017 г.).</a:t>
            </a:r>
          </a:p>
          <a:p>
            <a:pPr lvl="2" algn="just"/>
            <a:r>
              <a:rPr lang="ru-RU" sz="1800" dirty="0" smtClean="0"/>
              <a:t>Поддержка </a:t>
            </a:r>
            <a:r>
              <a:rPr lang="en-US" sz="1800" dirty="0" smtClean="0"/>
              <a:t>USB type C</a:t>
            </a:r>
            <a:endParaRPr lang="ru-RU" sz="18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861" y="908720"/>
            <a:ext cx="1743291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11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3</a:t>
            </a:r>
            <a:r>
              <a:rPr lang="en-US" dirty="0" smtClean="0"/>
              <a:t>.0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32" y="1700807"/>
            <a:ext cx="2558435" cy="24932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056" y="2394970"/>
            <a:ext cx="1868150" cy="167770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144" y="4514191"/>
            <a:ext cx="2552712" cy="17664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195" y="2151178"/>
            <a:ext cx="2225795" cy="17918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41225" y="4224604"/>
            <a:ext cx="1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A </a:t>
            </a:r>
            <a:r>
              <a:rPr lang="ru-RU" dirty="0" smtClean="0"/>
              <a:t>Обычный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143173" y="4063022"/>
            <a:ext cx="182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</a:t>
            </a:r>
            <a:r>
              <a:rPr lang="ru-RU" dirty="0" smtClean="0"/>
              <a:t>Обычный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606161" y="3943036"/>
            <a:ext cx="1765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micro</a:t>
            </a:r>
            <a:endParaRPr lang="ru-RU" dirty="0"/>
          </a:p>
        </p:txBody>
      </p:sp>
      <p:sp>
        <p:nvSpPr>
          <p:cNvPr id="11" name="TextBox 11"/>
          <p:cNvSpPr txBox="1"/>
          <p:nvPr/>
        </p:nvSpPr>
        <p:spPr>
          <a:xfrm>
            <a:off x="6633205" y="6314982"/>
            <a:ext cx="141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 mini</a:t>
            </a:r>
            <a:endParaRPr lang="ru-RU" dirty="0"/>
          </a:p>
        </p:txBody>
      </p:sp>
      <p:pic>
        <p:nvPicPr>
          <p:cNvPr id="12" name="Picture 2" descr="ÐÐ°ÑÑÐ¸Ð½ÐºÐ¸ Ð¿Ð¾ Ð·Ð°Ð¿ÑÐ¾ÑÑ usb type c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687" y="4499644"/>
            <a:ext cx="2183631" cy="17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22348" y="6186376"/>
            <a:ext cx="1821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С</a:t>
            </a:r>
            <a:endParaRPr lang="ru-RU" dirty="0"/>
          </a:p>
        </p:txBody>
      </p:sp>
      <p:sp>
        <p:nvSpPr>
          <p:cNvPr id="14" name="Объект 13"/>
          <p:cNvSpPr>
            <a:spLocks noGrp="1"/>
          </p:cNvSpPr>
          <p:nvPr>
            <p:ph idx="1"/>
          </p:nvPr>
        </p:nvSpPr>
        <p:spPr>
          <a:xfrm>
            <a:off x="179388" y="981075"/>
            <a:ext cx="85074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однозначной </a:t>
            </a:r>
            <a:r>
              <a:rPr lang="ru-RU" sz="2000" dirty="0"/>
              <a:t>идентификации разъёмы USB 3.0 из пластика синего или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у некоторых производителей) красного цвета.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4186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Свойства интерфейса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7677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/>
              <a:t>Топология на основе корневого </a:t>
            </a:r>
            <a:r>
              <a:rPr lang="ru-RU" sz="2300" b="1" dirty="0" err="1" smtClean="0"/>
              <a:t>хаба</a:t>
            </a:r>
            <a:r>
              <a:rPr lang="ru-RU" sz="2300" b="1" dirty="0" smtClean="0"/>
              <a:t> (в хосте). </a:t>
            </a:r>
            <a:r>
              <a:rPr lang="ru-RU" sz="2300" b="1" dirty="0"/>
              <a:t>– </a:t>
            </a:r>
            <a:r>
              <a:rPr lang="ru-RU" sz="2300" dirty="0" err="1"/>
              <a:t>Хаб</a:t>
            </a:r>
            <a:r>
              <a:rPr lang="ru-RU" sz="2300" dirty="0"/>
              <a:t> задает сеть и управляет ей</a:t>
            </a:r>
            <a:r>
              <a:rPr lang="ru-RU" sz="2300" dirty="0" smtClean="0"/>
              <a:t>. </a:t>
            </a:r>
            <a:endParaRPr lang="ru-RU" sz="2300" dirty="0"/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Есть физическая топология (физ. устройств) и есть логическая топология (именно отдельных функций устройств).</a:t>
            </a:r>
            <a:endParaRPr lang="en-US" sz="1900" dirty="0"/>
          </a:p>
          <a:p>
            <a:pPr>
              <a:spcBef>
                <a:spcPts val="1200"/>
              </a:spcBef>
            </a:pPr>
            <a:r>
              <a:rPr lang="ru-RU" sz="2300" b="1" dirty="0"/>
              <a:t>Конфигурирование</a:t>
            </a:r>
            <a:r>
              <a:rPr lang="ru-RU" sz="2300" dirty="0"/>
              <a:t> — после включения или сброса устройство должно предоставлять нулевой адрес для возможности конфигурирования его портов – </a:t>
            </a:r>
            <a:r>
              <a:rPr lang="en-US" sz="2300" dirty="0"/>
              <a:t>PnP </a:t>
            </a:r>
            <a:r>
              <a:rPr lang="ru-RU" sz="2300" dirty="0"/>
              <a:t>система. </a:t>
            </a:r>
          </a:p>
          <a:p>
            <a:pPr lvl="1">
              <a:spcBef>
                <a:spcPts val="1200"/>
              </a:spcBef>
            </a:pPr>
            <a:r>
              <a:rPr lang="ru-RU" sz="1900" dirty="0"/>
              <a:t>Изначально у всех устройств настройки по умолчанию.</a:t>
            </a:r>
            <a:endParaRPr lang="en-US" sz="1900" dirty="0"/>
          </a:p>
          <a:p>
            <a:pPr>
              <a:spcBef>
                <a:spcPts val="1200"/>
              </a:spcBef>
            </a:pPr>
            <a:r>
              <a:rPr lang="ru-RU" sz="2300" b="1" dirty="0" smtClean="0"/>
              <a:t>Адресация </a:t>
            </a:r>
            <a:r>
              <a:rPr lang="ru-RU" sz="2300" dirty="0"/>
              <a:t>— устройство должно отзываться на назначенный ему  </a:t>
            </a:r>
            <a:r>
              <a:rPr lang="ru-RU" sz="2300" dirty="0" smtClean="0"/>
              <a:t>уникальный адрес и только на него;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До 127 устройств на шине (логические устройства).</a:t>
            </a:r>
          </a:p>
        </p:txBody>
      </p:sp>
      <p:pic>
        <p:nvPicPr>
          <p:cNvPr id="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385640"/>
            <a:ext cx="2088232" cy="143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www.kipis.ru/upload/images/USB_architecture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509120"/>
            <a:ext cx="2409044" cy="2249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5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Передача </a:t>
            </a:r>
            <a:r>
              <a:rPr lang="ru-RU" sz="2300" b="1" dirty="0"/>
              <a:t>данных </a:t>
            </a:r>
            <a:r>
              <a:rPr lang="ru-RU" sz="2300" dirty="0"/>
              <a:t>— устройство имеет набор </a:t>
            </a:r>
            <a:r>
              <a:rPr lang="ru-RU" sz="2300" dirty="0" smtClean="0"/>
              <a:t>виртуальных «конечных точек» </a:t>
            </a:r>
            <a:r>
              <a:rPr lang="ru-RU" sz="2300" dirty="0"/>
              <a:t>для обмена </a:t>
            </a:r>
            <a:r>
              <a:rPr lang="ru-RU" sz="2300" dirty="0" smtClean="0"/>
              <a:t>данными </a:t>
            </a:r>
            <a:r>
              <a:rPr lang="ru-RU" sz="2300" dirty="0"/>
              <a:t>с хостом.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100" dirty="0" smtClean="0"/>
              <a:t>Каждая виртуальная </a:t>
            </a:r>
            <a:r>
              <a:rPr lang="ru-RU" sz="2100" dirty="0"/>
              <a:t>«</a:t>
            </a:r>
            <a:r>
              <a:rPr lang="ru-RU" sz="2100" dirty="0" smtClean="0"/>
              <a:t>конечная точка» отображает функцию устройства т.е. именно 127 кон. Точек на хост.</a:t>
            </a:r>
          </a:p>
          <a:p>
            <a:pPr lvl="3">
              <a:spcBef>
                <a:spcPts val="600"/>
              </a:spcBef>
            </a:pPr>
            <a:r>
              <a:rPr lang="ru-RU" sz="2100" dirty="0" smtClean="0"/>
              <a:t>напр. </a:t>
            </a:r>
            <a:r>
              <a:rPr lang="ru-RU" sz="2100" dirty="0" err="1" smtClean="0"/>
              <a:t>тачпад</a:t>
            </a:r>
            <a:r>
              <a:rPr lang="ru-RU" sz="2100" dirty="0" smtClean="0"/>
              <a:t> клавиатуры и сама клавиатура – это две функции то есть две конечных точки</a:t>
            </a:r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Для </a:t>
            </a:r>
            <a:r>
              <a:rPr lang="ru-RU" sz="2100" dirty="0"/>
              <a:t>конечных точек, допускающих разные типы  </a:t>
            </a:r>
            <a:r>
              <a:rPr lang="ru-RU" sz="2100" dirty="0" smtClean="0"/>
              <a:t>передач</a:t>
            </a:r>
            <a:r>
              <a:rPr lang="ru-RU" sz="2100" dirty="0"/>
              <a:t>, после конфигурирования доступен только один из них; </a:t>
            </a:r>
            <a:endParaRPr lang="ru-RU" sz="2100" dirty="0" smtClean="0"/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Каждое устройство может содержать несколько конечных точек.</a:t>
            </a:r>
          </a:p>
          <a:p>
            <a:pPr lvl="3">
              <a:spcBef>
                <a:spcPts val="1200"/>
              </a:spcBef>
            </a:pPr>
            <a:r>
              <a:rPr lang="ru-RU" sz="2100" dirty="0" smtClean="0"/>
              <a:t>Каждая конечная точка имеет свои настройки.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339869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Управление </a:t>
            </a:r>
            <a:r>
              <a:rPr lang="ru-RU" sz="2300" b="1" dirty="0"/>
              <a:t>энергопотреблением </a:t>
            </a:r>
            <a:endParaRPr lang="ru-RU" sz="2300" b="1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Любое </a:t>
            </a:r>
            <a:r>
              <a:rPr lang="ru-RU" sz="2300" dirty="0"/>
              <a:t>устройство при подключении </a:t>
            </a:r>
            <a:r>
              <a:rPr lang="ru-RU" sz="2300" dirty="0" smtClean="0"/>
              <a:t>не </a:t>
            </a:r>
            <a:r>
              <a:rPr lang="ru-RU" sz="2300" dirty="0"/>
              <a:t>должно потреблять от шины ток, превышающий 100 мА.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При  конфигурировании </a:t>
            </a:r>
            <a:r>
              <a:rPr lang="ru-RU" sz="2300" dirty="0"/>
              <a:t>устройство заявляет свои потребности тока, но не более </a:t>
            </a:r>
            <a:r>
              <a:rPr lang="ru-RU" sz="2300" dirty="0" smtClean="0"/>
              <a:t>500 </a:t>
            </a:r>
            <a:r>
              <a:rPr lang="ru-RU" sz="2300" dirty="0"/>
              <a:t>мА.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Если </a:t>
            </a:r>
            <a:r>
              <a:rPr lang="ru-RU" sz="2300" dirty="0" err="1"/>
              <a:t>хаб</a:t>
            </a:r>
            <a:r>
              <a:rPr lang="ru-RU" sz="2300" dirty="0"/>
              <a:t> не может обеспечить устройству заявленный ток,  </a:t>
            </a:r>
            <a:r>
              <a:rPr lang="ru-RU" sz="2300" dirty="0" smtClean="0"/>
              <a:t>устройство </a:t>
            </a:r>
            <a:r>
              <a:rPr lang="ru-RU" sz="2300" dirty="0"/>
              <a:t>не будет </a:t>
            </a:r>
            <a:r>
              <a:rPr lang="ru-RU" sz="2300" dirty="0" smtClean="0"/>
              <a:t>использоваться. 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44908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Свойства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Приостановка</a:t>
            </a:r>
            <a:r>
              <a:rPr lang="ru-RU" sz="2300" dirty="0" smtClean="0"/>
              <a:t> </a:t>
            </a:r>
            <a:r>
              <a:rPr lang="ru-RU" sz="2300" dirty="0"/>
              <a:t>— USB-устройство должно поддерживать приостановку </a:t>
            </a:r>
            <a:r>
              <a:rPr lang="ru-RU" sz="2300" dirty="0" smtClean="0"/>
              <a:t>(</a:t>
            </a:r>
            <a:r>
              <a:rPr lang="ru-RU" sz="2300" dirty="0" err="1"/>
              <a:t>suspended</a:t>
            </a:r>
            <a:r>
              <a:rPr lang="ru-RU" sz="2300" dirty="0"/>
              <a:t> </a:t>
            </a:r>
            <a:r>
              <a:rPr lang="ru-RU" sz="2300" dirty="0" err="1"/>
              <a:t>mode</a:t>
            </a:r>
            <a:r>
              <a:rPr lang="ru-RU" sz="2300" dirty="0"/>
              <a:t>), при которой его потребляемый ток не превышает </a:t>
            </a:r>
            <a:r>
              <a:rPr lang="ru-RU" sz="2300" dirty="0" smtClean="0"/>
              <a:t>500 </a:t>
            </a:r>
            <a:r>
              <a:rPr lang="ru-RU" sz="2300" dirty="0"/>
              <a:t>мкА.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USB-устройство </a:t>
            </a:r>
            <a:r>
              <a:rPr lang="ru-RU" sz="2300" dirty="0"/>
              <a:t>должно автоматически приостанавливаться при </a:t>
            </a:r>
            <a:r>
              <a:rPr lang="ru-RU" sz="2300" dirty="0" smtClean="0"/>
              <a:t>прекращении </a:t>
            </a:r>
            <a:r>
              <a:rPr lang="ru-RU" sz="2300" dirty="0"/>
              <a:t>активности </a:t>
            </a:r>
            <a:r>
              <a:rPr lang="ru-RU" sz="2300" dirty="0" smtClean="0"/>
              <a:t>шины.</a:t>
            </a:r>
            <a:endParaRPr lang="ru-RU" sz="2300" dirty="0"/>
          </a:p>
          <a:p>
            <a:pPr>
              <a:spcBef>
                <a:spcPts val="1200"/>
              </a:spcBef>
            </a:pPr>
            <a:r>
              <a:rPr lang="ru-RU" sz="2300" b="1" dirty="0" smtClean="0"/>
              <a:t>Удаленное </a:t>
            </a:r>
            <a:r>
              <a:rPr lang="ru-RU" sz="2300" b="1" dirty="0"/>
              <a:t>пробуждение </a:t>
            </a:r>
            <a:r>
              <a:rPr lang="ru-RU" sz="2300" dirty="0"/>
              <a:t>— возможность удаленного пробуждения </a:t>
            </a:r>
            <a:r>
              <a:rPr lang="ru-RU" sz="2300" dirty="0" smtClean="0"/>
              <a:t>(</a:t>
            </a:r>
            <a:r>
              <a:rPr lang="ru-RU" sz="2300" dirty="0" err="1" smtClean="0"/>
              <a:t>remote</a:t>
            </a:r>
            <a:r>
              <a:rPr lang="ru-RU" sz="2300" dirty="0" smtClean="0"/>
              <a:t> </a:t>
            </a:r>
            <a:r>
              <a:rPr lang="ru-RU" sz="2300" dirty="0" err="1" smtClean="0"/>
              <a:t>wakeup</a:t>
            </a:r>
            <a:r>
              <a:rPr lang="ru-RU" sz="2300" dirty="0"/>
              <a:t>) позволяет приостановленному USB-устройству подать сигнал </a:t>
            </a:r>
            <a:r>
              <a:rPr lang="ru-RU" sz="2300" dirty="0" smtClean="0"/>
              <a:t>хосту</a:t>
            </a:r>
            <a:r>
              <a:rPr lang="ru-RU" sz="2300" dirty="0"/>
              <a:t>, который тоже может находиться в приостановленном состоянии. </a:t>
            </a:r>
          </a:p>
          <a:p>
            <a:pPr lvl="1">
              <a:spcBef>
                <a:spcPts val="1200"/>
              </a:spcBef>
            </a:pPr>
            <a:r>
              <a:rPr lang="ru-RU" sz="2300" dirty="0"/>
              <a:t>Возможность удаленного пробуждения описывается в конфигурации </a:t>
            </a:r>
            <a:r>
              <a:rPr lang="ru-RU" sz="2300" dirty="0" smtClean="0"/>
              <a:t>USB-устройства</a:t>
            </a:r>
            <a:r>
              <a:rPr lang="ru-RU" sz="2300" dirty="0"/>
              <a:t>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При </a:t>
            </a:r>
            <a:r>
              <a:rPr lang="ru-RU" sz="2300" dirty="0"/>
              <a:t>конфигурировании эта функция может быть  </a:t>
            </a:r>
            <a:r>
              <a:rPr lang="ru-RU" sz="2300" dirty="0" smtClean="0"/>
              <a:t>запрещена</a:t>
            </a:r>
            <a:r>
              <a:rPr lang="ru-RU" sz="2300" dirty="0"/>
              <a:t>. </a:t>
            </a:r>
            <a:endParaRPr lang="ru-RU" sz="2300" dirty="0" smtClean="0"/>
          </a:p>
          <a:p>
            <a:pPr lvl="1">
              <a:spcBef>
                <a:spcPts val="600"/>
              </a:spcBef>
            </a:pP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416492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Autofit/>
          </a:bodyPr>
          <a:lstStyle/>
          <a:p>
            <a:r>
              <a:rPr lang="en-US" sz="3600" b="1" dirty="0"/>
              <a:t>USB. </a:t>
            </a:r>
            <a:r>
              <a:rPr lang="ru-RU" sz="3600" b="1" dirty="0" err="1" smtClean="0"/>
              <a:t>Plug</a:t>
            </a:r>
            <a:r>
              <a:rPr lang="ru-RU" sz="3600" b="1" dirty="0" smtClean="0"/>
              <a:t>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err="1"/>
              <a:t>Play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61862" cy="602118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300" b="1" dirty="0" smtClean="0"/>
              <a:t>При подключении </a:t>
            </a:r>
            <a:r>
              <a:rPr lang="en-US" sz="2300" b="1" dirty="0" smtClean="0"/>
              <a:t>USB </a:t>
            </a:r>
            <a:r>
              <a:rPr lang="ru-RU" sz="2300" b="1" dirty="0" smtClean="0"/>
              <a:t>устройства - </a:t>
            </a:r>
            <a:r>
              <a:rPr lang="ru-RU" sz="2300" dirty="0" smtClean="0"/>
              <a:t>Устройство сообщает хосту атрибуты</a:t>
            </a:r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2 Вида атрибутов:</a:t>
            </a:r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идентификатор </a:t>
            </a:r>
            <a:r>
              <a:rPr lang="ru-RU" sz="2300" dirty="0"/>
              <a:t>разработчика устройства (VID)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идентификатор </a:t>
            </a:r>
            <a:r>
              <a:rPr lang="ru-RU" sz="2300" dirty="0"/>
              <a:t>изделия (PID). </a:t>
            </a:r>
            <a:endParaRPr lang="ru-RU" sz="2300" dirty="0" smtClean="0"/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Каждое устройство имеет код класса</a:t>
            </a:r>
          </a:p>
          <a:p>
            <a:pPr lvl="2">
              <a:spcBef>
                <a:spcPts val="1200"/>
              </a:spcBef>
            </a:pPr>
            <a:r>
              <a:rPr lang="ru-RU" sz="2300" dirty="0" smtClean="0"/>
              <a:t>Каждому </a:t>
            </a:r>
            <a:r>
              <a:rPr lang="en-US" sz="2300" dirty="0" smtClean="0"/>
              <a:t>end-point</a:t>
            </a:r>
            <a:r>
              <a:rPr lang="ru-RU" sz="2300" dirty="0" smtClean="0"/>
              <a:t> устройства соответствует свой код </a:t>
            </a:r>
            <a:r>
              <a:rPr lang="en-US" sz="2300" dirty="0" smtClean="0"/>
              <a:t>PID</a:t>
            </a:r>
            <a:endParaRPr lang="ru-RU" sz="2300" dirty="0"/>
          </a:p>
          <a:p>
            <a:pPr lvl="1">
              <a:spcBef>
                <a:spcPts val="1200"/>
              </a:spcBef>
            </a:pP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хост </a:t>
            </a:r>
            <a:r>
              <a:rPr lang="ru-RU" sz="2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(компьютер) ищет методы работы с 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</a:t>
            </a: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устройства</a:t>
            </a:r>
            <a:r>
              <a:rPr lang="en-US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3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(драйвера).</a:t>
            </a:r>
          </a:p>
        </p:txBody>
      </p:sp>
    </p:spTree>
    <p:extLst>
      <p:ext uri="{BB962C8B-B14F-4D97-AF65-F5344CB8AC3E}">
        <p14:creationId xmlns:p14="http://schemas.microsoft.com/office/powerpoint/2010/main" val="411484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Autofit/>
          </a:bodyPr>
          <a:lstStyle/>
          <a:p>
            <a:r>
              <a:rPr lang="en-US" sz="3600" b="1" dirty="0"/>
              <a:t>USB. </a:t>
            </a:r>
            <a:r>
              <a:rPr lang="ru-RU" sz="3600" b="1" dirty="0" err="1" smtClean="0"/>
              <a:t>Plug</a:t>
            </a:r>
            <a:r>
              <a:rPr lang="ru-RU" sz="3600" b="1" dirty="0" smtClean="0"/>
              <a:t> </a:t>
            </a:r>
            <a:r>
              <a:rPr lang="ru-RU" sz="3600" b="1" dirty="0" err="1"/>
              <a:t>and</a:t>
            </a:r>
            <a:r>
              <a:rPr lang="ru-RU" sz="3600" b="1" dirty="0"/>
              <a:t> </a:t>
            </a:r>
            <a:r>
              <a:rPr lang="ru-RU" sz="3600" b="1" dirty="0" err="1"/>
              <a:t>Play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8661862" cy="6021181"/>
          </a:xfrm>
        </p:spPr>
        <p:txBody>
          <a:bodyPr>
            <a:normAutofit/>
          </a:bodyPr>
          <a:lstStyle/>
          <a:p>
            <a:pPr lvl="1">
              <a:spcBef>
                <a:spcPts val="1200"/>
              </a:spcBef>
            </a:pPr>
            <a:r>
              <a:rPr lang="ru-RU" sz="2300" b="1" i="1" dirty="0" smtClean="0"/>
              <a:t>Возможны идентификаторы </a:t>
            </a:r>
            <a:r>
              <a:rPr lang="ru-RU" sz="2300" b="1" i="1" dirty="0"/>
              <a:t>стандартизованного класса устройств</a:t>
            </a:r>
            <a:r>
              <a:rPr lang="ru-RU" sz="2300" dirty="0"/>
              <a:t>. </a:t>
            </a:r>
            <a:endParaRPr lang="ru-RU" sz="2300" dirty="0" smtClean="0"/>
          </a:p>
          <a:p>
            <a:pPr lvl="2">
              <a:spcBef>
                <a:spcPts val="1200"/>
              </a:spcBef>
            </a:pPr>
            <a:r>
              <a:rPr lang="ru-RU" sz="2300" i="1" dirty="0" smtClean="0"/>
              <a:t>Для стандартных классов методы работы унифицированы: </a:t>
            </a:r>
          </a:p>
          <a:p>
            <a:pPr lvl="3"/>
            <a:r>
              <a:rPr lang="ru-RU" sz="2300" dirty="0" smtClean="0"/>
              <a:t>Напр., </a:t>
            </a:r>
            <a:r>
              <a:rPr lang="ru-RU" sz="2300" dirty="0" err="1" smtClean="0"/>
              <a:t>Human</a:t>
            </a:r>
            <a:r>
              <a:rPr lang="ru-RU" sz="2300" dirty="0" smtClean="0"/>
              <a:t> </a:t>
            </a:r>
            <a:r>
              <a:rPr lang="ru-RU" sz="2300" dirty="0" err="1"/>
              <a:t>Interface</a:t>
            </a:r>
            <a:r>
              <a:rPr lang="ru-RU" sz="2300" dirty="0"/>
              <a:t> </a:t>
            </a:r>
            <a:r>
              <a:rPr lang="ru-RU" sz="2300" dirty="0" err="1"/>
              <a:t>Device</a:t>
            </a:r>
            <a:r>
              <a:rPr lang="ru-RU" sz="2300" dirty="0"/>
              <a:t>, HID </a:t>
            </a:r>
            <a:r>
              <a:rPr lang="ru-RU" sz="2300" dirty="0" smtClean="0"/>
              <a:t>(мышки</a:t>
            </a:r>
            <a:r>
              <a:rPr lang="ru-RU" sz="2300" dirty="0"/>
              <a:t>, клавиатуры, игровые манипуляторы и т. п.) </a:t>
            </a:r>
            <a:endParaRPr lang="ru-RU" sz="2300" dirty="0" smtClean="0"/>
          </a:p>
          <a:p>
            <a:pPr lvl="3"/>
            <a:r>
              <a:rPr lang="ru-RU" sz="2300" dirty="0" smtClean="0"/>
              <a:t>устройства </a:t>
            </a:r>
            <a:r>
              <a:rPr lang="ru-RU" sz="2300" dirty="0" err="1"/>
              <a:t>Mass</a:t>
            </a:r>
            <a:r>
              <a:rPr lang="ru-RU" sz="2300" dirty="0"/>
              <a:t> </a:t>
            </a:r>
            <a:r>
              <a:rPr lang="ru-RU" sz="2300" dirty="0" err="1"/>
              <a:t>Storage</a:t>
            </a:r>
            <a:r>
              <a:rPr lang="ru-RU" sz="2300" dirty="0"/>
              <a:t> («</a:t>
            </a:r>
            <a:r>
              <a:rPr lang="ru-RU" sz="2300" dirty="0" err="1"/>
              <a:t>флешки</a:t>
            </a:r>
            <a:r>
              <a:rPr lang="ru-RU" sz="2300" dirty="0"/>
              <a:t>», дисководы). </a:t>
            </a:r>
            <a:endParaRPr lang="ru-RU" sz="2300" dirty="0" smtClean="0"/>
          </a:p>
          <a:p>
            <a:pPr lvl="2"/>
            <a:r>
              <a:rPr lang="ru-RU" sz="2300" u="sng" dirty="0" smtClean="0"/>
              <a:t>Для стандартных классов </a:t>
            </a:r>
            <a:r>
              <a:rPr lang="ru-RU" sz="2300" u="sng" dirty="0"/>
              <a:t>устройств </a:t>
            </a:r>
            <a:r>
              <a:rPr lang="ru-RU" sz="2300" u="sng" dirty="0" smtClean="0"/>
              <a:t>имеются </a:t>
            </a:r>
            <a:r>
              <a:rPr lang="ru-RU" sz="2300" u="sng" dirty="0"/>
              <a:t>готовые </a:t>
            </a:r>
            <a:r>
              <a:rPr lang="ru-RU" sz="2300" u="sng" dirty="0" smtClean="0"/>
              <a:t>драйверы</a:t>
            </a:r>
            <a:r>
              <a:rPr lang="ru-RU" sz="2300" dirty="0" smtClean="0"/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189297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интерфейса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7704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 smtClean="0"/>
              <a:t>Play</a:t>
            </a:r>
            <a:r>
              <a:rPr lang="ru-RU" dirty="0" smtClean="0"/>
              <a:t> виды </a:t>
            </a:r>
            <a:r>
              <a:rPr lang="en-US" dirty="0" smtClean="0"/>
              <a:t>PID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190082"/>
              </p:ext>
            </p:extLst>
          </p:nvPr>
        </p:nvGraphicFramePr>
        <p:xfrm>
          <a:off x="251520" y="980728"/>
          <a:ext cx="8420793" cy="5040559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94763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N/A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Не задано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1594793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01h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Audio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Звуковая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MIDI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259962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02h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Communication Device (CDC)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Модем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сетевая карта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COM-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порт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21592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03h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Human Interface Device (HID)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Клавиатура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мышь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джойстик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178376"/>
                  </a:ext>
                </a:extLst>
              </a:tr>
              <a:tr h="494763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05h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Physical Interface Device (PID)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Джойстик с поддержкой </a:t>
                      </a:r>
                      <a:r>
                        <a:rPr lang="en-US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ForceFeedback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924601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06h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Image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10982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07h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Printer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Принтер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0097"/>
                  </a:ext>
                </a:extLst>
              </a:tr>
              <a:tr h="10347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08h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Mass Storage Device (MSD)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USB-накопитель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карта памяти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 err="1" smtClean="0">
                          <a:solidFill>
                            <a:schemeClr val="tx1"/>
                          </a:solidFill>
                          <a:effectLst/>
                        </a:rPr>
                        <a:t>кардридер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цифровая фотокамера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242263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09h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USB hub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USB-</a:t>
                      </a:r>
                      <a:r>
                        <a:rPr lang="ru-RU" sz="20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хаб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87956"/>
                  </a:ext>
                </a:extLst>
              </a:tr>
              <a:tr h="377041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0Ah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CDC Data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совместно с классом CDC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9831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51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Plug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 smtClean="0"/>
              <a:t>Play</a:t>
            </a:r>
            <a:r>
              <a:rPr lang="ru-RU" dirty="0"/>
              <a:t> виды </a:t>
            </a:r>
            <a:r>
              <a:rPr lang="en-US" dirty="0"/>
              <a:t>PID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251520" y="1196752"/>
          <a:ext cx="8420793" cy="4518379"/>
        </p:xfrm>
        <a:graphic>
          <a:graphicData uri="http://schemas.openxmlformats.org/drawingml/2006/table">
            <a:tbl>
              <a:tblPr/>
              <a:tblGrid>
                <a:gridCol w="590203">
                  <a:extLst>
                    <a:ext uri="{9D8B030D-6E8A-4147-A177-3AD203B41FA5}">
                      <a16:colId xmlns:a16="http://schemas.microsoft.com/office/drawing/2014/main" val="656752741"/>
                    </a:ext>
                  </a:extLst>
                </a:gridCol>
                <a:gridCol w="3225339">
                  <a:extLst>
                    <a:ext uri="{9D8B030D-6E8A-4147-A177-3AD203B41FA5}">
                      <a16:colId xmlns:a16="http://schemas.microsoft.com/office/drawing/2014/main" val="249904434"/>
                    </a:ext>
                  </a:extLst>
                </a:gridCol>
                <a:gridCol w="4605251">
                  <a:extLst>
                    <a:ext uri="{9D8B030D-6E8A-4147-A177-3AD203B41FA5}">
                      <a16:colId xmlns:a16="http://schemas.microsoft.com/office/drawing/2014/main" val="3790805137"/>
                    </a:ext>
                  </a:extLst>
                </a:gridCol>
              </a:tblGrid>
              <a:tr h="458605"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Код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Название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Примеры использования/примечание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7332098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0Bh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Smart Card Reader (CCID)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Считыватель </a:t>
                      </a:r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смарт-карт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48865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0Dh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Content security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Биометрический сканер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27537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0Eh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Video Device Class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Веб-камера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6121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0Fh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Personal Healthcare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Индикатор пульса, медицинское оборудование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7515566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DCh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Diagnostic Device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Используется для проверки совместимости с USB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577570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E0h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Wireless Controller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Bluetooth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адаптер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79786"/>
                  </a:ext>
                </a:extLst>
              </a:tr>
              <a:tr h="1838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EFh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Miscellaneous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ActiveSync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устройства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052902"/>
                  </a:ext>
                </a:extLst>
              </a:tr>
              <a:tr h="458605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FEh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Application-specific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IrDA</a:t>
                      </a:r>
                      <a:r>
                        <a:rPr lang="ru-RU" sz="2000" dirty="0" smtClean="0">
                          <a:solidFill>
                            <a:schemeClr val="tx1"/>
                          </a:solidFill>
                          <a:effectLst/>
                        </a:rPr>
                        <a:t>-устройства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, режим обновления прошивки (DFU)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711664"/>
                  </a:ext>
                </a:extLst>
              </a:tr>
              <a:tr h="320712"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</a:rPr>
                        <a:t>FFh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Vendor-specific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На усмотрение производителя</a:t>
                      </a:r>
                    </a:p>
                  </a:txBody>
                  <a:tcPr marL="44686" marR="44686" marT="22343" marB="2234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50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44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9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Стек протоколов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985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64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уровень.</a:t>
            </a:r>
            <a:br>
              <a:rPr lang="ru-RU" dirty="0" smtClean="0"/>
            </a:br>
            <a:r>
              <a:rPr lang="ru-RU" dirty="0" smtClean="0"/>
              <a:t>Топология сети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555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ÐÐ°ÑÑÐ¸Ð½ÐºÐ¸ Ð¿Ð¾ Ð·Ð°Ð¿ÑÐ¾ÑÑ Ð°ÑÑÐ¸ÑÐµÐºÑÑÑÐ° usb ÑÐ¸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780928"/>
            <a:ext cx="3427337" cy="375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2160240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dirty="0" smtClean="0"/>
              <a:t>шина </a:t>
            </a:r>
            <a:r>
              <a:rPr lang="en-US" sz="2000" dirty="0" smtClean="0"/>
              <a:t>USB </a:t>
            </a:r>
            <a:r>
              <a:rPr lang="ru-RU" sz="2000" dirty="0" smtClean="0"/>
              <a:t>обеспечивает </a:t>
            </a:r>
            <a:r>
              <a:rPr lang="ru-RU" sz="2000" dirty="0"/>
              <a:t>подключение USB-устройств к хосту USB;</a:t>
            </a:r>
          </a:p>
          <a:p>
            <a:pPr marL="161925" indent="-161925"/>
            <a:r>
              <a:rPr lang="ru-RU" sz="2000" i="1" dirty="0" smtClean="0"/>
              <a:t>физическое </a:t>
            </a:r>
            <a:r>
              <a:rPr lang="ru-RU" sz="2000" i="1" dirty="0"/>
              <a:t>соединение </a:t>
            </a:r>
            <a:r>
              <a:rPr lang="ru-RU" sz="2000" i="1" dirty="0" smtClean="0"/>
              <a:t>по </a:t>
            </a:r>
            <a:r>
              <a:rPr lang="ru-RU" sz="2000" i="1" dirty="0"/>
              <a:t>топологии многоярусной звезды;</a:t>
            </a:r>
          </a:p>
          <a:p>
            <a:pPr marL="561975" lvl="1" indent="-161925"/>
            <a:r>
              <a:rPr lang="ru-RU" sz="2000" b="1" dirty="0" smtClean="0"/>
              <a:t>центр звезды </a:t>
            </a:r>
            <a:r>
              <a:rPr lang="en-US" sz="2000" b="1" dirty="0" smtClean="0"/>
              <a:t>- </a:t>
            </a:r>
            <a:r>
              <a:rPr lang="ru-RU" sz="2000" b="1" dirty="0" err="1" smtClean="0"/>
              <a:t>хаб</a:t>
            </a:r>
            <a:r>
              <a:rPr lang="ru-RU" sz="2000" b="1" dirty="0"/>
              <a:t>;</a:t>
            </a:r>
          </a:p>
          <a:p>
            <a:pPr marL="161925" indent="-161925"/>
            <a:r>
              <a:rPr lang="ru-RU" sz="2000" i="1" dirty="0" smtClean="0"/>
              <a:t>каждый </a:t>
            </a:r>
            <a:r>
              <a:rPr lang="ru-RU" sz="2000" i="1" dirty="0"/>
              <a:t>кабельный сегмент соединяет </a:t>
            </a:r>
            <a:r>
              <a:rPr lang="ru-RU" sz="2000" i="1" dirty="0" smtClean="0"/>
              <a:t>две </a:t>
            </a:r>
            <a:r>
              <a:rPr lang="ru-RU" sz="2000" i="1" dirty="0"/>
              <a:t>точки: </a:t>
            </a:r>
            <a:r>
              <a:rPr lang="ru-RU" sz="2000" i="1" dirty="0" smtClean="0"/>
              <a:t>хост</a:t>
            </a:r>
            <a:r>
              <a:rPr lang="en-US" sz="2000" i="1" dirty="0" smtClean="0"/>
              <a:t> </a:t>
            </a:r>
            <a:r>
              <a:rPr lang="ru-RU" sz="2000" i="1" dirty="0" smtClean="0"/>
              <a:t>(корневой </a:t>
            </a:r>
            <a:r>
              <a:rPr lang="ru-RU" sz="2000" i="1" dirty="0" err="1" smtClean="0"/>
              <a:t>хаб</a:t>
            </a:r>
            <a:r>
              <a:rPr lang="ru-RU" sz="2000" i="1" dirty="0" smtClean="0"/>
              <a:t>) </a:t>
            </a:r>
            <a:r>
              <a:rPr lang="ru-RU" sz="2000" i="1" dirty="0"/>
              <a:t>с </a:t>
            </a:r>
            <a:r>
              <a:rPr lang="ru-RU" sz="2000" i="1" dirty="0" err="1"/>
              <a:t>хабом</a:t>
            </a:r>
            <a:r>
              <a:rPr lang="ru-RU" sz="2000" i="1" dirty="0"/>
              <a:t> или функцией, </a:t>
            </a:r>
            <a:r>
              <a:rPr lang="ru-RU" sz="2000" i="1" dirty="0" err="1"/>
              <a:t>хаб</a:t>
            </a:r>
            <a:r>
              <a:rPr lang="ru-RU" sz="2000" i="1" dirty="0"/>
              <a:t> с функцией или другим </a:t>
            </a:r>
            <a:r>
              <a:rPr lang="ru-RU" sz="2000" i="1" dirty="0" err="1"/>
              <a:t>хабом</a:t>
            </a:r>
            <a:r>
              <a:rPr lang="ru-RU" sz="2000" i="1" dirty="0" smtClean="0"/>
              <a:t>.</a:t>
            </a:r>
            <a:endParaRPr lang="ru-RU" sz="2000" i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2801900"/>
            <a:ext cx="554461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u="sng" dirty="0" smtClean="0"/>
              <a:t>Шина </a:t>
            </a:r>
            <a:r>
              <a:rPr lang="ru-RU" sz="2200" u="sng" dirty="0"/>
              <a:t>допускает до 5 уровней каскадирования </a:t>
            </a:r>
            <a:r>
              <a:rPr lang="ru-RU" sz="2200" u="sng" dirty="0" err="1"/>
              <a:t>хабов</a:t>
            </a:r>
            <a:r>
              <a:rPr lang="ru-RU" sz="2200" u="sng" dirty="0"/>
              <a:t> (не считая </a:t>
            </a:r>
            <a:r>
              <a:rPr lang="ru-RU" sz="2200" u="sng" dirty="0" smtClean="0"/>
              <a:t>корневого). 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комбинированные устройства </a:t>
            </a:r>
            <a:r>
              <a:rPr lang="ru-RU" sz="2000" dirty="0"/>
              <a:t>содержат </a:t>
            </a:r>
            <a:r>
              <a:rPr lang="ru-RU" sz="2000" dirty="0" smtClean="0"/>
              <a:t>внутри </a:t>
            </a:r>
            <a:r>
              <a:rPr lang="ru-RU" sz="2000" dirty="0"/>
              <a:t>себя </a:t>
            </a:r>
            <a:r>
              <a:rPr lang="ru-RU" sz="2000" dirty="0" err="1"/>
              <a:t>хаб</a:t>
            </a:r>
            <a:r>
              <a:rPr lang="ru-RU" sz="2000" dirty="0"/>
              <a:t>, их подключение к </a:t>
            </a:r>
            <a:r>
              <a:rPr lang="ru-RU" sz="2000" dirty="0" err="1"/>
              <a:t>хабу</a:t>
            </a:r>
            <a:r>
              <a:rPr lang="ru-RU" sz="2000" dirty="0"/>
              <a:t> 5-го уровня уже недопустимо. </a:t>
            </a:r>
            <a:endParaRPr lang="ru-RU" sz="2000" dirty="0" smtClean="0"/>
          </a:p>
          <a:p>
            <a:pPr marL="1257300" lvl="2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Каждый </a:t>
            </a:r>
            <a:r>
              <a:rPr lang="ru-RU" sz="2000" dirty="0"/>
              <a:t>промежуточный </a:t>
            </a:r>
            <a:r>
              <a:rPr lang="ru-RU" sz="2000" dirty="0" err="1"/>
              <a:t>хаб</a:t>
            </a:r>
            <a:r>
              <a:rPr lang="ru-RU" sz="2000" dirty="0"/>
              <a:t> имеет </a:t>
            </a:r>
            <a:r>
              <a:rPr lang="ru-RU" sz="2000" dirty="0" smtClean="0"/>
              <a:t>один входящий несколько </a:t>
            </a:r>
            <a:r>
              <a:rPr lang="ru-RU" sz="2000" dirty="0"/>
              <a:t>нисходящих (</a:t>
            </a:r>
            <a:r>
              <a:rPr lang="ru-RU" sz="2000" dirty="0" err="1"/>
              <a:t>downstream</a:t>
            </a:r>
            <a:r>
              <a:rPr lang="ru-RU" sz="2000" dirty="0"/>
              <a:t>) портов для </a:t>
            </a:r>
          </a:p>
        </p:txBody>
      </p:sp>
    </p:spTree>
    <p:extLst>
      <p:ext uri="{BB962C8B-B14F-4D97-AF65-F5344CB8AC3E}">
        <p14:creationId xmlns:p14="http://schemas.microsoft.com/office/powerpoint/2010/main" val="2241919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://www.kipis.ru/upload/images/USB_architecture_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73016"/>
            <a:ext cx="3273140" cy="30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Физическая 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 marL="161925" indent="-161925"/>
            <a:r>
              <a:rPr lang="ru-RU" sz="2000" b="1" dirty="0" smtClean="0"/>
              <a:t>Хост-контроллер</a:t>
            </a:r>
            <a:r>
              <a:rPr lang="ru-RU" sz="2000" dirty="0" smtClean="0"/>
              <a:t> </a:t>
            </a:r>
            <a:r>
              <a:rPr lang="ru-RU" sz="2000" dirty="0"/>
              <a:t>(</a:t>
            </a:r>
            <a:r>
              <a:rPr lang="ru-RU" sz="2000" dirty="0" err="1"/>
              <a:t>Host</a:t>
            </a:r>
            <a:r>
              <a:rPr lang="ru-RU" sz="2000" dirty="0"/>
              <a:t> </a:t>
            </a:r>
            <a:r>
              <a:rPr lang="ru-RU" sz="2000" dirty="0" err="1"/>
              <a:t>Controller</a:t>
            </a:r>
            <a:r>
              <a:rPr lang="ru-RU" sz="2000" dirty="0"/>
              <a:t>) </a:t>
            </a:r>
            <a:r>
              <a:rPr lang="ru-RU" sz="2000" dirty="0" smtClean="0"/>
              <a:t>—главный контроллер - управляет </a:t>
            </a:r>
            <a:r>
              <a:rPr lang="ru-RU" sz="2000" dirty="0"/>
              <a:t>работой всех устройств на шине USB</a:t>
            </a:r>
            <a:r>
              <a:rPr lang="ru-RU" sz="2000" dirty="0" smtClean="0"/>
              <a:t>.</a:t>
            </a:r>
          </a:p>
          <a:p>
            <a:pPr marL="561975" lvl="1" indent="-161925"/>
            <a:r>
              <a:rPr lang="ru-RU" sz="2000" b="1" dirty="0"/>
              <a:t>Корневой </a:t>
            </a:r>
            <a:r>
              <a:rPr lang="ru-RU" sz="2000" b="1" dirty="0" err="1"/>
              <a:t>хаб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ru-RU" sz="2000" dirty="0" err="1"/>
              <a:t>Root</a:t>
            </a:r>
            <a:r>
              <a:rPr lang="ru-RU" sz="2000" dirty="0"/>
              <a:t> </a:t>
            </a:r>
            <a:r>
              <a:rPr lang="ru-RU" sz="2000" dirty="0" err="1"/>
              <a:t>Hub</a:t>
            </a:r>
            <a:r>
              <a:rPr lang="ru-RU" sz="2000" dirty="0"/>
              <a:t>) — это </a:t>
            </a:r>
            <a:r>
              <a:rPr lang="ru-RU" sz="2000" dirty="0" err="1"/>
              <a:t>хаб</a:t>
            </a:r>
            <a:r>
              <a:rPr lang="ru-RU" sz="2000" dirty="0"/>
              <a:t>, который входит в состав хост- контроллера.</a:t>
            </a:r>
            <a:endParaRPr lang="ru-RU" sz="1600" dirty="0"/>
          </a:p>
          <a:p>
            <a:pPr marL="161925" indent="-161925"/>
            <a:r>
              <a:rPr lang="ru-RU" sz="2000" i="1" dirty="0" smtClean="0"/>
              <a:t>допускается только </a:t>
            </a:r>
            <a:r>
              <a:rPr lang="ru-RU" sz="2000" i="1" dirty="0" err="1" smtClean="0"/>
              <a:t>однин</a:t>
            </a:r>
            <a:r>
              <a:rPr lang="ru-RU" sz="2000" i="1" dirty="0" smtClean="0"/>
              <a:t> хост на каждую шину.</a:t>
            </a:r>
          </a:p>
          <a:p>
            <a:pPr marL="161925" indent="-161925"/>
            <a:r>
              <a:rPr lang="ru-RU" sz="2000" i="1" dirty="0" smtClean="0"/>
              <a:t>Все управление через хост.</a:t>
            </a:r>
          </a:p>
          <a:p>
            <a:pPr marL="561975" lvl="2" indent="-161925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Системная плата может иметь несколько шин.</a:t>
            </a:r>
          </a:p>
          <a:p>
            <a:pPr marL="161925" lvl="1" indent="-161925">
              <a:buFont typeface="Arial" panose="020B0604020202020204" pitchFamily="34" charset="0"/>
              <a:buChar char="•"/>
            </a:pPr>
            <a:r>
              <a:rPr lang="ru-RU" sz="2000" b="1" dirty="0" err="1"/>
              <a:t>Хаб</a:t>
            </a:r>
            <a:r>
              <a:rPr lang="ru-RU" sz="2000" b="1" dirty="0"/>
              <a:t> (</a:t>
            </a:r>
            <a:r>
              <a:rPr lang="ru-RU" sz="2000" b="1" dirty="0" err="1"/>
              <a:t>Hub</a:t>
            </a:r>
            <a:r>
              <a:rPr lang="ru-RU" sz="2000" b="1" dirty="0"/>
              <a:t>) </a:t>
            </a:r>
            <a:r>
              <a:rPr lang="ru-RU" sz="2000" dirty="0" smtClean="0"/>
              <a:t>—обеспечивает </a:t>
            </a:r>
            <a:r>
              <a:rPr lang="ru-RU" sz="2000" dirty="0"/>
              <a:t>дополнительные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точки </a:t>
            </a:r>
            <a:r>
              <a:rPr lang="ru-RU" sz="2000" dirty="0"/>
              <a:t>подключения к шине USB</a:t>
            </a:r>
            <a:r>
              <a:rPr lang="ru-RU" sz="2000" dirty="0" smtClean="0"/>
              <a:t>.</a:t>
            </a:r>
          </a:p>
          <a:p>
            <a:pPr marL="561975" lvl="2" indent="-161925"/>
            <a:r>
              <a:rPr lang="ru-RU" sz="2000" dirty="0" smtClean="0"/>
              <a:t>имеют один верхний и много нижних уровней.</a:t>
            </a:r>
          </a:p>
          <a:p>
            <a:pPr marL="561975" lvl="2" indent="-161925"/>
            <a:r>
              <a:rPr lang="ru-RU" sz="2000" u="sng" dirty="0" smtClean="0"/>
              <a:t>Могут иметь собственный источник питания.</a:t>
            </a:r>
          </a:p>
          <a:p>
            <a:pPr marL="161925" lvl="1" indent="-161925">
              <a:buFont typeface="Arial" panose="020B0604020202020204" pitchFamily="34" charset="0"/>
              <a:buChar char="•"/>
            </a:pPr>
            <a:endParaRPr lang="ru-RU" sz="2000" dirty="0"/>
          </a:p>
          <a:p>
            <a:pPr lvl="1"/>
            <a:endParaRPr lang="ru-RU" sz="20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4842" y="4822120"/>
            <a:ext cx="52739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1925" lvl="1" indent="-161925">
              <a:buFont typeface="Arial" panose="020B0604020202020204" pitchFamily="34" charset="0"/>
              <a:buChar char="•"/>
            </a:pPr>
            <a:r>
              <a:rPr lang="ru-RU" sz="2100" b="1" dirty="0"/>
              <a:t>Функция (</a:t>
            </a:r>
            <a:r>
              <a:rPr lang="ru-RU" sz="2100" b="1" dirty="0" err="1"/>
              <a:t>Function</a:t>
            </a:r>
            <a:r>
              <a:rPr lang="ru-RU" sz="2100" b="1" dirty="0"/>
              <a:t>) </a:t>
            </a:r>
            <a:r>
              <a:rPr lang="ru-RU" sz="2100" dirty="0"/>
              <a:t>— это периферийное устройство или отдельный блок периферийного устройства, способный передавать и принимать информацию по шине USB.</a:t>
            </a:r>
          </a:p>
        </p:txBody>
      </p:sp>
    </p:spTree>
    <p:extLst>
      <p:ext uri="{BB962C8B-B14F-4D97-AF65-F5344CB8AC3E}">
        <p14:creationId xmlns:p14="http://schemas.microsoft.com/office/powerpoint/2010/main" val="278388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Подключение </a:t>
            </a:r>
            <a:r>
              <a:rPr lang="en-US" dirty="0" smtClean="0"/>
              <a:t>USB </a:t>
            </a:r>
            <a:r>
              <a:rPr lang="ru-RU" dirty="0" smtClean="0"/>
              <a:t>устройств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Подключение устройства 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Корневой </a:t>
            </a:r>
            <a:r>
              <a:rPr lang="ru-RU" sz="2200" b="1" dirty="0" err="1"/>
              <a:t>хаб</a:t>
            </a:r>
            <a:r>
              <a:rPr lang="ru-RU" sz="2200" b="1" dirty="0"/>
              <a:t> </a:t>
            </a:r>
            <a:r>
              <a:rPr lang="ru-RU" sz="2200" b="1" dirty="0" smtClean="0"/>
              <a:t>прерывает </a:t>
            </a:r>
            <a:r>
              <a:rPr lang="ru-RU" sz="2200" b="1" dirty="0"/>
              <a:t>работу </a:t>
            </a:r>
            <a:r>
              <a:rPr lang="ru-RU" sz="2200" b="1" dirty="0" smtClean="0"/>
              <a:t> ОС – т.е. вызывает прерывание. </a:t>
            </a:r>
            <a:endParaRPr lang="en-US" sz="2200" b="1" dirty="0" smtClean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ОС опрашивает устройство.</a:t>
            </a:r>
          </a:p>
          <a:p>
            <a:pPr lvl="2">
              <a:spcBef>
                <a:spcPts val="600"/>
              </a:spcBef>
            </a:pPr>
            <a:r>
              <a:rPr lang="ru-RU" sz="2200" dirty="0" smtClean="0"/>
              <a:t>Результат: конфигурация </a:t>
            </a:r>
            <a:r>
              <a:rPr lang="en-US" sz="2200" dirty="0" smtClean="0"/>
              <a:t>USB </a:t>
            </a:r>
            <a:r>
              <a:rPr lang="ru-RU" sz="2200" dirty="0" smtClean="0"/>
              <a:t>устройства.</a:t>
            </a:r>
            <a:endParaRPr lang="ru-RU" sz="2200" dirty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ОС присваивает устройству </a:t>
            </a:r>
            <a:r>
              <a:rPr lang="ru-RU" sz="2200" b="1" dirty="0"/>
              <a:t>адрес (1–127) и загружает </a:t>
            </a:r>
            <a:r>
              <a:rPr lang="ru-RU" sz="2200" b="1" dirty="0" smtClean="0"/>
              <a:t>в </a:t>
            </a:r>
            <a:r>
              <a:rPr lang="ru-RU" sz="2200" b="1" dirty="0"/>
              <a:t>регистры </a:t>
            </a:r>
            <a:r>
              <a:rPr lang="ru-RU" sz="2200" b="1" dirty="0" smtClean="0"/>
              <a:t>устройства</a:t>
            </a:r>
            <a:r>
              <a:rPr lang="ru-RU" sz="2200" b="1" dirty="0"/>
              <a:t>. </a:t>
            </a:r>
            <a:endParaRPr lang="ru-RU" sz="2200" b="1" dirty="0" smtClean="0"/>
          </a:p>
          <a:p>
            <a:pPr lvl="3">
              <a:spcBef>
                <a:spcPts val="600"/>
              </a:spcBef>
            </a:pPr>
            <a:r>
              <a:rPr lang="ru-RU" dirty="0" smtClean="0"/>
              <a:t>новые </a:t>
            </a:r>
            <a:r>
              <a:rPr lang="ru-RU" dirty="0"/>
              <a:t>устройства могут подсоединяться «на лету», </a:t>
            </a:r>
            <a:endParaRPr lang="ru-RU" dirty="0" smtClean="0"/>
          </a:p>
          <a:p>
            <a:pPr lvl="2">
              <a:spcBef>
                <a:spcPts val="600"/>
              </a:spcBef>
            </a:pPr>
            <a:r>
              <a:rPr lang="ru-RU" i="1" dirty="0" smtClean="0"/>
              <a:t>Неинициализированные платы </a:t>
            </a:r>
            <a:r>
              <a:rPr lang="ru-RU" i="1" dirty="0"/>
              <a:t>начинаются с адреса 0, поэтому к ним можно обращаться. </a:t>
            </a:r>
            <a:endParaRPr lang="ru-RU" i="1" dirty="0" smtClean="0"/>
          </a:p>
        </p:txBody>
      </p:sp>
      <p:sp>
        <p:nvSpPr>
          <p:cNvPr id="4" name="Прямоугольник 3"/>
          <p:cNvSpPr/>
          <p:nvPr/>
        </p:nvSpPr>
        <p:spPr>
          <a:xfrm>
            <a:off x="107504" y="4941168"/>
            <a:ext cx="8856984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ru-RU" sz="2000" i="1" dirty="0"/>
              <a:t>Многие устройства снабжены встроенными сетевыми концентраторами для дополнительных устройств. </a:t>
            </a:r>
          </a:p>
          <a:p>
            <a:pPr lvl="2">
              <a:spcBef>
                <a:spcPts val="600"/>
              </a:spcBef>
            </a:pPr>
            <a:r>
              <a:rPr lang="ru-RU" sz="2000" i="1" dirty="0"/>
              <a:t>Например, монитор может содержать два </a:t>
            </a:r>
            <a:r>
              <a:rPr lang="ru-RU" sz="2000" i="1" dirty="0" err="1"/>
              <a:t>хаба</a:t>
            </a:r>
            <a:r>
              <a:rPr lang="ru-RU" sz="2000" i="1" dirty="0"/>
              <a:t> для правой и левой колонок.</a:t>
            </a:r>
          </a:p>
        </p:txBody>
      </p:sp>
    </p:spTree>
    <p:extLst>
      <p:ext uri="{BB962C8B-B14F-4D97-AF65-F5344CB8AC3E}">
        <p14:creationId xmlns:p14="http://schemas.microsoft.com/office/powerpoint/2010/main" val="191650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Физический уровень.</a:t>
            </a:r>
            <a:br>
              <a:rPr lang="ru-RU" dirty="0" smtClean="0"/>
            </a:br>
            <a:r>
              <a:rPr lang="ru-RU" dirty="0" smtClean="0"/>
              <a:t>Метод кодирования данных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1107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Интерфейс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507288" cy="5760640"/>
          </a:xfrm>
        </p:spPr>
        <p:txBody>
          <a:bodyPr>
            <a:normAutofit fontScale="92500" lnSpcReduction="10000"/>
          </a:bodyPr>
          <a:lstStyle/>
          <a:p>
            <a:r>
              <a:rPr lang="ru-RU" sz="2400" b="1" dirty="0"/>
              <a:t>USB (</a:t>
            </a:r>
            <a:r>
              <a:rPr lang="ru-RU" sz="2400" b="1" dirty="0" err="1"/>
              <a:t>Universal</a:t>
            </a:r>
            <a:r>
              <a:rPr lang="ru-RU" sz="2400" b="1" dirty="0"/>
              <a:t> </a:t>
            </a:r>
            <a:r>
              <a:rPr lang="ru-RU" sz="2400" b="1" dirty="0" err="1"/>
              <a:t>Serial</a:t>
            </a:r>
            <a:r>
              <a:rPr lang="ru-RU" sz="2400" b="1" dirty="0"/>
              <a:t> </a:t>
            </a:r>
            <a:r>
              <a:rPr lang="ru-RU" sz="2400" b="1" dirty="0" err="1"/>
              <a:t>Bus</a:t>
            </a:r>
            <a:r>
              <a:rPr lang="ru-RU" sz="2400" b="1" dirty="0"/>
              <a:t> — универсальная последовательная шина) </a:t>
            </a:r>
            <a:endParaRPr lang="en-US" sz="2400" b="1" dirty="0"/>
          </a:p>
          <a:p>
            <a:pPr lvl="1"/>
            <a:r>
              <a:rPr lang="ru-RU" sz="2400" dirty="0"/>
              <a:t>является промышленным стандартом расширения архитектуры РС, ориентированным на интеграцию с телефонией и устройствами бытовой электроники</a:t>
            </a:r>
            <a:r>
              <a:rPr lang="en-US" sz="2400" dirty="0" smtClean="0"/>
              <a:t>.</a:t>
            </a:r>
          </a:p>
          <a:p>
            <a:pPr marL="285750" lvl="1">
              <a:buFont typeface="Arial" panose="020B0604020202020204" pitchFamily="34" charset="0"/>
              <a:buChar char="•"/>
            </a:pPr>
            <a:r>
              <a:rPr lang="ru-RU" sz="2400" b="1" dirty="0" smtClean="0"/>
              <a:t>Ориентированность стандарта: </a:t>
            </a:r>
            <a:endParaRPr lang="ru-RU" sz="2400" b="1" dirty="0"/>
          </a:p>
          <a:p>
            <a:pPr lvl="1"/>
            <a:r>
              <a:rPr lang="ru-RU" sz="2400" dirty="0" smtClean="0"/>
              <a:t>легкореализуемое </a:t>
            </a:r>
            <a:r>
              <a:rPr lang="ru-RU" sz="2400" dirty="0"/>
              <a:t>расширение периферии ПК; </a:t>
            </a:r>
          </a:p>
          <a:p>
            <a:pPr lvl="1"/>
            <a:r>
              <a:rPr lang="ru-RU" sz="2400" dirty="0" smtClean="0"/>
              <a:t>дешевое </a:t>
            </a:r>
            <a:r>
              <a:rPr lang="ru-RU" sz="2400" dirty="0"/>
              <a:t>решение, позволяющее передавать данные со скоростью до </a:t>
            </a:r>
            <a:r>
              <a:rPr lang="ru-RU" sz="2400" dirty="0" smtClean="0"/>
              <a:t>12 </a:t>
            </a:r>
            <a:r>
              <a:rPr lang="ru-RU" sz="2400" dirty="0"/>
              <a:t>Мбит/с (480 Мбит/с </a:t>
            </a:r>
            <a:r>
              <a:rPr lang="ru-RU" sz="2400" dirty="0" smtClean="0"/>
              <a:t>USB2, </a:t>
            </a:r>
            <a:r>
              <a:rPr lang="ru-RU" sz="2400" dirty="0"/>
              <a:t>5-20 Г</a:t>
            </a:r>
            <a:r>
              <a:rPr lang="ru-RU" sz="2400" dirty="0" smtClean="0"/>
              <a:t>бит/с </a:t>
            </a:r>
            <a:r>
              <a:rPr lang="en-US" sz="2400" dirty="0" smtClean="0"/>
              <a:t>USB3, USB 4 40 </a:t>
            </a:r>
            <a:r>
              <a:rPr lang="ru-RU" sz="2400" dirty="0"/>
              <a:t>Гбит/с ); </a:t>
            </a:r>
            <a:endParaRPr lang="ru-RU" sz="2400" dirty="0"/>
          </a:p>
          <a:p>
            <a:pPr lvl="1"/>
            <a:r>
              <a:rPr lang="ru-RU" sz="2400" dirty="0" smtClean="0"/>
              <a:t>полная </a:t>
            </a:r>
            <a:r>
              <a:rPr lang="ru-RU" sz="2400" dirty="0"/>
              <a:t>поддержка в реальном времени голосовых, аудио- и видеопотоков; </a:t>
            </a:r>
            <a:endParaRPr lang="en-US" sz="2400" dirty="0" smtClean="0"/>
          </a:p>
          <a:p>
            <a:pPr lvl="1"/>
            <a:r>
              <a:rPr lang="ru-RU" sz="2400" dirty="0"/>
              <a:t>гибкость протокола смешанной передачи изохронных </a:t>
            </a:r>
            <a:r>
              <a:rPr lang="ru-RU" sz="2400" dirty="0" smtClean="0"/>
              <a:t>данных</a:t>
            </a:r>
            <a:endParaRPr lang="ru-RU" sz="2400" dirty="0"/>
          </a:p>
          <a:p>
            <a:pPr lvl="1"/>
            <a:r>
              <a:rPr lang="ru-RU" sz="2400" dirty="0"/>
              <a:t>асинхронных сообщений; </a:t>
            </a:r>
          </a:p>
          <a:p>
            <a:pPr lvl="1"/>
            <a:r>
              <a:rPr lang="ru-RU" sz="2400" dirty="0" smtClean="0"/>
              <a:t>обеспечение </a:t>
            </a:r>
            <a:r>
              <a:rPr lang="ru-RU" sz="2400" dirty="0"/>
              <a:t>стандартного </a:t>
            </a:r>
            <a:r>
              <a:rPr lang="ru-RU" sz="2400" dirty="0" smtClean="0"/>
              <a:t>интерфейса; </a:t>
            </a:r>
            <a:endParaRPr lang="ru-RU" sz="2400" dirty="0"/>
          </a:p>
          <a:p>
            <a:pPr lvl="1"/>
            <a:r>
              <a:rPr lang="ru-RU" sz="2400" dirty="0"/>
              <a:t>п</a:t>
            </a:r>
            <a:r>
              <a:rPr lang="ru-RU" sz="2400" dirty="0" smtClean="0"/>
              <a:t>оддержка </a:t>
            </a:r>
            <a:r>
              <a:rPr lang="en-US" sz="2400" dirty="0" smtClean="0"/>
              <a:t>PnP.</a:t>
            </a:r>
            <a:endParaRPr lang="ru-RU" sz="2400" dirty="0"/>
          </a:p>
          <a:p>
            <a:pPr lvl="1"/>
            <a:endParaRPr lang="en-US" sz="2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312" y="5301208"/>
            <a:ext cx="1512168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5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Физический уровень. Типы сигналов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90465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 smtClean="0"/>
              <a:t>J </a:t>
            </a:r>
            <a:r>
              <a:rPr lang="ru-RU" sz="2200" dirty="0" err="1"/>
              <a:t>State</a:t>
            </a:r>
            <a:r>
              <a:rPr lang="ru-RU" sz="2200" dirty="0"/>
              <a:t> и </a:t>
            </a:r>
            <a:r>
              <a:rPr lang="ru-RU" sz="2200" dirty="0" smtClean="0"/>
              <a:t>К </a:t>
            </a:r>
            <a:r>
              <a:rPr lang="ru-RU" sz="2200" dirty="0" err="1"/>
              <a:t>State</a:t>
            </a:r>
            <a:r>
              <a:rPr lang="ru-RU" sz="2200" dirty="0"/>
              <a:t> </a:t>
            </a:r>
            <a:r>
              <a:rPr lang="ru-RU" sz="2200" dirty="0" smtClean="0"/>
              <a:t>(J </a:t>
            </a:r>
            <a:r>
              <a:rPr lang="ru-RU" sz="2200" dirty="0"/>
              <a:t>и К) - состояния передаваемого бита, 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Определяют состояния  Лог. «0» </a:t>
            </a:r>
            <a:r>
              <a:rPr lang="ru-RU" sz="2200" dirty="0"/>
              <a:t>и </a:t>
            </a:r>
            <a:r>
              <a:rPr lang="ru-RU" sz="2200" dirty="0" smtClean="0"/>
              <a:t>«1»;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Определяются через </a:t>
            </a:r>
            <a:r>
              <a:rPr lang="en-US" sz="2200" dirty="0" smtClean="0"/>
              <a:t>D+ - D-</a:t>
            </a:r>
            <a:r>
              <a:rPr lang="ru-RU" sz="2200" dirty="0" smtClean="0"/>
              <a:t>.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Idle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- состояние паузы на шине</a:t>
            </a:r>
            <a:r>
              <a:rPr lang="ru-RU" sz="2200" dirty="0" smtClean="0"/>
              <a:t>;</a:t>
            </a:r>
          </a:p>
          <a:p>
            <a:pPr lvl="1">
              <a:defRPr/>
            </a:pPr>
            <a:r>
              <a:rPr lang="ru-RU" sz="2200" dirty="0" smtClean="0"/>
              <a:t>Задержка 10-20 мс;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Resume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- сигнал "пробуждения" </a:t>
            </a:r>
            <a:endParaRPr lang="en-US" sz="2200" dirty="0" smtClean="0"/>
          </a:p>
          <a:p>
            <a:pPr lvl="1">
              <a:defRPr/>
            </a:pPr>
            <a:r>
              <a:rPr lang="ru-RU" sz="2200" dirty="0" smtClean="0"/>
              <a:t>вывода </a:t>
            </a:r>
            <a:r>
              <a:rPr lang="ru-RU" sz="2200" dirty="0"/>
              <a:t>устройства из "спящего" </a:t>
            </a:r>
            <a:r>
              <a:rPr lang="ru-RU" sz="2200" dirty="0" smtClean="0"/>
              <a:t>режима</a:t>
            </a:r>
            <a:r>
              <a:rPr lang="en-US" sz="2200" dirty="0" smtClean="0"/>
              <a:t> – 10-20 </a:t>
            </a:r>
            <a:r>
              <a:rPr lang="ru-RU" sz="2200" dirty="0" smtClean="0"/>
              <a:t>мс;</a:t>
            </a:r>
          </a:p>
          <a:p>
            <a:pPr lvl="1">
              <a:defRPr/>
            </a:pPr>
            <a:r>
              <a:rPr lang="ru-RU" sz="2200" dirty="0" smtClean="0"/>
              <a:t>Сигнал подается от устройства к центральному </a:t>
            </a:r>
            <a:r>
              <a:rPr lang="ru-RU" sz="2200" dirty="0" err="1" smtClean="0"/>
              <a:t>хабу</a:t>
            </a:r>
            <a:r>
              <a:rPr lang="ru-RU" sz="2200" dirty="0" smtClean="0"/>
              <a:t> </a:t>
            </a:r>
            <a:endParaRPr lang="ru-RU" sz="2200" dirty="0"/>
          </a:p>
          <a:p>
            <a:pPr>
              <a:defRPr/>
            </a:pPr>
            <a:r>
              <a:rPr lang="ru-RU" sz="2200" dirty="0" err="1"/>
              <a:t>Start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Packet</a:t>
            </a:r>
            <a:r>
              <a:rPr lang="ru-RU" sz="2200" dirty="0"/>
              <a:t> (</a:t>
            </a:r>
            <a:r>
              <a:rPr lang="ru-RU" sz="2200" dirty="0" smtClean="0"/>
              <a:t>SO</a:t>
            </a:r>
            <a:r>
              <a:rPr lang="en-US" sz="2200" dirty="0" smtClean="0"/>
              <a:t>F</a:t>
            </a:r>
            <a:r>
              <a:rPr lang="ru-RU" sz="2200" dirty="0" smtClean="0"/>
              <a:t>) </a:t>
            </a:r>
            <a:r>
              <a:rPr lang="ru-RU" sz="2200" dirty="0"/>
              <a:t>- начало пакета (переход из </a:t>
            </a:r>
            <a:r>
              <a:rPr lang="ru-RU" sz="2200" dirty="0" err="1"/>
              <a:t>Idle</a:t>
            </a:r>
            <a:r>
              <a:rPr lang="ru-RU" sz="2200" dirty="0"/>
              <a:t> </a:t>
            </a:r>
            <a:r>
              <a:rPr lang="ru-RU" sz="2200" dirty="0" err="1"/>
              <a:t>State</a:t>
            </a:r>
            <a:r>
              <a:rPr lang="ru-RU" sz="2200" dirty="0"/>
              <a:t> в К);</a:t>
            </a:r>
          </a:p>
          <a:p>
            <a:pPr>
              <a:defRPr/>
            </a:pPr>
            <a:r>
              <a:rPr lang="ru-RU" sz="2200" dirty="0" err="1"/>
              <a:t>End</a:t>
            </a:r>
            <a:r>
              <a:rPr lang="ru-RU" sz="2200" dirty="0"/>
              <a:t> </a:t>
            </a:r>
            <a:r>
              <a:rPr lang="ru-RU" sz="2200" dirty="0" err="1"/>
              <a:t>of</a:t>
            </a:r>
            <a:r>
              <a:rPr lang="ru-RU" sz="2200" dirty="0"/>
              <a:t> </a:t>
            </a:r>
            <a:r>
              <a:rPr lang="ru-RU" sz="2200" dirty="0" err="1"/>
              <a:t>Packet</a:t>
            </a:r>
            <a:r>
              <a:rPr lang="ru-RU" sz="2200" dirty="0"/>
              <a:t> (EOF) - конец пакета;</a:t>
            </a:r>
          </a:p>
          <a:p>
            <a:pPr>
              <a:defRPr/>
            </a:pPr>
            <a:r>
              <a:rPr lang="ru-RU" sz="2200" dirty="0" err="1"/>
              <a:t>Disconnect</a:t>
            </a:r>
            <a:r>
              <a:rPr lang="ru-RU" sz="2200" dirty="0"/>
              <a:t> - устройство отключено от порта;</a:t>
            </a:r>
          </a:p>
          <a:p>
            <a:pPr>
              <a:defRPr/>
            </a:pPr>
            <a:r>
              <a:rPr lang="ru-RU" sz="2200" dirty="0" err="1"/>
              <a:t>Connect</a:t>
            </a:r>
            <a:r>
              <a:rPr lang="ru-RU" sz="2200" dirty="0"/>
              <a:t> - устройство подключено к порту;</a:t>
            </a:r>
          </a:p>
          <a:p>
            <a:pPr>
              <a:defRPr/>
            </a:pPr>
            <a:r>
              <a:rPr lang="ru-RU" sz="2200" dirty="0" err="1"/>
              <a:t>Reset</a:t>
            </a:r>
            <a:r>
              <a:rPr lang="ru-RU" sz="2200" dirty="0"/>
              <a:t> - сброс </a:t>
            </a:r>
            <a:r>
              <a:rPr lang="ru-RU" sz="2200" dirty="0" smtClean="0"/>
              <a:t>устройства.</a:t>
            </a:r>
          </a:p>
          <a:p>
            <a:pPr lvl="1">
              <a:defRPr/>
            </a:pPr>
            <a:r>
              <a:rPr lang="ru-RU" sz="2200" dirty="0" smtClean="0"/>
              <a:t>установка </a:t>
            </a:r>
            <a:r>
              <a:rPr lang="ru-RU" sz="2200" dirty="0" err="1" smtClean="0"/>
              <a:t>Disconnect</a:t>
            </a:r>
            <a:r>
              <a:rPr lang="ru-RU" sz="2200" dirty="0"/>
              <a:t>, </a:t>
            </a:r>
            <a:r>
              <a:rPr lang="ru-RU" sz="2200" dirty="0" err="1"/>
              <a:t>Connect</a:t>
            </a:r>
            <a:r>
              <a:rPr lang="ru-RU" sz="2200" dirty="0"/>
              <a:t> и </a:t>
            </a:r>
            <a:r>
              <a:rPr lang="ru-RU" sz="2200" dirty="0" err="1"/>
              <a:t>Reset</a:t>
            </a:r>
            <a:r>
              <a:rPr lang="ru-RU" sz="2200" dirty="0"/>
              <a:t> </a:t>
            </a:r>
            <a:r>
              <a:rPr lang="ru-RU" sz="2200" dirty="0" smtClean="0"/>
              <a:t>если устройство в них более 3 мс</a:t>
            </a:r>
            <a:r>
              <a:rPr lang="ru-RU" sz="2000" dirty="0" smtClean="0"/>
              <a:t>.</a:t>
            </a:r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375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2000" b="1" dirty="0" smtClean="0"/>
              <a:t>Метод кодирования NRZI </a:t>
            </a:r>
            <a:r>
              <a:rPr lang="ru-RU" sz="2000" dirty="0" err="1"/>
              <a:t>with</a:t>
            </a:r>
            <a:r>
              <a:rPr lang="ru-RU" sz="2000" dirty="0"/>
              <a:t> </a:t>
            </a:r>
            <a:r>
              <a:rPr lang="ru-RU" sz="2000" dirty="0" err="1"/>
              <a:t>bit</a:t>
            </a:r>
            <a:r>
              <a:rPr lang="ru-RU" sz="2000" dirty="0"/>
              <a:t> </a:t>
            </a:r>
            <a:r>
              <a:rPr lang="ru-RU" sz="2000" dirty="0" err="1"/>
              <a:t>stuffing</a:t>
            </a:r>
            <a:r>
              <a:rPr lang="ru-RU" sz="2000" dirty="0"/>
              <a:t> (NRZI - </a:t>
            </a:r>
            <a:r>
              <a:rPr lang="ru-RU" sz="2000" dirty="0" err="1"/>
              <a:t>Non</a:t>
            </a:r>
            <a:r>
              <a:rPr lang="ru-RU" sz="2000" dirty="0"/>
              <a:t> </a:t>
            </a:r>
            <a:r>
              <a:rPr lang="ru-RU" sz="2000" dirty="0" err="1"/>
              <a:t>Return</a:t>
            </a:r>
            <a:r>
              <a:rPr lang="ru-RU" sz="2000" dirty="0"/>
              <a:t> </a:t>
            </a:r>
            <a:r>
              <a:rPr lang="ru-RU" sz="2000" dirty="0" err="1"/>
              <a:t>to</a:t>
            </a:r>
            <a:r>
              <a:rPr lang="ru-RU" sz="2000" dirty="0"/>
              <a:t> </a:t>
            </a:r>
            <a:r>
              <a:rPr lang="ru-RU" sz="2000" dirty="0" err="1"/>
              <a:t>Zero</a:t>
            </a:r>
            <a:r>
              <a:rPr lang="ru-RU" sz="2000" dirty="0"/>
              <a:t> </a:t>
            </a:r>
            <a:r>
              <a:rPr lang="ru-RU" sz="2000" dirty="0" err="1"/>
              <a:t>Invert</a:t>
            </a:r>
            <a:r>
              <a:rPr lang="ru-RU" sz="2000" dirty="0"/>
              <a:t>, метод возврата к нулю с инвертированием </a:t>
            </a:r>
            <a:r>
              <a:rPr lang="ru-RU" sz="2000" dirty="0" smtClean="0"/>
              <a:t>единиц.</a:t>
            </a:r>
          </a:p>
          <a:p>
            <a:pPr marL="46355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Лог. «0» -  инверсия </a:t>
            </a:r>
            <a:r>
              <a:rPr lang="ru-RU" sz="2000" dirty="0"/>
              <a:t>потенциала предыдущего бита, </a:t>
            </a:r>
            <a:endParaRPr lang="ru-RU" sz="2000" dirty="0" smtClean="0"/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Изменение дифференциального потенциала (пара </a:t>
            </a:r>
            <a:r>
              <a:rPr lang="en-US" sz="2000" dirty="0" smtClean="0"/>
              <a:t>J </a:t>
            </a:r>
            <a:r>
              <a:rPr lang="ru-RU" sz="2000" dirty="0" smtClean="0"/>
              <a:t>– </a:t>
            </a:r>
            <a:r>
              <a:rPr lang="en-US" sz="2000" dirty="0" smtClean="0"/>
              <a:t>K</a:t>
            </a:r>
            <a:r>
              <a:rPr lang="ru-RU" sz="2000" dirty="0" smtClean="0"/>
              <a:t>)</a:t>
            </a:r>
          </a:p>
          <a:p>
            <a:pPr marL="1320800" lvl="3">
              <a:spcBef>
                <a:spcPts val="600"/>
              </a:spcBef>
            </a:pPr>
            <a:r>
              <a:rPr lang="ru-RU" dirty="0"/>
              <a:t>независимо от его значения. </a:t>
            </a:r>
          </a:p>
          <a:p>
            <a:pPr marL="463550"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Лог</a:t>
            </a:r>
            <a:r>
              <a:rPr lang="ru-RU" sz="2000" dirty="0"/>
              <a:t>. </a:t>
            </a:r>
            <a:r>
              <a:rPr lang="ru-RU" sz="2000" dirty="0" smtClean="0"/>
              <a:t>«1» </a:t>
            </a:r>
            <a:r>
              <a:rPr lang="ru-RU" sz="2000" dirty="0"/>
              <a:t>-  </a:t>
            </a:r>
            <a:r>
              <a:rPr lang="ru-RU" sz="2000" dirty="0" smtClean="0"/>
              <a:t>повторение потенциала </a:t>
            </a:r>
            <a:r>
              <a:rPr lang="ru-RU" sz="2000" dirty="0"/>
              <a:t>предыдущего бита, </a:t>
            </a:r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Не изменение дифференциального </a:t>
            </a:r>
            <a:r>
              <a:rPr lang="ru-RU" sz="2000" dirty="0"/>
              <a:t>потенциала (пара </a:t>
            </a:r>
            <a:r>
              <a:rPr lang="en-US" sz="2000" dirty="0"/>
              <a:t>J </a:t>
            </a:r>
            <a:r>
              <a:rPr lang="ru-RU" sz="2000" dirty="0"/>
              <a:t>– </a:t>
            </a:r>
            <a:r>
              <a:rPr lang="en-US" sz="2000" dirty="0"/>
              <a:t>K</a:t>
            </a:r>
            <a:r>
              <a:rPr lang="ru-RU" sz="2000" dirty="0" smtClean="0"/>
              <a:t>)</a:t>
            </a:r>
            <a:r>
              <a:rPr lang="en-US" sz="2000" dirty="0"/>
              <a:t>	</a:t>
            </a:r>
            <a:endParaRPr lang="en-US" sz="2000" dirty="0" smtClean="0"/>
          </a:p>
          <a:p>
            <a:pPr marL="863600" lvl="2">
              <a:spcBef>
                <a:spcPts val="600"/>
              </a:spcBef>
            </a:pPr>
            <a:r>
              <a:rPr lang="ru-RU" sz="2000" dirty="0" smtClean="0"/>
              <a:t>По сути это транзитивное потенциальное кодирование.</a:t>
            </a:r>
            <a:endParaRPr lang="ru-RU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149080"/>
            <a:ext cx="6950297" cy="245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15936" y="3789040"/>
            <a:ext cx="84249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D+ - D- &gt; </a:t>
            </a:r>
            <a:r>
              <a:rPr lang="ru-RU" sz="1600" dirty="0" smtClean="0"/>
              <a:t>порога -</a:t>
            </a:r>
            <a:r>
              <a:rPr lang="en-US" sz="1600" dirty="0" smtClean="0"/>
              <a:t>&gt; K</a:t>
            </a:r>
            <a:r>
              <a:rPr lang="ru-RU" sz="1600" dirty="0" smtClean="0"/>
              <a:t>  </a:t>
            </a:r>
            <a:r>
              <a:rPr lang="en-US" sz="1600" dirty="0" smtClean="0"/>
              <a:t>D</a:t>
            </a:r>
            <a:r>
              <a:rPr lang="en-US" sz="1600" dirty="0"/>
              <a:t>+ - D- </a:t>
            </a:r>
            <a:r>
              <a:rPr lang="en-US" sz="1600" dirty="0" smtClean="0"/>
              <a:t>&lt; </a:t>
            </a:r>
            <a:r>
              <a:rPr lang="ru-RU" sz="1600" dirty="0"/>
              <a:t>порога -</a:t>
            </a:r>
            <a:r>
              <a:rPr lang="en-US" sz="1600" dirty="0"/>
              <a:t>&gt; </a:t>
            </a:r>
            <a:r>
              <a:rPr lang="en-US" sz="1600" dirty="0" smtClean="0"/>
              <a:t>J</a:t>
            </a:r>
            <a:r>
              <a:rPr lang="ru-RU" sz="1600" dirty="0" smtClean="0"/>
              <a:t>  (можно и наоборот, зависит от скорости)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7074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643383"/>
            <a:ext cx="5324475" cy="10191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потенциал</a:t>
            </a:r>
            <a:r>
              <a:rPr lang="ru-RU" sz="2200" dirty="0"/>
              <a:t>, используемый для кодирования текущего бита, зависит от потенциала, который использовался для кодирования предыдущего бита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marL="0" indent="0">
              <a:spcBef>
                <a:spcPts val="600"/>
              </a:spcBef>
              <a:buNone/>
            </a:pPr>
            <a:r>
              <a:rPr lang="ru-RU" sz="2200" dirty="0"/>
              <a:t>Состояние </a:t>
            </a:r>
            <a:r>
              <a:rPr lang="en-US" sz="2200" dirty="0"/>
              <a:t>K</a:t>
            </a:r>
            <a:r>
              <a:rPr lang="ru-RU" sz="2200" dirty="0"/>
              <a:t> (виртуальный лог. «0») </a:t>
            </a:r>
            <a:endParaRPr lang="en-US" sz="2200" dirty="0" smtClean="0"/>
          </a:p>
          <a:p>
            <a:pPr lvl="2">
              <a:spcBef>
                <a:spcPts val="600"/>
              </a:spcBef>
            </a:pPr>
            <a:r>
              <a:rPr lang="en-US" sz="2200" dirty="0" smtClean="0"/>
              <a:t>– </a:t>
            </a:r>
            <a:r>
              <a:rPr lang="ru-RU" sz="2200" dirty="0" smtClean="0"/>
              <a:t>дифференциальное напряжение</a:t>
            </a:r>
            <a:r>
              <a:rPr lang="en-US" sz="2200" dirty="0" smtClean="0"/>
              <a:t>&lt;</a:t>
            </a:r>
            <a:r>
              <a:rPr lang="ru-RU" sz="2200" dirty="0" smtClean="0"/>
              <a:t>200 мВ, </a:t>
            </a:r>
            <a:endParaRPr lang="en-US" sz="2200" dirty="0"/>
          </a:p>
          <a:p>
            <a:pPr>
              <a:spcBef>
                <a:spcPts val="600"/>
              </a:spcBef>
            </a:pPr>
            <a:r>
              <a:rPr lang="ru-RU" sz="2200" dirty="0"/>
              <a:t>Состояние </a:t>
            </a:r>
            <a:r>
              <a:rPr lang="en-US" sz="2200" dirty="0"/>
              <a:t>J </a:t>
            </a:r>
            <a:r>
              <a:rPr lang="ru-RU" sz="2200" dirty="0"/>
              <a:t>(виртуальная лог. «1») </a:t>
            </a:r>
            <a:endParaRPr lang="en-US" sz="2200" dirty="0" smtClean="0"/>
          </a:p>
          <a:p>
            <a:pPr lvl="2">
              <a:spcBef>
                <a:spcPts val="600"/>
              </a:spcBef>
            </a:pPr>
            <a:r>
              <a:rPr lang="en-US" sz="2200" dirty="0" smtClean="0"/>
              <a:t>- </a:t>
            </a:r>
            <a:r>
              <a:rPr lang="ru-RU" sz="2200" dirty="0"/>
              <a:t>дифференциальное </a:t>
            </a:r>
            <a:r>
              <a:rPr lang="ru-RU" sz="2200" dirty="0" smtClean="0"/>
              <a:t>напряжение</a:t>
            </a:r>
            <a:r>
              <a:rPr lang="en-US" sz="2200" dirty="0" smtClean="0"/>
              <a:t>&gt;</a:t>
            </a:r>
            <a:r>
              <a:rPr lang="ru-RU" sz="2200" dirty="0" smtClean="0"/>
              <a:t>200 </a:t>
            </a:r>
            <a:r>
              <a:rPr lang="ru-RU" sz="2200" dirty="0"/>
              <a:t>мВ, </a:t>
            </a:r>
            <a:endParaRPr lang="en-US" sz="2200" dirty="0"/>
          </a:p>
          <a:p>
            <a:pPr marL="457200" lvl="1" indent="0">
              <a:spcBef>
                <a:spcPts val="1200"/>
              </a:spcBef>
              <a:buNone/>
            </a:pPr>
            <a:r>
              <a:rPr lang="en-US" sz="2200" dirty="0" smtClean="0"/>
              <a:t>	</a:t>
            </a:r>
            <a:endParaRPr lang="ru-RU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26" y="4581128"/>
            <a:ext cx="5561484" cy="1963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45982" y="3652062"/>
            <a:ext cx="152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J</a:t>
            </a:r>
            <a:r>
              <a:rPr lang="ru-RU" dirty="0" smtClean="0"/>
              <a:t>-</a:t>
            </a:r>
            <a:r>
              <a:rPr lang="en-US" dirty="0" smtClean="0"/>
              <a:t>K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00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Методы кодирования </a:t>
            </a:r>
            <a:r>
              <a:rPr lang="ru-RU" dirty="0"/>
              <a:t>NRZI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ru-RU" sz="2100" b="1" dirty="0" smtClean="0"/>
              <a:t>проблема</a:t>
            </a:r>
            <a:r>
              <a:rPr lang="ru-RU" sz="2100" dirty="0" smtClean="0"/>
              <a:t> </a:t>
            </a:r>
            <a:r>
              <a:rPr lang="en-US" sz="2100" dirty="0" smtClean="0"/>
              <a:t>NRZI</a:t>
            </a:r>
            <a:r>
              <a:rPr lang="ru-RU" sz="2100" dirty="0" smtClean="0"/>
              <a:t> </a:t>
            </a:r>
            <a:r>
              <a:rPr lang="ru-RU" sz="2100" dirty="0"/>
              <a:t>если данные содержат длинную последовательность единиц, </a:t>
            </a:r>
            <a:r>
              <a:rPr lang="ru-RU" sz="2100" dirty="0" smtClean="0"/>
              <a:t>то </a:t>
            </a:r>
            <a:r>
              <a:rPr lang="ru-RU" sz="2100" dirty="0"/>
              <a:t>уровень сигнала меняться </a:t>
            </a:r>
            <a:r>
              <a:rPr lang="ru-RU" sz="2100" dirty="0" smtClean="0"/>
              <a:t>не </a:t>
            </a:r>
            <a:r>
              <a:rPr lang="ru-RU" sz="2100" dirty="0"/>
              <a:t>будет, и возможна </a:t>
            </a:r>
            <a:r>
              <a:rPr lang="ru-RU" sz="2100" dirty="0" err="1"/>
              <a:t>рассинхронизация</a:t>
            </a:r>
            <a:r>
              <a:rPr lang="ru-RU" sz="2100" dirty="0"/>
              <a:t>. </a:t>
            </a:r>
            <a:endParaRPr lang="en-US" sz="2100" dirty="0" smtClean="0"/>
          </a:p>
          <a:p>
            <a:pPr>
              <a:spcBef>
                <a:spcPts val="1800"/>
              </a:spcBef>
            </a:pPr>
            <a:r>
              <a:rPr lang="ru-RU" sz="2000" b="1" dirty="0" err="1"/>
              <a:t>Bit</a:t>
            </a:r>
            <a:r>
              <a:rPr lang="ru-RU" sz="2000" b="1" dirty="0"/>
              <a:t> </a:t>
            </a:r>
            <a:r>
              <a:rPr lang="ru-RU" sz="2000" b="1" dirty="0" err="1" smtClean="0"/>
              <a:t>stuffing</a:t>
            </a:r>
            <a:r>
              <a:rPr lang="ru-RU" sz="2000" b="1" dirty="0" smtClean="0"/>
              <a:t>: </a:t>
            </a:r>
            <a:r>
              <a:rPr lang="ru-RU" sz="2000" dirty="0"/>
              <a:t>после каждых </a:t>
            </a:r>
            <a:r>
              <a:rPr lang="en-US" sz="2000" dirty="0" smtClean="0"/>
              <a:t>6</a:t>
            </a:r>
            <a:r>
              <a:rPr lang="ru-RU" sz="2000" dirty="0" smtClean="0"/>
              <a:t> </a:t>
            </a:r>
            <a:r>
              <a:rPr lang="ru-RU" sz="2000" dirty="0"/>
              <a:t>единиц автоматически добавляется 0</a:t>
            </a:r>
            <a:r>
              <a:rPr lang="ru-RU" sz="2000" dirty="0" smtClean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решение проблемы </a:t>
            </a:r>
            <a:r>
              <a:rPr lang="en-US" sz="2000" b="1" dirty="0" smtClean="0"/>
              <a:t>NRZI c </a:t>
            </a:r>
            <a:r>
              <a:rPr lang="ru-RU" sz="2000" b="1" dirty="0" smtClean="0"/>
              <a:t>самосинхронизацией!</a:t>
            </a:r>
            <a:endParaRPr lang="en-US" sz="2000" b="1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Существует три </a:t>
            </a:r>
            <a:r>
              <a:rPr lang="ru-RU" sz="2000" dirty="0"/>
              <a:t>возможных байта с шестью последовательными единицами: 00111111, </a:t>
            </a:r>
            <a:r>
              <a:rPr lang="ru-RU" sz="2000" dirty="0" smtClean="0"/>
              <a:t>01111110</a:t>
            </a:r>
            <a:r>
              <a:rPr lang="ru-RU" sz="2000" dirty="0"/>
              <a:t>, 111111100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USB-контроллеры </a:t>
            </a:r>
            <a:r>
              <a:rPr lang="ru-RU" sz="2000" dirty="0"/>
              <a:t>производят кодирование и декодирование а</a:t>
            </a:r>
            <a:r>
              <a:rPr lang="ru-RU" sz="2000" dirty="0" smtClean="0"/>
              <a:t>втоматически</a:t>
            </a:r>
            <a:r>
              <a:rPr lang="ru-RU" sz="2000" dirty="0"/>
              <a:t>.</a:t>
            </a:r>
          </a:p>
          <a:p>
            <a:pPr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5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933056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67453" y="6196662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315123" y="5692833"/>
            <a:ext cx="1692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259051" y="5002735"/>
            <a:ext cx="174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291880" y="4178141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538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Механизм передачи данных. </a:t>
            </a:r>
            <a:r>
              <a:rPr lang="ru-RU" b="1" dirty="0" smtClean="0"/>
              <a:t>Уровень кадров.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754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9" y="764704"/>
            <a:ext cx="8495862" cy="59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79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Каждый </a:t>
            </a:r>
            <a:r>
              <a:rPr lang="ru-RU" sz="2000" dirty="0"/>
              <a:t>кадр состоит из транзакций</a:t>
            </a:r>
            <a:r>
              <a:rPr lang="ru-RU" sz="2000" dirty="0" smtClean="0"/>
              <a:t>, начала и конца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/>
              <a:t>транзакций формирует драйвер хоста по расписанию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ru-RU" sz="2000" dirty="0" smtClean="0"/>
              <a:t>	Кадр – это форма обмена данными (пакеты могут быть в обе стороны)</a:t>
            </a:r>
            <a:endParaRPr lang="ru-RU" sz="2000" dirty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транзакция </a:t>
            </a:r>
            <a:r>
              <a:rPr lang="ru-RU" sz="2000" dirty="0"/>
              <a:t>состоит из </a:t>
            </a:r>
            <a:r>
              <a:rPr lang="ru-RU" sz="2000" dirty="0" smtClean="0"/>
              <a:t>пакетов (от 1 до 3 транзакций в кадре)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r>
              <a:rPr lang="ru-RU" sz="2000" dirty="0" smtClean="0"/>
              <a:t>Пакеты: 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служебные,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данных, </a:t>
            </a:r>
            <a:endParaRPr lang="en-US" sz="2000" dirty="0" smtClean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настроек </a:t>
            </a:r>
            <a:endParaRPr lang="en-US" sz="2000" dirty="0"/>
          </a:p>
          <a:p>
            <a:pPr marL="685800" lvl="1">
              <a:spcBef>
                <a:spcPts val="600"/>
              </a:spcBef>
              <a:defRPr/>
            </a:pPr>
            <a:r>
              <a:rPr lang="ru-RU" sz="2000" dirty="0" smtClean="0"/>
              <a:t>подтверждения (</a:t>
            </a:r>
            <a:r>
              <a:rPr lang="en-US" sz="2000" dirty="0" smtClean="0"/>
              <a:t>handshake</a:t>
            </a:r>
            <a:r>
              <a:rPr lang="ru-RU" sz="2000" dirty="0" smtClean="0"/>
              <a:t>, он же </a:t>
            </a:r>
            <a:r>
              <a:rPr lang="en-US" sz="2000" dirty="0" smtClean="0"/>
              <a:t>ASK</a:t>
            </a:r>
            <a:r>
              <a:rPr lang="ru-RU" sz="2000" dirty="0" smtClean="0"/>
              <a:t>)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56" y="4221088"/>
            <a:ext cx="8757579" cy="16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73260" y="750714"/>
            <a:ext cx="8870740" cy="5846638"/>
          </a:xfrm>
        </p:spPr>
        <p:txBody>
          <a:bodyPr>
            <a:noAutofit/>
          </a:bodyPr>
          <a:lstStyle/>
          <a:p>
            <a:pPr marL="361950" indent="-331788">
              <a:lnSpc>
                <a:spcPct val="110000"/>
              </a:lnSpc>
              <a:spcBef>
                <a:spcPts val="1200"/>
              </a:spcBef>
              <a:buFont typeface="+mj-lt"/>
              <a:buAutoNum type="arabicPeriod"/>
              <a:defRPr/>
            </a:pPr>
            <a:r>
              <a:rPr lang="ru-RU" sz="2200" u="sng" dirty="0" smtClean="0"/>
              <a:t>Хост </a:t>
            </a:r>
            <a:r>
              <a:rPr lang="ru-RU" sz="2200" u="sng" dirty="0"/>
              <a:t>планирует загрузку кадров так, чтобы в них всегда находилось место для наиболее  приоритетных передач, а свободное место кадров заполняется  </a:t>
            </a:r>
            <a:r>
              <a:rPr lang="ru-RU" sz="2200" u="sng" dirty="0" err="1"/>
              <a:t>никзо-приорететными</a:t>
            </a:r>
            <a:r>
              <a:rPr lang="ru-RU" sz="2200" u="sng" dirty="0"/>
              <a:t> передачами</a:t>
            </a:r>
          </a:p>
          <a:p>
            <a:pPr>
              <a:lnSpc>
                <a:spcPct val="110000"/>
              </a:lnSpc>
            </a:pPr>
            <a:r>
              <a:rPr lang="ru-RU" sz="2200" b="1" dirty="0"/>
              <a:t>Корневой </a:t>
            </a:r>
            <a:r>
              <a:rPr lang="ru-RU" sz="2200" b="1" dirty="0" err="1"/>
              <a:t>хаб</a:t>
            </a:r>
            <a:r>
              <a:rPr lang="ru-RU" sz="2200" b="1" dirty="0"/>
              <a:t> передает кадры с периодом 1 </a:t>
            </a:r>
            <a:r>
              <a:rPr lang="ru-RU" sz="2200" b="1" dirty="0" err="1"/>
              <a:t>мс</a:t>
            </a:r>
            <a:r>
              <a:rPr lang="en-US" sz="2200" b="1" dirty="0"/>
              <a:t> (</a:t>
            </a:r>
            <a:r>
              <a:rPr lang="ru-RU" sz="1800" b="1" dirty="0"/>
              <a:t>Для </a:t>
            </a:r>
            <a:r>
              <a:rPr lang="en-US" sz="1800" b="1" dirty="0"/>
              <a:t>HS </a:t>
            </a:r>
            <a:r>
              <a:rPr lang="ru-RU" sz="1800" b="1" dirty="0" smtClean="0"/>
              <a:t>125 </a:t>
            </a:r>
            <a:r>
              <a:rPr lang="ru-RU" sz="1800" b="1" dirty="0" err="1" smtClean="0"/>
              <a:t>м</a:t>
            </a:r>
            <a:r>
              <a:rPr lang="ru-RU" sz="1800" b="1" dirty="0" err="1"/>
              <a:t>к</a:t>
            </a:r>
            <a:r>
              <a:rPr lang="ru-RU" sz="1800" b="1" dirty="0" err="1" smtClean="0"/>
              <a:t>с</a:t>
            </a:r>
            <a:r>
              <a:rPr lang="en-US" sz="1800" b="1" dirty="0" smtClean="0"/>
              <a:t>)</a:t>
            </a:r>
            <a:r>
              <a:rPr lang="ru-RU" sz="1800" b="1" dirty="0" smtClean="0"/>
              <a:t>.</a:t>
            </a:r>
          </a:p>
          <a:p>
            <a:pPr lvl="1">
              <a:lnSpc>
                <a:spcPct val="110000"/>
              </a:lnSpc>
            </a:pPr>
            <a:r>
              <a:rPr lang="ru-RU" sz="2200" b="1" dirty="0" smtClean="0"/>
              <a:t>Цель: синхронизировать все устройства во времени. </a:t>
            </a:r>
            <a:endParaRPr lang="ru-RU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110000"/>
              </a:lnSpc>
            </a:pPr>
            <a:r>
              <a:rPr lang="ru-RU" sz="2000" dirty="0" smtClean="0"/>
              <a:t>В </a:t>
            </a:r>
            <a:r>
              <a:rPr lang="ru-RU" sz="2000" dirty="0"/>
              <a:t>конце каждого кадра выделяется  интервал времени EOF (</a:t>
            </a:r>
            <a:r>
              <a:rPr lang="ru-RU" sz="2000" dirty="0" err="1"/>
              <a:t>End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Frame</a:t>
            </a:r>
            <a:r>
              <a:rPr lang="ru-RU" sz="2000" dirty="0"/>
              <a:t>, конец кадра), </a:t>
            </a:r>
            <a:endParaRPr lang="en-US" sz="2000" dirty="0"/>
          </a:p>
          <a:p>
            <a:pPr lvl="2">
              <a:lnSpc>
                <a:spcPct val="110000"/>
              </a:lnSpc>
            </a:pPr>
            <a:r>
              <a:rPr lang="ru-RU" sz="2000" b="1" dirty="0"/>
              <a:t>на время </a:t>
            </a:r>
            <a:r>
              <a:rPr lang="en-US" sz="2000" b="1" dirty="0"/>
              <a:t>EOF </a:t>
            </a:r>
            <a:r>
              <a:rPr lang="ru-RU" sz="2000" b="1" dirty="0" err="1"/>
              <a:t>хабы</a:t>
            </a:r>
            <a:r>
              <a:rPr lang="ru-RU" sz="2000" b="1" dirty="0"/>
              <a:t> запрещают передачу по направлению к контроллеру. 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buFont typeface="+mj-lt"/>
              <a:buAutoNum type="arabicPeriod"/>
              <a:defRPr/>
            </a:pPr>
            <a:endParaRPr lang="ru-RU" sz="2000" b="1" dirty="0" smtClean="0"/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  <a:defRPr/>
            </a:pPr>
            <a:endParaRPr lang="ru-RU" sz="20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238457"/>
            <a:ext cx="6984776" cy="214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00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/>
              <a:t>Механизм передачи </a:t>
            </a:r>
            <a:r>
              <a:rPr lang="ru-RU" sz="3400" b="1" dirty="0" smtClean="0"/>
              <a:t>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19050" indent="0">
              <a:spcBef>
                <a:spcPts val="600"/>
              </a:spcBef>
              <a:buNone/>
              <a:defRPr/>
            </a:pPr>
            <a:r>
              <a:rPr lang="ru-RU" sz="2100" i="1" dirty="0" smtClean="0"/>
              <a:t>Пакеты в кадре могут передаваться в обе стороны</a:t>
            </a:r>
          </a:p>
          <a:p>
            <a:pPr lvl="1"/>
            <a:r>
              <a:rPr lang="ru-RU" sz="2200" i="1" dirty="0"/>
              <a:t>Первый пакет передается от </a:t>
            </a:r>
            <a:r>
              <a:rPr lang="ru-RU" sz="2200" i="1" dirty="0" err="1"/>
              <a:t>хаба</a:t>
            </a:r>
            <a:r>
              <a:rPr lang="ru-RU" sz="2200" i="1" dirty="0"/>
              <a:t> к устройству. </a:t>
            </a:r>
          </a:p>
          <a:p>
            <a:pPr lvl="1"/>
            <a:r>
              <a:rPr lang="ru-RU" sz="2200" u="sng" dirty="0"/>
              <a:t>Следующие пакеты кадра могут передаваться в том же направлении, или в противоположном (от устройства к </a:t>
            </a:r>
            <a:r>
              <a:rPr lang="ru-RU" sz="2200" u="sng" dirty="0" err="1"/>
              <a:t>хабу</a:t>
            </a:r>
            <a:r>
              <a:rPr lang="ru-RU" sz="2200" u="sng" dirty="0" smtClean="0"/>
              <a:t>).</a:t>
            </a:r>
          </a:p>
          <a:p>
            <a:pPr lvl="1"/>
            <a:r>
              <a:rPr lang="ru-RU" sz="2200" u="sng" dirty="0" smtClean="0"/>
              <a:t>Каждой конечной точке могут соответствовать свои транзакции в одном кадре.</a:t>
            </a:r>
            <a:endParaRPr lang="ru-RU" sz="2200" u="sng" dirty="0"/>
          </a:p>
          <a:p>
            <a:pPr marL="19050" indent="0">
              <a:spcBef>
                <a:spcPts val="600"/>
              </a:spcBef>
              <a:buNone/>
              <a:defRPr/>
            </a:pPr>
            <a:endParaRPr lang="ru-RU" sz="20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212976"/>
            <a:ext cx="8282128" cy="32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935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3200" b="1" dirty="0"/>
              <a:t>Механизм передачи </a:t>
            </a:r>
            <a:r>
              <a:rPr lang="ru-RU" sz="3200" b="1" dirty="0" smtClean="0"/>
              <a:t>данных. пример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53740"/>
            <a:ext cx="8661360" cy="4680520"/>
          </a:xfrm>
        </p:spPr>
        <p:txBody>
          <a:bodyPr>
            <a:noAutofit/>
          </a:bodyPr>
          <a:lstStyle/>
          <a:p>
            <a:r>
              <a:rPr lang="ru-RU" sz="2000" b="1" dirty="0" smtClean="0"/>
              <a:t>кадры </a:t>
            </a:r>
            <a:r>
              <a:rPr lang="ru-RU" sz="2000" b="1" dirty="0"/>
              <a:t>0 и 2 </a:t>
            </a:r>
            <a:r>
              <a:rPr lang="ru-RU" sz="2000" b="1" dirty="0" smtClean="0"/>
              <a:t>нет </a:t>
            </a:r>
            <a:r>
              <a:rPr lang="ru-RU" sz="2000" b="1" dirty="0" err="1" smtClean="0"/>
              <a:t>данны</a:t>
            </a:r>
            <a:r>
              <a:rPr lang="ru-RU" sz="2000" b="1" dirty="0" smtClean="0"/>
              <a:t> </a:t>
            </a:r>
            <a:r>
              <a:rPr lang="ru-RU" sz="2000" dirty="0" smtClean="0"/>
              <a:t>– </a:t>
            </a:r>
          </a:p>
          <a:p>
            <a:pPr lvl="1"/>
            <a:r>
              <a:rPr lang="ru-RU" sz="2000" dirty="0" smtClean="0"/>
              <a:t>содержится только </a:t>
            </a:r>
            <a:r>
              <a:rPr lang="ru-RU" sz="2000" dirty="0"/>
              <a:t>пакет SOF (</a:t>
            </a:r>
            <a:r>
              <a:rPr lang="ru-RU" sz="2000" dirty="0" err="1"/>
              <a:t>Start</a:t>
            </a:r>
            <a:r>
              <a:rPr lang="ru-RU" sz="2000" dirty="0"/>
              <a:t> </a:t>
            </a:r>
            <a:r>
              <a:rPr lang="ru-RU" sz="2000" dirty="0" err="1"/>
              <a:t>of</a:t>
            </a:r>
            <a:r>
              <a:rPr lang="ru-RU" sz="2000" dirty="0"/>
              <a:t> </a:t>
            </a:r>
            <a:r>
              <a:rPr lang="ru-RU" sz="2000" dirty="0" err="1"/>
              <a:t>Frame</a:t>
            </a:r>
            <a:r>
              <a:rPr lang="ru-RU" sz="2000" dirty="0"/>
              <a:t> — начало кадра). </a:t>
            </a:r>
            <a:endParaRPr lang="ru-RU" sz="2000" dirty="0" smtClean="0"/>
          </a:p>
          <a:p>
            <a:pPr lvl="1"/>
            <a:r>
              <a:rPr lang="ru-RU" sz="2000" dirty="0" smtClean="0"/>
              <a:t>Этот </a:t>
            </a:r>
            <a:r>
              <a:rPr lang="ru-RU" sz="2000" dirty="0"/>
              <a:t>пакет всегда </a:t>
            </a:r>
            <a:r>
              <a:rPr lang="ru-RU" sz="2000" dirty="0" smtClean="0"/>
              <a:t>посылается всем </a:t>
            </a:r>
            <a:r>
              <a:rPr lang="ru-RU" sz="2000" dirty="0"/>
              <a:t>устройствам. </a:t>
            </a:r>
            <a:endParaRPr lang="ru-RU" sz="2000" dirty="0" smtClean="0"/>
          </a:p>
          <a:p>
            <a:r>
              <a:rPr lang="ru-RU" sz="2000" b="1" dirty="0" smtClean="0"/>
              <a:t>Кадр </a:t>
            </a:r>
            <a:r>
              <a:rPr lang="ru-RU" sz="2000" b="1" dirty="0"/>
              <a:t>1</a:t>
            </a:r>
            <a:r>
              <a:rPr lang="ru-RU" sz="2000" dirty="0"/>
              <a:t> — </a:t>
            </a:r>
            <a:r>
              <a:rPr lang="ru-RU" sz="2000" b="1" dirty="0"/>
              <a:t>упорядоченный </a:t>
            </a:r>
            <a:r>
              <a:rPr lang="ru-RU" sz="2000" b="1" dirty="0" smtClean="0"/>
              <a:t>запрос хосту и передача данных</a:t>
            </a:r>
            <a:r>
              <a:rPr lang="en-US" sz="2000" b="1" dirty="0" smtClean="0"/>
              <a:t> </a:t>
            </a:r>
            <a:r>
              <a:rPr lang="ru-RU" sz="2000" b="1" dirty="0" smtClean="0"/>
              <a:t>(маркер </a:t>
            </a:r>
            <a:r>
              <a:rPr lang="en-US" sz="2000" b="1" dirty="0" smtClean="0"/>
              <a:t>IN</a:t>
            </a:r>
            <a:r>
              <a:rPr lang="ru-RU" sz="2000" b="1" dirty="0" smtClean="0"/>
              <a:t>)</a:t>
            </a:r>
          </a:p>
          <a:p>
            <a:pPr lvl="1"/>
            <a:r>
              <a:rPr lang="ru-RU" sz="2000" dirty="0" smtClean="0"/>
              <a:t>например</a:t>
            </a:r>
            <a:r>
              <a:rPr lang="ru-RU" sz="2000" dirty="0"/>
              <a:t>, сканеру </a:t>
            </a:r>
            <a:r>
              <a:rPr lang="ru-RU" sz="2000" dirty="0" smtClean="0"/>
              <a:t>посылается </a:t>
            </a:r>
            <a:r>
              <a:rPr lang="ru-RU" sz="2000" dirty="0"/>
              <a:t>запрос на передачу битов сканированного им </a:t>
            </a:r>
            <a:r>
              <a:rPr lang="ru-RU" sz="2000" dirty="0" smtClean="0"/>
              <a:t>изображения. </a:t>
            </a:r>
          </a:p>
          <a:p>
            <a:r>
              <a:rPr lang="ru-RU" sz="2000" b="1" dirty="0" smtClean="0"/>
              <a:t>Кадр </a:t>
            </a:r>
            <a:r>
              <a:rPr lang="ru-RU" sz="2000" b="1" dirty="0"/>
              <a:t>3</a:t>
            </a:r>
            <a:r>
              <a:rPr lang="ru-RU" sz="2000" dirty="0"/>
              <a:t> </a:t>
            </a:r>
            <a:r>
              <a:rPr lang="ru-RU" sz="2000" b="1" dirty="0" smtClean="0"/>
              <a:t>- данные, </a:t>
            </a:r>
            <a:r>
              <a:rPr lang="ru-RU" sz="2000" b="1" dirty="0"/>
              <a:t>передаваемых </a:t>
            </a:r>
            <a:r>
              <a:rPr lang="ru-RU" sz="2000" b="1" dirty="0" smtClean="0"/>
              <a:t>устройству (маркер </a:t>
            </a:r>
            <a:r>
              <a:rPr lang="en-US" sz="2000" b="1" dirty="0" smtClean="0"/>
              <a:t>Out)</a:t>
            </a:r>
            <a:r>
              <a:rPr lang="ru-RU" sz="2000" b="1" dirty="0" smtClean="0"/>
              <a:t> </a:t>
            </a:r>
          </a:p>
          <a:p>
            <a:pPr lvl="1"/>
            <a:r>
              <a:rPr lang="ru-RU" sz="2000" dirty="0" smtClean="0"/>
              <a:t>например</a:t>
            </a:r>
            <a:r>
              <a:rPr lang="ru-RU" sz="2000" dirty="0"/>
              <a:t>, </a:t>
            </a:r>
            <a:r>
              <a:rPr lang="ru-RU" sz="2000" dirty="0" smtClean="0"/>
              <a:t>принтеру.</a:t>
            </a:r>
            <a:endParaRPr lang="ru-RU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33056"/>
            <a:ext cx="6391074" cy="25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58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pic>
        <p:nvPicPr>
          <p:cNvPr id="5" name="Picture 9" descr="Type A Plug Coloured.svg"/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37" y="1916832"/>
            <a:ext cx="2046845" cy="1277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1" descr="Mini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580" y="1783368"/>
            <a:ext cx="2381250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025" y="1726299"/>
            <a:ext cx="1948706" cy="16447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0959" y="3523203"/>
            <a:ext cx="1843311" cy="115022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2209" y="3492034"/>
            <a:ext cx="1921240" cy="144477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6017" y="3424147"/>
            <a:ext cx="2101791" cy="1580547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380096" y="2305213"/>
            <a:ext cx="71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А</a:t>
            </a:r>
            <a:endParaRPr lang="ru-RU" dirty="0"/>
          </a:p>
        </p:txBody>
      </p:sp>
      <p:sp>
        <p:nvSpPr>
          <p:cNvPr id="12" name="TextBox 20"/>
          <p:cNvSpPr txBox="1"/>
          <p:nvPr/>
        </p:nvSpPr>
        <p:spPr>
          <a:xfrm>
            <a:off x="155949" y="4257817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B</a:t>
            </a:r>
            <a:endParaRPr lang="ru-RU" dirty="0"/>
          </a:p>
        </p:txBody>
      </p:sp>
      <p:pic>
        <p:nvPicPr>
          <p:cNvPr id="1026" name="Picture 2" descr="ÐÐ°ÑÑÐ¸Ð½ÐºÐ¸ Ð¿Ð¾ Ð·Ð°Ð¿ÑÐ¾ÑÑ usb type c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25" y="4869160"/>
            <a:ext cx="2183631" cy="178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20"/>
          <p:cNvSpPr txBox="1"/>
          <p:nvPr/>
        </p:nvSpPr>
        <p:spPr>
          <a:xfrm>
            <a:off x="4139952" y="112537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Mini USB</a:t>
            </a:r>
            <a:endParaRPr lang="ru-RU" dirty="0"/>
          </a:p>
        </p:txBody>
      </p:sp>
      <p:sp>
        <p:nvSpPr>
          <p:cNvPr id="15" name="TextBox 20"/>
          <p:cNvSpPr txBox="1"/>
          <p:nvPr/>
        </p:nvSpPr>
        <p:spPr>
          <a:xfrm>
            <a:off x="169380" y="5628213"/>
            <a:ext cx="7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Тип </a:t>
            </a:r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6" name="TextBox 20"/>
          <p:cNvSpPr txBox="1"/>
          <p:nvPr/>
        </p:nvSpPr>
        <p:spPr>
          <a:xfrm>
            <a:off x="6653124" y="1018574"/>
            <a:ext cx="11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Micro USB</a:t>
            </a:r>
            <a:endParaRPr lang="ru-RU" dirty="0"/>
          </a:p>
        </p:txBody>
      </p:sp>
      <p:sp>
        <p:nvSpPr>
          <p:cNvPr id="17" name="TextBox 20"/>
          <p:cNvSpPr txBox="1"/>
          <p:nvPr/>
        </p:nvSpPr>
        <p:spPr>
          <a:xfrm>
            <a:off x="1619924" y="119210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стандарт</a:t>
            </a:r>
            <a:r>
              <a:rPr lang="en-US" dirty="0" smtClean="0"/>
              <a:t> 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0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ru-RU" sz="3200" b="1" dirty="0" smtClean="0"/>
              <a:t>Механизм </a:t>
            </a:r>
            <a:r>
              <a:rPr lang="ru-RU" sz="3200" b="1" dirty="0"/>
              <a:t>передачи </a:t>
            </a:r>
            <a:r>
              <a:rPr lang="ru-RU" sz="3200" b="1" dirty="0" smtClean="0"/>
              <a:t>данных. Маркеры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53740"/>
            <a:ext cx="8661360" cy="4680520"/>
          </a:xfrm>
        </p:spPr>
        <p:txBody>
          <a:bodyPr>
            <a:noAutofit/>
          </a:bodyPr>
          <a:lstStyle/>
          <a:p>
            <a:r>
              <a:rPr lang="ru-RU" sz="2000" dirty="0" smtClean="0"/>
              <a:t>Маркеры </a:t>
            </a:r>
            <a:r>
              <a:rPr lang="ru-RU" sz="2000" dirty="0"/>
              <a:t>передаются </a:t>
            </a:r>
            <a:r>
              <a:rPr lang="ru-RU" sz="2000" dirty="0" smtClean="0"/>
              <a:t>от </a:t>
            </a:r>
            <a:r>
              <a:rPr lang="ru-RU" sz="2000" dirty="0" err="1" smtClean="0"/>
              <a:t>хаба</a:t>
            </a:r>
            <a:r>
              <a:rPr lang="ru-RU" sz="2000" dirty="0" smtClean="0"/>
              <a:t> к </a:t>
            </a:r>
            <a:r>
              <a:rPr lang="ru-RU" sz="2000" dirty="0"/>
              <a:t>устройству </a:t>
            </a:r>
            <a:endParaRPr lang="ru-RU" sz="2000" dirty="0" smtClean="0"/>
          </a:p>
          <a:p>
            <a:pPr lvl="1"/>
            <a:r>
              <a:rPr lang="ru-RU" sz="2000" b="1" dirty="0" smtClean="0"/>
              <a:t>Цель:  </a:t>
            </a:r>
            <a:r>
              <a:rPr lang="ru-RU" sz="2000" dirty="0" smtClean="0"/>
              <a:t>управление устройством.</a:t>
            </a:r>
          </a:p>
          <a:p>
            <a:pPr lvl="1"/>
            <a:r>
              <a:rPr lang="ru-RU" sz="2000" b="1" dirty="0" smtClean="0"/>
              <a:t>Пакеты </a:t>
            </a:r>
            <a:r>
              <a:rPr lang="ru-RU" sz="2000" b="1" dirty="0"/>
              <a:t>— маркеры</a:t>
            </a:r>
            <a:endParaRPr lang="ru-RU" sz="2000" b="1" dirty="0" smtClean="0"/>
          </a:p>
          <a:p>
            <a:pPr lvl="2"/>
            <a:r>
              <a:rPr lang="ru-RU" sz="2000" b="1" dirty="0" smtClean="0"/>
              <a:t>SOF</a:t>
            </a:r>
            <a:r>
              <a:rPr lang="ru-RU" sz="2000" b="1" dirty="0"/>
              <a:t> </a:t>
            </a:r>
            <a:r>
              <a:rPr lang="ru-RU" sz="2000" b="1" dirty="0" smtClean="0"/>
              <a:t>– </a:t>
            </a:r>
            <a:r>
              <a:rPr lang="en-US" sz="2000" b="1" dirty="0" smtClean="0"/>
              <a:t>start of frame</a:t>
            </a:r>
            <a:r>
              <a:rPr lang="ru-RU" sz="2000" b="1" dirty="0" smtClean="0"/>
              <a:t> </a:t>
            </a:r>
          </a:p>
          <a:p>
            <a:pPr lvl="2"/>
            <a:r>
              <a:rPr lang="ru-RU" sz="2000" b="1" dirty="0" smtClean="0"/>
              <a:t>IN </a:t>
            </a:r>
            <a:r>
              <a:rPr lang="en-US" sz="2000" b="1" dirty="0" smtClean="0"/>
              <a:t> - </a:t>
            </a:r>
            <a:r>
              <a:rPr lang="ru-RU" sz="2000" b="1" dirty="0" smtClean="0"/>
              <a:t>запрос устройству</a:t>
            </a:r>
            <a:endParaRPr lang="ru-RU" sz="2000" b="1" dirty="0"/>
          </a:p>
          <a:p>
            <a:pPr lvl="2"/>
            <a:r>
              <a:rPr lang="ru-RU" sz="2000" b="1" dirty="0" smtClean="0"/>
              <a:t> </a:t>
            </a:r>
            <a:r>
              <a:rPr lang="ru-RU" sz="2000" b="1" dirty="0"/>
              <a:t>OUT </a:t>
            </a:r>
            <a:r>
              <a:rPr lang="ru-RU" sz="2000" b="1" dirty="0" smtClean="0"/>
              <a:t> - получение данных от устройства</a:t>
            </a:r>
          </a:p>
          <a:p>
            <a:pPr lvl="2"/>
            <a:r>
              <a:rPr lang="en-US" sz="2000" b="1" dirty="0" smtClean="0"/>
              <a:t>Setup</a:t>
            </a:r>
            <a:r>
              <a:rPr lang="ru-RU" sz="2000" dirty="0"/>
              <a:t> </a:t>
            </a:r>
            <a:r>
              <a:rPr lang="ru-RU" sz="2000" dirty="0" smtClean="0"/>
              <a:t>– </a:t>
            </a:r>
            <a:r>
              <a:rPr lang="ru-RU" sz="2000" b="1" dirty="0" smtClean="0"/>
              <a:t>настройки устройства</a:t>
            </a:r>
          </a:p>
          <a:p>
            <a:pPr lvl="1"/>
            <a:r>
              <a:rPr lang="ru-RU" sz="2000" dirty="0" smtClean="0"/>
              <a:t>Если действий нет, </a:t>
            </a:r>
            <a:r>
              <a:rPr lang="ru-RU" sz="2000" dirty="0"/>
              <a:t>пакет SOF — единственный в кадре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953266"/>
            <a:ext cx="6518441" cy="258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918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Механизм передачи данных. </a:t>
            </a:r>
            <a:r>
              <a:rPr lang="ru-RU" sz="3200" b="1" dirty="0" smtClean="0"/>
              <a:t>Пакеты данных.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7252" y="1196752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пакеты данных </a:t>
            </a:r>
            <a:r>
              <a:rPr lang="en-US" sz="2200" b="1" dirty="0" smtClean="0"/>
              <a:t>(DATA)</a:t>
            </a:r>
            <a:r>
              <a:rPr lang="ru-RU" sz="2200" b="1" dirty="0" smtClean="0"/>
              <a:t> </a:t>
            </a:r>
          </a:p>
          <a:p>
            <a:pPr lvl="1"/>
            <a:r>
              <a:rPr lang="ru-RU" sz="2200" dirty="0"/>
              <a:t>состоит из </a:t>
            </a:r>
            <a:endParaRPr lang="ru-RU" sz="2200" dirty="0" smtClean="0"/>
          </a:p>
          <a:p>
            <a:pPr lvl="2"/>
            <a:r>
              <a:rPr lang="ru-RU" sz="2100" dirty="0" smtClean="0"/>
              <a:t>8-разрядного </a:t>
            </a:r>
            <a:r>
              <a:rPr lang="ru-RU" sz="2100" dirty="0"/>
              <a:t>поля </a:t>
            </a:r>
            <a:r>
              <a:rPr lang="ru-RU" sz="2100" dirty="0" smtClean="0"/>
              <a:t>синхронизации </a:t>
            </a:r>
            <a:r>
              <a:rPr lang="en-US" sz="2100" dirty="0" smtClean="0"/>
              <a:t>(SYN)</a:t>
            </a:r>
            <a:r>
              <a:rPr lang="ru-RU" sz="2100" dirty="0" smtClean="0"/>
              <a:t>, </a:t>
            </a:r>
          </a:p>
          <a:p>
            <a:pPr lvl="2"/>
            <a:r>
              <a:rPr lang="ru-RU" sz="2100" dirty="0" smtClean="0"/>
              <a:t>8-разрядного идентификатора </a:t>
            </a:r>
            <a:r>
              <a:rPr lang="ru-RU" sz="2100" dirty="0"/>
              <a:t>типа пакета (PID), </a:t>
            </a:r>
            <a:endParaRPr lang="ru-RU" sz="2100" dirty="0" smtClean="0"/>
          </a:p>
          <a:p>
            <a:pPr lvl="2"/>
            <a:r>
              <a:rPr lang="ru-RU" sz="2100" dirty="0" smtClean="0"/>
              <a:t>полезной нагрузки</a:t>
            </a:r>
            <a:r>
              <a:rPr lang="en-US" sz="2100" dirty="0" smtClean="0"/>
              <a:t> (payload)</a:t>
            </a:r>
            <a:r>
              <a:rPr lang="ru-RU" sz="2100" dirty="0" smtClean="0"/>
              <a:t> </a:t>
            </a:r>
            <a:r>
              <a:rPr lang="en-US" sz="2100" dirty="0" smtClean="0"/>
              <a:t> </a:t>
            </a:r>
            <a:r>
              <a:rPr lang="ru-RU" sz="2100" dirty="0" smtClean="0"/>
              <a:t>(8 - 1024 байт от режима</a:t>
            </a:r>
            <a:r>
              <a:rPr lang="en-US" sz="2100" dirty="0" smtClean="0"/>
              <a:t>).</a:t>
            </a:r>
            <a:endParaRPr lang="ru-RU" sz="2100" dirty="0" smtClean="0"/>
          </a:p>
          <a:p>
            <a:r>
              <a:rPr lang="ru-RU" sz="2000" dirty="0" smtClean="0"/>
              <a:t>16-разрядный </a:t>
            </a:r>
            <a:r>
              <a:rPr lang="ru-RU" sz="2000" b="1" dirty="0" smtClean="0"/>
              <a:t>CRC</a:t>
            </a:r>
            <a:r>
              <a:rPr lang="ru-RU" sz="2000" dirty="0" smtClean="0"/>
              <a:t>-</a:t>
            </a:r>
            <a:r>
              <a:rPr lang="ru-RU" sz="2000" b="1" dirty="0" smtClean="0"/>
              <a:t>кода</a:t>
            </a:r>
            <a:r>
              <a:rPr lang="en-US" sz="2000" b="1" dirty="0" smtClean="0"/>
              <a:t> </a:t>
            </a:r>
            <a:r>
              <a:rPr lang="ru-RU" sz="2000" dirty="0" smtClean="0"/>
              <a:t>для</a:t>
            </a:r>
            <a:r>
              <a:rPr lang="en-US" sz="2000" dirty="0" smtClean="0"/>
              <a:t> </a:t>
            </a:r>
            <a:r>
              <a:rPr lang="ru-RU" sz="2000" dirty="0" smtClean="0"/>
              <a:t>обнаружения ошибок</a:t>
            </a:r>
          </a:p>
          <a:p>
            <a:endParaRPr lang="ru-RU" sz="2000" dirty="0"/>
          </a:p>
          <a:p>
            <a:endParaRPr lang="ru-RU" sz="2000" dirty="0" smtClean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809" y="3789040"/>
            <a:ext cx="6809751" cy="269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9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2614" y="116632"/>
            <a:ext cx="8229600" cy="92211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USB. </a:t>
            </a:r>
            <a:r>
              <a:rPr lang="ru-RU" sz="3200" dirty="0"/>
              <a:t>Механизм передачи </a:t>
            </a:r>
            <a:r>
              <a:rPr lang="ru-RU" sz="3200" dirty="0" smtClean="0"/>
              <a:t>данных. </a:t>
            </a:r>
            <a:br>
              <a:rPr lang="ru-RU" sz="3200" dirty="0" smtClean="0"/>
            </a:br>
            <a:r>
              <a:rPr lang="ru-RU" sz="3200" dirty="0" smtClean="0"/>
              <a:t>Кадры. Пакеты. Пакеты данных.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734" y="1124744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максимальная разрешённая длина </a:t>
            </a:r>
            <a:r>
              <a:rPr lang="ru-RU" sz="2200" b="1" dirty="0"/>
              <a:t>данных:</a:t>
            </a:r>
          </a:p>
          <a:p>
            <a:pPr lvl="1"/>
            <a:r>
              <a:rPr lang="ru-RU" sz="2000" dirty="0"/>
              <a:t> 8 байт для </a:t>
            </a:r>
            <a:r>
              <a:rPr lang="ru-RU" sz="2000" dirty="0" err="1"/>
              <a:t>несконфигурированных</a:t>
            </a:r>
            <a:r>
              <a:rPr lang="ru-RU" sz="2000" dirty="0"/>
              <a:t> устройств, </a:t>
            </a:r>
          </a:p>
          <a:p>
            <a:pPr lvl="1"/>
            <a:r>
              <a:rPr lang="ru-RU" sz="2000" dirty="0"/>
              <a:t>64 байта для устройств </a:t>
            </a:r>
            <a:r>
              <a:rPr lang="ru-RU" sz="2000" dirty="0" err="1"/>
              <a:t>Low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, </a:t>
            </a:r>
          </a:p>
          <a:p>
            <a:pPr lvl="1"/>
            <a:r>
              <a:rPr lang="ru-RU" sz="2000" dirty="0"/>
              <a:t>1023 байта для устройств </a:t>
            </a:r>
            <a:r>
              <a:rPr lang="ru-RU" sz="2000" dirty="0" err="1"/>
              <a:t>Full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1024 байта для устройств </a:t>
            </a:r>
            <a:r>
              <a:rPr lang="ru-RU" sz="2000" dirty="0" err="1"/>
              <a:t>High</a:t>
            </a:r>
            <a:r>
              <a:rPr lang="ru-RU" sz="2000" dirty="0"/>
              <a:t> </a:t>
            </a:r>
            <a:r>
              <a:rPr lang="ru-RU" sz="2000" dirty="0" err="1"/>
              <a:t>Speed</a:t>
            </a:r>
            <a:r>
              <a:rPr lang="ru-RU" sz="2000" dirty="0"/>
              <a:t>. </a:t>
            </a:r>
          </a:p>
          <a:p>
            <a:r>
              <a:rPr lang="ru-RU" sz="2200" b="1" dirty="0"/>
              <a:t>Устройство может установить свою максимальную длину данных, меньшую разрешённой. </a:t>
            </a:r>
          </a:p>
          <a:p>
            <a:r>
              <a:rPr lang="ru-RU" sz="2200" i="1" dirty="0"/>
              <a:t>Хост обязан поддерживать максимальную разрешённую длину данных.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149080"/>
            <a:ext cx="5923516" cy="234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158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61360" cy="922114"/>
          </a:xfrm>
        </p:spPr>
        <p:txBody>
          <a:bodyPr>
            <a:normAutofit fontScale="90000"/>
          </a:bodyPr>
          <a:lstStyle/>
          <a:p>
            <a:r>
              <a:rPr lang="ru-RU" sz="3200" b="1" dirty="0"/>
              <a:t>Механизм передачи данных. </a:t>
            </a:r>
            <a:r>
              <a:rPr lang="ru-RU" sz="3200" b="1" dirty="0" smtClean="0"/>
              <a:t>Пакеты квитирования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661360" cy="468052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три </a:t>
            </a:r>
            <a:r>
              <a:rPr lang="ru-RU" sz="2200" b="1" dirty="0"/>
              <a:t>типа пакетов </a:t>
            </a:r>
            <a:r>
              <a:rPr lang="ru-RU" sz="2200" b="1" dirty="0" smtClean="0"/>
              <a:t>квитирования </a:t>
            </a:r>
            <a:r>
              <a:rPr lang="en-US" sz="2200" b="1" dirty="0" smtClean="0"/>
              <a:t>(Handshake)</a:t>
            </a:r>
            <a:r>
              <a:rPr lang="ru-RU" sz="2200" dirty="0" smtClean="0"/>
              <a:t>:</a:t>
            </a:r>
            <a:endParaRPr lang="en-US" sz="2200" dirty="0" smtClean="0"/>
          </a:p>
          <a:p>
            <a:pPr lvl="1"/>
            <a:r>
              <a:rPr lang="ru-RU" sz="2200" dirty="0" smtClean="0"/>
              <a:t>ACK </a:t>
            </a:r>
            <a:r>
              <a:rPr lang="ru-RU" sz="2200" dirty="0"/>
              <a:t>(</a:t>
            </a:r>
            <a:r>
              <a:rPr lang="ru-RU" sz="2200" dirty="0" smtClean="0"/>
              <a:t>предыдущий</a:t>
            </a:r>
            <a:r>
              <a:rPr lang="en-US" sz="2200" dirty="0" smtClean="0"/>
              <a:t> </a:t>
            </a:r>
            <a:r>
              <a:rPr lang="ru-RU" sz="2200" dirty="0" smtClean="0"/>
              <a:t>пакет </a:t>
            </a:r>
            <a:r>
              <a:rPr lang="ru-RU" sz="2200" dirty="0"/>
              <a:t>данных принят правильно), </a:t>
            </a:r>
            <a:endParaRPr lang="en-US" sz="2200" dirty="0" smtClean="0"/>
          </a:p>
          <a:p>
            <a:pPr lvl="1"/>
            <a:r>
              <a:rPr lang="ru-RU" sz="2200" dirty="0" smtClean="0"/>
              <a:t>NAC </a:t>
            </a:r>
            <a:r>
              <a:rPr lang="ru-RU" sz="2200" dirty="0"/>
              <a:t>(найдена ошибка CRC-кода) </a:t>
            </a:r>
            <a:endParaRPr lang="en-US" sz="2200" dirty="0" smtClean="0"/>
          </a:p>
          <a:p>
            <a:pPr lvl="1"/>
            <a:r>
              <a:rPr lang="ru-RU" sz="2200" dirty="0" smtClean="0"/>
              <a:t>STALL</a:t>
            </a:r>
            <a:r>
              <a:rPr lang="en-US" sz="2200" dirty="0" smtClean="0"/>
              <a:t> </a:t>
            </a:r>
            <a:r>
              <a:rPr lang="ru-RU" sz="2200" dirty="0" smtClean="0"/>
              <a:t>(устройство </a:t>
            </a:r>
            <a:r>
              <a:rPr lang="ru-RU" sz="2200" dirty="0"/>
              <a:t>занято, ждите</a:t>
            </a:r>
            <a:r>
              <a:rPr lang="ru-RU" sz="2200" dirty="0" smtClean="0"/>
              <a:t>,).</a:t>
            </a:r>
            <a:endParaRPr lang="en-US" sz="2200" dirty="0" smtClean="0"/>
          </a:p>
          <a:p>
            <a:pPr lvl="1"/>
            <a:r>
              <a:rPr lang="en-US" sz="2400" dirty="0" smtClean="0"/>
              <a:t>NYET </a:t>
            </a:r>
            <a:r>
              <a:rPr lang="ru-RU" sz="2400" dirty="0" smtClean="0"/>
              <a:t>(данные еще не готовы)</a:t>
            </a:r>
            <a:endParaRPr lang="en-US" sz="2400" dirty="0"/>
          </a:p>
          <a:p>
            <a:pPr lvl="1"/>
            <a:endParaRPr lang="ru-RU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13" y="3356992"/>
            <a:ext cx="7841224" cy="31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1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Режимы передачи данных.</a:t>
            </a:r>
            <a:br>
              <a:rPr lang="ru-RU" b="1" dirty="0" smtClean="0"/>
            </a:br>
            <a:r>
              <a:rPr lang="ru-RU" b="1" dirty="0" smtClean="0"/>
              <a:t>Уровень передачи.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738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3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Изохронная передача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i="1" dirty="0" smtClean="0"/>
              <a:t>Изохронные </a:t>
            </a:r>
            <a:r>
              <a:rPr lang="ru-RU" sz="2200" b="1" i="1" dirty="0"/>
              <a:t>передачи </a:t>
            </a:r>
            <a:r>
              <a:rPr lang="ru-RU" sz="2200" i="1" dirty="0"/>
              <a:t>(</a:t>
            </a:r>
            <a:r>
              <a:rPr lang="ru-RU" sz="2200" i="1" dirty="0" err="1"/>
              <a:t>isochronous</a:t>
            </a:r>
            <a:r>
              <a:rPr lang="ru-RU" sz="2200" i="1" dirty="0"/>
              <a:t> </a:t>
            </a:r>
            <a:r>
              <a:rPr lang="ru-RU" sz="2200" i="1" dirty="0" err="1"/>
              <a:t>transfers</a:t>
            </a:r>
            <a:r>
              <a:rPr lang="ru-RU" sz="2200" i="1" dirty="0"/>
              <a:t>) </a:t>
            </a:r>
            <a:r>
              <a:rPr lang="ru-RU" sz="2200" i="1" dirty="0" smtClean="0"/>
              <a:t>- применяются </a:t>
            </a:r>
            <a:r>
              <a:rPr lang="ru-RU" sz="2200" i="1" dirty="0"/>
              <a:t>для обмена  </a:t>
            </a:r>
            <a:r>
              <a:rPr lang="ru-RU" sz="2200" i="1" dirty="0" smtClean="0"/>
              <a:t>данными </a:t>
            </a:r>
            <a:r>
              <a:rPr lang="ru-RU" sz="2200" i="1" dirty="0"/>
              <a:t>в "реальном </a:t>
            </a:r>
            <a:r>
              <a:rPr lang="ru-RU" sz="2200" i="1" dirty="0" smtClean="0"/>
              <a:t>времени« - для каждого устройства выделяют одинаковые интервалы для передачи кадров 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Когда </a:t>
            </a:r>
            <a:r>
              <a:rPr lang="ru-RU" sz="2200" b="1" dirty="0"/>
              <a:t>на каждом временном интервале  </a:t>
            </a:r>
            <a:r>
              <a:rPr lang="ru-RU" sz="2200" b="1" dirty="0" smtClean="0"/>
              <a:t>требуется </a:t>
            </a:r>
            <a:r>
              <a:rPr lang="ru-RU" sz="2200" b="1" dirty="0"/>
              <a:t>передавать </a:t>
            </a:r>
            <a:r>
              <a:rPr lang="ru-RU" sz="2200" b="1" dirty="0" smtClean="0"/>
              <a:t>определенное </a:t>
            </a:r>
            <a:r>
              <a:rPr lang="ru-RU" sz="2200" b="1" dirty="0"/>
              <a:t>количество </a:t>
            </a:r>
            <a:r>
              <a:rPr lang="ru-RU" sz="2200" b="1" dirty="0" smtClean="0"/>
              <a:t>данных. </a:t>
            </a:r>
          </a:p>
          <a:p>
            <a:pPr lvl="2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Позволяет </a:t>
            </a:r>
            <a:r>
              <a:rPr lang="ru-RU" sz="2200" dirty="0"/>
              <a:t>зарезервировать часть полосы пропускания USB-шины для таких данных, как аудио или видео. </a:t>
            </a:r>
            <a:endParaRPr lang="ru-RU" sz="2200" dirty="0" smtClean="0"/>
          </a:p>
          <a:p>
            <a:pPr lvl="3">
              <a:lnSpc>
                <a:spcPct val="110000"/>
              </a:lnSpc>
              <a:spcBef>
                <a:spcPts val="1200"/>
              </a:spcBef>
            </a:pPr>
            <a:r>
              <a:rPr lang="ru-RU" sz="2200" i="1" dirty="0" smtClean="0"/>
              <a:t>Оставшееся </a:t>
            </a:r>
            <a:r>
              <a:rPr lang="ru-RU" sz="2200" i="1" dirty="0"/>
              <a:t>время тратится хостом по необходимости</a:t>
            </a:r>
            <a:r>
              <a:rPr lang="ru-RU" sz="2200" i="1" dirty="0" smtClean="0"/>
              <a:t>.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На FS один </a:t>
            </a:r>
            <a:r>
              <a:rPr lang="ru-RU" sz="2200" dirty="0"/>
              <a:t>канал с полосой до 1,023 </a:t>
            </a:r>
            <a:r>
              <a:rPr lang="ru-RU" sz="2200" dirty="0" smtClean="0"/>
              <a:t>Мбайт/с</a:t>
            </a:r>
            <a:br>
              <a:rPr lang="ru-RU" sz="2200" dirty="0" smtClean="0"/>
            </a:br>
            <a:r>
              <a:rPr lang="ru-RU" sz="2200" dirty="0" smtClean="0"/>
              <a:t>(</a:t>
            </a:r>
            <a:r>
              <a:rPr lang="ru-RU" sz="2200" dirty="0"/>
              <a:t>или два по 0,5 Мбайт/с), </a:t>
            </a:r>
            <a:r>
              <a:rPr lang="ru-RU" sz="2200" dirty="0" smtClean="0"/>
              <a:t>- </a:t>
            </a:r>
            <a:r>
              <a:rPr lang="ru-RU" sz="2200" b="1" dirty="0" smtClean="0"/>
              <a:t>70 </a:t>
            </a:r>
            <a:r>
              <a:rPr lang="ru-RU" sz="2200" b="1" dirty="0"/>
              <a:t>% доступной </a:t>
            </a:r>
            <a:r>
              <a:rPr lang="ru-RU" sz="2200" b="1" dirty="0" smtClean="0"/>
              <a:t>полосы</a:t>
            </a:r>
            <a:r>
              <a:rPr lang="ru-RU" sz="2200" dirty="0" smtClean="0"/>
              <a:t>.</a:t>
            </a:r>
          </a:p>
          <a:p>
            <a:pPr lvl="4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 На HS канал </a:t>
            </a:r>
            <a:r>
              <a:rPr lang="ru-RU" sz="2200" dirty="0"/>
              <a:t>до 24 Мбайт/с (192 Мбит/с). </a:t>
            </a:r>
          </a:p>
        </p:txBody>
      </p:sp>
    </p:spTree>
    <p:extLst>
      <p:ext uri="{BB962C8B-B14F-4D97-AF65-F5344CB8AC3E}">
        <p14:creationId xmlns:p14="http://schemas.microsoft.com/office/powerpoint/2010/main" val="276307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Изохронная передача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661360" cy="5472608"/>
          </a:xfrm>
        </p:spPr>
        <p:txBody>
          <a:bodyPr>
            <a:noAutofit/>
          </a:bodyPr>
          <a:lstStyle/>
          <a:p>
            <a:r>
              <a:rPr lang="ru-RU" sz="2000" b="1" i="1" dirty="0"/>
              <a:t>Изохронные передачи </a:t>
            </a:r>
            <a:r>
              <a:rPr lang="ru-RU" sz="2000" i="1" dirty="0"/>
              <a:t>(</a:t>
            </a:r>
            <a:r>
              <a:rPr lang="ru-RU" sz="2000" i="1" dirty="0" err="1"/>
              <a:t>isochronous</a:t>
            </a:r>
            <a:r>
              <a:rPr lang="ru-RU" sz="2000" i="1" dirty="0"/>
              <a:t> </a:t>
            </a:r>
            <a:r>
              <a:rPr lang="ru-RU" sz="2000" i="1" dirty="0" err="1"/>
              <a:t>transfers</a:t>
            </a:r>
            <a:r>
              <a:rPr lang="ru-RU" sz="2000" i="1" dirty="0"/>
              <a:t>) - применяются для обмена  данными в </a:t>
            </a:r>
            <a:r>
              <a:rPr lang="ru-RU" sz="2000" i="1" dirty="0" smtClean="0"/>
              <a:t>«реальном времени» </a:t>
            </a:r>
            <a:r>
              <a:rPr lang="ru-RU" sz="2000" i="1" dirty="0"/>
              <a:t>- для каждого устройства выделяют одинаковые интервалы для передачи кадров </a:t>
            </a:r>
          </a:p>
          <a:p>
            <a:endParaRPr lang="ru-RU" sz="2100" b="1" dirty="0" smtClean="0"/>
          </a:p>
          <a:p>
            <a:r>
              <a:rPr lang="ru-RU" sz="2100" b="1" dirty="0" smtClean="0"/>
              <a:t>Изохронный режим не </a:t>
            </a:r>
            <a:r>
              <a:rPr lang="ru-RU" sz="2100" b="1" dirty="0"/>
              <a:t>поддерживает контроля целостности передачи (пакеты ACK и NACK не передаются), </a:t>
            </a:r>
            <a:endParaRPr lang="ru-RU" sz="2100" b="1" dirty="0" smtClean="0"/>
          </a:p>
          <a:p>
            <a:pPr lvl="1"/>
            <a:r>
              <a:rPr lang="ru-RU" sz="2100" b="1" dirty="0" smtClean="0"/>
              <a:t>Доставка данных не гарантируется.!</a:t>
            </a:r>
          </a:p>
          <a:p>
            <a:pPr lvl="1"/>
            <a:r>
              <a:rPr lang="ru-RU" sz="2100" b="1" dirty="0" smtClean="0"/>
              <a:t>Но гарантируется приоритетность передачи данных. </a:t>
            </a:r>
          </a:p>
          <a:p>
            <a:pPr lvl="2"/>
            <a:r>
              <a:rPr lang="ru-RU" sz="2000" i="1" dirty="0" smtClean="0"/>
              <a:t>Не предусмотрены </a:t>
            </a:r>
            <a:r>
              <a:rPr lang="ru-RU" sz="2000" i="1" dirty="0"/>
              <a:t>повторы в случае ошибок: </a:t>
            </a:r>
            <a:endParaRPr lang="ru-RU" sz="2000" i="1" dirty="0" smtClean="0"/>
          </a:p>
          <a:p>
            <a:pPr lvl="3"/>
            <a:r>
              <a:rPr lang="ru-RU" i="1" dirty="0" smtClean="0"/>
              <a:t>неверно </a:t>
            </a:r>
            <a:r>
              <a:rPr lang="ru-RU" i="1" dirty="0"/>
              <a:t>принятые данные пропадают</a:t>
            </a:r>
            <a:r>
              <a:rPr lang="ru-RU" i="1" dirty="0" smtClean="0"/>
              <a:t>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1234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Режим прерываний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84976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i="1" dirty="0" smtClean="0"/>
              <a:t>Прерывания </a:t>
            </a:r>
            <a:r>
              <a:rPr lang="ru-RU" sz="2200" b="1" dirty="0"/>
              <a:t>(interrupts) </a:t>
            </a:r>
            <a:r>
              <a:rPr lang="ru-RU" sz="2200" dirty="0"/>
              <a:t>— передачи </a:t>
            </a:r>
            <a:r>
              <a:rPr lang="ru-RU" sz="2200" dirty="0" smtClean="0"/>
              <a:t>виртуально спонтанных </a:t>
            </a:r>
            <a:r>
              <a:rPr lang="ru-RU" sz="2200" dirty="0"/>
              <a:t>сообщений, </a:t>
            </a:r>
            <a:r>
              <a:rPr lang="ru-RU" sz="2200" dirty="0" smtClean="0"/>
              <a:t>то есть сообщений, которые </a:t>
            </a:r>
            <a:r>
              <a:rPr lang="ru-RU" sz="2200" dirty="0"/>
              <a:t>должны выполняться с задержкой не большей, чем требует устройство. </a:t>
            </a:r>
            <a:endParaRPr lang="en-US" sz="2200" dirty="0" smtClean="0"/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По этому устроив можно сделать расписание с пределом времени опроса </a:t>
            </a:r>
          </a:p>
          <a:p>
            <a:pPr lvl="1">
              <a:spcBef>
                <a:spcPts val="600"/>
              </a:spcBef>
            </a:pPr>
            <a:r>
              <a:rPr lang="ru-RU" sz="1800" dirty="0" smtClean="0"/>
              <a:t>( но можно опрашивать в период от 0 сек. До установленного максимума).</a:t>
            </a:r>
          </a:p>
          <a:p>
            <a:pPr lvl="1">
              <a:spcBef>
                <a:spcPts val="600"/>
              </a:spcBef>
            </a:pPr>
            <a:r>
              <a:rPr lang="ru-RU" sz="1800" dirty="0"/>
              <a:t>Режим используется для, например, опроса мышки или клавиатуры </a:t>
            </a:r>
            <a:r>
              <a:rPr lang="en-US" sz="1800" dirty="0"/>
              <a:t>(HID </a:t>
            </a:r>
            <a:r>
              <a:rPr lang="ru-RU" sz="1800" dirty="0"/>
              <a:t>устройств).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Метод позволяет </a:t>
            </a:r>
            <a:r>
              <a:rPr lang="ru-RU" sz="2200" b="1" dirty="0"/>
              <a:t>опрашивать устройство с заданным периодом. </a:t>
            </a:r>
            <a:endParaRPr lang="ru-RU" sz="2200" b="1" dirty="0" smtClean="0"/>
          </a:p>
          <a:p>
            <a:pPr lvl="1">
              <a:spcBef>
                <a:spcPts val="600"/>
              </a:spcBef>
            </a:pPr>
            <a:r>
              <a:rPr lang="ru-RU" sz="2200" b="1" dirty="0" smtClean="0"/>
              <a:t>для </a:t>
            </a:r>
            <a:r>
              <a:rPr lang="ru-RU" sz="2200" b="1" dirty="0"/>
              <a:t>передачи внезапно возникающих у устройства </a:t>
            </a:r>
            <a:r>
              <a:rPr lang="ru-RU" sz="2200" b="1" dirty="0" smtClean="0"/>
              <a:t>данных.</a:t>
            </a:r>
          </a:p>
          <a:p>
            <a:pPr lvl="2">
              <a:spcBef>
                <a:spcPts val="600"/>
              </a:spcBef>
            </a:pPr>
            <a:r>
              <a:rPr lang="ru-RU" sz="2200" b="1" dirty="0" smtClean="0"/>
              <a:t>То есть работа без прерываний в известном смысле.</a:t>
            </a:r>
          </a:p>
          <a:p>
            <a:pPr lvl="2">
              <a:spcBef>
                <a:spcPts val="600"/>
              </a:spcBef>
            </a:pPr>
            <a:r>
              <a:rPr lang="ru-RU" sz="2200" b="1" dirty="0" smtClean="0"/>
              <a:t>В период активной работы </a:t>
            </a:r>
            <a:r>
              <a:rPr lang="en-US" sz="2200" b="1" dirty="0" smtClean="0"/>
              <a:t>HID </a:t>
            </a:r>
            <a:r>
              <a:rPr lang="ru-RU" sz="2200" b="1" dirty="0" smtClean="0"/>
              <a:t>устройства вместо прерываний проводится регулярный опрос!</a:t>
            </a:r>
          </a:p>
          <a:p>
            <a:pPr lvl="3">
              <a:spcBef>
                <a:spcPts val="600"/>
              </a:spcBef>
            </a:pPr>
            <a:r>
              <a:rPr lang="ru-RU" sz="1800" dirty="0" smtClean="0"/>
              <a:t>Тут используются только часто используемые устройства и у них как правило небольшой трафик данных – то есть они не сильно должны грузить систему.</a:t>
            </a:r>
          </a:p>
        </p:txBody>
      </p:sp>
    </p:spTree>
    <p:extLst>
      <p:ext uri="{BB962C8B-B14F-4D97-AF65-F5344CB8AC3E}">
        <p14:creationId xmlns:p14="http://schemas.microsoft.com/office/powerpoint/2010/main" val="124016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Режим прерываний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000" b="1" i="1" dirty="0" smtClean="0"/>
              <a:t>Режим прерываний </a:t>
            </a:r>
            <a:r>
              <a:rPr lang="ru-RU" sz="2000" b="1" dirty="0"/>
              <a:t>(interrupts) </a:t>
            </a:r>
            <a:r>
              <a:rPr lang="ru-RU" sz="2000" dirty="0" smtClean="0"/>
              <a:t>—по определению  </a:t>
            </a:r>
            <a:r>
              <a:rPr lang="en-US" sz="2000" dirty="0" smtClean="0"/>
              <a:t>USB – </a:t>
            </a:r>
            <a:r>
              <a:rPr lang="ru-RU" sz="2000" dirty="0" smtClean="0"/>
              <a:t>это режим </a:t>
            </a:r>
            <a:r>
              <a:rPr lang="ru-RU" sz="2000" dirty="0"/>
              <a:t>передачи </a:t>
            </a:r>
            <a:r>
              <a:rPr lang="ru-RU" sz="2000" dirty="0" smtClean="0"/>
              <a:t>спонтанных (не регулярных) </a:t>
            </a:r>
            <a:r>
              <a:rPr lang="ru-RU" sz="2000" dirty="0"/>
              <a:t>сообщений, которые должны </a:t>
            </a:r>
            <a:r>
              <a:rPr lang="ru-RU" sz="2000" dirty="0" smtClean="0"/>
              <a:t>обрабатываться </a:t>
            </a:r>
            <a:r>
              <a:rPr lang="ru-RU" sz="2000" dirty="0"/>
              <a:t>с задержкой не большей, чем требует устройство.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dirty="0" smtClean="0"/>
              <a:t>Режим</a:t>
            </a:r>
            <a:r>
              <a:rPr lang="ru-RU" sz="2100" dirty="0" smtClean="0"/>
              <a:t> для </a:t>
            </a:r>
            <a:r>
              <a:rPr lang="ru-RU" sz="2100" dirty="0"/>
              <a:t>передачи внезапно возникающих у устройства </a:t>
            </a:r>
            <a:r>
              <a:rPr lang="ru-RU" sz="2100" dirty="0" smtClean="0"/>
              <a:t>данных</a:t>
            </a:r>
          </a:p>
          <a:p>
            <a:pPr lvl="2">
              <a:spcBef>
                <a:spcPts val="1200"/>
              </a:spcBef>
            </a:pPr>
            <a:r>
              <a:rPr lang="ru-RU" sz="2000" dirty="0" smtClean="0"/>
              <a:t>периферийные </a:t>
            </a:r>
            <a:r>
              <a:rPr lang="ru-RU" sz="2000" dirty="0"/>
              <a:t>устройства не могут инициировать </a:t>
            </a:r>
            <a:r>
              <a:rPr lang="ru-RU" sz="2000" dirty="0" smtClean="0"/>
              <a:t>обмен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100" b="1" dirty="0" smtClean="0"/>
              <a:t>Устанавливается предел времени обслуживания каждого устройства.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Режим </a:t>
            </a:r>
            <a:r>
              <a:rPr lang="ru-RU" sz="2000" dirty="0"/>
              <a:t>широко применяется для опроса клавиатур и мышек. </a:t>
            </a:r>
          </a:p>
          <a:p>
            <a:pPr>
              <a:spcBef>
                <a:spcPts val="1200"/>
              </a:spcBef>
            </a:pPr>
            <a:r>
              <a:rPr lang="ru-RU" sz="2100" b="1" dirty="0" smtClean="0"/>
              <a:t>Доставка </a:t>
            </a:r>
            <a:r>
              <a:rPr lang="ru-RU" sz="2100" b="1" dirty="0"/>
              <a:t>гарантирована</a:t>
            </a:r>
            <a:r>
              <a:rPr lang="ru-RU" sz="2100" b="1" dirty="0" smtClean="0"/>
              <a:t>,</a:t>
            </a:r>
          </a:p>
          <a:p>
            <a:pPr lvl="1">
              <a:spcBef>
                <a:spcPts val="1200"/>
              </a:spcBef>
            </a:pPr>
            <a:r>
              <a:rPr lang="ru-RU" sz="2100" dirty="0" smtClean="0"/>
              <a:t>при </a:t>
            </a:r>
            <a:r>
              <a:rPr lang="ru-RU" sz="2100" dirty="0"/>
              <a:t>случайных ошибках обмена выполняется повтор </a:t>
            </a:r>
            <a:r>
              <a:rPr lang="ru-RU" sz="2100" dirty="0" smtClean="0"/>
              <a:t>(при </a:t>
            </a:r>
            <a:r>
              <a:rPr lang="ru-RU" sz="2100" dirty="0"/>
              <a:t>этом время обслуживания увеличивается). </a:t>
            </a:r>
            <a:endParaRPr lang="ru-RU" sz="2100" dirty="0" smtClean="0"/>
          </a:p>
          <a:p>
            <a:pPr lvl="1">
              <a:spcBef>
                <a:spcPts val="1200"/>
              </a:spcBef>
            </a:pPr>
            <a:r>
              <a:rPr lang="ru-RU" sz="2100" dirty="0" smtClean="0"/>
              <a:t>Приоритетность средняя, к полосе требований нет, так как считается, что трафик небольшой.</a:t>
            </a:r>
          </a:p>
        </p:txBody>
      </p:sp>
    </p:spTree>
    <p:extLst>
      <p:ext uri="{BB962C8B-B14F-4D97-AF65-F5344CB8AC3E}">
        <p14:creationId xmlns:p14="http://schemas.microsoft.com/office/powerpoint/2010/main" val="93918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908720"/>
            <a:ext cx="8507288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Подключения </a:t>
            </a:r>
            <a:r>
              <a:rPr lang="ru-RU" sz="2200" dirty="0"/>
              <a:t>периферийных устройств к шине USB </a:t>
            </a:r>
            <a:endParaRPr lang="ru-RU" sz="2200" dirty="0" smtClean="0"/>
          </a:p>
          <a:p>
            <a:pPr>
              <a:spcBef>
                <a:spcPts val="1200"/>
              </a:spcBef>
            </a:pPr>
            <a:r>
              <a:rPr lang="ru-RU" sz="2200" dirty="0" smtClean="0"/>
              <a:t>Четырёх-</a:t>
            </a:r>
            <a:r>
              <a:rPr lang="ru-RU" sz="2200" dirty="0" err="1" smtClean="0"/>
              <a:t>проводный</a:t>
            </a:r>
            <a:r>
              <a:rPr lang="ru-RU" sz="2200" dirty="0" smtClean="0"/>
              <a:t> кабель </a:t>
            </a:r>
            <a:r>
              <a:rPr lang="en-US" sz="2200" dirty="0" smtClean="0"/>
              <a:t>(USB1, USB2)</a:t>
            </a:r>
            <a:r>
              <a:rPr lang="ru-RU" sz="2200" dirty="0" smtClean="0"/>
              <a:t>,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Два провода (витая пара) – </a:t>
            </a:r>
            <a:r>
              <a:rPr lang="ru-RU" sz="2200" dirty="0" err="1" smtClean="0"/>
              <a:t>диф</a:t>
            </a:r>
            <a:r>
              <a:rPr lang="ru-RU" sz="2200" dirty="0" smtClean="0"/>
              <a:t>. включение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Провод </a:t>
            </a:r>
            <a:r>
              <a:rPr lang="ru-RU" sz="2200" dirty="0"/>
              <a:t>питания периферийного устройства</a:t>
            </a:r>
            <a:r>
              <a:rPr lang="ru-RU" sz="2200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Провод </a:t>
            </a:r>
            <a:r>
              <a:rPr lang="ru-RU" sz="2200" dirty="0" smtClean="0"/>
              <a:t>земли периферийного </a:t>
            </a:r>
            <a:r>
              <a:rPr lang="ru-RU" sz="2200" dirty="0"/>
              <a:t>устройства.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Напряжение 0 и 5В.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Максимальная </a:t>
            </a:r>
            <a:r>
              <a:rPr lang="ru-RU" sz="2200" dirty="0"/>
              <a:t>сила </a:t>
            </a:r>
            <a:r>
              <a:rPr lang="ru-RU" sz="2200" dirty="0" smtClean="0"/>
              <a:t>тока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 до </a:t>
            </a:r>
            <a:r>
              <a:rPr lang="ru-RU" sz="2200" dirty="0"/>
              <a:t>500 мА, </a:t>
            </a:r>
            <a:r>
              <a:rPr lang="ru-RU" sz="2200" dirty="0" smtClean="0"/>
              <a:t> </a:t>
            </a:r>
            <a:r>
              <a:rPr lang="en-US" sz="2200" dirty="0" smtClean="0"/>
              <a:t>(</a:t>
            </a:r>
            <a:r>
              <a:rPr lang="ru-RU" sz="2200" dirty="0" smtClean="0"/>
              <a:t>USB 3.0 </a:t>
            </a:r>
            <a:r>
              <a:rPr lang="ru-RU" sz="2200" dirty="0"/>
              <a:t>— 900 </a:t>
            </a:r>
            <a:r>
              <a:rPr lang="ru-RU" sz="2200" dirty="0" smtClean="0"/>
              <a:t>мА</a:t>
            </a:r>
            <a:r>
              <a:rPr lang="en-US" sz="2200" dirty="0" smtClean="0"/>
              <a:t>)</a:t>
            </a:r>
            <a:r>
              <a:rPr lang="ru-RU" sz="2200" dirty="0" smtClean="0"/>
              <a:t>.</a:t>
            </a:r>
          </a:p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Приемники выдерживают входное напряжение в пределах - 0,5...+3,8 В. </a:t>
            </a:r>
            <a:endParaRPr lang="ru-RU" sz="2200" dirty="0" smtClean="0"/>
          </a:p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Поддержка соединений кабелем до 5 м.</a:t>
            </a:r>
            <a:endParaRPr lang="ru-RU" sz="2200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1484784"/>
            <a:ext cx="2325558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400" b="1" dirty="0" smtClean="0"/>
              <a:t>Режим передачи массивов данных</a:t>
            </a:r>
            <a:endParaRPr lang="ru-RU" sz="3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20" y="849700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i="1" dirty="0" smtClean="0"/>
              <a:t>Передачи </a:t>
            </a:r>
            <a:r>
              <a:rPr lang="ru-RU" sz="2200" b="1" i="1" dirty="0"/>
              <a:t>массивов данных </a:t>
            </a:r>
            <a:r>
              <a:rPr lang="ru-RU" sz="2200" b="1" dirty="0"/>
              <a:t>(</a:t>
            </a:r>
            <a:r>
              <a:rPr lang="ru-RU" sz="2200" b="1" dirty="0" err="1"/>
              <a:t>bulk</a:t>
            </a:r>
            <a:r>
              <a:rPr lang="ru-RU" sz="2200" b="1" dirty="0"/>
              <a:t> </a:t>
            </a:r>
            <a:r>
              <a:rPr lang="ru-RU" sz="2200" b="1" dirty="0" err="1"/>
              <a:t>data</a:t>
            </a:r>
            <a:r>
              <a:rPr lang="ru-RU" sz="2200" b="1" dirty="0"/>
              <a:t> </a:t>
            </a:r>
            <a:r>
              <a:rPr lang="ru-RU" sz="2200" b="1" dirty="0" err="1"/>
              <a:t>transfers</a:t>
            </a:r>
            <a:r>
              <a:rPr lang="ru-RU" sz="2200" b="1" dirty="0"/>
              <a:t>) </a:t>
            </a:r>
            <a:r>
              <a:rPr lang="ru-RU" sz="2200" dirty="0"/>
              <a:t>— это </a:t>
            </a:r>
            <a:r>
              <a:rPr lang="ru-RU" sz="2200" dirty="0" smtClean="0"/>
              <a:t>поточная передачи </a:t>
            </a:r>
            <a:r>
              <a:rPr lang="ru-RU" sz="2200" dirty="0"/>
              <a:t>без каких-либо обязательств по </a:t>
            </a:r>
            <a:r>
              <a:rPr lang="ru-RU" sz="2200" dirty="0" smtClean="0"/>
              <a:t>времени доставки </a:t>
            </a:r>
            <a:r>
              <a:rPr lang="ru-RU" sz="2200" dirty="0"/>
              <a:t>и </a:t>
            </a:r>
            <a:r>
              <a:rPr lang="ru-RU" sz="2200" dirty="0" smtClean="0"/>
              <a:t>скорости</a:t>
            </a:r>
            <a:r>
              <a:rPr lang="ru-RU" sz="2200" dirty="0"/>
              <a:t>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300" b="1" i="1" dirty="0"/>
              <a:t>позволяет хосту свободно обмениваться данными с устройством по своему усмотрению. </a:t>
            </a:r>
          </a:p>
          <a:p>
            <a:pPr lvl="1">
              <a:spcBef>
                <a:spcPts val="1200"/>
              </a:spcBef>
            </a:pPr>
            <a:r>
              <a:rPr lang="ru-RU" sz="2000" i="1" dirty="0" smtClean="0"/>
              <a:t>Передачи </a:t>
            </a:r>
            <a:r>
              <a:rPr lang="ru-RU" sz="2000" i="1" dirty="0"/>
              <a:t>массивов могут занимать всю полосу пропускания шины, свободную от передач других типов. </a:t>
            </a:r>
            <a:endParaRPr lang="ru-RU" sz="2000" i="1" dirty="0" smtClean="0"/>
          </a:p>
          <a:p>
            <a:pPr lvl="1">
              <a:spcBef>
                <a:spcPts val="1200"/>
              </a:spcBef>
            </a:pPr>
            <a:r>
              <a:rPr lang="ru-RU" sz="2000" u="sng" dirty="0" smtClean="0"/>
              <a:t>Приоритет передач - низкий</a:t>
            </a:r>
            <a:r>
              <a:rPr lang="ru-RU" sz="2000" u="sng" dirty="0"/>
              <a:t>, они могут приостанавливаться при большой загрузке шины. </a:t>
            </a:r>
            <a:endParaRPr lang="ru-RU" sz="2000" u="sng" dirty="0" smtClean="0"/>
          </a:p>
          <a:p>
            <a:pPr lvl="1">
              <a:spcBef>
                <a:spcPts val="1200"/>
              </a:spcBef>
            </a:pPr>
            <a:r>
              <a:rPr lang="ru-RU" sz="2000" b="1" dirty="0" smtClean="0"/>
              <a:t>Доставка </a:t>
            </a:r>
            <a:r>
              <a:rPr lang="ru-RU" sz="2000" b="1" dirty="0"/>
              <a:t>гарантированная </a:t>
            </a:r>
            <a:r>
              <a:rPr lang="ru-RU" sz="2000" dirty="0"/>
              <a:t>— при случайной ошибке выполняется повтор. </a:t>
            </a:r>
            <a:r>
              <a:rPr lang="ru-RU" sz="2000" b="1" dirty="0" smtClean="0"/>
              <a:t>Но приоритетность нет. Размер полосы пропускания по остаточному принципу. </a:t>
            </a:r>
          </a:p>
          <a:p>
            <a:pPr lvl="1">
              <a:spcBef>
                <a:spcPts val="1200"/>
              </a:spcBef>
            </a:pPr>
            <a:r>
              <a:rPr lang="ru-RU" sz="2300" dirty="0" smtClean="0"/>
              <a:t>Передачи </a:t>
            </a:r>
            <a:r>
              <a:rPr lang="ru-RU" sz="2300" dirty="0"/>
              <a:t>массивов уместны для обмена данными с принтерами, сканерами, устройствами хранения и т. п. </a:t>
            </a:r>
          </a:p>
        </p:txBody>
      </p:sp>
    </p:spTree>
    <p:extLst>
      <p:ext uri="{BB962C8B-B14F-4D97-AF65-F5344CB8AC3E}">
        <p14:creationId xmlns:p14="http://schemas.microsoft.com/office/powerpoint/2010/main" val="97904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29614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управляемой передачи (конфигурирования)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8661360" cy="525658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Управляющие </a:t>
            </a:r>
            <a:r>
              <a:rPr lang="ru-RU" sz="2400" b="1" i="1" dirty="0"/>
              <a:t>передачи </a:t>
            </a:r>
            <a:r>
              <a:rPr lang="ru-RU" sz="2400" b="1" dirty="0"/>
              <a:t>(</a:t>
            </a:r>
            <a:r>
              <a:rPr lang="ru-RU" sz="2400" b="1" dirty="0" err="1"/>
              <a:t>control</a:t>
            </a:r>
            <a:r>
              <a:rPr lang="ru-RU" sz="2400" b="1" dirty="0"/>
              <a:t> </a:t>
            </a:r>
            <a:r>
              <a:rPr lang="ru-RU" sz="2400" b="1" dirty="0" err="1"/>
              <a:t>transfers</a:t>
            </a:r>
            <a:r>
              <a:rPr lang="ru-RU" sz="2400" b="1" dirty="0"/>
              <a:t>) </a:t>
            </a:r>
            <a:endParaRPr lang="ru-RU" sz="24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- используются </a:t>
            </a:r>
            <a:r>
              <a:rPr lang="ru-RU" sz="2200" dirty="0"/>
              <a:t>для конфигурирования устройств во время их подключения и для управления устройствами в процессе работы</a:t>
            </a:r>
            <a:r>
              <a:rPr lang="ru-RU" sz="2200" dirty="0" smtClean="0"/>
              <a:t>.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dirty="0"/>
              <a:t>обменивается с устройством только специальными данными, управляющими работой USB-протокола в соответствии со спецификацией (в рамках транзакций типа </a:t>
            </a:r>
            <a:r>
              <a:rPr lang="ru-RU" sz="2200" b="1" dirty="0"/>
              <a:t>SETUP</a:t>
            </a:r>
            <a:r>
              <a:rPr lang="ru-RU" sz="2200" dirty="0"/>
              <a:t>).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.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70478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Режим управляемой передачи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i="1" dirty="0" smtClean="0"/>
              <a:t>Управляющие </a:t>
            </a:r>
            <a:r>
              <a:rPr lang="ru-RU" sz="2400" b="1" i="1" dirty="0"/>
              <a:t>передачи </a:t>
            </a:r>
            <a:r>
              <a:rPr lang="ru-RU" sz="2400" b="1" dirty="0"/>
              <a:t>(</a:t>
            </a:r>
            <a:r>
              <a:rPr lang="ru-RU" sz="2400" b="1" dirty="0" err="1"/>
              <a:t>control</a:t>
            </a:r>
            <a:r>
              <a:rPr lang="ru-RU" sz="2400" b="1" dirty="0"/>
              <a:t> </a:t>
            </a:r>
            <a:r>
              <a:rPr lang="ru-RU" sz="2400" b="1" dirty="0" err="1"/>
              <a:t>transfers</a:t>
            </a:r>
            <a:r>
              <a:rPr lang="ru-RU" sz="2400" b="1" dirty="0"/>
              <a:t>) </a:t>
            </a:r>
            <a:endParaRPr lang="ru-RU" sz="24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i="1" u="sng" dirty="0" smtClean="0"/>
              <a:t>гарантированная доставка </a:t>
            </a:r>
            <a:r>
              <a:rPr lang="ru-RU" sz="2200" b="1" i="1" u="sng" dirty="0"/>
              <a:t>данных </a:t>
            </a:r>
            <a:r>
              <a:rPr lang="ru-RU" sz="2200" i="1" u="sng" dirty="0"/>
              <a:t>и подтверждение устройством успешности выполнения управляющей команды</a:t>
            </a:r>
            <a:r>
              <a:rPr lang="ru-RU" sz="2200" i="1" u="sng" dirty="0" smtClean="0"/>
              <a:t>. Гарантируется полоса. 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200" b="1" dirty="0" smtClean="0"/>
              <a:t>Режим синхронный в отличии от остальных</a:t>
            </a:r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000" b="1" dirty="0" smtClean="0"/>
              <a:t>Только </a:t>
            </a:r>
            <a:r>
              <a:rPr lang="ru-RU" sz="2000" b="1" dirty="0"/>
              <a:t>управляющие </a:t>
            </a:r>
            <a:r>
              <a:rPr lang="ru-RU" sz="2000" b="1" dirty="0" smtClean="0"/>
              <a:t>устройство </a:t>
            </a:r>
            <a:r>
              <a:rPr lang="ru-RU" sz="2000" b="1" dirty="0" smtClean="0"/>
              <a:t>обеспечивают </a:t>
            </a:r>
            <a:r>
              <a:rPr lang="ru-RU" sz="2000" b="1" i="1" dirty="0"/>
              <a:t>синхронизацию запросов и ответов</a:t>
            </a:r>
            <a:r>
              <a:rPr lang="ru-RU" sz="2000" b="1" dirty="0"/>
              <a:t>; </a:t>
            </a:r>
            <a:endParaRPr lang="ru-RU" sz="2000" b="1" dirty="0" smtClean="0"/>
          </a:p>
          <a:p>
            <a:pPr lvl="1">
              <a:lnSpc>
                <a:spcPct val="110000"/>
              </a:lnSpc>
              <a:spcBef>
                <a:spcPts val="1200"/>
              </a:spcBef>
            </a:pPr>
            <a:r>
              <a:rPr lang="ru-RU" sz="2200" dirty="0" smtClean="0"/>
              <a:t>в </a:t>
            </a:r>
            <a:r>
              <a:rPr lang="ru-RU" sz="2200" dirty="0"/>
              <a:t>остальных типах передач явной синхронизации потока ввода с потоком вывода нет. </a:t>
            </a:r>
          </a:p>
        </p:txBody>
      </p:sp>
    </p:spTree>
    <p:extLst>
      <p:ext uri="{BB962C8B-B14F-4D97-AF65-F5344CB8AC3E}">
        <p14:creationId xmlns:p14="http://schemas.microsoft.com/office/powerpoint/2010/main" val="19224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844825"/>
            <a:ext cx="7772400" cy="1755626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Логическая топология </a:t>
            </a:r>
            <a:r>
              <a:rPr lang="en-US" b="1" dirty="0" smtClean="0"/>
              <a:t>USB. </a:t>
            </a:r>
            <a:r>
              <a:rPr lang="ru-RU" b="1" dirty="0" smtClean="0"/>
              <a:t>Конечные точки.  </a:t>
            </a:r>
            <a:br>
              <a:rPr lang="ru-RU" b="1" dirty="0" smtClean="0"/>
            </a:br>
            <a:r>
              <a:rPr lang="ru-RU" b="1" dirty="0" smtClean="0"/>
              <a:t>Прикладной уровень.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333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7904" y="2852936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81661" y="4437112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 адресации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54026" y="3025380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адресация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2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Логическая </a:t>
            </a:r>
            <a:r>
              <a:rPr lang="ru-RU" b="1" dirty="0" smtClean="0"/>
              <a:t>топология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85698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Конечные </a:t>
            </a:r>
            <a:r>
              <a:rPr lang="ru-RU" sz="2200" b="1" dirty="0"/>
              <a:t>точки </a:t>
            </a:r>
            <a:r>
              <a:rPr lang="ru-RU" sz="2200" dirty="0"/>
              <a:t>–</a:t>
            </a:r>
            <a:r>
              <a:rPr lang="ru-RU" sz="2200" b="1" dirty="0" smtClean="0"/>
              <a:t> </a:t>
            </a:r>
            <a:r>
              <a:rPr lang="ru-RU" sz="2200" dirty="0" smtClean="0"/>
              <a:t>соответствуют логической функции устройства. </a:t>
            </a:r>
          </a:p>
          <a:p>
            <a:pPr lvl="1">
              <a:spcBef>
                <a:spcPts val="0"/>
              </a:spcBef>
            </a:pPr>
            <a:r>
              <a:rPr lang="ru-RU" sz="2000" dirty="0" smtClean="0"/>
              <a:t>Логическая адресация позволяет разделить потоки данных по разному функционалу (аудио, мышь, клавиатура) внутри одного устройства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Канал </a:t>
            </a:r>
            <a:r>
              <a:rPr lang="ru-RU" sz="2200" dirty="0"/>
              <a:t>–</a:t>
            </a:r>
            <a:r>
              <a:rPr lang="ru-RU" sz="2200" b="1" dirty="0" smtClean="0"/>
              <a:t> </a:t>
            </a:r>
            <a:r>
              <a:rPr lang="ru-RU" sz="2200" dirty="0" smtClean="0"/>
              <a:t>Логическая  </a:t>
            </a:r>
            <a:r>
              <a:rPr lang="ru-RU" sz="2200" dirty="0"/>
              <a:t>абстракции </a:t>
            </a:r>
            <a:r>
              <a:rPr lang="ru-RU" sz="2200" dirty="0" smtClean="0"/>
              <a:t>оперирования кадрами (командами </a:t>
            </a:r>
            <a:r>
              <a:rPr lang="ru-RU" sz="2200" dirty="0"/>
              <a:t>и блоками </a:t>
            </a:r>
            <a:r>
              <a:rPr lang="ru-RU" sz="2200" dirty="0" smtClean="0"/>
              <a:t>данных) с каждой конечной точкой. </a:t>
            </a:r>
          </a:p>
          <a:p>
            <a:pPr marL="342900" lvl="1" indent="-342900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Кадр</a:t>
            </a:r>
            <a:r>
              <a:rPr lang="ru-RU" sz="2200" dirty="0"/>
              <a:t> – Блок данных  передаваемых данных называется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Каждый блок  передается за </a:t>
            </a:r>
            <a:r>
              <a:rPr lang="ru-RU" sz="2000" dirty="0" smtClean="0"/>
              <a:t>интервал </a:t>
            </a:r>
            <a:r>
              <a:rPr lang="ru-RU" sz="2000" dirty="0"/>
              <a:t>1 </a:t>
            </a:r>
            <a:r>
              <a:rPr lang="ru-RU" sz="2000" dirty="0" smtClean="0"/>
              <a:t>мс (125 мкс для </a:t>
            </a:r>
            <a:r>
              <a:rPr lang="en-US" sz="2000" dirty="0" smtClean="0"/>
              <a:t>HS)</a:t>
            </a:r>
            <a:r>
              <a:rPr lang="ru-RU" sz="2000" dirty="0" smtClean="0"/>
              <a:t>.</a:t>
            </a:r>
            <a:endParaRPr lang="en-US" sz="2000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состоят </a:t>
            </a:r>
            <a:r>
              <a:rPr lang="ru-RU" sz="2000" dirty="0"/>
              <a:t>из </a:t>
            </a:r>
            <a:r>
              <a:rPr lang="ru-RU" sz="2000" b="1" dirty="0" smtClean="0"/>
              <a:t>пакетов </a:t>
            </a:r>
          </a:p>
          <a:p>
            <a:pPr lvl="2">
              <a:spcBef>
                <a:spcPts val="0"/>
              </a:spcBef>
            </a:pPr>
            <a:r>
              <a:rPr lang="ru-RU" sz="1800" b="1" dirty="0" smtClean="0"/>
              <a:t>каждый пакет несет свою функциональную нагрузку</a:t>
            </a:r>
            <a:r>
              <a:rPr lang="ru-RU" sz="1800" dirty="0" smtClean="0"/>
              <a:t>.</a:t>
            </a:r>
            <a:endParaRPr lang="ru-RU" sz="1800" dirty="0"/>
          </a:p>
          <a:p>
            <a:pPr lvl="1">
              <a:spcBef>
                <a:spcPts val="300"/>
              </a:spcBef>
            </a:pPr>
            <a:r>
              <a:rPr lang="ru-RU" sz="2000" i="1" u="sng" dirty="0"/>
              <a:t>4 режима передачи кадров</a:t>
            </a:r>
            <a:br>
              <a:rPr lang="ru-RU" sz="2000" i="1" u="sng" dirty="0"/>
            </a:br>
            <a:r>
              <a:rPr lang="ru-RU" sz="2000" i="1" u="sng" dirty="0"/>
              <a:t>(изохронный, прерываний, управляемой передачи, массивов )</a:t>
            </a:r>
          </a:p>
          <a:p>
            <a:pPr lvl="2">
              <a:spcBef>
                <a:spcPts val="600"/>
              </a:spcBef>
            </a:pPr>
            <a:r>
              <a:rPr lang="ru-RU" sz="2000" b="1" dirty="0" smtClean="0"/>
              <a:t>Общий метод передачи – асинхронная </a:t>
            </a:r>
            <a:r>
              <a:rPr lang="ru-RU" sz="2000" b="1" dirty="0"/>
              <a:t>блочная передача данных</a:t>
            </a:r>
            <a:r>
              <a:rPr lang="ru-RU" sz="2200" b="1" dirty="0"/>
              <a:t>. </a:t>
            </a:r>
          </a:p>
          <a:p>
            <a:pPr>
              <a:spcBef>
                <a:spcPts val="1200"/>
              </a:spcBef>
            </a:pPr>
            <a:endParaRPr lang="ru-RU" sz="2200" dirty="0"/>
          </a:p>
          <a:p>
            <a:pPr>
              <a:spcBef>
                <a:spcPts val="1200"/>
              </a:spcBef>
            </a:pPr>
            <a:endParaRPr lang="ru-RU" sz="2200" dirty="0" smtClean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373216"/>
            <a:ext cx="5819618" cy="138034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04048" y="6309320"/>
            <a:ext cx="1188132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03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99" y="201397"/>
            <a:ext cx="8229600" cy="720080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Логическая топология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7319" y="1052736"/>
            <a:ext cx="8661360" cy="5616624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Логическое </a:t>
            </a:r>
            <a:r>
              <a:rPr lang="ru-RU" sz="2400" b="1" i="1" dirty="0"/>
              <a:t>устройство </a:t>
            </a:r>
            <a:r>
              <a:rPr lang="ru-RU" sz="2400" b="1" i="1" dirty="0" smtClean="0"/>
              <a:t>USB с точки зрения ПО </a:t>
            </a:r>
            <a:r>
              <a:rPr lang="ru-RU" sz="2400" dirty="0" smtClean="0"/>
              <a:t>- набор </a:t>
            </a:r>
            <a:r>
              <a:rPr lang="ru-RU" sz="2400" dirty="0"/>
              <a:t>независимых </a:t>
            </a:r>
            <a:r>
              <a:rPr lang="ru-RU" sz="2400" i="1" dirty="0"/>
              <a:t>конечных точек </a:t>
            </a:r>
            <a:r>
              <a:rPr lang="ru-RU" sz="2400" dirty="0"/>
              <a:t>(</a:t>
            </a:r>
            <a:r>
              <a:rPr lang="ru-RU" sz="2400" dirty="0" err="1"/>
              <a:t>Endpoint</a:t>
            </a:r>
            <a:r>
              <a:rPr lang="ru-RU" sz="2400" dirty="0"/>
              <a:t>, ЕР), с которыми хост-контроллер (и клиентское ПО) обменивается информацией. </a:t>
            </a:r>
            <a:endParaRPr lang="ru-RU" sz="2400" dirty="0" smtClean="0"/>
          </a:p>
        </p:txBody>
      </p:sp>
      <p:pic>
        <p:nvPicPr>
          <p:cNvPr id="2560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640" y="4041268"/>
            <a:ext cx="3826599" cy="263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9" y="2375634"/>
            <a:ext cx="6678966" cy="158417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3419872" y="3356992"/>
            <a:ext cx="1224136" cy="36041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67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74815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Логический интерфейс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616624"/>
          </a:xfrm>
        </p:spPr>
        <p:txBody>
          <a:bodyPr>
            <a:noAutofit/>
          </a:bodyPr>
          <a:lstStyle/>
          <a:p>
            <a:pPr marL="180975" indent="-161925">
              <a:spcBef>
                <a:spcPts val="1200"/>
              </a:spcBef>
            </a:pPr>
            <a:r>
              <a:rPr lang="ru-RU" sz="2400" b="1" i="1" dirty="0" smtClean="0"/>
              <a:t>Интерфейс </a:t>
            </a:r>
            <a:r>
              <a:rPr lang="ru-RU" sz="2400" i="1" dirty="0"/>
              <a:t>— </a:t>
            </a:r>
            <a:r>
              <a:rPr lang="ru-RU" sz="2400" dirty="0"/>
              <a:t>набор конечных точек, предназначенных для решения данной задачи, и правила их </a:t>
            </a:r>
            <a:r>
              <a:rPr lang="ru-RU" sz="2400" dirty="0" smtClean="0"/>
              <a:t>использования (то есть драйвер). </a:t>
            </a:r>
          </a:p>
          <a:p>
            <a:pPr marL="581025" lvl="1" indent="-161925">
              <a:spcBef>
                <a:spcPts val="600"/>
              </a:spcBef>
            </a:pPr>
            <a:r>
              <a:rPr lang="ru-RU" sz="2000" dirty="0" smtClean="0"/>
              <a:t>Интерфейс определяется в каждом устройстве	</a:t>
            </a:r>
          </a:p>
          <a:p>
            <a:pPr marL="981075" lvl="2" indent="-161925">
              <a:spcBef>
                <a:spcPts val="600"/>
              </a:spcBef>
            </a:pPr>
            <a:r>
              <a:rPr lang="ru-RU" sz="2000" dirty="0" smtClean="0"/>
              <a:t>В устройстве может быть больше одного интерфейса </a:t>
            </a:r>
          </a:p>
          <a:p>
            <a:pPr marL="1438275" lvl="3" indent="-161925">
              <a:spcBef>
                <a:spcPts val="600"/>
              </a:spcBef>
            </a:pPr>
            <a:r>
              <a:rPr lang="ru-RU" sz="2400" dirty="0" smtClean="0"/>
              <a:t> Интерфейсы позволяют реализовать в устройстве несколько функций (драйверов), напр. </a:t>
            </a:r>
            <a:r>
              <a:rPr lang="en-US" sz="2400" dirty="0" err="1" smtClean="0"/>
              <a:t>CD-Rom</a:t>
            </a:r>
            <a:r>
              <a:rPr lang="en-US" sz="2400" dirty="0" smtClean="0"/>
              <a:t> </a:t>
            </a:r>
            <a:r>
              <a:rPr lang="ru-RU" sz="2400" dirty="0" smtClean="0"/>
              <a:t>может хранить (массив.) и проигрывать данные (</a:t>
            </a:r>
            <a:r>
              <a:rPr lang="ru-RU" sz="2400" dirty="0" err="1" smtClean="0"/>
              <a:t>изохрон</a:t>
            </a:r>
            <a:r>
              <a:rPr lang="ru-RU" sz="2400" dirty="0" smtClean="0"/>
              <a:t>.) – для их работы нужны разные драйвера.</a:t>
            </a:r>
          </a:p>
          <a:p>
            <a:pPr marL="2114550" lvl="5" indent="-342900">
              <a:spcBef>
                <a:spcPts val="1200"/>
              </a:spcBef>
            </a:pPr>
            <a:r>
              <a:rPr lang="ru-RU" dirty="0" smtClean="0"/>
              <a:t>Одновременно активной </a:t>
            </a:r>
            <a:r>
              <a:rPr lang="ru-RU" dirty="0"/>
              <a:t>может быть только </a:t>
            </a:r>
            <a:r>
              <a:rPr lang="ru-RU" dirty="0" smtClean="0"/>
              <a:t>одна функция. </a:t>
            </a:r>
          </a:p>
          <a:p>
            <a:pPr marL="2114550" lvl="5" indent="-342900">
              <a:spcBef>
                <a:spcPts val="1200"/>
              </a:spcBef>
            </a:pPr>
            <a:r>
              <a:rPr lang="ru-RU" dirty="0" smtClean="0"/>
              <a:t>Каждому интерфейсу соответствует драйвер.</a:t>
            </a:r>
            <a:endParaRPr lang="ru-RU" dirty="0"/>
          </a:p>
          <a:p>
            <a:pPr marL="581025" lvl="1" indent="-161925">
              <a:spcBef>
                <a:spcPts val="1200"/>
              </a:spcBef>
            </a:pPr>
            <a:endParaRPr lang="ru-RU" sz="2000" dirty="0"/>
          </a:p>
        </p:txBody>
      </p:sp>
      <p:pic>
        <p:nvPicPr>
          <p:cNvPr id="6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334779"/>
            <a:ext cx="2211938" cy="152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2912478" y="5994851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080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51822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Конфигурация интерфейсов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928992" cy="5760640"/>
          </a:xfrm>
        </p:spPr>
        <p:txBody>
          <a:bodyPr>
            <a:noAutofit/>
          </a:bodyPr>
          <a:lstStyle/>
          <a:p>
            <a:r>
              <a:rPr lang="ru-RU" sz="2400" b="1" i="1" dirty="0" smtClean="0"/>
              <a:t>конфигурация устройства </a:t>
            </a:r>
            <a:r>
              <a:rPr lang="ru-RU" sz="2400" i="1" dirty="0" smtClean="0"/>
              <a:t>- н</a:t>
            </a:r>
            <a:r>
              <a:rPr lang="ru-RU" sz="2400" dirty="0" smtClean="0"/>
              <a:t>абор поддерживаемых </a:t>
            </a:r>
            <a:r>
              <a:rPr lang="ru-RU" sz="2400" dirty="0"/>
              <a:t>интерфейсов </a:t>
            </a:r>
            <a:endParaRPr lang="ru-RU" sz="2400" dirty="0" smtClean="0"/>
          </a:p>
          <a:p>
            <a:pPr lvl="1"/>
            <a:r>
              <a:rPr lang="ru-RU" sz="2200" dirty="0" smtClean="0"/>
              <a:t>От </a:t>
            </a:r>
            <a:r>
              <a:rPr lang="ru-RU" sz="2200" dirty="0"/>
              <a:t>выбранной конфигурации зависят доступная функциональность и зачастую — потребляемая мощность. </a:t>
            </a:r>
            <a:endParaRPr lang="ru-RU" sz="2200" dirty="0" smtClean="0"/>
          </a:p>
          <a:p>
            <a:pPr lvl="1"/>
            <a:r>
              <a:rPr lang="ru-RU" sz="2200" dirty="0"/>
              <a:t>Хост выбирает конфигурацию, исходя из доступности всех ресурсов, затребованных данной конфигурацией, включая и ток потребления от шины. </a:t>
            </a:r>
            <a:endParaRPr lang="ru-RU" sz="2200" dirty="0" smtClean="0"/>
          </a:p>
          <a:p>
            <a:pPr lvl="1"/>
            <a:r>
              <a:rPr lang="ru-RU" sz="2200" dirty="0" smtClean="0"/>
              <a:t>От интерфейса зависит потребление энергии и ресурсов шины.</a:t>
            </a:r>
            <a:endParaRPr lang="ru-RU" sz="2200" dirty="0"/>
          </a:p>
        </p:txBody>
      </p:sp>
      <p:pic>
        <p:nvPicPr>
          <p:cNvPr id="4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752" y="3861048"/>
            <a:ext cx="3406574" cy="23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73" y="4395234"/>
            <a:ext cx="5337579" cy="1266014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843808" y="5373216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841923" y="5229200"/>
            <a:ext cx="1082005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43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3199" y="201397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 smtClean="0"/>
              <a:t>Особенности конечных точек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8415" y="893537"/>
            <a:ext cx="8699167" cy="5616624"/>
          </a:xfrm>
        </p:spPr>
        <p:txBody>
          <a:bodyPr>
            <a:noAutofit/>
          </a:bodyPr>
          <a:lstStyle/>
          <a:p>
            <a:pPr marL="536575" lvl="1" indent="-228600">
              <a:spcBef>
                <a:spcPts val="1200"/>
              </a:spcBef>
              <a:tabLst>
                <a:tab pos="895350" algn="l"/>
              </a:tabLst>
            </a:pPr>
            <a:r>
              <a:rPr lang="ru-RU" sz="2200" u="sng" dirty="0" smtClean="0"/>
              <a:t>Каждая конечная точка имеет адрес и направления передачи</a:t>
            </a:r>
          </a:p>
          <a:p>
            <a:pPr marL="536575" lvl="2">
              <a:spcBef>
                <a:spcPts val="1200"/>
              </a:spcBef>
              <a:tabLst>
                <a:tab pos="895350" algn="l"/>
              </a:tabLst>
            </a:pPr>
            <a:r>
              <a:rPr lang="ru-RU" sz="2200" b="1" dirty="0" smtClean="0"/>
              <a:t>Адрес и направление </a:t>
            </a:r>
            <a:r>
              <a:rPr lang="ru-RU" sz="2200" b="1" i="1" dirty="0"/>
              <a:t>идентифицируют приемник или источник информации при обмене хост-контроллера с устройствами </a:t>
            </a:r>
            <a:endParaRPr lang="ru-RU" sz="2200" b="1" dirty="0" smtClean="0"/>
          </a:p>
          <a:p>
            <a:pPr marL="993775" lvl="3">
              <a:spcBef>
                <a:spcPts val="1200"/>
              </a:spcBef>
              <a:tabLst>
                <a:tab pos="895350" algn="l"/>
              </a:tabLst>
            </a:pPr>
            <a:r>
              <a:rPr lang="ru-RU" dirty="0" smtClean="0"/>
              <a:t>Каждое устройство </a:t>
            </a:r>
            <a:r>
              <a:rPr lang="ru-RU" dirty="0"/>
              <a:t>USB обязательно имеет </a:t>
            </a:r>
            <a:r>
              <a:rPr lang="ru-RU" i="1" dirty="0"/>
              <a:t>двунаправленную конечную точку 0 </a:t>
            </a:r>
            <a:r>
              <a:rPr lang="ru-RU" dirty="0"/>
              <a:t>(</a:t>
            </a:r>
            <a:r>
              <a:rPr lang="ru-RU" i="1" dirty="0"/>
              <a:t>ЕР0), </a:t>
            </a:r>
            <a:r>
              <a:rPr lang="ru-RU" dirty="0"/>
              <a:t>через которую осуществляется его общее </a:t>
            </a:r>
            <a:r>
              <a:rPr lang="ru-RU" dirty="0" smtClean="0"/>
              <a:t>управление и конфигурация устройства. </a:t>
            </a:r>
          </a:p>
          <a:p>
            <a:pPr marL="993775" lvl="3">
              <a:spcBef>
                <a:spcPts val="1200"/>
              </a:spcBef>
              <a:tabLst>
                <a:tab pos="895350" algn="l"/>
              </a:tabLst>
            </a:pPr>
            <a:r>
              <a:rPr lang="ru-RU" dirty="0" smtClean="0"/>
              <a:t>Каждая точка имеет свои настройки. В том числе режим работы, адрес, направления передач и т.д.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581128"/>
            <a:ext cx="7704856" cy="182750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211960" y="5661248"/>
            <a:ext cx="1512168" cy="350049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91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8356" y="1052736"/>
            <a:ext cx="8574124" cy="561662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каждое </a:t>
            </a:r>
            <a:r>
              <a:rPr lang="ru-RU" sz="2200" dirty="0"/>
              <a:t>устройство имеет линейные приемники сигналов D+ и </a:t>
            </a:r>
            <a:r>
              <a:rPr lang="ru-RU" sz="2200" dirty="0" smtClean="0"/>
              <a:t>D-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Устройства </a:t>
            </a:r>
            <a:r>
              <a:rPr lang="ru-RU" sz="2200" dirty="0" err="1"/>
              <a:t>Low</a:t>
            </a:r>
            <a:r>
              <a:rPr lang="ru-RU" sz="2200" dirty="0"/>
              <a:t> </a:t>
            </a:r>
            <a:r>
              <a:rPr lang="ru-RU" sz="2200" dirty="0" err="1"/>
              <a:t>Speed</a:t>
            </a:r>
            <a:r>
              <a:rPr lang="ru-RU" sz="2200" dirty="0"/>
              <a:t> подтягивают линию D</a:t>
            </a:r>
            <a:r>
              <a:rPr lang="ru-RU" sz="2200" dirty="0" smtClean="0"/>
              <a:t>− к +3.3 В, </a:t>
            </a:r>
            <a:endParaRPr lang="ru-RU" sz="2200" dirty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устройства подтягивают </a:t>
            </a:r>
            <a:r>
              <a:rPr lang="ru-RU" sz="2200" dirty="0" err="1"/>
              <a:t>Full</a:t>
            </a:r>
            <a:r>
              <a:rPr lang="ru-RU" sz="2200" dirty="0"/>
              <a:t> </a:t>
            </a:r>
            <a:r>
              <a:rPr lang="ru-RU" sz="2200" dirty="0" smtClean="0"/>
              <a:t>+</a:t>
            </a:r>
            <a:r>
              <a:rPr lang="ru-RU" sz="2200" dirty="0" err="1"/>
              <a:t>Speed</a:t>
            </a:r>
            <a:r>
              <a:rPr lang="ru-RU" sz="2200" dirty="0"/>
              <a:t>  линию D к +3.3 В,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передатчики линий </a:t>
            </a:r>
            <a:r>
              <a:rPr lang="ru-RU" sz="2200" dirty="0"/>
              <a:t>D+ и D- </a:t>
            </a:r>
            <a:r>
              <a:rPr lang="ru-RU" sz="2200" dirty="0" smtClean="0"/>
              <a:t>управляются </a:t>
            </a:r>
            <a:r>
              <a:rPr lang="ru-RU" sz="2200" dirty="0"/>
              <a:t>индивидуально.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/>
              <a:t>З</a:t>
            </a:r>
            <a:r>
              <a:rPr lang="ru-RU" sz="2200" dirty="0" smtClean="0"/>
              <a:t>амыкание </a:t>
            </a:r>
            <a:r>
              <a:rPr lang="ru-RU" sz="2200" dirty="0"/>
              <a:t>D+ и D- </a:t>
            </a:r>
            <a:r>
              <a:rPr lang="ru-RU" sz="2200" dirty="0" smtClean="0"/>
              <a:t>на </a:t>
            </a:r>
            <a:r>
              <a:rPr lang="ru-RU" sz="2200" dirty="0"/>
              <a:t>минус </a:t>
            </a:r>
            <a:r>
              <a:rPr lang="ru-RU" sz="2200" dirty="0" smtClean="0"/>
              <a:t>- </a:t>
            </a:r>
            <a:r>
              <a:rPr lang="ru-RU" sz="2200" dirty="0" err="1" smtClean="0"/>
              <a:t>Single</a:t>
            </a:r>
            <a:r>
              <a:rPr lang="ru-RU" sz="2200" dirty="0" smtClean="0"/>
              <a:t> </a:t>
            </a:r>
            <a:r>
              <a:rPr lang="ru-RU" sz="2200" dirty="0" err="1"/>
              <a:t>Ended</a:t>
            </a:r>
            <a:r>
              <a:rPr lang="ru-RU" sz="2200" dirty="0"/>
              <a:t> 0, сокращенно SE0; замыкание на плюс — SE1.</a:t>
            </a:r>
            <a:endParaRPr lang="ru-RU" sz="2200" dirty="0" smtClean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  <p:pic>
        <p:nvPicPr>
          <p:cNvPr id="2050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488928"/>
            <a:ext cx="2263742" cy="3224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72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15077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Структура конечной точки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66136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000" b="1" dirty="0" smtClean="0"/>
              <a:t>Конечные </a:t>
            </a:r>
            <a:r>
              <a:rPr lang="ru-RU" sz="2000" b="1" dirty="0"/>
              <a:t>точки описываются </a:t>
            </a:r>
            <a:r>
              <a:rPr lang="ru-RU" sz="2000" b="1" dirty="0" smtClean="0"/>
              <a:t>параметрами</a:t>
            </a:r>
            <a:r>
              <a:rPr lang="ru-RU" sz="2000" b="1" dirty="0"/>
              <a:t>:</a:t>
            </a:r>
          </a:p>
          <a:p>
            <a:pPr>
              <a:buSzPct val="100000"/>
            </a:pPr>
            <a:r>
              <a:rPr lang="ru-RU" sz="2000" dirty="0"/>
              <a:t>требуемой частотой доступа к </a:t>
            </a:r>
            <a:r>
              <a:rPr lang="ru-RU" sz="2000" dirty="0" smtClean="0"/>
              <a:t>шине (полоса шины) </a:t>
            </a:r>
            <a:r>
              <a:rPr lang="ru-RU" sz="2000" dirty="0"/>
              <a:t>и допустимыми задержками </a:t>
            </a:r>
            <a:r>
              <a:rPr lang="ru-RU" sz="2000" dirty="0" smtClean="0"/>
              <a:t>обслуживания </a:t>
            </a:r>
            <a:r>
              <a:rPr lang="en-US" sz="2000" dirty="0" smtClean="0"/>
              <a:t>(ping, </a:t>
            </a:r>
            <a:r>
              <a:rPr lang="ru-RU" sz="2000" dirty="0" smtClean="0"/>
              <a:t>лаги</a:t>
            </a:r>
            <a:r>
              <a:rPr lang="en-US" sz="2000" dirty="0" smtClean="0"/>
              <a:t>)</a:t>
            </a:r>
            <a:r>
              <a:rPr lang="ru-RU" sz="2000" dirty="0" smtClean="0"/>
              <a:t>;</a:t>
            </a:r>
            <a:endParaRPr lang="ru-RU" sz="2000" dirty="0"/>
          </a:p>
          <a:p>
            <a:pPr>
              <a:buSzPct val="100000"/>
            </a:pPr>
            <a:r>
              <a:rPr lang="ru-RU" sz="2000" dirty="0"/>
              <a:t>требуемой полосой пропускания канала;</a:t>
            </a:r>
          </a:p>
          <a:p>
            <a:pPr>
              <a:buSzPct val="100000"/>
            </a:pPr>
            <a:r>
              <a:rPr lang="ru-RU" sz="2000" dirty="0"/>
              <a:t>номером точки;</a:t>
            </a:r>
          </a:p>
          <a:p>
            <a:pPr>
              <a:buSzPct val="100000"/>
            </a:pPr>
            <a:r>
              <a:rPr lang="ru-RU" sz="2000" dirty="0"/>
              <a:t>требованиями к обработке ошибок;</a:t>
            </a:r>
          </a:p>
          <a:p>
            <a:pPr>
              <a:buSzPct val="100000"/>
            </a:pPr>
            <a:r>
              <a:rPr lang="ru-RU" sz="2000" dirty="0"/>
              <a:t>максимальными размерами передаваемых и принимаемых пакетов;</a:t>
            </a:r>
          </a:p>
          <a:p>
            <a:pPr>
              <a:buSzPct val="100000"/>
            </a:pPr>
            <a:r>
              <a:rPr lang="ru-RU" sz="2000" dirty="0"/>
              <a:t>типом обмена;</a:t>
            </a:r>
          </a:p>
          <a:p>
            <a:pPr>
              <a:buSzPct val="100000"/>
            </a:pPr>
            <a:r>
              <a:rPr lang="ru-RU" sz="2000" dirty="0"/>
              <a:t>направлением обмена (для </a:t>
            </a:r>
            <a:r>
              <a:rPr lang="ru-RU" sz="2000" dirty="0" smtClean="0"/>
              <a:t>сплошного (масса) </a:t>
            </a:r>
            <a:r>
              <a:rPr lang="ru-RU" sz="2000" dirty="0"/>
              <a:t>и изохронного обменов).</a:t>
            </a:r>
          </a:p>
          <a:p>
            <a:pPr>
              <a:spcBef>
                <a:spcPts val="1200"/>
              </a:spcBef>
              <a:buNone/>
            </a:pPr>
            <a:endParaRPr lang="ru-RU" sz="2000" dirty="0"/>
          </a:p>
        </p:txBody>
      </p:sp>
      <p:pic>
        <p:nvPicPr>
          <p:cNvPr id="5" name="Picture 4" descr="ÐÐ¾Ð³Ð¸ÑÐµÑÐºÐ°Ñ Ð°ÑÑÐ¸ÑÐµÐºÑÑÑÐ°- Ð·Ð²ÐµÐ·Ð´Ð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262" y="4221088"/>
            <a:ext cx="3406574" cy="234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565687"/>
            <a:ext cx="5337579" cy="1266014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843808" y="5373216"/>
            <a:ext cx="936104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86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7504" y="1556793"/>
            <a:ext cx="8350696" cy="2043658"/>
          </a:xfrm>
        </p:spPr>
        <p:txBody>
          <a:bodyPr>
            <a:normAutofit fontScale="90000"/>
          </a:bodyPr>
          <a:lstStyle/>
          <a:p>
            <a:r>
              <a:rPr lang="ru-RU" b="1" dirty="0" smtClean="0"/>
              <a:t>Логическая топология </a:t>
            </a:r>
            <a:r>
              <a:rPr lang="en-US" b="1" dirty="0" smtClean="0"/>
              <a:t>USB. </a:t>
            </a:r>
            <a:r>
              <a:rPr lang="ru-RU" b="1" dirty="0" smtClean="0"/>
              <a:t>Каналы передачи данных</a:t>
            </a:r>
            <a:r>
              <a:rPr lang="en-US" b="1" dirty="0" smtClean="0"/>
              <a:t> </a:t>
            </a:r>
            <a:r>
              <a:rPr lang="ru-RU" b="1" dirty="0" smtClean="0"/>
              <a:t>(уровень передачи – прикладной уровень).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6400800" cy="1752600"/>
          </a:xfrm>
        </p:spPr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21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764704"/>
            <a:ext cx="8567870" cy="6040281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707904" y="2852936"/>
            <a:ext cx="115212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981661" y="4437112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Нет адресации 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54026" y="3025380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Есть адресация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51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rmAutofit/>
          </a:bodyPr>
          <a:lstStyle/>
          <a:p>
            <a:r>
              <a:rPr lang="ru-RU" sz="3600" dirty="0"/>
              <a:t>Канальная структура </a:t>
            </a:r>
            <a:r>
              <a:rPr lang="en-US" sz="3600" dirty="0"/>
              <a:t>USB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1320" y="1168019"/>
            <a:ext cx="8661360" cy="5040560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 smtClean="0"/>
              <a:t>Канал </a:t>
            </a:r>
            <a:r>
              <a:rPr lang="ru-RU" sz="2400" dirty="0" smtClean="0"/>
              <a:t>- логическая связка </a:t>
            </a:r>
            <a:r>
              <a:rPr lang="ru-RU" sz="2400" dirty="0"/>
              <a:t>между хостом и конечной точкой внешнего устройства.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Каждое </a:t>
            </a:r>
            <a:r>
              <a:rPr lang="ru-RU" sz="2200" dirty="0"/>
              <a:t>устройство может разбить свой канал </a:t>
            </a:r>
            <a:r>
              <a:rPr lang="ru-RU" sz="2200" dirty="0" smtClean="0"/>
              <a:t>на подканалы для различных своих данных (например, аудио, субтитры и видео в фильме) – подканалы последовательные, а не параллельно.</a:t>
            </a:r>
          </a:p>
          <a:p>
            <a:pPr lvl="3">
              <a:spcBef>
                <a:spcPts val="1200"/>
              </a:spcBef>
            </a:pPr>
            <a:r>
              <a:rPr lang="ru-RU" i="1" dirty="0" smtClean="0"/>
              <a:t>Каждый подканал делится на </a:t>
            </a:r>
            <a:r>
              <a:rPr lang="en-US" i="1" dirty="0" smtClean="0"/>
              <a:t>IN </a:t>
            </a:r>
            <a:r>
              <a:rPr lang="ru-RU" i="1" dirty="0" smtClean="0"/>
              <a:t>и </a:t>
            </a:r>
            <a:r>
              <a:rPr lang="en-US" i="1" dirty="0" smtClean="0"/>
              <a:t>OUT</a:t>
            </a:r>
            <a:r>
              <a:rPr lang="ru-RU" i="1" dirty="0" smtClean="0"/>
              <a:t>.</a:t>
            </a:r>
          </a:p>
          <a:p>
            <a:pPr>
              <a:spcBef>
                <a:spcPts val="1200"/>
              </a:spcBef>
            </a:pPr>
            <a:r>
              <a:rPr lang="ru-RU" sz="2400" b="1" i="1" dirty="0"/>
              <a:t>Все операции по передаче данных по шине USB инициируются хостом. 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186" y="4745707"/>
            <a:ext cx="6505575" cy="1543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360985" y="5661248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59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dirty="0" smtClean="0"/>
              <a:t>Виды каналов </a:t>
            </a:r>
            <a:r>
              <a:rPr lang="en-US" sz="3200" dirty="0" smtClean="0"/>
              <a:t>USB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5589" y="1135074"/>
            <a:ext cx="8870740" cy="561662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defRPr/>
            </a:pPr>
            <a:r>
              <a:rPr lang="ru-RU" sz="2200" b="1" dirty="0" smtClean="0"/>
              <a:t>Потоковый канал данных</a:t>
            </a:r>
            <a:r>
              <a:rPr lang="ru-RU" sz="2200" dirty="0"/>
              <a:t> (или просто поток, </a:t>
            </a:r>
            <a:r>
              <a:rPr lang="ru-RU" sz="2200" b="1" dirty="0" err="1"/>
              <a:t>streaming</a:t>
            </a:r>
            <a:r>
              <a:rPr lang="ru-RU" sz="2200" b="1" dirty="0"/>
              <a:t> </a:t>
            </a:r>
            <a:r>
              <a:rPr lang="ru-RU" sz="2200" b="1" dirty="0" err="1" smtClean="0"/>
              <a:t>pipe</a:t>
            </a:r>
            <a:r>
              <a:rPr lang="ru-RU" sz="2200" dirty="0" smtClean="0"/>
              <a:t>) </a:t>
            </a:r>
          </a:p>
          <a:p>
            <a:pPr lvl="1">
              <a:spcBef>
                <a:spcPts val="0"/>
              </a:spcBef>
              <a:defRPr/>
            </a:pPr>
            <a:r>
              <a:rPr lang="ru-RU" sz="2000" dirty="0" smtClean="0"/>
              <a:t>структура которых определяется </a:t>
            </a:r>
            <a:r>
              <a:rPr lang="ru-RU" sz="2000" dirty="0"/>
              <a:t>клиентским ПО. </a:t>
            </a:r>
            <a:endParaRPr lang="en-US" sz="2000" dirty="0" smtClean="0"/>
          </a:p>
          <a:p>
            <a:pPr lvl="1">
              <a:spcBef>
                <a:spcPts val="0"/>
              </a:spcBef>
              <a:defRPr/>
            </a:pPr>
            <a:r>
              <a:rPr lang="ru-RU" sz="2000" i="1" dirty="0" smtClean="0"/>
              <a:t>Канал однонаправленный. </a:t>
            </a:r>
            <a:endParaRPr lang="en-US" sz="2000" i="1" dirty="0" smtClean="0"/>
          </a:p>
          <a:p>
            <a:pPr>
              <a:defRPr/>
            </a:pPr>
            <a:r>
              <a:rPr lang="ru-RU" sz="2200" b="1" dirty="0" smtClean="0"/>
              <a:t>Канал </a:t>
            </a:r>
            <a:r>
              <a:rPr lang="ru-RU" sz="2200" b="1" dirty="0"/>
              <a:t>сообщений</a:t>
            </a:r>
            <a:r>
              <a:rPr lang="ru-RU" sz="2200" dirty="0"/>
              <a:t> (</a:t>
            </a:r>
            <a:r>
              <a:rPr lang="ru-RU" sz="2200" b="1" dirty="0" err="1"/>
              <a:t>message</a:t>
            </a:r>
            <a:r>
              <a:rPr lang="ru-RU" sz="2200" b="1" dirty="0"/>
              <a:t> </a:t>
            </a:r>
            <a:r>
              <a:rPr lang="ru-RU" sz="2200" b="1" dirty="0" err="1"/>
              <a:t>pipe</a:t>
            </a:r>
            <a:r>
              <a:rPr lang="ru-RU" sz="2200" dirty="0"/>
              <a:t> или </a:t>
            </a:r>
            <a:r>
              <a:rPr lang="ru-RU" sz="2200" b="1" dirty="0" err="1"/>
              <a:t>control</a:t>
            </a:r>
            <a:r>
              <a:rPr lang="ru-RU" sz="2200" b="1" dirty="0"/>
              <a:t> </a:t>
            </a:r>
            <a:r>
              <a:rPr lang="ru-RU" sz="2200" b="1" dirty="0" err="1"/>
              <a:t>pipe</a:t>
            </a:r>
            <a:r>
              <a:rPr lang="ru-RU" sz="2200" dirty="0"/>
              <a:t>) </a:t>
            </a:r>
            <a:endParaRPr lang="ru-RU" sz="2200" dirty="0" smtClean="0"/>
          </a:p>
          <a:p>
            <a:pPr lvl="1">
              <a:defRPr/>
            </a:pPr>
            <a:r>
              <a:rPr lang="ru-RU" sz="2000" dirty="0" smtClean="0"/>
              <a:t>структура </a:t>
            </a:r>
            <a:r>
              <a:rPr lang="ru-RU" sz="2000" dirty="0"/>
              <a:t>которых определяется спецификацией USB.</a:t>
            </a:r>
            <a:endParaRPr lang="en-US" sz="2000" dirty="0"/>
          </a:p>
          <a:p>
            <a:pPr lvl="1">
              <a:defRPr/>
            </a:pPr>
            <a:r>
              <a:rPr lang="ru-RU" sz="2000" i="1" dirty="0" smtClean="0"/>
              <a:t>Каналы двунаправленные. </a:t>
            </a:r>
            <a:endParaRPr lang="en-US" sz="2000" i="1" dirty="0"/>
          </a:p>
          <a:p>
            <a:pPr lvl="1">
              <a:defRPr/>
            </a:pPr>
            <a:r>
              <a:rPr lang="ru-RU" sz="2000" dirty="0"/>
              <a:t>П</a:t>
            </a:r>
            <a:r>
              <a:rPr lang="ru-RU" sz="2000" dirty="0" smtClean="0"/>
              <a:t>рименяются </a:t>
            </a:r>
            <a:r>
              <a:rPr lang="ru-RU" sz="2000" dirty="0"/>
              <a:t>для передачи управляющих посылок. </a:t>
            </a:r>
            <a:endParaRPr lang="en-US" sz="2000" dirty="0"/>
          </a:p>
          <a:p>
            <a:pPr lvl="1">
              <a:defRPr/>
            </a:pPr>
            <a:r>
              <a:rPr lang="ru-RU" sz="2000" dirty="0"/>
              <a:t>Каналы </a:t>
            </a:r>
            <a:r>
              <a:rPr lang="ru-RU" sz="2000" dirty="0" smtClean="0"/>
              <a:t>синхронизированы.</a:t>
            </a:r>
            <a:endParaRPr lang="ru-RU" sz="2000" dirty="0"/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 smtClean="0"/>
              <a:t>Канал по умолчанию</a:t>
            </a:r>
            <a:r>
              <a:rPr lang="ru-RU" sz="2200" dirty="0" smtClean="0"/>
              <a:t> </a:t>
            </a:r>
            <a:r>
              <a:rPr lang="en-US" sz="2200" dirty="0" smtClean="0"/>
              <a:t>(EP0).</a:t>
            </a:r>
            <a:endParaRPr lang="ru-RU" sz="2200" dirty="0" smtClean="0"/>
          </a:p>
          <a:p>
            <a:pPr marL="806450" lvl="3" indent="-273050">
              <a:spcBef>
                <a:spcPts val="600"/>
              </a:spcBef>
            </a:pPr>
            <a:r>
              <a:rPr lang="ru-RU" dirty="0"/>
              <a:t>Для передачи команд (и данных, входящих в состав команд</a:t>
            </a:r>
            <a:r>
              <a:rPr lang="ru-RU" dirty="0" smtClean="0"/>
              <a:t>).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951809"/>
            <a:ext cx="6505575" cy="15430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283968" y="5949280"/>
            <a:ext cx="1224136" cy="2880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538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</a:t>
            </a:r>
            <a:r>
              <a:rPr lang="ru-RU" dirty="0" smtClean="0"/>
              <a:t>. Стек протоколов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69" y="764704"/>
            <a:ext cx="8495862" cy="598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34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USB. </a:t>
            </a:r>
            <a:r>
              <a:rPr lang="ru-RU" dirty="0" smtClean="0"/>
              <a:t>Типы пакетов </a:t>
            </a:r>
            <a:r>
              <a:rPr lang="en-US" dirty="0" smtClean="0"/>
              <a:t>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557426"/>
              </p:ext>
            </p:extLst>
          </p:nvPr>
        </p:nvGraphicFramePr>
        <p:xfrm>
          <a:off x="179512" y="1072920"/>
          <a:ext cx="8784975" cy="5213992"/>
        </p:xfrm>
        <a:graphic>
          <a:graphicData uri="http://schemas.openxmlformats.org/drawingml/2006/table">
            <a:tbl>
              <a:tblPr/>
              <a:tblGrid>
                <a:gridCol w="1324238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246340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644479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649135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39207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606828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06141">
                <a:tc>
                  <a:txBody>
                    <a:bodyPr/>
                    <a:lstStyle/>
                    <a:p>
                      <a:r>
                        <a:rPr lang="ru-RU" sz="1200" i="1" dirty="0">
                          <a:effectLst/>
                        </a:rPr>
                        <a:t>Зарезервировано</a:t>
                      </a:r>
                      <a:endParaRPr lang="ru-RU" sz="12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0000 1111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35239"/>
                  </a:ext>
                </a:extLst>
              </a:tr>
              <a:tr h="475830">
                <a:tc rowSpan="6"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Token</a:t>
                      </a:r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smtClean="0">
                          <a:effectLst/>
                        </a:rPr>
                        <a:t>(маркер)</a:t>
                      </a:r>
                    </a:p>
                    <a:p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800" dirty="0" smtClean="0">
                          <a:effectLst/>
                        </a:rPr>
                        <a:t>Источник всегда ХОСТ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1000 0111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OUT</a:t>
                      </a:r>
                      <a:endParaRPr lang="en-US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следующий пакет будет содержать данные от хоста к устройству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099576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1001 0110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>
                          <a:effectLst/>
                        </a:rPr>
                        <a:t>IN</a:t>
                      </a:r>
                      <a:endParaRPr lang="en-US" sz="17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готов принять от устройства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197911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1010 0101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SOF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Пакет, отмечающий начало </a:t>
                      </a:r>
                      <a:r>
                        <a:rPr lang="ru-RU" sz="1800" dirty="0" smtClean="0">
                          <a:effectLst/>
                        </a:rPr>
                        <a:t>временного </a:t>
                      </a:r>
                      <a:r>
                        <a:rPr lang="ru-RU" sz="1800" dirty="0">
                          <a:effectLst/>
                        </a:rPr>
                        <a:t>фрейма или </a:t>
                      </a:r>
                      <a:r>
                        <a:rPr lang="ru-RU" sz="1800" dirty="0" err="1">
                          <a:effectLst/>
                        </a:rPr>
                        <a:t>микрофрейма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112442"/>
                  </a:ext>
                </a:extLst>
              </a:tr>
              <a:tr h="56825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1011 0100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SETUP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Хост уведомляет устройство, что следующий пакет будет содержать конфигурационные данные от хоста к устройству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826397"/>
                  </a:ext>
                </a:extLst>
              </a:tr>
              <a:tr h="198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1000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0001 1110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SPLIT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 разделённая передача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858104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>
                          <a:effectLst/>
                        </a:rPr>
                        <a:t>0100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700" dirty="0">
                          <a:effectLst/>
                        </a:rPr>
                        <a:t>0010 1101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effectLst/>
                        </a:rPr>
                        <a:t>PING</a:t>
                      </a:r>
                      <a:endParaRPr lang="en-US" sz="17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Проверка возможности приёма данных устройством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381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947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/>
              <a:t>USB. </a:t>
            </a:r>
            <a:r>
              <a:rPr lang="ru-RU" dirty="0"/>
              <a:t>Типы </a:t>
            </a:r>
            <a:r>
              <a:rPr lang="ru-RU" dirty="0" smtClean="0"/>
              <a:t>пакетов</a:t>
            </a:r>
            <a:r>
              <a:rPr lang="en-US" dirty="0" smtClean="0"/>
              <a:t> 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103090"/>
              </p:ext>
            </p:extLst>
          </p:nvPr>
        </p:nvGraphicFramePr>
        <p:xfrm>
          <a:off x="179512" y="980728"/>
          <a:ext cx="8712967" cy="2709388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429618">
                <a:tc rowSpan="2"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Special</a:t>
                      </a:r>
                      <a:endParaRPr lang="ru-RU" sz="1600" dirty="0" smtClean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</a:rPr>
                        <a:t>PRE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baseline="0" dirty="0" smtClean="0">
                          <a:effectLst/>
                        </a:rPr>
                        <a:t>источник хост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smtClean="0">
                          <a:effectLst/>
                        </a:rPr>
                        <a:t>ERR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0011 1100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PRE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>
                          <a:effectLst/>
                        </a:rPr>
                        <a:t>Уведомление хабу, что следующая транзакция будет осуществляться в режиме Low Speed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785756"/>
                  </a:ext>
                </a:extLst>
              </a:tr>
              <a:tr h="244774">
                <a:tc vMerge="1"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ERR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700" dirty="0">
                          <a:effectLst/>
                        </a:rPr>
                        <a:t>Ошибка разделённой передачи (USB </a:t>
                      </a:r>
                      <a:r>
                        <a:rPr lang="ru-RU" sz="1700" dirty="0" err="1">
                          <a:effectLst/>
                        </a:rPr>
                        <a:t>High</a:t>
                      </a:r>
                      <a:r>
                        <a:rPr lang="ru-RU" sz="1700" dirty="0">
                          <a:effectLst/>
                        </a:rPr>
                        <a:t> </a:t>
                      </a:r>
                      <a:r>
                        <a:rPr lang="ru-RU" sz="1700" dirty="0" err="1">
                          <a:effectLst/>
                        </a:rPr>
                        <a:t>Speed</a:t>
                      </a:r>
                      <a:r>
                        <a:rPr lang="ru-RU" sz="17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189770"/>
                  </a:ext>
                </a:extLst>
              </a:tr>
            </a:tbl>
          </a:graphicData>
        </a:graphic>
      </p:graphicFrame>
      <p:graphicFrame>
        <p:nvGraphicFramePr>
          <p:cNvPr id="5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0326055"/>
              </p:ext>
            </p:extLst>
          </p:nvPr>
        </p:nvGraphicFramePr>
        <p:xfrm>
          <a:off x="179512" y="4005064"/>
          <a:ext cx="8712967" cy="2445310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</a:t>
                      </a:r>
                      <a:r>
                        <a:rPr lang="ru-RU" sz="1400" dirty="0">
                          <a:effectLst/>
                        </a:rPr>
                        <a:t>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52352">
                <a:tc rowSpan="4">
                  <a:txBody>
                    <a:bodyPr/>
                    <a:lstStyle/>
                    <a:p>
                      <a:r>
                        <a:rPr lang="en-US" sz="1800" dirty="0" smtClean="0">
                          <a:effectLst/>
                        </a:rPr>
                        <a:t>Data</a:t>
                      </a:r>
                      <a:endParaRPr lang="ru-RU" sz="1800" dirty="0" smtClean="0">
                        <a:effectLst/>
                      </a:endParaRPr>
                    </a:p>
                    <a:p>
                      <a:endParaRPr lang="ru-RU" sz="1800" dirty="0" smtClean="0">
                        <a:effectLst/>
                      </a:endParaRPr>
                    </a:p>
                    <a:p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 </a:t>
                      </a:r>
                      <a:endParaRPr lang="en-US" sz="1600" dirty="0" smtClean="0">
                        <a:effectLst/>
                      </a:endParaRPr>
                    </a:p>
                    <a:p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1100 0011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DATA0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Чётный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494957"/>
                  </a:ext>
                </a:extLst>
              </a:tr>
              <a:tr h="15235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1101 0010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DATA1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Нечётный пакет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69411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1110 0001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DATA2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 данных для высокоскоростной изохронной передачи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499458"/>
                  </a:ext>
                </a:extLst>
              </a:tr>
              <a:tr h="3834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1111 0000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MDATA</a:t>
                      </a:r>
                      <a:endParaRPr lang="en-US" sz="18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Пакет данных для высокоскоростной изохронной передачи (USB </a:t>
                      </a:r>
                      <a:r>
                        <a:rPr lang="ru-RU" sz="1800" dirty="0" err="1">
                          <a:effectLst/>
                        </a:rPr>
                        <a:t>High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Speed</a:t>
                      </a:r>
                      <a:r>
                        <a:rPr lang="ru-RU" sz="1800" dirty="0">
                          <a:effectLst/>
                        </a:rPr>
                        <a:t>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935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5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en-US" dirty="0"/>
              <a:t>USB. </a:t>
            </a:r>
            <a:r>
              <a:rPr lang="ru-RU" dirty="0"/>
              <a:t>Типы </a:t>
            </a:r>
            <a:r>
              <a:rPr lang="ru-RU" dirty="0" smtClean="0"/>
              <a:t>пакетов</a:t>
            </a:r>
            <a:r>
              <a:rPr lang="en-US" dirty="0" smtClean="0"/>
              <a:t> USB 2.0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064095"/>
              </p:ext>
            </p:extLst>
          </p:nvPr>
        </p:nvGraphicFramePr>
        <p:xfrm>
          <a:off x="179512" y="908720"/>
          <a:ext cx="8712967" cy="3928588"/>
        </p:xfrm>
        <a:graphic>
          <a:graphicData uri="http://schemas.openxmlformats.org/drawingml/2006/table">
            <a:tbl>
              <a:tblPr/>
              <a:tblGrid>
                <a:gridCol w="1017154">
                  <a:extLst>
                    <a:ext uri="{9D8B030D-6E8A-4147-A177-3AD203B41FA5}">
                      <a16:colId xmlns:a16="http://schemas.microsoft.com/office/drawing/2014/main" val="698934775"/>
                    </a:ext>
                  </a:extLst>
                </a:gridCol>
                <a:gridCol w="1168114">
                  <a:extLst>
                    <a:ext uri="{9D8B030D-6E8A-4147-A177-3AD203B41FA5}">
                      <a16:colId xmlns:a16="http://schemas.microsoft.com/office/drawing/2014/main" val="4173141647"/>
                    </a:ext>
                  </a:extLst>
                </a:gridCol>
                <a:gridCol w="1520266">
                  <a:extLst>
                    <a:ext uri="{9D8B030D-6E8A-4147-A177-3AD203B41FA5}">
                      <a16:colId xmlns:a16="http://schemas.microsoft.com/office/drawing/2014/main" val="3598683914"/>
                    </a:ext>
                  </a:extLst>
                </a:gridCol>
                <a:gridCol w="747250">
                  <a:extLst>
                    <a:ext uri="{9D8B030D-6E8A-4147-A177-3AD203B41FA5}">
                      <a16:colId xmlns:a16="http://schemas.microsoft.com/office/drawing/2014/main" val="4075736982"/>
                    </a:ext>
                  </a:extLst>
                </a:gridCol>
                <a:gridCol w="4260183">
                  <a:extLst>
                    <a:ext uri="{9D8B030D-6E8A-4147-A177-3AD203B41FA5}">
                      <a16:colId xmlns:a16="http://schemas.microsoft.com/office/drawing/2014/main" val="2866163099"/>
                    </a:ext>
                  </a:extLst>
                </a:gridCol>
              </a:tblGrid>
              <a:tr h="244774">
                <a:tc>
                  <a:txBody>
                    <a:bodyPr/>
                    <a:lstStyle/>
                    <a:p>
                      <a:pPr algn="ctr"/>
                      <a:r>
                        <a:rPr lang="ru-RU" sz="1600" dirty="0" smtClean="0">
                          <a:effectLst/>
                        </a:rPr>
                        <a:t>тип</a:t>
                      </a:r>
                      <a:endParaRPr lang="ru-RU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Значение PID (старшим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Передаваемый байт (младшим битом вперед)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Имя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Описание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878395"/>
                  </a:ext>
                </a:extLst>
              </a:tr>
              <a:tr h="198563">
                <a:tc rowSpan="4">
                  <a:txBody>
                    <a:bodyPr/>
                    <a:lstStyle/>
                    <a:p>
                      <a:r>
                        <a:rPr lang="en-US" sz="1600" dirty="0" smtClean="0">
                          <a:effectLst/>
                        </a:rPr>
                        <a:t>Handshake</a:t>
                      </a:r>
                    </a:p>
                    <a:p>
                      <a:endParaRPr lang="en-US" sz="1600" dirty="0" smtClean="0">
                        <a:effectLst/>
                      </a:endParaRPr>
                    </a:p>
                    <a:p>
                      <a:r>
                        <a:rPr lang="en-US" sz="1600" dirty="0" smtClean="0">
                          <a:effectLst/>
                        </a:rPr>
                        <a:t>ASK </a:t>
                      </a:r>
                      <a:r>
                        <a:rPr lang="ru-RU" sz="1600" dirty="0" smtClean="0">
                          <a:effectLst/>
                        </a:rPr>
                        <a:t>источник</a:t>
                      </a:r>
                      <a:r>
                        <a:rPr lang="ru-RU" sz="1600" baseline="0" dirty="0" smtClean="0">
                          <a:effectLst/>
                        </a:rPr>
                        <a:t> хост или устройство</a:t>
                      </a:r>
                    </a:p>
                    <a:p>
                      <a:endParaRPr lang="ru-RU" sz="1600" baseline="0" dirty="0" smtClean="0">
                        <a:effectLst/>
                      </a:endParaRPr>
                    </a:p>
                    <a:p>
                      <a:r>
                        <a:rPr lang="en-US" sz="1600" baseline="0" dirty="0" smtClean="0">
                          <a:effectLst/>
                        </a:rPr>
                        <a:t>NAK, NYET, STALL – </a:t>
                      </a:r>
                      <a:r>
                        <a:rPr lang="ru-RU" sz="1600" baseline="0" dirty="0" smtClean="0">
                          <a:effectLst/>
                        </a:rPr>
                        <a:t>источник устройство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0100 1011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</a:rPr>
                        <a:t>ACK</a:t>
                      </a:r>
                      <a:endParaRPr lang="en-US" sz="160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Подтверждение приёма пакета с данными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423608"/>
                  </a:ext>
                </a:extLst>
              </a:tr>
              <a:tr h="33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0101 1010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NACK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Неготовность обслужить предыдущий пакет, пакет игнорируется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890147"/>
                  </a:ext>
                </a:extLst>
              </a:tr>
              <a:tr h="19856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0110 1001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NYET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>
                          <a:effectLst/>
                        </a:rPr>
                        <a:t>Данные ещё не готовы (USB High Speed)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265816"/>
                  </a:ext>
                </a:extLst>
              </a:tr>
              <a:tr h="42961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1110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>
                          <a:effectLst/>
                        </a:rPr>
                        <a:t>0111 1000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STALL</a:t>
                      </a:r>
                      <a:endParaRPr lang="en-US" sz="1600" dirty="0">
                        <a:effectLst/>
                      </a:endParaRP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Предыдущий пакет обратился к несуществующему или выключенному функционалу</a:t>
                      </a:r>
                    </a:p>
                  </a:txBody>
                  <a:tcPr marL="13574" marR="13574" marT="6787" marB="6787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24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1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02833" cy="5783716"/>
        </p:xfrm>
        <a:graphic>
          <a:graphicData uri="http://schemas.openxmlformats.org/drawingml/2006/table">
            <a:tbl>
              <a:tblPr/>
              <a:tblGrid>
                <a:gridCol w="7338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27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8461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4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маркер-пакетов (</a:t>
                      </a:r>
                      <a:r>
                        <a:rPr lang="en-US" sz="1800" b="1" dirty="0"/>
                        <a:t>Token Packet)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OUT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вывода, передает адрес и номер конечной точки при передаче от хоста к функции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IN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ввода, передает адрес и номер конечной точки при передаче от функции к хосту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SOF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0101b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начала кадра, содержит номер кадра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SETUP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1101b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транзакции управления: передает адрес и номер конечной точки при передаче команды от хоста к функции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64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пакетов данных (</a:t>
                      </a:r>
                      <a:r>
                        <a:rPr lang="ru-RU" sz="1800" b="1" dirty="0" err="1"/>
                        <a:t>Data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Packet</a:t>
                      </a:r>
                      <a:r>
                        <a:rPr lang="ru-RU" sz="1800" b="1" dirty="0"/>
                        <a:t>)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419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Data0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Пакеты данных с четным и нечетным PID, чередуются для точной идентификации подтверждений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Data1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1011b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ru-RU" sz="1800" dirty="0"/>
                        <a:t>Дополнительные типы пакетов данных, используемые в транзакциях с широкополосными изохронными точками (в USB 2.0 для HS)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Data2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0111b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649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MData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1111b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65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1.0 </a:t>
            </a:r>
            <a:r>
              <a:rPr lang="ru-RU" dirty="0" smtClean="0"/>
              <a:t>и 1.1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2200" dirty="0"/>
              <a:t>Спецификация выпущена 15 января 1996 года.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Два </a:t>
            </a:r>
            <a:r>
              <a:rPr lang="ru-RU" sz="2200" dirty="0"/>
              <a:t>режима работы: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режим с низкой пропускной способностью (</a:t>
            </a:r>
            <a:r>
              <a:rPr lang="ru-RU" sz="2000" i="1" dirty="0" err="1"/>
              <a:t>Low-Speed</a:t>
            </a:r>
            <a:r>
              <a:rPr lang="ru-RU" sz="2000" dirty="0"/>
              <a:t>) — 1,5 Мбит/с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000" dirty="0"/>
              <a:t>режим с высокой пропускной способностью (</a:t>
            </a:r>
            <a:r>
              <a:rPr lang="ru-RU" sz="2000" i="1" dirty="0" err="1"/>
              <a:t>Full-Speed</a:t>
            </a:r>
            <a:r>
              <a:rPr lang="ru-RU" sz="2000" dirty="0"/>
              <a:t>) — 12 Мбит/с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Максимальная </a:t>
            </a:r>
            <a:r>
              <a:rPr lang="ru-RU" sz="2200" dirty="0"/>
              <a:t>длина кабеля </a:t>
            </a:r>
            <a:endParaRPr lang="ru-RU" sz="2200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(</a:t>
            </a:r>
            <a:r>
              <a:rPr lang="ru-RU" sz="2200" dirty="0"/>
              <a:t>без экрана) для режима </a:t>
            </a:r>
            <a:r>
              <a:rPr lang="ru-RU" sz="2200" i="1" dirty="0" err="1"/>
              <a:t>Low-Speed</a:t>
            </a:r>
            <a:r>
              <a:rPr lang="ru-RU" sz="2200" dirty="0"/>
              <a:t> — 3 </a:t>
            </a:r>
            <a:r>
              <a:rPr lang="ru-RU" sz="2200" dirty="0" smtClean="0"/>
              <a:t>м;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 smtClean="0"/>
              <a:t>(</a:t>
            </a:r>
            <a:r>
              <a:rPr lang="ru-RU" sz="2200" dirty="0"/>
              <a:t>в экране) для режима </a:t>
            </a:r>
            <a:r>
              <a:rPr lang="ru-RU" sz="2200" i="1" dirty="0" err="1"/>
              <a:t>Full-Speed</a:t>
            </a:r>
            <a:r>
              <a:rPr lang="ru-RU" sz="2200" dirty="0"/>
              <a:t> — 5 </a:t>
            </a:r>
            <a:r>
              <a:rPr lang="ru-RU" sz="2200" dirty="0" smtClean="0"/>
              <a:t>м.</a:t>
            </a:r>
            <a:endParaRPr lang="ru-RU" sz="2200" dirty="0"/>
          </a:p>
          <a:p>
            <a:pPr>
              <a:spcBef>
                <a:spcPts val="1200"/>
              </a:spcBef>
            </a:pPr>
            <a:r>
              <a:rPr lang="ru-RU" sz="2200" dirty="0" smtClean="0"/>
              <a:t>Максимальное </a:t>
            </a:r>
            <a:r>
              <a:rPr lang="ru-RU" sz="2200" dirty="0"/>
              <a:t>количество подключённых </a:t>
            </a:r>
            <a:r>
              <a:rPr lang="ru-RU" sz="2200" dirty="0" smtClean="0"/>
              <a:t>устройств</a:t>
            </a:r>
            <a:br>
              <a:rPr lang="ru-RU" sz="2200" dirty="0" smtClean="0"/>
            </a:br>
            <a:r>
              <a:rPr lang="ru-RU" sz="2200" dirty="0" smtClean="0"/>
              <a:t> </a:t>
            </a:r>
            <a:r>
              <a:rPr lang="ru-RU" sz="2200" dirty="0"/>
              <a:t>(включая </a:t>
            </a:r>
            <a:r>
              <a:rPr lang="ru-RU" sz="2200" dirty="0" smtClean="0"/>
              <a:t>разветвители)</a:t>
            </a:r>
            <a:r>
              <a:rPr lang="ru-RU" sz="2200" dirty="0"/>
              <a:t> — </a:t>
            </a:r>
            <a:r>
              <a:rPr lang="ru-RU" sz="2200" dirty="0" smtClean="0"/>
              <a:t>127 (имеются ввиду</a:t>
            </a:r>
            <a:br>
              <a:rPr lang="ru-RU" sz="2200" dirty="0" smtClean="0"/>
            </a:br>
            <a:r>
              <a:rPr lang="ru-RU" sz="2200" dirty="0" smtClean="0"/>
              <a:t>логические устройства).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ru-RU" sz="2200" dirty="0" smtClean="0"/>
              <a:t>Возможно подключение «разно-скоростных» </a:t>
            </a:r>
            <a:br>
              <a:rPr lang="ru-RU" sz="2200" dirty="0" smtClean="0"/>
            </a:br>
            <a:r>
              <a:rPr lang="ru-RU" sz="2200" dirty="0" smtClean="0"/>
              <a:t>периферийных устройств к одному контроллеру USB.</a:t>
            </a:r>
            <a:endParaRPr lang="ru-RU" sz="2200" dirty="0"/>
          </a:p>
        </p:txBody>
      </p:sp>
      <p:pic>
        <p:nvPicPr>
          <p:cNvPr id="5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3" y="2780928"/>
            <a:ext cx="197166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70741" cy="4158941"/>
        </p:xfrm>
        <a:graphic>
          <a:graphicData uri="http://schemas.openxmlformats.org/drawingml/2006/table">
            <a:tbl>
              <a:tblPr/>
              <a:tblGrid>
                <a:gridCol w="72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1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47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055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975">
                <a:tc gridSpan="5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пакетов-подтверждений (</a:t>
                      </a:r>
                      <a:r>
                        <a:rPr lang="en-US" sz="1800" b="1" dirty="0"/>
                        <a:t>Handshake)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7191">
                <a:tc>
                  <a:txBody>
                    <a:bodyPr/>
                    <a:lstStyle/>
                    <a:p>
                      <a:pPr algn="ctr"/>
                      <a:r>
                        <a:rPr lang="ru-RU" sz="1800" i="1" dirty="0"/>
                        <a:t>АСК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0010b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Подтверждение безошибочного приема пакета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9624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NAK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1010b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Приемник не сумел принять или передатчик не сумел передать данные. Может использоваться для управления потоком данных ("ответ на запрос не готов"). В транзакциях прерываний является признаком отсутствия необслуживаемых прерываний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7191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STALL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1110b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/>
                        <a:t>Произошел сбой в конечной точке или запрос не поддерживается, требуется вмешательство хоста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93408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NYET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0110b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800"/>
                        <a:t>Уст-во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Подтверждение безошибочного приема, но указание на отсутствие места для приема следующего пакета максимального размера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71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69050"/>
            <a:ext cx="8229600" cy="451638"/>
          </a:xfrm>
        </p:spPr>
        <p:txBody>
          <a:bodyPr>
            <a:noAutofit/>
          </a:bodyPr>
          <a:lstStyle/>
          <a:p>
            <a:r>
              <a:rPr lang="en-US" sz="3600" dirty="0"/>
              <a:t>USB. </a:t>
            </a:r>
            <a:r>
              <a:rPr lang="ru-RU" sz="3600" dirty="0"/>
              <a:t> </a:t>
            </a:r>
            <a:r>
              <a:rPr lang="en-US" sz="3600" dirty="0" smtClean="0"/>
              <a:t>PID </a:t>
            </a:r>
            <a:r>
              <a:rPr lang="ru-RU" sz="3600" dirty="0" smtClean="0"/>
              <a:t>коды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5756" y="750714"/>
            <a:ext cx="8870740" cy="5616624"/>
          </a:xfrm>
        </p:spPr>
        <p:txBody>
          <a:bodyPr>
            <a:noAutofit/>
          </a:bodyPr>
          <a:lstStyle/>
          <a:p>
            <a:pPr marL="252413" indent="-252413"/>
            <a:endParaRPr lang="en-US" sz="20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/>
          </p:nvPr>
        </p:nvGraphicFramePr>
        <p:xfrm>
          <a:off x="165756" y="638210"/>
          <a:ext cx="8870741" cy="4590990"/>
        </p:xfrm>
        <a:graphic>
          <a:graphicData uri="http://schemas.openxmlformats.org/drawingml/2006/table">
            <a:tbl>
              <a:tblPr/>
              <a:tblGrid>
                <a:gridCol w="720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47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99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/>
                        <a:t>Обо-е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Код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Источник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Описание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8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269">
                <a:tc gridSpan="4">
                  <a:txBody>
                    <a:bodyPr/>
                    <a:lstStyle/>
                    <a:p>
                      <a:pPr algn="ctr"/>
                      <a:r>
                        <a:rPr lang="ru-RU" sz="1800" b="1" dirty="0"/>
                        <a:t>Идентификаторы специальных пакетов (</a:t>
                      </a:r>
                      <a:r>
                        <a:rPr lang="ru-RU" sz="1800" b="1" dirty="0" err="1"/>
                        <a:t>Special</a:t>
                      </a:r>
                      <a:r>
                        <a:rPr lang="ru-RU" sz="1800" b="1" dirty="0"/>
                        <a:t> </a:t>
                      </a:r>
                      <a:r>
                        <a:rPr lang="ru-RU" sz="1800" b="1" dirty="0" err="1"/>
                        <a:t>Packet</a:t>
                      </a:r>
                      <a:r>
                        <a:rPr lang="ru-RU" sz="1800" b="1" dirty="0"/>
                        <a:t>)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163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PRE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1100b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Специальный маркер, сообщающий, что следующий пакет будет передаваться в режиме LS (разрешает трансляцию данных на низкоскоростной порт </a:t>
                      </a:r>
                      <a:r>
                        <a:rPr lang="ru-RU" sz="1800" dirty="0" err="1"/>
                        <a:t>хаба</a:t>
                      </a:r>
                      <a:r>
                        <a:rPr lang="ru-RU" sz="1800" dirty="0"/>
                        <a:t>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ERR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1100b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err="1"/>
                        <a:t>Устр</a:t>
                      </a:r>
                      <a:r>
                        <a:rPr lang="ru-RU" sz="1800" dirty="0"/>
                        <a:t>-во </a:t>
                      </a:r>
                      <a:r>
                        <a:rPr lang="ru-RU" sz="1800" dirty="0" smtClean="0"/>
                        <a:t/>
                      </a:r>
                      <a:br>
                        <a:rPr lang="ru-RU" sz="1800" dirty="0" smtClean="0"/>
                      </a:br>
                      <a:r>
                        <a:rPr lang="ru-RU" sz="1800" dirty="0" smtClean="0"/>
                        <a:t>или </a:t>
                      </a:r>
                      <a:r>
                        <a:rPr lang="ru-RU" sz="1800" dirty="0" err="1"/>
                        <a:t>хаб</a:t>
                      </a:r>
                      <a:endParaRPr lang="ru-RU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Сигнализация ошибки в расщепленной транзакции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7311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SPLIT (SS/CS)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1000b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Маркер расщепленной транзакции (USB 2.0). В зависимости от назначения обозначается как SS (маркер запуска) и CS (маркер завершения), назначение определяется битом SC в теле маркера.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5950"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PING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0100b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Пробный маркер высокоскоростного управления потоком (USB 2.0)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9940"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/>
                        <a:t>RESERV</a:t>
                      </a:r>
                      <a:endParaRPr lang="en-US" sz="1800" dirty="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/>
                        <a:t>0000b</a:t>
                      </a:r>
                      <a:endParaRPr lang="en-US" sz="1800"/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/>
                        <a:t>Хост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/>
                        <a:t>Зарезервированный </a:t>
                      </a:r>
                      <a:r>
                        <a:rPr lang="en-US" sz="1800" dirty="0"/>
                        <a:t>PID</a:t>
                      </a:r>
                    </a:p>
                  </a:txBody>
                  <a:tcPr marL="11015" marR="11015" marT="2203" marB="22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32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Уровни устройства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1970" y="1196752"/>
            <a:ext cx="8964488" cy="5328592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Уровень шины периферийного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Взаимодействует </a:t>
            </a:r>
            <a:r>
              <a:rPr lang="ru-RU" sz="1900" dirty="0"/>
              <a:t>с интерфейсным уровнем </a:t>
            </a:r>
            <a:r>
              <a:rPr lang="ru-RU" sz="1900" dirty="0" smtClean="0"/>
              <a:t>USB </a:t>
            </a:r>
            <a:r>
              <a:rPr lang="ru-RU" sz="1900" dirty="0"/>
              <a:t>на стороне хоста </a:t>
            </a:r>
            <a:endParaRPr lang="ru-RU" sz="1900" dirty="0" smtClean="0"/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передает </a:t>
            </a:r>
            <a:r>
              <a:rPr lang="ru-RU" sz="1900" dirty="0"/>
              <a:t>пакеты данных от хоста </a:t>
            </a:r>
            <a:r>
              <a:rPr lang="ru-RU" sz="1900" dirty="0" smtClean="0"/>
              <a:t>USB.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Уровень </a:t>
            </a:r>
            <a:r>
              <a:rPr lang="ru-RU" sz="2200" b="1" dirty="0"/>
              <a:t>логического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 smtClean="0"/>
              <a:t>Представляет набор конечных точек</a:t>
            </a:r>
            <a:endParaRPr lang="ru-RU" sz="1900" dirty="0"/>
          </a:p>
          <a:p>
            <a:pPr>
              <a:spcBef>
                <a:spcPts val="1200"/>
              </a:spcBef>
            </a:pPr>
            <a:r>
              <a:rPr lang="ru-RU" sz="2200" b="1" dirty="0" smtClean="0"/>
              <a:t>Функциональный </a:t>
            </a:r>
            <a:r>
              <a:rPr lang="ru-RU" sz="2200" b="1" dirty="0"/>
              <a:t>уровень USB-устройства </a:t>
            </a:r>
          </a:p>
          <a:p>
            <a:pPr lvl="1">
              <a:spcBef>
                <a:spcPts val="1200"/>
              </a:spcBef>
            </a:pPr>
            <a:r>
              <a:rPr lang="ru-RU" sz="1900" dirty="0"/>
              <a:t>Получает данные, посылаемые клиентским </a:t>
            </a:r>
            <a:r>
              <a:rPr lang="ru-RU" sz="1900" dirty="0" smtClean="0"/>
              <a:t>уровнем ПО </a:t>
            </a:r>
            <a:r>
              <a:rPr lang="ru-RU" sz="1900" dirty="0"/>
              <a:t>хоста из </a:t>
            </a:r>
            <a:r>
              <a:rPr lang="ru-RU" sz="1900" dirty="0" smtClean="0"/>
              <a:t>конечных точек; </a:t>
            </a:r>
            <a:endParaRPr lang="ru-RU" sz="1900" dirty="0"/>
          </a:p>
          <a:p>
            <a:pPr lvl="1">
              <a:spcBef>
                <a:spcPts val="1200"/>
              </a:spcBef>
            </a:pPr>
            <a:r>
              <a:rPr lang="ru-RU" sz="1900" dirty="0"/>
              <a:t>Посылает данные клиентскому уровню </a:t>
            </a:r>
            <a:r>
              <a:rPr lang="ru-RU" sz="1900" dirty="0" smtClean="0"/>
              <a:t>ПО хоста</a:t>
            </a:r>
            <a:r>
              <a:rPr lang="ru-RU" sz="1900" dirty="0"/>
              <a:t>, направляя их в конечные </a:t>
            </a:r>
            <a:r>
              <a:rPr lang="ru-RU" sz="1900" dirty="0" smtClean="0"/>
              <a:t>точки. </a:t>
            </a:r>
            <a:endParaRPr lang="ru-RU" sz="1900" dirty="0"/>
          </a:p>
        </p:txBody>
      </p:sp>
    </p:spTree>
    <p:extLst>
      <p:ext uri="{BB962C8B-B14F-4D97-AF65-F5344CB8AC3E}">
        <p14:creationId xmlns:p14="http://schemas.microsoft.com/office/powerpoint/2010/main" val="206103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 smtClean="0"/>
              <a:t>Структура драйверов </a:t>
            </a:r>
            <a:r>
              <a:rPr lang="en-US" b="1" dirty="0" smtClean="0"/>
              <a:t>USB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интерфейс</a:t>
            </a:r>
            <a:r>
              <a:rPr lang="en-US" b="1" dirty="0" smtClean="0"/>
              <a:t> USB</a:t>
            </a:r>
            <a:endParaRPr lang="ru-RU" b="1" dirty="0" smtClean="0"/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554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dirty="0" smtClean="0"/>
              <a:t>Взаимодействие хост-устройство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1124744"/>
            <a:ext cx="7560840" cy="550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1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Уровни хоста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964488" cy="5616624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уровень клиентского ПО </a:t>
            </a:r>
            <a:r>
              <a:rPr lang="ru-RU" sz="2200" b="1" dirty="0" smtClean="0"/>
              <a:t>: </a:t>
            </a:r>
            <a:endParaRPr lang="ru-RU" sz="2200" b="1" dirty="0"/>
          </a:p>
          <a:p>
            <a:pPr lvl="1">
              <a:spcBef>
                <a:spcPts val="600"/>
              </a:spcBef>
            </a:pPr>
            <a:r>
              <a:rPr lang="en-US" sz="2000" dirty="0" smtClean="0"/>
              <a:t>API </a:t>
            </a:r>
            <a:r>
              <a:rPr lang="ru-RU" sz="2000" dirty="0" smtClean="0"/>
              <a:t>представляется драйвером USB-устройства;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обеспечивает взаимодействие пользователя </a:t>
            </a:r>
            <a:br>
              <a:rPr lang="ru-RU" sz="2000" dirty="0" smtClean="0"/>
            </a:br>
            <a:r>
              <a:rPr lang="ru-RU" sz="2000" dirty="0" smtClean="0"/>
              <a:t>с операционной системой с одной стороны </a:t>
            </a:r>
            <a:br>
              <a:rPr lang="ru-RU" sz="2000" dirty="0" smtClean="0"/>
            </a:br>
            <a:r>
              <a:rPr lang="ru-RU" sz="2000" dirty="0" smtClean="0"/>
              <a:t>и системным драйвером с другой; </a:t>
            </a:r>
          </a:p>
          <a:p>
            <a:pPr>
              <a:spcBef>
                <a:spcPts val="600"/>
              </a:spcBef>
            </a:pPr>
            <a:r>
              <a:rPr lang="ru-RU" sz="2200" b="1" dirty="0" smtClean="0"/>
              <a:t>Уровень </a:t>
            </a:r>
            <a:r>
              <a:rPr lang="ru-RU" sz="2200" b="1" dirty="0"/>
              <a:t>системного драйвера USB </a:t>
            </a:r>
            <a:r>
              <a:rPr lang="ru-RU" sz="2200" b="1" dirty="0" smtClean="0"/>
              <a:t>хоста</a:t>
            </a:r>
            <a:br>
              <a:rPr lang="ru-RU" sz="2200" b="1" dirty="0" smtClean="0"/>
            </a:br>
            <a:r>
              <a:rPr lang="ru-RU" sz="2200" b="1" dirty="0" smtClean="0"/>
              <a:t> </a:t>
            </a:r>
            <a:r>
              <a:rPr lang="ru-RU" sz="2200" b="1" dirty="0"/>
              <a:t>(USBD, </a:t>
            </a:r>
            <a:r>
              <a:rPr lang="ru-RU" sz="2200" b="1" dirty="0" err="1"/>
              <a:t>Universal</a:t>
            </a:r>
            <a:r>
              <a:rPr lang="ru-RU" sz="2200" b="1" dirty="0"/>
              <a:t> </a:t>
            </a:r>
            <a:r>
              <a:rPr lang="ru-RU" sz="2200" b="1" dirty="0" err="1"/>
              <a:t>Serial</a:t>
            </a:r>
            <a:r>
              <a:rPr lang="ru-RU" sz="2200" b="1" dirty="0"/>
              <a:t> </a:t>
            </a:r>
            <a:r>
              <a:rPr lang="ru-RU" sz="2200" b="1" dirty="0" err="1"/>
              <a:t>Bus</a:t>
            </a:r>
            <a:r>
              <a:rPr lang="ru-RU" sz="2200" b="1" dirty="0"/>
              <a:t> </a:t>
            </a:r>
            <a:r>
              <a:rPr lang="ru-RU" sz="2200" b="1" dirty="0" err="1"/>
              <a:t>Driver</a:t>
            </a:r>
            <a:r>
              <a:rPr lang="ru-RU" sz="2200" b="1" dirty="0"/>
              <a:t>):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управляет распределением ресурсов шины </a:t>
            </a:r>
            <a:br>
              <a:rPr lang="ru-RU" sz="2000" dirty="0" smtClean="0"/>
            </a:br>
            <a:r>
              <a:rPr lang="ru-RU" sz="2000" dirty="0" smtClean="0"/>
              <a:t>(адреса, скорость, ток, питание</a:t>
            </a:r>
            <a:r>
              <a:rPr lang="en-US" sz="2000" dirty="0" smtClean="0"/>
              <a:t>, </a:t>
            </a:r>
            <a:r>
              <a:rPr lang="ru-RU" sz="2000" dirty="0" smtClean="0"/>
              <a:t>буфер </a:t>
            </a:r>
            <a:r>
              <a:rPr lang="ru-RU" sz="2000" dirty="0" err="1" smtClean="0"/>
              <a:t>даных</a:t>
            </a:r>
            <a:r>
              <a:rPr lang="ru-RU" sz="2000" dirty="0" smtClean="0"/>
              <a:t>); 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обрабатывает </a:t>
            </a:r>
            <a:r>
              <a:rPr lang="ru-RU" sz="2000" dirty="0"/>
              <a:t>запросы пользовательских драйверов; 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Уровень хост-контроллера интерфейса шины </a:t>
            </a:r>
            <a:r>
              <a:rPr lang="ru-RU" sz="2200" b="1" dirty="0" smtClean="0"/>
              <a:t>USB</a:t>
            </a:r>
            <a:br>
              <a:rPr lang="ru-RU" sz="2200" b="1" dirty="0" smtClean="0"/>
            </a:br>
            <a:r>
              <a:rPr lang="ru-RU" sz="2200" b="1" dirty="0" smtClean="0"/>
              <a:t> </a:t>
            </a:r>
            <a:r>
              <a:rPr lang="ru-RU" sz="2200" b="1" dirty="0"/>
              <a:t>(HCD, </a:t>
            </a:r>
            <a:r>
              <a:rPr lang="ru-RU" sz="2200" b="1" dirty="0" err="1"/>
              <a:t>Host</a:t>
            </a:r>
            <a:r>
              <a:rPr lang="ru-RU" sz="2200" b="1" dirty="0"/>
              <a:t> </a:t>
            </a:r>
            <a:r>
              <a:rPr lang="ru-RU" sz="2200" b="1" dirty="0" err="1"/>
              <a:t>Controller</a:t>
            </a:r>
            <a:r>
              <a:rPr lang="ru-RU" sz="2200" b="1" dirty="0"/>
              <a:t> </a:t>
            </a:r>
            <a:r>
              <a:rPr lang="ru-RU" sz="2200" b="1" dirty="0" err="1"/>
              <a:t>Driver</a:t>
            </a:r>
            <a:r>
              <a:rPr lang="ru-RU" sz="2200" b="1" dirty="0"/>
              <a:t>):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преобразует запросы ввода/вывода в структуры данных, по которым выполняются </a:t>
            </a:r>
            <a:r>
              <a:rPr lang="ru-RU" sz="2000" dirty="0"/>
              <a:t>физические транзакции;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работает </a:t>
            </a:r>
            <a:r>
              <a:rPr lang="ru-RU" sz="2000" dirty="0"/>
              <a:t>с регистрами хоста. </a:t>
            </a:r>
          </a:p>
        </p:txBody>
      </p:sp>
    </p:spTree>
    <p:extLst>
      <p:ext uri="{BB962C8B-B14F-4D97-AF65-F5344CB8AC3E}">
        <p14:creationId xmlns:p14="http://schemas.microsoft.com/office/powerpoint/2010/main" val="69525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7298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Уровень работы драйверов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0257" y="1196752"/>
            <a:ext cx="8661360" cy="5328592"/>
          </a:xfrm>
        </p:spPr>
        <p:txBody>
          <a:bodyPr>
            <a:noAutofit/>
          </a:bodyPr>
          <a:lstStyle/>
          <a:p>
            <a:pPr>
              <a:buFont typeface="Franklin Gothic Medium" panose="020B0603020102020204" pitchFamily="34" charset="0"/>
              <a:buAutoNum type="arabicPeriod"/>
            </a:pPr>
            <a:r>
              <a:rPr lang="ru-RU" sz="2000" dirty="0"/>
              <a:t>Клиентское ПО посылает запросы на уровень системного драйвера USB (</a:t>
            </a:r>
            <a:r>
              <a:rPr lang="en-US" sz="2000" dirty="0"/>
              <a:t>IPR </a:t>
            </a:r>
            <a:r>
              <a:rPr lang="ru-RU" sz="2000" dirty="0"/>
              <a:t>запрос). </a:t>
            </a:r>
          </a:p>
          <a:p>
            <a:pPr>
              <a:buFont typeface="Franklin Gothic Medium" panose="020B0603020102020204" pitchFamily="34" charset="0"/>
              <a:buAutoNum type="arabicPeriod"/>
            </a:pPr>
            <a:r>
              <a:rPr lang="ru-RU" sz="2000" dirty="0" smtClean="0"/>
              <a:t>Драйвер USB </a:t>
            </a:r>
            <a:r>
              <a:rPr lang="en-US" sz="2000" dirty="0" smtClean="0"/>
              <a:t>(USB</a:t>
            </a:r>
            <a:r>
              <a:rPr lang="ru-RU" sz="2000" dirty="0" smtClean="0"/>
              <a:t>D</a:t>
            </a:r>
            <a:r>
              <a:rPr lang="en-US" sz="2000" dirty="0" smtClean="0"/>
              <a:t>)</a:t>
            </a:r>
            <a:r>
              <a:rPr lang="ru-RU" sz="2000" dirty="0" smtClean="0"/>
              <a:t> </a:t>
            </a:r>
            <a:r>
              <a:rPr lang="ru-RU" sz="2000" dirty="0"/>
              <a:t>разбивает запросы на </a:t>
            </a:r>
            <a:r>
              <a:rPr lang="ru-RU" sz="2000" dirty="0" smtClean="0"/>
              <a:t>транзакции.</a:t>
            </a:r>
          </a:p>
          <a:p>
            <a:pPr>
              <a:buFont typeface="Franklin Gothic Medium" panose="020B0603020102020204" pitchFamily="34" charset="0"/>
              <a:buAutoNum type="arabicPeriod" startAt="3"/>
            </a:pPr>
            <a:r>
              <a:rPr lang="ru-RU" sz="2200" dirty="0"/>
              <a:t>Драйвер контроллера хоста принимает от системного драйвера шины перечень транзакций </a:t>
            </a:r>
            <a:endParaRPr lang="ru-RU" sz="2200" dirty="0" smtClean="0"/>
          </a:p>
          <a:p>
            <a:pPr>
              <a:buFont typeface="Franklin Gothic Medium" panose="020B0603020102020204" pitchFamily="34" charset="0"/>
              <a:buAutoNum type="arabicPeriod" startAt="3"/>
            </a:pPr>
            <a:r>
              <a:rPr lang="ru-RU" sz="2200" dirty="0" smtClean="0"/>
              <a:t>Хост-контроллер </a:t>
            </a:r>
            <a:r>
              <a:rPr lang="ru-RU" sz="2200" dirty="0"/>
              <a:t>интерфейса шины USB формирует кадры;</a:t>
            </a:r>
          </a:p>
          <a:p>
            <a:pPr>
              <a:buFont typeface="Franklin Gothic Medium" panose="020B0603020102020204" pitchFamily="34" charset="0"/>
              <a:buAutoNum type="arabicPeriod" startAt="4"/>
            </a:pPr>
            <a:r>
              <a:rPr lang="ru-RU" sz="2200" dirty="0"/>
              <a:t>Кадры передаются последовательной передачей бит по методу NRZI.</a:t>
            </a: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  <a:p>
            <a:pPr>
              <a:buFont typeface="Franklin Gothic Medium" panose="020B0603020102020204" pitchFamily="34" charset="0"/>
              <a:buAutoNum type="arabicPeriod"/>
            </a:pPr>
            <a:endParaRPr lang="ru-RU" sz="2000" dirty="0" smtClean="0"/>
          </a:p>
          <a:p>
            <a:pPr>
              <a:buFont typeface="Franklin Gothic Medium" panose="020B0603020102020204" pitchFamily="34" charset="0"/>
              <a:buAutoNum type="arabicPeriod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7" y="4293096"/>
            <a:ext cx="8380727" cy="175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27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Стандарт </a:t>
            </a:r>
            <a:r>
              <a:rPr lang="en-US" dirty="0" smtClean="0"/>
              <a:t>USB </a:t>
            </a:r>
            <a:r>
              <a:rPr lang="ru-RU" dirty="0" smtClean="0"/>
              <a:t>2</a:t>
            </a:r>
            <a:r>
              <a:rPr lang="en-US" dirty="0" smtClean="0"/>
              <a:t>.0 </a:t>
            </a:r>
            <a:r>
              <a:rPr lang="ru-RU" dirty="0" smtClean="0"/>
              <a:t>и </a:t>
            </a:r>
            <a:r>
              <a:rPr lang="en-US" dirty="0" smtClean="0"/>
              <a:t>OTG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r>
              <a:rPr lang="en-US" sz="2200" dirty="0" smtClean="0"/>
              <a:t>USB 2.0</a:t>
            </a:r>
            <a:r>
              <a:rPr lang="ru-RU" sz="2200" dirty="0" smtClean="0"/>
              <a:t> (2000 год)</a:t>
            </a:r>
            <a:endParaRPr lang="en-US" sz="2200" dirty="0" smtClean="0"/>
          </a:p>
          <a:p>
            <a:r>
              <a:rPr lang="ru-RU" sz="2200" dirty="0" smtClean="0"/>
              <a:t>Для </a:t>
            </a:r>
            <a:r>
              <a:rPr lang="ru-RU" sz="2200" dirty="0"/>
              <a:t>устройств USB 2.0 регламентировано три режима работы:</a:t>
            </a:r>
          </a:p>
          <a:p>
            <a:pPr lvl="1"/>
            <a:r>
              <a:rPr lang="ru-RU" sz="2000" i="1" dirty="0" err="1"/>
              <a:t>Low-speed</a:t>
            </a:r>
            <a:r>
              <a:rPr lang="ru-RU" sz="2000" dirty="0"/>
              <a:t>, 10—1500 Кбит/c (клавиатуры, мыши, джойстики)</a:t>
            </a:r>
          </a:p>
          <a:p>
            <a:pPr lvl="1"/>
            <a:r>
              <a:rPr lang="ru-RU" sz="2000" i="1" dirty="0" err="1"/>
              <a:t>Full-speed</a:t>
            </a:r>
            <a:r>
              <a:rPr lang="ru-RU" sz="2000" dirty="0"/>
              <a:t>, 0,5—12 Мбит/с (аудио-, видеоустройства)</a:t>
            </a:r>
          </a:p>
          <a:p>
            <a:pPr lvl="1"/>
            <a:r>
              <a:rPr lang="ru-RU" sz="2000" i="1" dirty="0" err="1"/>
              <a:t>High-speed</a:t>
            </a:r>
            <a:r>
              <a:rPr lang="ru-RU" sz="2000" dirty="0"/>
              <a:t>, 25—480 Мбит/с (видеоустройства, устройства хранения </a:t>
            </a:r>
            <a:r>
              <a:rPr lang="ru-RU" sz="2000" dirty="0" smtClean="0"/>
              <a:t>информации)</a:t>
            </a:r>
            <a:endParaRPr lang="en-US" sz="2000" dirty="0" smtClean="0"/>
          </a:p>
          <a:p>
            <a:r>
              <a:rPr lang="ru-RU" sz="2400" dirty="0" smtClean="0"/>
              <a:t>USB OTG </a:t>
            </a:r>
            <a:r>
              <a:rPr lang="en-US" sz="2400" dirty="0" smtClean="0"/>
              <a:t>(on-tine-go)</a:t>
            </a:r>
            <a:r>
              <a:rPr lang="ru-RU" sz="2400" dirty="0" smtClean="0"/>
              <a:t> – для конфигураций </a:t>
            </a:r>
            <a:br>
              <a:rPr lang="ru-RU" sz="2400" dirty="0" smtClean="0"/>
            </a:br>
            <a:r>
              <a:rPr lang="ru-RU" sz="2400" dirty="0" smtClean="0"/>
              <a:t>с подчиненными устройствами </a:t>
            </a:r>
          </a:p>
          <a:p>
            <a:pPr lvl="1"/>
            <a:r>
              <a:rPr lang="ru-RU" sz="2000" dirty="0" smtClean="0"/>
              <a:t>(напр. моб. Телефон и фотопринтер</a:t>
            </a:r>
            <a:r>
              <a:rPr lang="ru-RU" sz="2000" dirty="0"/>
              <a:t>)</a:t>
            </a:r>
            <a:endParaRPr lang="en-US" sz="2000" dirty="0" smtClean="0"/>
          </a:p>
          <a:p>
            <a:pPr lvl="1"/>
            <a:r>
              <a:rPr lang="ru-RU" sz="2000" dirty="0" smtClean="0"/>
              <a:t> </a:t>
            </a:r>
            <a:r>
              <a:rPr lang="ru-RU" sz="2100" dirty="0"/>
              <a:t>ранг устройства (ведущий или ведомый)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определяется </a:t>
            </a:r>
            <a:r>
              <a:rPr lang="ru-RU" sz="2100" dirty="0"/>
              <a:t>наличием </a:t>
            </a:r>
            <a:r>
              <a:rPr lang="en-US" sz="2100" dirty="0" smtClean="0"/>
              <a:t/>
            </a:r>
            <a:br>
              <a:rPr lang="en-US" sz="2100" dirty="0" smtClean="0"/>
            </a:br>
            <a:r>
              <a:rPr lang="ru-RU" sz="2100" dirty="0" smtClean="0"/>
              <a:t>перемычки </a:t>
            </a:r>
            <a:r>
              <a:rPr lang="ru-RU" sz="2100" dirty="0"/>
              <a:t>между </a:t>
            </a:r>
            <a:r>
              <a:rPr lang="ru-RU" sz="2100" dirty="0" smtClean="0"/>
              <a:t>4 </a:t>
            </a:r>
            <a:r>
              <a:rPr lang="ru-RU" sz="2100" dirty="0"/>
              <a:t>(ID) и 5 (</a:t>
            </a:r>
            <a:r>
              <a:rPr lang="ru-RU" sz="2100" dirty="0" err="1" smtClean="0"/>
              <a:t>Ground</a:t>
            </a:r>
            <a:r>
              <a:rPr lang="en-US" sz="2100" dirty="0" smtClean="0"/>
              <a:t>)</a:t>
            </a:r>
          </a:p>
          <a:p>
            <a:pPr lvl="1"/>
            <a:r>
              <a:rPr lang="ru-RU" sz="2100" dirty="0" smtClean="0"/>
              <a:t>устанавливается только в </a:t>
            </a:r>
            <a:r>
              <a:rPr lang="ru-RU" sz="2100" dirty="0"/>
              <a:t>одном из </a:t>
            </a:r>
            <a:r>
              <a:rPr lang="ru-RU" sz="2100" dirty="0" smtClean="0"/>
              <a:t>разъёмов.</a:t>
            </a:r>
          </a:p>
          <a:p>
            <a:pPr lvl="2"/>
            <a:r>
              <a:rPr lang="ru-RU" sz="1700" dirty="0" smtClean="0"/>
              <a:t>Например у фотопринтера</a:t>
            </a:r>
            <a:endParaRPr lang="ru-RU" sz="1700" dirty="0"/>
          </a:p>
          <a:p>
            <a:endParaRPr lang="ru-RU" sz="2200" dirty="0"/>
          </a:p>
        </p:txBody>
      </p:sp>
      <p:pic>
        <p:nvPicPr>
          <p:cNvPr id="6146" name="Picture 2" descr="ÐÐ°ÑÑÐ¸Ð½ÐºÐ¸ Ð¿Ð¾ Ð·Ð°Ð¿ÑÐ¾ÑÑ usb Ð¿Ð¸Ð½Ñ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6613" y="3068960"/>
            <a:ext cx="2050187" cy="345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1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188640"/>
            <a:ext cx="7886700" cy="457834"/>
          </a:xfrm>
        </p:spPr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ru-RU" dirty="0" err="1" smtClean="0"/>
              <a:t>Wireless</a:t>
            </a:r>
            <a:r>
              <a:rPr lang="ru-RU" dirty="0" smtClean="0"/>
              <a:t> USB 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764704"/>
            <a:ext cx="8182841" cy="5904656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</a:pPr>
            <a:r>
              <a:rPr lang="ru-RU" sz="2200" b="1" dirty="0" err="1" smtClean="0"/>
              <a:t>Wireless</a:t>
            </a:r>
            <a:r>
              <a:rPr lang="ru-RU" sz="2200" b="1" dirty="0" smtClean="0"/>
              <a:t> USB</a:t>
            </a:r>
            <a:r>
              <a:rPr lang="ru-RU" sz="2200" dirty="0" smtClean="0"/>
              <a:t> (беспроводной USB) — стандарт беспроводной передачи данных (2005 г.),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разрабатывается группой </a:t>
            </a:r>
            <a:r>
              <a:rPr lang="en-US" sz="2200" dirty="0" smtClean="0"/>
              <a:t>USB IF.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стандарт беспроводного подключения клавиатуры, мыши, камеры, принтера, внешние накопители и т.д.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не предназначена для создания компьютерных сетей.</a:t>
            </a:r>
            <a:endParaRPr lang="en-US" sz="2200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Параметры передачи соответствуют  USB </a:t>
            </a:r>
            <a:r>
              <a:rPr lang="ru-RU" sz="2200" b="1" dirty="0" smtClean="0"/>
              <a:t>2.0</a:t>
            </a:r>
            <a:r>
              <a:rPr lang="ru-RU" sz="2200" dirty="0"/>
              <a:t>, 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до </a:t>
            </a:r>
            <a:r>
              <a:rPr lang="ru-RU" sz="2200" dirty="0"/>
              <a:t>3 метров, скорость </a:t>
            </a:r>
            <a:r>
              <a:rPr lang="ru-RU" sz="2200" dirty="0" smtClean="0"/>
              <a:t>до 480 Мбит/с.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До 10 </a:t>
            </a:r>
            <a:r>
              <a:rPr lang="ru-RU" sz="2200" dirty="0"/>
              <a:t>метров </a:t>
            </a:r>
            <a:r>
              <a:rPr lang="ru-RU" sz="2200" dirty="0" smtClean="0"/>
              <a:t>—до </a:t>
            </a:r>
            <a:r>
              <a:rPr lang="ru-RU" sz="2200" dirty="0"/>
              <a:t>110 Мбит/с (в оптимальных условиях).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предназначен </a:t>
            </a:r>
            <a:r>
              <a:rPr lang="ru-RU" sz="2200" dirty="0"/>
              <a:t>для работы в диапазоне частот от 3,1 ГГц до 10,6 ГГц.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Передача </a:t>
            </a:r>
            <a:r>
              <a:rPr lang="ru-RU" sz="2200" dirty="0"/>
              <a:t>данных шифруется с помощью AES-128/CCM.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Физический перенос данных основан на беспроводной технологии </a:t>
            </a:r>
            <a:r>
              <a:rPr lang="ru-RU" sz="2200" dirty="0" smtClean="0"/>
              <a:t>UWB. (</a:t>
            </a:r>
            <a:r>
              <a:rPr lang="en-US" sz="2200" dirty="0" smtClean="0"/>
              <a:t>Bluetooth, </a:t>
            </a:r>
            <a:r>
              <a:rPr lang="en-US" sz="2200" dirty="0" err="1" smtClean="0"/>
              <a:t>WiNet</a:t>
            </a:r>
            <a:r>
              <a:rPr lang="en-US" sz="2200" dirty="0" smtClean="0"/>
              <a:t>,</a:t>
            </a:r>
            <a:r>
              <a:rPr lang="ru-RU" sz="2200" dirty="0" smtClean="0"/>
              <a:t> </a:t>
            </a:r>
            <a:r>
              <a:rPr lang="en-US" sz="2200" dirty="0" smtClean="0"/>
              <a:t>ZigBee</a:t>
            </a:r>
            <a:r>
              <a:rPr lang="ru-RU" sz="2200" dirty="0" smtClean="0"/>
              <a:t>).</a:t>
            </a:r>
            <a:endParaRPr lang="ru-RU" sz="2200" dirty="0"/>
          </a:p>
          <a:p>
            <a:pPr>
              <a:spcBef>
                <a:spcPts val="1200"/>
              </a:spcBef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0755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6120</TotalTime>
  <Words>3930</Words>
  <Application>Microsoft Office PowerPoint</Application>
  <PresentationFormat>Экран (4:3)</PresentationFormat>
  <Paragraphs>690</Paragraphs>
  <Slides>76</Slides>
  <Notes>6</Notes>
  <HiddenSlides>18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76</vt:i4>
      </vt:variant>
    </vt:vector>
  </HeadingPairs>
  <TitlesOfParts>
    <vt:vector size="80" baseType="lpstr">
      <vt:lpstr>Arial</vt:lpstr>
      <vt:lpstr>Calibri</vt:lpstr>
      <vt:lpstr>Franklin Gothic Medium</vt:lpstr>
      <vt:lpstr>Тема Office</vt:lpstr>
      <vt:lpstr>Аппаратные средства телекоммуникационных систем</vt:lpstr>
      <vt:lpstr>Особенности интерфейса USB</vt:lpstr>
      <vt:lpstr>Интерфейс USB</vt:lpstr>
      <vt:lpstr>Промышленные интерфейсы</vt:lpstr>
      <vt:lpstr>Стандарт USB</vt:lpstr>
      <vt:lpstr>Стандарт USB</vt:lpstr>
      <vt:lpstr>Стандарт USB 1.0 и 1.1</vt:lpstr>
      <vt:lpstr>Стандарт USB 2.0 и OTG</vt:lpstr>
      <vt:lpstr>Стандарт Wireless USB </vt:lpstr>
      <vt:lpstr>Стандарт USB 3.0</vt:lpstr>
      <vt:lpstr>Стандарт USB 3.0, 3.1 и 3.2</vt:lpstr>
      <vt:lpstr>Стандарт USB 3.0</vt:lpstr>
      <vt:lpstr>Свойства интерфейса USB</vt:lpstr>
      <vt:lpstr>USB. Свойства</vt:lpstr>
      <vt:lpstr>USB. Свойства</vt:lpstr>
      <vt:lpstr>USB. Свойства</vt:lpstr>
      <vt:lpstr>USB. Свойства</vt:lpstr>
      <vt:lpstr>USB. Plug and Play</vt:lpstr>
      <vt:lpstr>USB. Plug and Play</vt:lpstr>
      <vt:lpstr>Plug and Play виды PID</vt:lpstr>
      <vt:lpstr>Plug and Play виды PID</vt:lpstr>
      <vt:lpstr>Стек протоколов USB</vt:lpstr>
      <vt:lpstr>Стек протоколов USB</vt:lpstr>
      <vt:lpstr>Стандарт USB. Стек протоколов</vt:lpstr>
      <vt:lpstr>Физический уровень. Топология сети USB</vt:lpstr>
      <vt:lpstr>Физическая топология</vt:lpstr>
      <vt:lpstr>Физическая топология</vt:lpstr>
      <vt:lpstr>Подключение USB устройств</vt:lpstr>
      <vt:lpstr>Физический уровень. Метод кодирования данных</vt:lpstr>
      <vt:lpstr>Физический уровень. Типы сигналов</vt:lpstr>
      <vt:lpstr>Методы кодирования NRZI </vt:lpstr>
      <vt:lpstr>Методы кодирования NRZI </vt:lpstr>
      <vt:lpstr>Методы кодирования NRZI </vt:lpstr>
      <vt:lpstr>Механизм передачи данных. Уровень кадров.</vt:lpstr>
      <vt:lpstr>Стандарт USB. Стек протоколов</vt:lpstr>
      <vt:lpstr>Механизм передачи данных</vt:lpstr>
      <vt:lpstr>Механизм передачи данных</vt:lpstr>
      <vt:lpstr>Механизм передачи данных</vt:lpstr>
      <vt:lpstr>Механизм передачи данных. пример</vt:lpstr>
      <vt:lpstr>Механизм передачи данных. Маркеры</vt:lpstr>
      <vt:lpstr>Механизм передачи данных. Пакеты данных.</vt:lpstr>
      <vt:lpstr>USB. Механизм передачи данных.  Кадры. Пакеты. Пакеты данных.</vt:lpstr>
      <vt:lpstr>Механизм передачи данных. Пакеты квитирования</vt:lpstr>
      <vt:lpstr>Режимы передачи данных. Уровень передачи.</vt:lpstr>
      <vt:lpstr>Стандарт USB. Стек протоколов</vt:lpstr>
      <vt:lpstr>Изохронная передача</vt:lpstr>
      <vt:lpstr>Изохронная передача</vt:lpstr>
      <vt:lpstr>Режим прерываний</vt:lpstr>
      <vt:lpstr>Режим прерываний</vt:lpstr>
      <vt:lpstr>Режим передачи массивов данных</vt:lpstr>
      <vt:lpstr>Режим управляемой передачи (конфигурирования)</vt:lpstr>
      <vt:lpstr>Режим управляемой передачи</vt:lpstr>
      <vt:lpstr>Логическая топология USB. Конечные точки.   Прикладной уровень.</vt:lpstr>
      <vt:lpstr>Стандарт USB. Стек протоколов</vt:lpstr>
      <vt:lpstr>Логическая топология</vt:lpstr>
      <vt:lpstr>Логическая топология </vt:lpstr>
      <vt:lpstr>Логический интерфейс</vt:lpstr>
      <vt:lpstr>Конфигурация интерфейсов</vt:lpstr>
      <vt:lpstr>Особенности конечных точек</vt:lpstr>
      <vt:lpstr>Структура конечной точки</vt:lpstr>
      <vt:lpstr>Логическая топология USB. Каналы передачи данных (уровень передачи – прикладной уровень).</vt:lpstr>
      <vt:lpstr>Стандарт USB. Стек протоколов</vt:lpstr>
      <vt:lpstr>Канальная структура USB</vt:lpstr>
      <vt:lpstr>Виды каналов USB</vt:lpstr>
      <vt:lpstr>Стандарт USB. Стек протоколов</vt:lpstr>
      <vt:lpstr>USB. Типы пакетов USB 2.0</vt:lpstr>
      <vt:lpstr>USB. Типы пакетов USB 2.0</vt:lpstr>
      <vt:lpstr>USB. Типы пакетов USB 2.0</vt:lpstr>
      <vt:lpstr>USB.  PID коды</vt:lpstr>
      <vt:lpstr>USB.  PID коды</vt:lpstr>
      <vt:lpstr>USB.  PID коды</vt:lpstr>
      <vt:lpstr>Уровни устройства</vt:lpstr>
      <vt:lpstr>Структура драйверов USB</vt:lpstr>
      <vt:lpstr>Взаимодействие хост-устройство</vt:lpstr>
      <vt:lpstr>Уровни хоста</vt:lpstr>
      <vt:lpstr>Уровень работы драйверов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592</cp:revision>
  <dcterms:created xsi:type="dcterms:W3CDTF">2018-09-05T04:46:37Z</dcterms:created>
  <dcterms:modified xsi:type="dcterms:W3CDTF">2022-11-22T08:41:50Z</dcterms:modified>
</cp:coreProperties>
</file>