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61" r:id="rId2"/>
    <p:sldId id="280" r:id="rId3"/>
    <p:sldId id="281" r:id="rId4"/>
    <p:sldId id="282" r:id="rId5"/>
    <p:sldId id="285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3" r:id="rId14"/>
    <p:sldId id="294" r:id="rId15"/>
    <p:sldId id="257" r:id="rId16"/>
    <p:sldId id="258" r:id="rId17"/>
    <p:sldId id="259" r:id="rId18"/>
    <p:sldId id="260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62" r:id="rId37"/>
    <p:sldId id="284" r:id="rId38"/>
    <p:sldId id="30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1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1282B-C19E-4ED3-9B12-129645377CA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FCEE-481A-404C-904D-32566C783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39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92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6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1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6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83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07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0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7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87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9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1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67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67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8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8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0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1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9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28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1FC7-3239-43AD-825E-58BFFDA5C1AF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0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5.gif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Кодирование сообщений в беспроводных сетях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декодер </a:t>
            </a:r>
            <a:r>
              <a:rPr lang="ru-RU" sz="3600" b="1" dirty="0" err="1"/>
              <a:t>Витерби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ru-RU" sz="2000" dirty="0"/>
              <a:t>Проблема кодов </a:t>
            </a:r>
            <a:r>
              <a:rPr lang="ru-RU" sz="2000" dirty="0" err="1"/>
              <a:t>Хеминга</a:t>
            </a:r>
            <a:r>
              <a:rPr lang="ru-RU" sz="2000" dirty="0"/>
              <a:t> – слишком много операций </a:t>
            </a:r>
          </a:p>
          <a:p>
            <a:pPr>
              <a:spcBef>
                <a:spcPts val="400"/>
              </a:spcBef>
            </a:pPr>
            <a:r>
              <a:rPr lang="ru-RU" sz="2000" dirty="0"/>
              <a:t>Решение декодер </a:t>
            </a:r>
            <a:r>
              <a:rPr lang="ru-RU" sz="2000" dirty="0" err="1"/>
              <a:t>Витерби</a:t>
            </a:r>
            <a:r>
              <a:rPr lang="ru-RU" sz="2000" dirty="0"/>
              <a:t> – поиск нужных последовательностей статистическим методом наиболее вероятного кода</a:t>
            </a:r>
          </a:p>
          <a:p>
            <a:pPr lvl="1">
              <a:spcBef>
                <a:spcPts val="400"/>
              </a:spcBef>
            </a:pPr>
            <a:r>
              <a:rPr lang="ru-RU" sz="2000" dirty="0"/>
              <a:t>Такой метод – Метод максимального правдоподобия а на самом деле метод наивного байесовского классификатора.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 lvl="1">
              <a:spcBef>
                <a:spcPts val="400"/>
              </a:spcBef>
            </a:pPr>
            <a:r>
              <a:rPr lang="ru-RU" sz="2000" dirty="0"/>
              <a:t>Принцип последовательно вычислять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/>
              <a:t>Расстояния </a:t>
            </a:r>
            <a:r>
              <a:rPr lang="ru-RU" sz="2000" dirty="0" err="1"/>
              <a:t>Хеминга</a:t>
            </a:r>
            <a:r>
              <a:rPr lang="ru-RU" sz="2000" dirty="0"/>
              <a:t> и выбрать наименьшее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/>
              <a:t>Результат – сокращение числа операций 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>
              <a:spcBef>
                <a:spcPts val="40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 descr="https://upload.wikimedia.org/wikipedia/commons/thumb/f/f1/Viterbi_Decoding.svg/250px-Viterbi_Decoding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12" y="2636912"/>
            <a:ext cx="3046838" cy="40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5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КОД </a:t>
            </a:r>
            <a:r>
              <a:rPr lang="en-US" sz="3600" b="1" dirty="0"/>
              <a:t>PBCC</a:t>
            </a:r>
            <a:r>
              <a:rPr lang="ru-RU" sz="3600" b="1" dirty="0"/>
              <a:t> 802.11 </a:t>
            </a:r>
            <a:r>
              <a:rPr lang="en-US" sz="3600" b="1" dirty="0"/>
              <a:t>g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 err="1"/>
              <a:t>Дибит</a:t>
            </a:r>
            <a:r>
              <a:rPr lang="ru-RU" sz="2000" dirty="0"/>
              <a:t> 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}, - передаваемый символ модулируется</a:t>
            </a:r>
          </a:p>
          <a:p>
            <a:r>
              <a:rPr lang="ru-RU" sz="2000" dirty="0"/>
              <a:t>Стандарт 802.11 </a:t>
            </a:r>
            <a:r>
              <a:rPr lang="en-US" sz="2000" dirty="0"/>
              <a:t>g</a:t>
            </a:r>
            <a:endParaRPr lang="ru-RU" sz="2000" dirty="0"/>
          </a:p>
          <a:p>
            <a:r>
              <a:rPr lang="ru-RU" sz="2000" dirty="0"/>
              <a:t>скорость 11 Мбит/с QPSK. каждому из четырех возможных состояний </a:t>
            </a:r>
            <a:r>
              <a:rPr lang="ru-RU" sz="2000" dirty="0" err="1"/>
              <a:t>дибита</a:t>
            </a:r>
            <a:r>
              <a:rPr lang="ru-RU" sz="2000" dirty="0"/>
              <a:t> соответствует одна из четырех возможных фаз. </a:t>
            </a:r>
          </a:p>
          <a:p>
            <a:pPr lvl="1"/>
            <a:r>
              <a:rPr lang="ru-RU" sz="2000" dirty="0"/>
              <a:t>При этом в каждом символе кодируется по одному входному биту, а скорость передачи битов соответствует скорости передачи символов. </a:t>
            </a:r>
          </a:p>
          <a:p>
            <a:r>
              <a:rPr lang="ru-RU" sz="2000" dirty="0"/>
              <a:t>скорость 5,5 Мбит/с BPSK. Каждый бит Y0 или Y1 последовательно модулируется (скорость в два раза меньше).</a:t>
            </a:r>
          </a:p>
          <a:p>
            <a:r>
              <a:rPr lang="ru-RU" sz="2000" dirty="0"/>
              <a:t>Опционально PBCC при скоростях 22  и 33 Мбит/с (модуляция 8 </a:t>
            </a:r>
            <a:r>
              <a:rPr lang="en-US" sz="2000" dirty="0"/>
              <a:t>PSK</a:t>
            </a:r>
            <a:r>
              <a:rPr lang="ru-RU" sz="2000" dirty="0"/>
              <a:t> или 16 </a:t>
            </a:r>
            <a:r>
              <a:rPr lang="en-US" sz="2000" dirty="0"/>
              <a:t>QAM)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9" y="4392529"/>
            <a:ext cx="6492366" cy="217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6318826" y="882529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 rot="10800000" flipH="1">
            <a:off x="7082642" y="836712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7775168" y="1101655"/>
            <a:ext cx="617220" cy="466146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 rot="10800000" flipH="1">
            <a:off x="8431350" y="1137836"/>
            <a:ext cx="617220" cy="466146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775168" y="6257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QAM4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925128" y="13030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007336" y="838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646902" y="138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639392" y="15357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18" name="Полилиния 17"/>
          <p:cNvSpPr/>
          <p:nvPr/>
        </p:nvSpPr>
        <p:spPr>
          <a:xfrm>
            <a:off x="7604992" y="4935099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7646902" y="4213865"/>
            <a:ext cx="533400" cy="565595"/>
          </a:xfrm>
          <a:custGeom>
            <a:avLst/>
            <a:gdLst>
              <a:gd name="connsiteX0" fmla="*/ 0 w 533400"/>
              <a:gd name="connsiteY0" fmla="*/ 55055 h 565595"/>
              <a:gd name="connsiteX1" fmla="*/ 144780 w 533400"/>
              <a:gd name="connsiteY1" fmla="*/ 47435 h 565595"/>
              <a:gd name="connsiteX2" fmla="*/ 266700 w 533400"/>
              <a:gd name="connsiteY2" fmla="*/ 565595 h 565595"/>
              <a:gd name="connsiteX3" fmla="*/ 441960 w 533400"/>
              <a:gd name="connsiteY3" fmla="*/ 47435 h 565595"/>
              <a:gd name="connsiteX4" fmla="*/ 533400 w 533400"/>
              <a:gd name="connsiteY4" fmla="*/ 199835 h 5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565595">
                <a:moveTo>
                  <a:pt x="0" y="55055"/>
                </a:moveTo>
                <a:cubicBezTo>
                  <a:pt x="50165" y="8700"/>
                  <a:pt x="100330" y="-37655"/>
                  <a:pt x="144780" y="47435"/>
                </a:cubicBezTo>
                <a:cubicBezTo>
                  <a:pt x="189230" y="132525"/>
                  <a:pt x="217170" y="565595"/>
                  <a:pt x="266700" y="565595"/>
                </a:cubicBezTo>
                <a:cubicBezTo>
                  <a:pt x="316230" y="565595"/>
                  <a:pt x="397510" y="108395"/>
                  <a:pt x="441960" y="47435"/>
                </a:cubicBezTo>
                <a:cubicBezTo>
                  <a:pt x="486410" y="-13525"/>
                  <a:pt x="509905" y="93155"/>
                  <a:pt x="533400" y="1998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 flipV="1">
            <a:off x="8286358" y="4922174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 flipV="1">
            <a:off x="8125688" y="4223288"/>
            <a:ext cx="533400" cy="565595"/>
          </a:xfrm>
          <a:custGeom>
            <a:avLst/>
            <a:gdLst>
              <a:gd name="connsiteX0" fmla="*/ 0 w 533400"/>
              <a:gd name="connsiteY0" fmla="*/ 55055 h 565595"/>
              <a:gd name="connsiteX1" fmla="*/ 144780 w 533400"/>
              <a:gd name="connsiteY1" fmla="*/ 47435 h 565595"/>
              <a:gd name="connsiteX2" fmla="*/ 266700 w 533400"/>
              <a:gd name="connsiteY2" fmla="*/ 565595 h 565595"/>
              <a:gd name="connsiteX3" fmla="*/ 441960 w 533400"/>
              <a:gd name="connsiteY3" fmla="*/ 47435 h 565595"/>
              <a:gd name="connsiteX4" fmla="*/ 533400 w 533400"/>
              <a:gd name="connsiteY4" fmla="*/ 199835 h 5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565595">
                <a:moveTo>
                  <a:pt x="0" y="55055"/>
                </a:moveTo>
                <a:cubicBezTo>
                  <a:pt x="50165" y="8700"/>
                  <a:pt x="100330" y="-37655"/>
                  <a:pt x="144780" y="47435"/>
                </a:cubicBezTo>
                <a:cubicBezTo>
                  <a:pt x="189230" y="132525"/>
                  <a:pt x="217170" y="565595"/>
                  <a:pt x="266700" y="565595"/>
                </a:cubicBezTo>
                <a:cubicBezTo>
                  <a:pt x="316230" y="565595"/>
                  <a:pt x="397510" y="108395"/>
                  <a:pt x="441960" y="47435"/>
                </a:cubicBezTo>
                <a:cubicBezTo>
                  <a:pt x="486410" y="-13525"/>
                  <a:pt x="509905" y="93155"/>
                  <a:pt x="533400" y="1998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338074" y="4221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539759" y="41017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916336" y="5656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8471764" y="5522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871924" y="59780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QPSK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9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КОД </a:t>
            </a:r>
            <a:r>
              <a:rPr lang="en-US" sz="3600" b="1" dirty="0"/>
              <a:t>PBCC</a:t>
            </a:r>
            <a:r>
              <a:rPr lang="ru-RU" sz="3600" b="1" dirty="0"/>
              <a:t> 802.11 </a:t>
            </a:r>
            <a:r>
              <a:rPr lang="en-US" sz="3600" b="1" dirty="0"/>
              <a:t>g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dirty="0"/>
              <a:t>Расширение спектра с </a:t>
            </a:r>
            <a:r>
              <a:rPr lang="en-US" sz="2000" dirty="0"/>
              <a:t>PBCC: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" y="1497772"/>
            <a:ext cx="4362356" cy="18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3" y="4152052"/>
            <a:ext cx="7386448" cy="246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8451" y="3782720"/>
            <a:ext cx="40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Кодирование </a:t>
            </a:r>
            <a:r>
              <a:rPr lang="ru-RU" dirty="0" err="1"/>
              <a:t>дибита</a:t>
            </a:r>
            <a:r>
              <a:rPr lang="ru-RU" dirty="0"/>
              <a:t> для 11 Мбит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5469" y="37827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Кодирование последовательно  для 5,5 Мбит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3298" y="917012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S 0 или 1 - задается псевдослучайной последовательностью с периодом повторения 256 бит </a:t>
            </a:r>
          </a:p>
          <a:p>
            <a:r>
              <a:rPr lang="ru-RU" sz="1600" dirty="0"/>
              <a:t>Формируется из 16-битной базовой последовательности 0011001110001011. </a:t>
            </a:r>
          </a:p>
          <a:p>
            <a:r>
              <a:rPr lang="ru-RU" sz="1600" dirty="0"/>
              <a:t>Используют циклический сдвиг трех первых символов одновременно. </a:t>
            </a:r>
          </a:p>
          <a:p>
            <a:r>
              <a:rPr lang="ru-RU" sz="1600" dirty="0"/>
              <a:t>Так получают еще пятнадцать 16-битовых последовательностей, что в сумме дает одну 256-битную.</a:t>
            </a:r>
          </a:p>
        </p:txBody>
      </p:sp>
    </p:spTree>
    <p:extLst>
      <p:ext uri="{BB962C8B-B14F-4D97-AF65-F5344CB8AC3E}">
        <p14:creationId xmlns:p14="http://schemas.microsoft.com/office/powerpoint/2010/main" val="396393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Сети </a:t>
            </a:r>
            <a:r>
              <a:rPr lang="ru-RU" sz="3600" b="1" dirty="0"/>
              <a:t>стандарта</a:t>
            </a:r>
            <a:r>
              <a:rPr lang="ru-RU" sz="3200" b="1" dirty="0"/>
              <a:t> 802.11. КОД </a:t>
            </a:r>
            <a:r>
              <a:rPr lang="ru-RU" sz="3200" b="1" dirty="0" err="1"/>
              <a:t>Баркера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8039744" cy="56886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Стандарт </a:t>
            </a:r>
            <a:r>
              <a:rPr lang="en-US" sz="2200" dirty="0"/>
              <a:t>802.11 </a:t>
            </a:r>
            <a:r>
              <a:rPr lang="ru-RU" sz="2200" dirty="0"/>
              <a:t>предусматривает кодирование каждого бита </a:t>
            </a:r>
            <a:r>
              <a:rPr lang="ru-RU" sz="2200" dirty="0" err="1"/>
              <a:t>Баркеровской</a:t>
            </a:r>
            <a:r>
              <a:rPr lang="ru-RU" sz="2200" dirty="0"/>
              <a:t> последовательности (</a:t>
            </a:r>
            <a:r>
              <a:rPr lang="ru-RU" sz="2200" dirty="0" err="1"/>
              <a:t>Barker</a:t>
            </a:r>
            <a:r>
              <a:rPr lang="ru-RU" sz="2200" dirty="0"/>
              <a:t>) длиной 11 чипов (бит): В1 = (10110111000).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Информационный бит замещается своим произведением по модулю 2 (операция «исключающее ИЛИ») с данной последовательностью,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Лог. «1» заменяется на B1 (10110111000),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Лог. «0» заменяется на инверсию B1 (01001000111).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ru-RU" sz="1800" dirty="0"/>
              <a:t>Скорость кодирования 1/11 (на один бит 11 чипов)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ru-RU" sz="2200" b="1" dirty="0"/>
              <a:t>Принцип кодирования: </a:t>
            </a:r>
            <a:r>
              <a:rPr lang="ru-RU" sz="2200" dirty="0"/>
              <a:t>Для двух последовательностей равной длины сумма их автокорреляционных функций для любого циклического сдвига, отличного от нуля, всегда равна нулю.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Последовательности выбреются такими </a:t>
            </a:r>
            <a:r>
              <a:rPr lang="ru-RU" sz="2200" dirty="0"/>
              <a:t>, чтобы произведение сдвинутых компонент было 0, а несдвинутых максимально </a:t>
            </a:r>
            <a:r>
              <a:rPr lang="en-US" sz="2200" dirty="0"/>
              <a:t>(2n)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5216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0" y="777667"/>
            <a:ext cx="7168852" cy="21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КОД </a:t>
            </a:r>
            <a:r>
              <a:rPr lang="ru-RU" sz="3600" b="1" dirty="0" err="1"/>
              <a:t>Баркера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4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dirty="0"/>
                            <a:t> Последовательности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dirty="0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600" dirty="0"/>
                            <a:t> ( справа</a:t>
                          </a:r>
                          <a:r>
                            <a:rPr lang="ru-RU" sz="1600" baseline="0" dirty="0"/>
                            <a:t> на лево)</a:t>
                          </a:r>
                          <a:endParaRPr lang="ru-RU" sz="1600" dirty="0"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/>
                    <a:gridCol w="503462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</a:tblGrid>
                  <a:tr h="263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3"/>
                          <a:stretch>
                            <a:fillRect l="-10938" t="-23256" r="-9375" b="-1190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3"/>
                          <a:stretch>
                            <a:fillRect l="-1207000" t="-23256" r="-2000" b="-1190698"/>
                          </a:stretch>
                        </a:blipFill>
                      </a:tcPr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Корреляционная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  <a:blipFill rotWithShape="0">
                <a:blip r:embed="rId4"/>
                <a:stretch>
                  <a:fillRect l="-1245" t="-88889" b="-15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/>
                  <a:t> 10110111000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ru-RU" dirty="0"/>
                      <m:t>01001000111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36" y="913038"/>
            <a:ext cx="4938514" cy="195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8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КОД </a:t>
            </a:r>
            <a:r>
              <a:rPr lang="en-US" sz="3600" b="1" dirty="0"/>
              <a:t>CCK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787" y="764704"/>
            <a:ext cx="8039744" cy="56886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/>
              <a:t>CCK-коды предполагаются в 802.11 в двух кодировках: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/>
              <a:t>8 бит (под-бит) на символ (скорость 802.11</a:t>
            </a:r>
            <a:r>
              <a:rPr lang="en-US" sz="2200" dirty="0"/>
              <a:t>b</a:t>
            </a:r>
            <a:r>
              <a:rPr lang="ru-RU" sz="2200" dirty="0"/>
              <a:t> 11 Мбит/с</a:t>
            </a:r>
            <a:r>
              <a:rPr lang="en-US" sz="2200" dirty="0"/>
              <a:t>)</a:t>
            </a:r>
            <a:r>
              <a:rPr lang="ru-RU" sz="2200" dirty="0"/>
              <a:t> 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/>
              <a:t>4 бит (под-бита) на символ (скорость 802.11</a:t>
            </a:r>
            <a:r>
              <a:rPr lang="en-US" sz="2200" dirty="0"/>
              <a:t>b</a:t>
            </a:r>
            <a:r>
              <a:rPr lang="ru-RU" sz="2200" dirty="0"/>
              <a:t> </a:t>
            </a:r>
            <a:r>
              <a:rPr lang="en-US" sz="2200" dirty="0"/>
              <a:t>5.5</a:t>
            </a:r>
            <a:r>
              <a:rPr lang="ru-RU" sz="2200" dirty="0"/>
              <a:t> Мбит/с</a:t>
            </a:r>
            <a:r>
              <a:rPr lang="en-US" sz="2200" dirty="0"/>
              <a:t>)</a:t>
            </a:r>
            <a:r>
              <a:rPr lang="ru-RU" sz="2200" dirty="0"/>
              <a:t> . 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/>
              <a:t>1,385 </a:t>
            </a:r>
            <a:r>
              <a:rPr lang="en-US" sz="2200" dirty="0" err="1"/>
              <a:t>Mbod</a:t>
            </a:r>
            <a:r>
              <a:rPr lang="en-US" sz="2200" dirty="0"/>
              <a:t>/s</a:t>
            </a:r>
            <a:r>
              <a:rPr lang="ru-RU" sz="2200" dirty="0"/>
              <a:t> (11/8</a:t>
            </a:r>
            <a:r>
              <a:rPr lang="en-US" sz="2200" dirty="0"/>
              <a:t>= 5,5/4 = </a:t>
            </a:r>
            <a:r>
              <a:rPr lang="ru-RU" sz="2200" dirty="0"/>
              <a:t>= 1,385).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/>
              <a:t>В результате кодировки </a:t>
            </a:r>
            <a:r>
              <a:rPr lang="en-US" sz="2200" dirty="0"/>
              <a:t>CCK </a:t>
            </a:r>
            <a:r>
              <a:rPr lang="ru-RU" sz="2200" dirty="0"/>
              <a:t>получается комплексная последовательность со значениями 1, -1, 0, </a:t>
            </a:r>
            <a:r>
              <a:rPr lang="en-US" sz="2200" dirty="0"/>
              <a:t>j,-j</a:t>
            </a:r>
            <a:r>
              <a:rPr lang="ru-RU" sz="22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/>
              <a:t>Последовательность кодируется </a:t>
            </a:r>
            <a:r>
              <a:rPr lang="en-US" sz="2200" dirty="0"/>
              <a:t>QPSK </a:t>
            </a:r>
            <a:r>
              <a:rPr lang="ru-RU" sz="2200" dirty="0"/>
              <a:t>или </a:t>
            </a:r>
            <a:r>
              <a:rPr lang="en-US" sz="2200" dirty="0"/>
              <a:t>DQPSK </a:t>
            </a:r>
            <a:r>
              <a:rPr lang="ru-RU" sz="2200" dirty="0"/>
              <a:t>кодировкой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200" dirty="0"/>
              <a:t>Возможны и перекодировки в другие кодировки или с целью повышения статистических свойств (напр. доп. </a:t>
            </a:r>
            <a:r>
              <a:rPr lang="ru-RU" sz="2200" dirty="0" err="1"/>
              <a:t>скрембл</a:t>
            </a:r>
            <a:r>
              <a:rPr lang="ru-RU" sz="2200" dirty="0"/>
              <a:t> или чередование)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813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КОД </a:t>
            </a:r>
            <a:r>
              <a:rPr lang="en-US" sz="3600" b="1" dirty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altLang="ru-RU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для однозначного определения СCК-последовательности требуется 8 чипов (под-бит)</a:t>
                </a:r>
                <a:endParaRPr lang="ru-RU" sz="22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sz="2400" dirty="0"/>
                  <a:t>Комплексные чипы образуются как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ru-RU" sz="1800" dirty="0"/>
                                  <m:t> 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lvl="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Значения фаз определяются последовательностью входных битов,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 по первому </a:t>
                </a:r>
                <a:r>
                  <a:rPr lang="ru-RU" altLang="ru-RU" sz="2200" dirty="0" err="1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дибиту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(2 бита),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второму, </a:t>
                </a:r>
                <a:r>
                  <a:rPr lang="ru-RU" altLang="ru-RU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третьему и </a:t>
                </a:r>
                <a:r>
                  <a:rPr lang="ru-RU" altLang="ru-RU" sz="2200" dirty="0">
                    <a:latin typeface="+mj-lt"/>
                  </a:rPr>
                  <a:t> 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четвертому. </a:t>
                </a: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</a:pPr>
                <a:endParaRPr lang="ru-RU" altLang="ru-RU" sz="18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  <a:blipFill rotWithShape="0">
                <a:blip r:embed="rId3"/>
                <a:stretch>
                  <a:fillRect l="-954" t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7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КОД </a:t>
            </a:r>
            <a:r>
              <a:rPr lang="en-US" sz="3600" b="1" dirty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ru-RU" sz="1800" dirty="0"/>
                  <a:t>Кодировка 4 бита</a:t>
                </a:r>
                <a:r>
                  <a:rPr lang="en-US" sz="1800" dirty="0"/>
                  <a:t> (d0-d3)</a:t>
                </a:r>
                <a:r>
                  <a:rPr lang="ru-RU" sz="1800" dirty="0"/>
                  <a:t> (2 </a:t>
                </a:r>
                <a:r>
                  <a:rPr lang="ru-RU" sz="1800" dirty="0" err="1"/>
                  <a:t>дибита</a:t>
                </a:r>
                <a:r>
                  <a:rPr lang="en-US" sz="1800" dirty="0"/>
                  <a:t> </a:t>
                </a:r>
                <a:r>
                  <a:rPr lang="ru-RU" sz="1800" dirty="0"/>
                  <a:t>)</a:t>
                </a:r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ru-RU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+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/2</m:t>
                    </m:r>
                  </m:oMath>
                </a14:m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</m:oMath>
                </a14:m>
                <a:endParaRPr lang="ru-RU" altLang="ru-RU" sz="1800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1800" b="1" dirty="0"/>
                  <a:t>Пример: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/>
                  <a:t>Последовательность данных </a:t>
                </a:r>
                <a:r>
                  <a:rPr lang="ru-RU" sz="2000" dirty="0"/>
                  <a:t>11011000</a:t>
                </a:r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:r>
                  <a:rPr lang="en-US" sz="2000" dirty="0"/>
                  <a:t>&gt;</a:t>
                </a:r>
                <a:r>
                  <a:rPr lang="ru-RU" sz="2000" dirty="0"/>
                  <a:t> 1101 и 1000, нечетный</a:t>
                </a:r>
                <a:r>
                  <a:rPr lang="en-US" sz="2000" dirty="0"/>
                  <a:t> </a:t>
                </a:r>
                <a:r>
                  <a:rPr lang="ru-RU" sz="2000" dirty="0"/>
                  <a:t>и четный, 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/>
                  <a:t>Для нечетного символа</a:t>
                </a:r>
                <a:r>
                  <a:rPr lang="ru-RU" sz="2000" dirty="0"/>
                  <a:t>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/>
                  <a:t>. 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CCK-последовательность примет вид: {-j, -1, -j, 1, j, 1, -j, 1}.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b="1" dirty="0"/>
                  <a:t>Для четного символа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ru-RU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𝜋</m:t>
                    </m:r>
                    <m:r>
                      <a:rPr lang="en-US" sz="2000" i="1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/>
                  <a:t>CCK-последовательность имеет вид: {1, –j, 1, j, 1, –j, –1, –j}. 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Обе последовательности сдвинуты друг относительно друга на 90°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  <a:blipFill rotWithShape="0">
                <a:blip r:embed="rId3"/>
                <a:stretch>
                  <a:fillRect l="-440" t="-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/>
                            <a:t>четных 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нечетных 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100000" t="-24074" r="-100222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00444" t="-24074" r="-444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121818" r="-444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225926" r="-100222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225926" r="-44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320000" r="-100222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427778" r="-100222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427778" r="-444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473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КОД </a:t>
            </a:r>
            <a:r>
              <a:rPr lang="en-US" sz="3600" b="1" dirty="0"/>
              <a:t>CCK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309697" cy="58326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dirty="0"/>
              <a:t>Кодировка 8 под-бит данных. 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,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−</m:t>
                              </m:r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/>
                    <a:gridCol w="4114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8" t="-8333" r="-10014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204918" r="-296" b="-22131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310000" r="-296" b="-1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410000" r="-296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/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 </a:t>
                          </a:r>
                          <a:endParaRPr lang="en-US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/>
                            <a:t>четных 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нечетных 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22" t="-24074" r="-200667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100000" t="-24074" r="-100222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00444" t="-24074" r="-444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121818" r="-444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225926" r="-100222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225926" r="-44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320000" r="-100222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427778" r="-100222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427778" r="-444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00111011 </a:t>
                </a:r>
                <a:r>
                  <a:rPr lang="en-US" dirty="0"/>
                  <a:t> </a:t>
                </a:r>
                <a:r>
                  <a:rPr lang="ru-RU" dirty="0"/>
                  <a:t>(четная) -</a:t>
                </a:r>
                <a:r>
                  <a:rPr lang="en-US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altLang="ru-RU" i="1">
                        <a:latin typeface="Cambria Math"/>
                      </a:rPr>
                      <m:t>𝜋</m:t>
                    </m:r>
                    <m:r>
                      <a:rPr lang="en-US" altLang="ru-R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ru-RU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𝐶𝐶𝐾</m:t>
                    </m:r>
                    <m:r>
                      <a:rPr lang="en-US" b="0" i="1" dirty="0" smtClean="0">
                        <a:latin typeface="Cambria Math"/>
                      </a:rPr>
                      <m:t>= {0,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0}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644" t="-47020" b="-11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kunegin.com/ref7/wifi/images/11b_3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45224"/>
            <a:ext cx="336229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98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Модуляция. </a:t>
            </a:r>
            <a:r>
              <a:rPr lang="ru-RU" sz="2800" b="1" i="1" dirty="0"/>
              <a:t>Фазовая модуляция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</p:spPr>
            <p:txBody>
              <a:bodyPr>
                <a:noAutofit/>
              </a:bodyPr>
              <a:lstStyle/>
              <a:p>
                <a:r>
                  <a:rPr lang="ru-RU" sz="2000" b="1" dirty="0"/>
                  <a:t>Двоичная фазовая модуляция </a:t>
                </a:r>
                <a:r>
                  <a:rPr lang="ru-RU" sz="2000" dirty="0"/>
                  <a:t>(</a:t>
                </a:r>
                <a:r>
                  <a:rPr lang="ru-RU" sz="2000" b="1" dirty="0"/>
                  <a:t>BPSK</a:t>
                </a:r>
                <a:r>
                  <a:rPr lang="ru-RU" sz="2000" dirty="0"/>
                  <a:t> - "</a:t>
                </a:r>
                <a:r>
                  <a:rPr lang="ru-RU" sz="2000" dirty="0" err="1"/>
                  <a:t>Binary</a:t>
                </a:r>
                <a:r>
                  <a:rPr lang="ru-RU" sz="2000" dirty="0"/>
                  <a:t> </a:t>
                </a:r>
                <a:r>
                  <a:rPr lang="ru-RU" sz="2000" dirty="0" err="1"/>
                  <a:t>Phase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Shift</a:t>
                </a:r>
                <a:r>
                  <a:rPr lang="ru-RU" sz="2000" dirty="0"/>
                  <a:t> </a:t>
                </a:r>
                <a:r>
                  <a:rPr lang="ru-RU" sz="2000" dirty="0" err="1"/>
                  <a:t>Keying</a:t>
                </a:r>
                <a:r>
                  <a:rPr lang="ru-RU" sz="2000" dirty="0"/>
                  <a:t>") </a:t>
                </a:r>
                <a:endParaRPr lang="en-US" sz="2000" dirty="0"/>
              </a:p>
              <a:p>
                <a:pPr lvl="1"/>
                <a:r>
                  <a:rPr lang="ru-RU" sz="2000" dirty="0"/>
                  <a:t>фаза принимает два значения: 0 и 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𝜋</m:t>
                    </m:r>
                  </m:oMath>
                </a14:m>
                <a:r>
                  <a:rPr lang="ru-RU" sz="2000" dirty="0"/>
                  <a:t> , </a:t>
                </a:r>
                <a:endParaRPr lang="en-US" sz="2000" dirty="0"/>
              </a:p>
              <a:p>
                <a:pPr lvl="2"/>
                <a:r>
                  <a:rPr lang="ru-RU" sz="2000" dirty="0"/>
                  <a:t>является наиболее помехоустойчивой.</a:t>
                </a:r>
              </a:p>
              <a:p>
                <a:r>
                  <a:rPr lang="ru-RU" sz="2000" b="1" dirty="0"/>
                  <a:t>Дифференциальная двоичная ФМ  (DBPSK</a:t>
                </a:r>
                <a:r>
                  <a:rPr lang="ru-RU" sz="2000" dirty="0"/>
                  <a:t> - </a:t>
                </a:r>
                <a:r>
                  <a:rPr lang="ru-RU" sz="2000" dirty="0" err="1"/>
                  <a:t>Differential</a:t>
                </a:r>
                <a:r>
                  <a:rPr lang="ru-RU" sz="2000" dirty="0"/>
                  <a:t> BPSK), </a:t>
                </a:r>
              </a:p>
              <a:p>
                <a:pPr lvl="1"/>
                <a:r>
                  <a:rPr lang="ru-RU" sz="2000" dirty="0"/>
                  <a:t>Лог. «0» изменение состояния, лог. 1 сохранение</a:t>
                </a:r>
              </a:p>
              <a:p>
                <a:pPr lvl="2"/>
                <a:r>
                  <a:rPr lang="ru-RU" sz="2000" dirty="0"/>
                  <a:t> Аналогичная NRZI.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ru-RU" sz="2000" b="1" dirty="0"/>
                  <a:t>QPSK (</a:t>
                </a:r>
                <a:r>
                  <a:rPr lang="ru-RU" sz="2000" b="1" dirty="0" err="1"/>
                  <a:t>Quadrature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Phase-Shift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Keying</a:t>
                </a:r>
                <a:r>
                  <a:rPr lang="ru-RU" sz="2000" b="1" dirty="0"/>
                  <a:t>) </a:t>
                </a:r>
              </a:p>
              <a:p>
                <a:pPr marL="742950" lvl="2" indent="-342900"/>
                <a:r>
                  <a:rPr lang="ru-RU" sz="2200" dirty="0"/>
                  <a:t>Сдвиги фаз 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𝜋</m:t>
                    </m:r>
                    <m:r>
                      <a:rPr lang="en-US" sz="2200" i="1">
                        <a:latin typeface="Cambria Math"/>
                      </a:rPr>
                      <m:t>/2</m:t>
                    </m:r>
                  </m:oMath>
                </a14:m>
                <a:r>
                  <a:rPr lang="ru-RU" sz="2200" dirty="0"/>
                  <a:t> позволяет получить 4 состояния</a:t>
                </a:r>
                <a:endParaRPr lang="en-US" sz="2200" dirty="0"/>
              </a:p>
              <a:p>
                <a:r>
                  <a:rPr lang="ru-RU" sz="2000" dirty="0"/>
                  <a:t> </a:t>
                </a:r>
                <a:r>
                  <a:rPr lang="ru-RU" sz="2000" b="1" dirty="0"/>
                  <a:t>DQPSK (</a:t>
                </a:r>
                <a:r>
                  <a:rPr lang="ru-RU" sz="2000" b="1" dirty="0" err="1"/>
                  <a:t>Differential</a:t>
                </a:r>
                <a:r>
                  <a:rPr lang="ru-RU" sz="2000" b="1" dirty="0"/>
                  <a:t> QPSK) - Модификацией QPSK </a:t>
                </a:r>
                <a:r>
                  <a:rPr lang="ru-RU" sz="2000" dirty="0"/>
                  <a:t>, </a:t>
                </a:r>
                <a:endParaRPr lang="en-US" sz="2000" dirty="0"/>
              </a:p>
              <a:p>
                <a:pPr lvl="1"/>
                <a:r>
                  <a:rPr lang="ru-RU" sz="2000" dirty="0"/>
                  <a:t>Изменение фазы на 0˚ кодируется как "00", изменение на 90˚ кодируется как "01", на 180˚ - как "11", на 360˚ как "10".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  <a:blipFill rotWithShape="0">
                <a:blip r:embed="rId2"/>
                <a:stretch>
                  <a:fillRect l="-650" t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63" y="5452221"/>
            <a:ext cx="2660942" cy="11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55" y="2713030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5575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DBPSK</a:t>
            </a:r>
          </a:p>
        </p:txBody>
      </p:sp>
      <p:pic>
        <p:nvPicPr>
          <p:cNvPr id="7" name="Picture 2" descr="ÐÐ²Ð°Ð´ÑÐ°ÑÑÑÐ½Ð°Ñ ÑÐ°Ð·Ð¾Ð²Ð°Ñ Ð¼Ð°Ð½Ð¸Ð¿ÑÐ»ÑÑÐ¸Ñ QP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33" y="5425087"/>
            <a:ext cx="1277375" cy="13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7749" y="49606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QPSK</a:t>
            </a:r>
            <a:endParaRPr lang="ru-RU" dirty="0"/>
          </a:p>
        </p:txBody>
      </p:sp>
      <p:pic>
        <p:nvPicPr>
          <p:cNvPr id="9" name="Picture 4" descr="ÐÐ¸Ð½Ð°ÑÐ½Ð°Ñ ÑÐ°Ð·Ð¾Ð²Ð°Ñ Ð¼Ð°Ð½Ð¸Ð¿ÑÐ»ÑÑÐ¸Ñ BPS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2" y="5459273"/>
            <a:ext cx="118129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8 ÑÐ°Ð·Ð¾Ð²Ð°Ñ Ð¼Ð°Ð½Ð¸Ð¿ÑÐ»ÑÑÐ¸Ñ 8-PS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30" y="5435769"/>
            <a:ext cx="1190253" cy="123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3226" y="505198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8-PSK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0899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BPSK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48592" y="5833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90236" y="533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391173" y="5833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0150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14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36" y="81651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18947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/>
              <a:t>Кодировка  с прямой коррекцией  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  <a:endParaRPr lang="en-US" sz="2200" dirty="0"/>
          </a:p>
          <a:p>
            <a:pPr marL="728663" lvl="4" indent="-271463">
              <a:spcBef>
                <a:spcPts val="600"/>
              </a:spcBef>
            </a:pPr>
            <a:r>
              <a:rPr lang="en-US" dirty="0"/>
              <a:t>PBCC+</a:t>
            </a:r>
            <a:r>
              <a:rPr lang="ru-RU" dirty="0"/>
              <a:t>пунктирное кодирование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Последовательные символы на несмежные </a:t>
            </a:r>
            <a:r>
              <a:rPr lang="ru-RU" dirty="0" err="1"/>
              <a:t>поднесущие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  <a:r>
              <a:rPr lang="en-US" b="1" dirty="0"/>
              <a:t>OFDM</a:t>
            </a:r>
            <a:endParaRPr lang="ru-RU" b="1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3592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.Структурная схема</a:t>
            </a:r>
            <a:br>
              <a:rPr lang="ru-RU" b="1" dirty="0"/>
            </a:br>
            <a:r>
              <a:rPr lang="ru-RU" b="1" dirty="0"/>
              <a:t> передатчика </a:t>
            </a:r>
            <a:r>
              <a:rPr lang="en-US" b="1" dirty="0"/>
              <a:t>IEEE </a:t>
            </a:r>
            <a:r>
              <a:rPr lang="ru-RU" b="1" dirty="0"/>
              <a:t>802.11</a:t>
            </a:r>
            <a:r>
              <a:rPr lang="en-US" b="1" dirty="0"/>
              <a:t>n</a:t>
            </a:r>
            <a:r>
              <a:rPr lang="ru-RU" b="1" dirty="0"/>
              <a:t> </a:t>
            </a:r>
            <a:r>
              <a:rPr lang="en-US" b="1" dirty="0"/>
              <a:t>(WIFI4)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2890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Модуляция. </a:t>
            </a:r>
            <a:r>
              <a:rPr lang="ru-RU" sz="2800" b="1" i="1" dirty="0"/>
              <a:t>Амплитудно-фазовая модуляция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Беспроводные сети используют также амплитудно-фазовую модуляцию </a:t>
            </a:r>
          </a:p>
          <a:p>
            <a:r>
              <a:rPr lang="ru-RU" sz="2000" dirty="0"/>
              <a:t>(</a:t>
            </a:r>
            <a:r>
              <a:rPr lang="ru-RU" sz="2000" i="1" dirty="0"/>
              <a:t>Квадратурная </a:t>
            </a:r>
            <a:r>
              <a:rPr lang="ru-RU" sz="2000" dirty="0"/>
              <a:t>амплитудная модуляция ) 16-QAM и 64-QAM и т.п. (изменяется фаза, и амплитуда колебания). </a:t>
            </a:r>
          </a:p>
          <a:p>
            <a:r>
              <a:rPr lang="ru-RU" sz="2000" dirty="0"/>
              <a:t>Сигнал может принимать соответственно 16 и 64 бита </a:t>
            </a:r>
          </a:p>
          <a:p>
            <a:pPr lvl="1"/>
            <a:r>
              <a:rPr lang="ru-RU" sz="2000" dirty="0"/>
              <a:t>но снижения помехоустойчивости.</a:t>
            </a:r>
          </a:p>
          <a:p>
            <a:pPr marL="285750" lvl="1"/>
            <a:r>
              <a:rPr lang="ru-RU" sz="1800" i="1" dirty="0"/>
              <a:t>Помехоустойчивость модуляции можно оценить по расстоянию между точками сигнального созвездия на абстрактной картине состояний квадратур передаваемого сигнала.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607462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QAM-</a:t>
            </a:r>
            <a:r>
              <a:rPr lang="ru-RU" dirty="0"/>
              <a:t>64</a:t>
            </a:r>
          </a:p>
        </p:txBody>
      </p:sp>
      <p:pic>
        <p:nvPicPr>
          <p:cNvPr id="8194" name="Picture 2" descr="Ð¡Ð¸Ð¼ÑÐ»ÑÑÐ¸Ñ ÐºÐ²Ð°Ð´ÑÐ°ÑÑÑÐ½Ð¾Ð¹ Ð°Ð¼Ð¿Ð»Ð¸ÑÑÐ´Ð½Ð¾Ð¹ Ð¼Ð°Ð½Ð¸Ð¿ÑÐ»ÑÑÐ¸Ð¸ QAM-1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94" y="4030342"/>
            <a:ext cx="2762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1686" y="602172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QAM-16</a:t>
            </a:r>
            <a:endParaRPr lang="ru-RU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44" y="3771038"/>
            <a:ext cx="22288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1038"/>
            <a:ext cx="3563888" cy="2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0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 (частотное уплотнение).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Частотное уплотнение (FDM)</a:t>
            </a:r>
          </a:p>
          <a:p>
            <a:r>
              <a:rPr lang="ru-RU" sz="2000" dirty="0"/>
              <a:t>Все сигналы по существу моногармонические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Однако приемник позволяет работать в определенной полосе частот.</a:t>
            </a:r>
          </a:p>
          <a:p>
            <a:r>
              <a:rPr lang="ru-RU" sz="2000" dirty="0"/>
              <a:t>Частотное уплотнение использует передачу в полосе пропускания, чтобы совместно использовать канал. 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6700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2935988" cy="132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ÐÐ°ÑÑÐ¸Ð½ÐºÐ¸ Ð¿Ð¾ Ð·Ð°Ð¿ÑÐ¾ÑÑ ÑÐ¿ÐµÐºÑÑ Ð³Ð°ÑÐ¼Ð¾Ð½Ð¸Ðº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07147"/>
            <a:ext cx="1976509" cy="12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20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i="1" dirty="0"/>
              <a:t>Расширение спектра. </a:t>
            </a:r>
            <a:r>
              <a:rPr lang="en-US" sz="2800" b="1" i="1" dirty="0"/>
              <a:t>DSSS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DSSS </a:t>
            </a:r>
            <a:r>
              <a:rPr lang="ru-RU" sz="2000" b="1" dirty="0"/>
              <a:t>метод: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Таким образом каждый логический бит растягивается на несколько физических бит, имеющих малую мощность и образующих спектр близкий к нормальному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Использование кодов </a:t>
            </a:r>
            <a:r>
              <a:rPr lang="ru-RU" sz="2000" b="1" dirty="0" err="1"/>
              <a:t>Баркера</a:t>
            </a:r>
            <a:r>
              <a:rPr lang="ru-RU" sz="2000" b="1" dirty="0"/>
              <a:t> </a:t>
            </a:r>
            <a:r>
              <a:rPr lang="ru-RU" sz="2000" dirty="0"/>
              <a:t>11 в полосе частот 22 МГц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 сетях </a:t>
            </a:r>
            <a:r>
              <a:rPr lang="ru-RU" sz="2000" dirty="0" err="1"/>
              <a:t>Wi-Fi</a:t>
            </a:r>
            <a:r>
              <a:rPr lang="ru-RU" sz="2000" dirty="0"/>
              <a:t> лог. «1» 11100010010.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лог. «1»  кодируется инверсной последовательностью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Достоинствами метода DSSS являются: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высокая устойчивость к узкополосным помехам;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возможность восстановления информации при потере во время передачи нескольких бит в коде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Используется в сетях стандарта IEEE 802.11 и CDMA </a:t>
            </a:r>
            <a:r>
              <a:rPr lang="en-US" sz="2000" dirty="0"/>
              <a:t>(3G) </a:t>
            </a:r>
            <a:r>
              <a:rPr lang="ru-RU" sz="2000" dirty="0"/>
              <a:t>для преднамеренного расширения спектра передаваемых сигналов.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83968"/>
            <a:ext cx="4388793" cy="186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819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i="1" dirty="0"/>
              <a:t>Расширение спектра. FHSS и </a:t>
            </a:r>
            <a:r>
              <a:rPr lang="en-US" sz="2800" b="1" i="1" dirty="0"/>
              <a:t>AFH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FHSS - метод </a:t>
            </a:r>
            <a:r>
              <a:rPr lang="ru-RU" sz="2000" dirty="0"/>
              <a:t>скачкообразного изменения несущей</a:t>
            </a:r>
            <a:r>
              <a:rPr lang="en-US" sz="2000" dirty="0"/>
              <a:t> </a:t>
            </a:r>
            <a:r>
              <a:rPr lang="ru-RU" sz="2000" dirty="0"/>
              <a:t>частоты. </a:t>
            </a:r>
            <a:endParaRPr lang="en-US" sz="2000" dirty="0"/>
          </a:p>
          <a:p>
            <a:pPr lvl="3">
              <a:spcBef>
                <a:spcPts val="600"/>
              </a:spcBef>
            </a:pPr>
            <a:r>
              <a:rPr lang="ru-RU" sz="1800" dirty="0"/>
              <a:t>В процессе передачи частота несущей изменяется скачкообразно.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приемник и передатчик содержат расписание изменения частот. 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Адаптивный метод FHSS </a:t>
            </a:r>
            <a:r>
              <a:rPr lang="ru-RU" sz="2000" dirty="0"/>
              <a:t>(</a:t>
            </a:r>
            <a:r>
              <a:rPr lang="ru-RU" sz="2000" dirty="0" err="1"/>
              <a:t>Adaptive</a:t>
            </a:r>
            <a:r>
              <a:rPr lang="ru-RU" sz="2000" dirty="0"/>
              <a:t> </a:t>
            </a:r>
            <a:r>
              <a:rPr lang="ru-RU" sz="2000" dirty="0" err="1"/>
              <a:t>Frequency</a:t>
            </a:r>
            <a:r>
              <a:rPr lang="ru-RU" sz="2000" dirty="0"/>
              <a:t> </a:t>
            </a:r>
            <a:r>
              <a:rPr lang="ru-RU" sz="2000" dirty="0" err="1"/>
              <a:t>Hopping</a:t>
            </a:r>
            <a:r>
              <a:rPr lang="ru-RU" sz="2000" dirty="0"/>
              <a:t> - </a:t>
            </a:r>
            <a:r>
              <a:rPr lang="ru-RU" sz="2000" b="1" dirty="0"/>
              <a:t>AFH</a:t>
            </a:r>
            <a:r>
              <a:rPr lang="ru-RU" sz="2000" dirty="0"/>
              <a:t>),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Частоты с наибольшим количеством ошибок исключаются. </a:t>
            </a:r>
          </a:p>
          <a:p>
            <a:pPr lvl="3">
              <a:spcBef>
                <a:spcPts val="600"/>
              </a:spcBef>
            </a:pPr>
            <a:r>
              <a:rPr lang="ru-RU" sz="1800" dirty="0"/>
              <a:t>Информация теряется только один раз</a:t>
            </a:r>
          </a:p>
          <a:p>
            <a:pPr lvl="1">
              <a:spcBef>
                <a:spcPts val="600"/>
              </a:spcBef>
            </a:pPr>
            <a:r>
              <a:rPr lang="ru-RU" sz="1800" dirty="0"/>
              <a:t>используется по 2 частоты (кодирование 4 бит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944" y="3789040"/>
            <a:ext cx="4466456" cy="25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1036320" y="3825225"/>
            <a:ext cx="2484120" cy="1607835"/>
          </a:xfrm>
          <a:custGeom>
            <a:avLst/>
            <a:gdLst>
              <a:gd name="connsiteX0" fmla="*/ 0 w 2484120"/>
              <a:gd name="connsiteY0" fmla="*/ 1493535 h 1607835"/>
              <a:gd name="connsiteX1" fmla="*/ 129540 w 2484120"/>
              <a:gd name="connsiteY1" fmla="*/ 1363995 h 1607835"/>
              <a:gd name="connsiteX2" fmla="*/ 281940 w 2484120"/>
              <a:gd name="connsiteY2" fmla="*/ 1493535 h 1607835"/>
              <a:gd name="connsiteX3" fmla="*/ 350520 w 2484120"/>
              <a:gd name="connsiteY3" fmla="*/ 1181115 h 1607835"/>
              <a:gd name="connsiteX4" fmla="*/ 495300 w 2484120"/>
              <a:gd name="connsiteY4" fmla="*/ 1478295 h 1607835"/>
              <a:gd name="connsiteX5" fmla="*/ 861060 w 2484120"/>
              <a:gd name="connsiteY5" fmla="*/ 15 h 1607835"/>
              <a:gd name="connsiteX6" fmla="*/ 1043940 w 2484120"/>
              <a:gd name="connsiteY6" fmla="*/ 1447815 h 1607835"/>
              <a:gd name="connsiteX7" fmla="*/ 1135380 w 2484120"/>
              <a:gd name="connsiteY7" fmla="*/ 1333515 h 1607835"/>
              <a:gd name="connsiteX8" fmla="*/ 1219200 w 2484120"/>
              <a:gd name="connsiteY8" fmla="*/ 1524015 h 1607835"/>
              <a:gd name="connsiteX9" fmla="*/ 1333500 w 2484120"/>
              <a:gd name="connsiteY9" fmla="*/ 1394475 h 1607835"/>
              <a:gd name="connsiteX10" fmla="*/ 1409700 w 2484120"/>
              <a:gd name="connsiteY10" fmla="*/ 1516395 h 1607835"/>
              <a:gd name="connsiteX11" fmla="*/ 1569720 w 2484120"/>
              <a:gd name="connsiteY11" fmla="*/ 1455435 h 1607835"/>
              <a:gd name="connsiteX12" fmla="*/ 1630680 w 2484120"/>
              <a:gd name="connsiteY12" fmla="*/ 1539255 h 1607835"/>
              <a:gd name="connsiteX13" fmla="*/ 1821180 w 2484120"/>
              <a:gd name="connsiteY13" fmla="*/ 1485915 h 1607835"/>
              <a:gd name="connsiteX14" fmla="*/ 1965960 w 2484120"/>
              <a:gd name="connsiteY14" fmla="*/ 1584975 h 1607835"/>
              <a:gd name="connsiteX15" fmla="*/ 2209800 w 2484120"/>
              <a:gd name="connsiteY15" fmla="*/ 1607835 h 1607835"/>
              <a:gd name="connsiteX16" fmla="*/ 2308860 w 2484120"/>
              <a:gd name="connsiteY16" fmla="*/ 1584975 h 1607835"/>
              <a:gd name="connsiteX17" fmla="*/ 2484120 w 2484120"/>
              <a:gd name="connsiteY17" fmla="*/ 1584975 h 160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4120" h="1607835">
                <a:moveTo>
                  <a:pt x="0" y="1493535"/>
                </a:moveTo>
                <a:cubicBezTo>
                  <a:pt x="41275" y="1428765"/>
                  <a:pt x="82550" y="1363995"/>
                  <a:pt x="129540" y="1363995"/>
                </a:cubicBezTo>
                <a:cubicBezTo>
                  <a:pt x="176530" y="1363995"/>
                  <a:pt x="245110" y="1524015"/>
                  <a:pt x="281940" y="1493535"/>
                </a:cubicBezTo>
                <a:cubicBezTo>
                  <a:pt x="318770" y="1463055"/>
                  <a:pt x="314960" y="1183655"/>
                  <a:pt x="350520" y="1181115"/>
                </a:cubicBezTo>
                <a:cubicBezTo>
                  <a:pt x="386080" y="1178575"/>
                  <a:pt x="410210" y="1675145"/>
                  <a:pt x="495300" y="1478295"/>
                </a:cubicBezTo>
                <a:cubicBezTo>
                  <a:pt x="580390" y="1281445"/>
                  <a:pt x="769620" y="5095"/>
                  <a:pt x="861060" y="15"/>
                </a:cubicBezTo>
                <a:cubicBezTo>
                  <a:pt x="952500" y="-5065"/>
                  <a:pt x="998220" y="1225565"/>
                  <a:pt x="1043940" y="1447815"/>
                </a:cubicBezTo>
                <a:cubicBezTo>
                  <a:pt x="1089660" y="1670065"/>
                  <a:pt x="1106170" y="1320815"/>
                  <a:pt x="1135380" y="1333515"/>
                </a:cubicBezTo>
                <a:cubicBezTo>
                  <a:pt x="1164590" y="1346215"/>
                  <a:pt x="1186180" y="1513855"/>
                  <a:pt x="1219200" y="1524015"/>
                </a:cubicBezTo>
                <a:cubicBezTo>
                  <a:pt x="1252220" y="1534175"/>
                  <a:pt x="1301750" y="1395745"/>
                  <a:pt x="1333500" y="1394475"/>
                </a:cubicBezTo>
                <a:cubicBezTo>
                  <a:pt x="1365250" y="1393205"/>
                  <a:pt x="1370330" y="1506235"/>
                  <a:pt x="1409700" y="1516395"/>
                </a:cubicBezTo>
                <a:cubicBezTo>
                  <a:pt x="1449070" y="1526555"/>
                  <a:pt x="1532890" y="1451625"/>
                  <a:pt x="1569720" y="1455435"/>
                </a:cubicBezTo>
                <a:cubicBezTo>
                  <a:pt x="1606550" y="1459245"/>
                  <a:pt x="1588770" y="1534175"/>
                  <a:pt x="1630680" y="1539255"/>
                </a:cubicBezTo>
                <a:cubicBezTo>
                  <a:pt x="1672590" y="1544335"/>
                  <a:pt x="1765300" y="1478295"/>
                  <a:pt x="1821180" y="1485915"/>
                </a:cubicBezTo>
                <a:cubicBezTo>
                  <a:pt x="1877060" y="1493535"/>
                  <a:pt x="1901190" y="1564655"/>
                  <a:pt x="1965960" y="1584975"/>
                </a:cubicBezTo>
                <a:cubicBezTo>
                  <a:pt x="2030730" y="1605295"/>
                  <a:pt x="2152650" y="1607835"/>
                  <a:pt x="2209800" y="1607835"/>
                </a:cubicBezTo>
                <a:cubicBezTo>
                  <a:pt x="2266950" y="1607835"/>
                  <a:pt x="2263140" y="1588785"/>
                  <a:pt x="2308860" y="1584975"/>
                </a:cubicBezTo>
                <a:cubicBezTo>
                  <a:pt x="2354580" y="1581165"/>
                  <a:pt x="2419350" y="1583070"/>
                  <a:pt x="2484120" y="1584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>
            <a:stCxn id="4" idx="5"/>
          </p:cNvCxnSpPr>
          <p:nvPr/>
        </p:nvCxnSpPr>
        <p:spPr>
          <a:xfrm>
            <a:off x="1897380" y="3825240"/>
            <a:ext cx="0" cy="16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1607820" y="5059680"/>
            <a:ext cx="44196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>
            <a:off x="2453640" y="461772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2598420" y="5608921"/>
            <a:ext cx="1089863" cy="597867"/>
          </a:xfrm>
          <a:custGeom>
            <a:avLst/>
            <a:gdLst>
              <a:gd name="connsiteX0" fmla="*/ 0 w 1089863"/>
              <a:gd name="connsiteY0" fmla="*/ 372779 h 597867"/>
              <a:gd name="connsiteX1" fmla="*/ 152400 w 1089863"/>
              <a:gd name="connsiteY1" fmla="*/ 67979 h 597867"/>
              <a:gd name="connsiteX2" fmla="*/ 320040 w 1089863"/>
              <a:gd name="connsiteY2" fmla="*/ 45119 h 597867"/>
              <a:gd name="connsiteX3" fmla="*/ 586740 w 1089863"/>
              <a:gd name="connsiteY3" fmla="*/ 586139 h 597867"/>
              <a:gd name="connsiteX4" fmla="*/ 777240 w 1089863"/>
              <a:gd name="connsiteY4" fmla="*/ 426119 h 597867"/>
              <a:gd name="connsiteX5" fmla="*/ 845820 w 1089863"/>
              <a:gd name="connsiteY5" fmla="*/ 532799 h 597867"/>
              <a:gd name="connsiteX6" fmla="*/ 944880 w 1089863"/>
              <a:gd name="connsiteY6" fmla="*/ 433739 h 597867"/>
              <a:gd name="connsiteX7" fmla="*/ 1066800 w 1089863"/>
              <a:gd name="connsiteY7" fmla="*/ 517559 h 597867"/>
              <a:gd name="connsiteX8" fmla="*/ 1089660 w 1089863"/>
              <a:gd name="connsiteY8" fmla="*/ 517559 h 59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863" h="597867">
                <a:moveTo>
                  <a:pt x="0" y="372779"/>
                </a:moveTo>
                <a:cubicBezTo>
                  <a:pt x="49530" y="247684"/>
                  <a:pt x="99060" y="122589"/>
                  <a:pt x="152400" y="67979"/>
                </a:cubicBezTo>
                <a:cubicBezTo>
                  <a:pt x="205740" y="13369"/>
                  <a:pt x="247650" y="-41241"/>
                  <a:pt x="320040" y="45119"/>
                </a:cubicBezTo>
                <a:cubicBezTo>
                  <a:pt x="392430" y="131479"/>
                  <a:pt x="510540" y="522639"/>
                  <a:pt x="586740" y="586139"/>
                </a:cubicBezTo>
                <a:cubicBezTo>
                  <a:pt x="662940" y="649639"/>
                  <a:pt x="734060" y="435009"/>
                  <a:pt x="777240" y="426119"/>
                </a:cubicBezTo>
                <a:cubicBezTo>
                  <a:pt x="820420" y="417229"/>
                  <a:pt x="817880" y="531529"/>
                  <a:pt x="845820" y="532799"/>
                </a:cubicBezTo>
                <a:cubicBezTo>
                  <a:pt x="873760" y="534069"/>
                  <a:pt x="908050" y="436279"/>
                  <a:pt x="944880" y="433739"/>
                </a:cubicBezTo>
                <a:cubicBezTo>
                  <a:pt x="981710" y="431199"/>
                  <a:pt x="1042670" y="503589"/>
                  <a:pt x="1066800" y="517559"/>
                </a:cubicBezTo>
                <a:cubicBezTo>
                  <a:pt x="1090930" y="531529"/>
                  <a:pt x="1090295" y="524544"/>
                  <a:pt x="1089660" y="5175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2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i="1" dirty="0"/>
              <a:t>Расширение спектра. FHSS и </a:t>
            </a:r>
            <a:r>
              <a:rPr lang="en-US" sz="2800" b="1" i="1" dirty="0"/>
              <a:t>AFH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ru-RU" sz="2000" b="1" dirty="0"/>
              <a:t>Преимущество: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/>
              <a:t>узкополосные помехи приводят к потере только фрагментов сообщений с теми же частотами</a:t>
            </a:r>
          </a:p>
          <a:p>
            <a:pPr marL="1171575" lvl="3">
              <a:spcBef>
                <a:spcPts val="600"/>
              </a:spcBef>
            </a:pPr>
            <a:r>
              <a:rPr lang="ru-RU" sz="1600" dirty="0"/>
              <a:t>Соответственно только их и повторяют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Недостатки: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/>
              <a:t>влияние интерференции сильней чем для </a:t>
            </a:r>
            <a:r>
              <a:rPr lang="en-US" sz="2000" dirty="0"/>
              <a:t>DSSS </a:t>
            </a:r>
            <a:endParaRPr lang="ru-RU" sz="2000" dirty="0"/>
          </a:p>
          <a:p>
            <a:pPr marL="361950" lvl="2">
              <a:spcBef>
                <a:spcPts val="600"/>
              </a:spcBef>
            </a:pPr>
            <a:r>
              <a:rPr lang="ru-RU" sz="2000" dirty="0"/>
              <a:t>используется в </a:t>
            </a:r>
            <a:r>
              <a:rPr lang="ru-RU" sz="2000" dirty="0" err="1"/>
              <a:t>Bluetooth</a:t>
            </a:r>
            <a:r>
              <a:rPr lang="ru-RU" sz="2000" dirty="0"/>
              <a:t>. </a:t>
            </a:r>
            <a:endParaRPr lang="en-US" sz="2000" dirty="0"/>
          </a:p>
          <a:p>
            <a:pPr marL="361950" lvl="2">
              <a:spcBef>
                <a:spcPts val="600"/>
              </a:spcBef>
            </a:pPr>
            <a:r>
              <a:rPr lang="ru-RU" sz="1800" dirty="0"/>
              <a:t>Сходный метод с редким изменением частот может применяется в GSM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4250432" cy="246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91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канала связи. </a:t>
            </a:r>
            <a:br>
              <a:rPr lang="ru-RU" sz="2800" b="1" dirty="0"/>
            </a:br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5256584"/>
          </a:xfrm>
        </p:spPr>
        <p:txBody>
          <a:bodyPr>
            <a:noAutofit/>
          </a:bodyPr>
          <a:lstStyle/>
          <a:p>
            <a:r>
              <a:rPr lang="ru-RU" sz="2000" dirty="0"/>
              <a:t>Все передатчики на одной частоте </a:t>
            </a:r>
            <a:r>
              <a:rPr lang="ru-RU" sz="2000" i="1" dirty="0"/>
              <a:t>f </a:t>
            </a:r>
            <a:r>
              <a:rPr lang="ru-RU" sz="2000" dirty="0"/>
              <a:t>, в области </a:t>
            </a:r>
            <a:r>
              <a:rPr lang="ru-RU" sz="2000" i="1" dirty="0"/>
              <a:t>s </a:t>
            </a:r>
            <a:r>
              <a:rPr lang="ru-RU" sz="2000" dirty="0"/>
              <a:t>и во время </a:t>
            </a:r>
            <a:r>
              <a:rPr lang="ru-RU" sz="2000" i="1" dirty="0"/>
              <a:t>t</a:t>
            </a:r>
            <a:r>
              <a:rPr lang="ru-RU" sz="2000" dirty="0"/>
              <a:t>, но с разными кодами </a:t>
            </a:r>
            <a:r>
              <a:rPr lang="ru-RU" sz="2000" i="1" dirty="0" err="1"/>
              <a:t>c</a:t>
            </a:r>
            <a:r>
              <a:rPr lang="ru-RU" sz="2000" dirty="0" err="1"/>
              <a:t>i</a:t>
            </a:r>
            <a:r>
              <a:rPr lang="ru-RU" sz="2000" dirty="0"/>
              <a:t> .</a:t>
            </a:r>
          </a:p>
          <a:p>
            <a:pPr lvl="1"/>
            <a:r>
              <a:rPr lang="ru-RU" sz="2000" dirty="0"/>
              <a:t>Кодовая последовательность уникальна для каждого передатчика. </a:t>
            </a:r>
          </a:p>
          <a:p>
            <a:pPr lvl="1"/>
            <a:r>
              <a:rPr lang="ru-RU" sz="2000" dirty="0"/>
              <a:t>Как правило, если для замены «1» в исходном потоке данных используют некий CDM-код, то для замены «0» применяют тот же код, но инвертированный.</a:t>
            </a:r>
          </a:p>
          <a:p>
            <a:r>
              <a:rPr lang="ru-RU" sz="2000" b="1" dirty="0"/>
              <a:t>Метод CDMA (CDM </a:t>
            </a:r>
            <a:r>
              <a:rPr lang="ru-RU" sz="2000" b="1" dirty="0" err="1"/>
              <a:t>Access</a:t>
            </a:r>
            <a:r>
              <a:rPr lang="ru-RU" sz="2000" b="1" dirty="0"/>
              <a:t>)</a:t>
            </a:r>
          </a:p>
          <a:p>
            <a:pPr lvl="1"/>
            <a:r>
              <a:rPr lang="ru-RU" sz="2000" dirty="0"/>
              <a:t>Используется в сотовой связи cdma2000, WCDMA и др.</a:t>
            </a:r>
          </a:p>
          <a:p>
            <a:pPr lvl="1"/>
            <a:r>
              <a:rPr lang="ru-RU" sz="2000" dirty="0"/>
              <a:t>Каждый передатчик заменяет каждый бит исходного потока данных на CDM-символ — кодовую последовательность длиной в 11, 16, 32, 64 и т.п. бит (их называют чипами). </a:t>
            </a:r>
          </a:p>
          <a:p>
            <a:pPr lvl="2"/>
            <a:r>
              <a:rPr lang="ru-RU" sz="2000" dirty="0"/>
              <a:t>Благодаря большой избыточности (каждый бит заменяется десятками чипов), мощность принимаемого сигнала может быть низкой</a:t>
            </a:r>
          </a:p>
          <a:p>
            <a:pPr lvl="2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442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br>
              <a:rPr lang="ru-RU" sz="2800" b="1" dirty="0"/>
            </a:br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5256584"/>
          </a:xfrm>
        </p:spPr>
        <p:txBody>
          <a:bodyPr>
            <a:noAutofit/>
          </a:bodyPr>
          <a:lstStyle/>
          <a:p>
            <a:r>
              <a:rPr lang="ru-RU" sz="2000" dirty="0"/>
              <a:t>Приемник постоянно принимает все сигналы, оцифровывает их. </a:t>
            </a:r>
          </a:p>
          <a:p>
            <a:r>
              <a:rPr lang="ru-RU" sz="2000" dirty="0"/>
              <a:t>Затем в корреляторе производит операцию свертки (умножения с накоплением) входного оцифрованного сигнал с известным ему CDM-кодом и его инверсией.</a:t>
            </a:r>
          </a:p>
          <a:p>
            <a:pPr lvl="1"/>
            <a:r>
              <a:rPr lang="ru-RU" sz="2000" dirty="0"/>
              <a:t>Если сигнал на выходе коррелятора превышает установленный пороговый уровень, приемник считает, что принял 1 или 0. </a:t>
            </a:r>
          </a:p>
          <a:p>
            <a:pPr lvl="2"/>
            <a:r>
              <a:rPr lang="ru-RU" sz="2000" dirty="0"/>
              <a:t>Для увеличения вероятности приема передатчик может повторять посылку каждого бита несколько раз. </a:t>
            </a:r>
          </a:p>
          <a:p>
            <a:pPr lvl="2"/>
            <a:r>
              <a:rPr lang="ru-RU" sz="2000" dirty="0"/>
              <a:t>При этом сигналы других передатчиков с другими CDM-кодами приемник воспринимает как аддитивный шум. </a:t>
            </a:r>
          </a:p>
          <a:p>
            <a:r>
              <a:rPr lang="ru-RU" sz="2000" dirty="0"/>
              <a:t>Используется совместно с </a:t>
            </a:r>
            <a:r>
              <a:rPr lang="en-US" sz="2000" dirty="0"/>
              <a:t>DSSS — Direct</a:t>
            </a:r>
            <a:r>
              <a:rPr lang="ru-RU" sz="2000" dirty="0"/>
              <a:t> </a:t>
            </a:r>
            <a:r>
              <a:rPr lang="en-US" sz="2000" dirty="0"/>
              <a:t>Sequence Spread Spectrum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2881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200" b="1" dirty="0"/>
              <a:t>Механизм мультиплексирования посредством ортогональных несущих частот</a:t>
            </a:r>
            <a:r>
              <a:rPr lang="en-US" sz="2200" b="1" dirty="0"/>
              <a:t> - Orthogonal Frequency Division Multiplexing, OFDM</a:t>
            </a:r>
          </a:p>
          <a:p>
            <a:r>
              <a:rPr lang="ru-RU" sz="2200" dirty="0"/>
              <a:t>Частотный диапазон разбивается на </a:t>
            </a:r>
            <a:r>
              <a:rPr lang="en-US" sz="2200" dirty="0"/>
              <a:t>N </a:t>
            </a:r>
            <a:r>
              <a:rPr lang="ru-RU" sz="2200" dirty="0" err="1"/>
              <a:t>поднесущих</a:t>
            </a:r>
            <a:endParaRPr lang="ru-RU" sz="2200" dirty="0"/>
          </a:p>
          <a:p>
            <a:pPr marL="742950" lvl="2" indent="-342900"/>
            <a:r>
              <a:rPr lang="ru-RU" sz="2200" dirty="0"/>
              <a:t>Формируется </a:t>
            </a:r>
            <a:r>
              <a:rPr lang="ru-RU" sz="2200" i="1" dirty="0"/>
              <a:t>N </a:t>
            </a:r>
            <a:r>
              <a:rPr lang="ru-RU" sz="2200" dirty="0" err="1"/>
              <a:t>субпотоков</a:t>
            </a:r>
            <a:r>
              <a:rPr lang="ru-RU" sz="2200" dirty="0"/>
              <a:t>.</a:t>
            </a:r>
          </a:p>
          <a:p>
            <a:r>
              <a:rPr lang="ru-RU" sz="2200" dirty="0"/>
              <a:t>Передача ведется одновременно по всем </a:t>
            </a:r>
            <a:r>
              <a:rPr lang="ru-RU" sz="2200" dirty="0" err="1"/>
              <a:t>поднесущим</a:t>
            </a:r>
            <a:r>
              <a:rPr lang="ru-RU" sz="2200" dirty="0"/>
              <a:t>. </a:t>
            </a:r>
          </a:p>
          <a:p>
            <a:r>
              <a:rPr lang="ru-RU" sz="2200" dirty="0"/>
              <a:t>Распределение </a:t>
            </a:r>
            <a:r>
              <a:rPr lang="ru-RU" sz="2200" dirty="0" err="1"/>
              <a:t>поднесущих</a:t>
            </a:r>
            <a:r>
              <a:rPr lang="ru-RU" sz="2200" dirty="0"/>
              <a:t> в ходе работы может динамически изменяться.</a:t>
            </a:r>
          </a:p>
          <a:p>
            <a:endParaRPr lang="ru-RU" sz="2000" dirty="0"/>
          </a:p>
        </p:txBody>
      </p:sp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46" y="5102902"/>
            <a:ext cx="4686697" cy="1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Вставка пилотов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на определенных </a:t>
            </a:r>
            <a:r>
              <a:rPr lang="ru-RU" sz="2200" dirty="0" err="1"/>
              <a:t>поднесущих</a:t>
            </a:r>
            <a:r>
              <a:rPr lang="ru-RU" sz="2200" dirty="0"/>
              <a:t> вставляются  известные символы (реперные символы)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Цель</a:t>
            </a:r>
            <a:r>
              <a:rPr lang="en-US" sz="2200" dirty="0"/>
              <a:t>: </a:t>
            </a:r>
            <a:r>
              <a:rPr lang="ru-RU" sz="2200" dirty="0"/>
              <a:t>контроль целостности приема и параметров канала.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Циклический </a:t>
            </a:r>
            <a:r>
              <a:rPr lang="ru-RU" sz="2200" b="1" i="1" dirty="0"/>
              <a:t>префикс – в защитном интервале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циклическое повторение окончания символа</a:t>
            </a:r>
            <a:r>
              <a:rPr lang="en-US" sz="2200" dirty="0"/>
              <a:t> </a:t>
            </a:r>
            <a:r>
              <a:rPr lang="ru-RU" sz="2200" dirty="0"/>
              <a:t>вставляется в начало каждого </a:t>
            </a:r>
            <a:r>
              <a:rPr lang="ru-RU" sz="2200" i="1" dirty="0"/>
              <a:t>OFDM</a:t>
            </a:r>
            <a:r>
              <a:rPr lang="ru-RU" sz="2200" dirty="0"/>
              <a:t>-символа добавляет .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Противодействие межсимвольной интерференции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Позволяет синхронизироваться «вслепую»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Реализуются перестановкой отсчетов из конца в перед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b="1" dirty="0"/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5" y="5287037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357" y="4739640"/>
            <a:ext cx="4131425" cy="17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18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Вставка преамбулы</a:t>
            </a:r>
          </a:p>
          <a:p>
            <a:pPr lvl="1"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Перед </a:t>
            </a:r>
            <a:r>
              <a:rPr lang="en-US" altLang="ru-RU" sz="2200" b="1" dirty="0">
                <a:latin typeface="+mj-lt"/>
                <a:cs typeface="Arial" charset="0"/>
              </a:rPr>
              <a:t>OFDM </a:t>
            </a:r>
            <a:r>
              <a:rPr lang="ru-RU" altLang="ru-RU" sz="2200" b="1" dirty="0">
                <a:latin typeface="+mj-lt"/>
                <a:cs typeface="Arial" charset="0"/>
              </a:rPr>
              <a:t>пакетами возможна преамбула</a:t>
            </a:r>
            <a:endParaRPr lang="en-US" altLang="ru-RU" sz="2200" b="1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Сети 802.11 Длительность преамбулы = 16 мкс</a:t>
            </a:r>
          </a:p>
          <a:p>
            <a:pPr lvl="2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Состоит из 10 коротких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0.8 мкс и 2 длинных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4 мкс</a:t>
            </a:r>
          </a:p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Назначение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Короткие символы для детектирования сигнала, синхронизации и грубой оценки частотного сдвига между приёмником и передатчиком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Длинные символа для точного оценивания сдвига частоты и оценки частотной характеристики беспроводного канала связи</a:t>
            </a:r>
          </a:p>
          <a:p>
            <a:pPr>
              <a:defRPr/>
            </a:pPr>
            <a:r>
              <a:rPr lang="ru-RU" altLang="ru-RU" sz="2000" b="1" dirty="0">
                <a:latin typeface="+mj-lt"/>
                <a:cs typeface="Arial" charset="0"/>
              </a:rPr>
              <a:t>Модуляция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(-1-j, 1+j)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(-1, +1)</a:t>
            </a:r>
            <a:endParaRPr lang="ru-RU" altLang="ru-RU" sz="2000" dirty="0">
              <a:latin typeface="+mj-lt"/>
              <a:cs typeface="Arial" charset="0"/>
            </a:endParaRPr>
          </a:p>
          <a:p>
            <a:pPr>
              <a:spcBef>
                <a:spcPts val="600"/>
              </a:spcBef>
            </a:pPr>
            <a:endParaRPr lang="ru-RU" sz="2000" b="1" dirty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357563"/>
            <a:ext cx="822960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altLang="ru-RU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/>
              <a:t>передтчика</a:t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приемника </a:t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35705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Преимущества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Селективному замиранию подвержены не все подканалы.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Если есть код исправления ошибок, то с замиранием можно бороться.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В схеме OFDM скорость передачи данных уменьшается в </a:t>
            </a:r>
            <a:r>
              <a:rPr lang="ru-RU" sz="2200" b="1" i="1" dirty="0"/>
              <a:t>N </a:t>
            </a:r>
            <a:r>
              <a:rPr lang="ru-RU" sz="2200" b="1" dirty="0"/>
              <a:t>раз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позволяет увеличить время передачи символа в </a:t>
            </a:r>
            <a:r>
              <a:rPr lang="ru-RU" sz="2200" i="1" dirty="0"/>
              <a:t>N </a:t>
            </a:r>
            <a:r>
              <a:rPr lang="ru-RU" sz="2200" dirty="0"/>
              <a:t>раз. </a:t>
            </a:r>
          </a:p>
          <a:p>
            <a:pPr lvl="3">
              <a:spcBef>
                <a:spcPts val="600"/>
              </a:spcBef>
            </a:pPr>
            <a:r>
              <a:rPr lang="ru-RU" sz="2200" dirty="0"/>
              <a:t>Чем длине символ, тем меньше межсимвольная интерференция.</a:t>
            </a:r>
          </a:p>
          <a:p>
            <a:pPr lvl="4">
              <a:spcBef>
                <a:spcPts val="600"/>
              </a:spcBef>
            </a:pPr>
            <a:r>
              <a:rPr lang="ru-RU" sz="2200" i="1" dirty="0"/>
              <a:t>N </a:t>
            </a:r>
            <a:r>
              <a:rPr lang="ru-RU" sz="2200" dirty="0"/>
              <a:t>такое, чтобы </a:t>
            </a:r>
            <a:r>
              <a:rPr lang="ru-RU" sz="2200" i="1" dirty="0" err="1"/>
              <a:t>NT</a:t>
            </a:r>
            <a:r>
              <a:rPr lang="ru-RU" sz="2200" dirty="0" err="1"/>
              <a:t>s</a:t>
            </a:r>
            <a:r>
              <a:rPr lang="ru-RU" sz="2200" dirty="0"/>
              <a:t> значительно превышала среднеквадратичный разброс задержек канала.</a:t>
            </a:r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" y="4822666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64" y="4343119"/>
            <a:ext cx="4863529" cy="20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1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8934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/>
              <a:t>В </a:t>
            </a:r>
            <a:r>
              <a:rPr lang="ru-RU" sz="2200" dirty="0" err="1"/>
              <a:t>нелензируемых</a:t>
            </a:r>
            <a:r>
              <a:rPr lang="ru-RU" sz="2200" dirty="0"/>
              <a:t> полосах частот (2,4 и 5,5 ГГЦ) доступны несколько </a:t>
            </a:r>
            <a:r>
              <a:rPr lang="ru-RU" sz="2200" dirty="0" err="1"/>
              <a:t>диапапзонов</a:t>
            </a:r>
            <a:endParaRPr lang="ru-RU" sz="2200" dirty="0"/>
          </a:p>
          <a:p>
            <a:pPr lvl="1">
              <a:defRPr/>
            </a:pPr>
            <a:r>
              <a:rPr lang="ru-RU" sz="2200" dirty="0"/>
              <a:t>5,15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5,25 ГГц, 5,25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5,35 ГГц и 5,725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5,825 ГГц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Стандарт регламентирует использование каналов шириной 20 МГц и определяет по 4 канала для каждого из 3 поддиапазонов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Центральные частоты равны (МГц)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baseline="-25000" dirty="0"/>
              <a:t>0</a:t>
            </a:r>
            <a:r>
              <a:rPr lang="en-US" sz="2200" i="1" baseline="-25000" dirty="0"/>
              <a:t>i</a:t>
            </a:r>
            <a:r>
              <a:rPr lang="en-US" sz="2200" dirty="0"/>
              <a:t> = 5000 + 5</a:t>
            </a:r>
            <a:r>
              <a:rPr lang="en-US" sz="2200" dirty="0">
                <a:sym typeface="Symbol"/>
              </a:rPr>
              <a:t></a:t>
            </a:r>
            <a:r>
              <a:rPr lang="en-US" sz="2200" i="1" dirty="0">
                <a:sym typeface="Symbol"/>
              </a:rPr>
              <a:t>i</a:t>
            </a:r>
            <a:r>
              <a:rPr lang="en-US" sz="2200" dirty="0">
                <a:sym typeface="Symbol"/>
              </a:rPr>
              <a:t> (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0,2,…,200)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Первый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36, 40, 44, 48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Второй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52, 56, 60, 64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Третий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149, 153, 157, 161</a:t>
            </a:r>
            <a:endParaRPr lang="ru-RU" sz="2200" dirty="0"/>
          </a:p>
          <a:p>
            <a:pPr>
              <a:spcBef>
                <a:spcPts val="600"/>
              </a:spcBef>
            </a:pPr>
            <a:endParaRPr lang="ru-RU" sz="2200" b="1" dirty="0">
              <a:latin typeface="+mj-lt"/>
            </a:endParaRP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876281"/>
            <a:ext cx="2065055" cy="8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305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30" y="5109895"/>
            <a:ext cx="35083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" y="5052678"/>
            <a:ext cx="5410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4634505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поддиапазоны</a:t>
            </a:r>
          </a:p>
        </p:txBody>
      </p:sp>
    </p:spTree>
    <p:extLst>
      <p:ext uri="{BB962C8B-B14F-4D97-AF65-F5344CB8AC3E}">
        <p14:creationId xmlns:p14="http://schemas.microsoft.com/office/powerpoint/2010/main" val="39686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OFDM </a:t>
            </a:r>
            <a:r>
              <a:rPr lang="ru-RU" sz="2200" dirty="0"/>
              <a:t>характеризуется: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число </a:t>
            </a:r>
            <a:r>
              <a:rPr lang="ru-RU" sz="2200" dirty="0" err="1"/>
              <a:t>поднесущих</a:t>
            </a:r>
            <a:r>
              <a:rPr lang="ru-RU" sz="2200" dirty="0"/>
              <a:t>,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 расстояние между </a:t>
            </a:r>
            <a:r>
              <a:rPr lang="ru-RU" sz="2200" dirty="0" err="1"/>
              <a:t>поднесущими</a:t>
            </a:r>
            <a:r>
              <a:rPr lang="ru-RU" sz="2200" dirty="0"/>
              <a:t>,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полоса сигнала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защитного интервала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ОБПФ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Определит число </a:t>
            </a:r>
            <a:r>
              <a:rPr lang="ru-RU" sz="2200" dirty="0" err="1"/>
              <a:t>поднесущих</a:t>
            </a:r>
            <a:r>
              <a:rPr lang="ru-RU" sz="22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Наличие вставок пилота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Наличие циклических вставок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Обучающий интервал</a:t>
            </a:r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" y="5145831"/>
            <a:ext cx="4928974" cy="15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2" y="5229809"/>
            <a:ext cx="3216353" cy="13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867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000" b="1" dirty="0"/>
              <a:t>Механизм мультиплексирования посредством ортогональных несущих частот</a:t>
            </a:r>
            <a:r>
              <a:rPr lang="en-US" sz="2000" b="1" dirty="0"/>
              <a:t> - Orthogonal Frequency Division Multiplexing, OFDM</a:t>
            </a:r>
          </a:p>
          <a:p>
            <a:r>
              <a:rPr lang="ru-RU" sz="2000" dirty="0"/>
              <a:t>.</a:t>
            </a:r>
          </a:p>
          <a:p>
            <a:endParaRPr lang="ru-RU" sz="2000" dirty="0"/>
          </a:p>
        </p:txBody>
      </p:sp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221910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35" y="4512882"/>
            <a:ext cx="6774929" cy="215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FDM transmitter with spect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33880"/>
            <a:ext cx="4562807" cy="262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27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Пример </a:t>
            </a:r>
            <a:r>
              <a:rPr lang="en-US" sz="2800" b="1" dirty="0"/>
              <a:t>IEEE</a:t>
            </a:r>
            <a:r>
              <a:rPr lang="ru-RU" sz="2800" b="1" dirty="0"/>
              <a:t> 802.11</a:t>
            </a:r>
            <a:r>
              <a:rPr lang="en-US" sz="2800" b="1" dirty="0"/>
              <a:t>a</a:t>
            </a:r>
            <a:endParaRPr lang="ru-RU" sz="2800" b="1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95536" y="1052736"/>
          <a:ext cx="8208912" cy="539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Название параметра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значение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Channel spacing</a:t>
                      </a:r>
                      <a:r>
                        <a:rPr lang="ru-RU" sz="1800" dirty="0">
                          <a:effectLst/>
                        </a:rPr>
                        <a:t> (полоса частот)</a:t>
                      </a:r>
                      <a:r>
                        <a:rPr lang="en-US" sz="1800" dirty="0">
                          <a:effectLst/>
                        </a:rPr>
                        <a:t> [MHz]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18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(размер ОБПФ )</a:t>
                      </a:r>
                      <a:r>
                        <a:rPr lang="en-US" sz="1800" dirty="0">
                          <a:effectLst/>
                        </a:rPr>
                        <a:t>FFT size (k=1,024)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64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Число поднесущих для данных (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SD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Число поднесущих для пилот-сигналов (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SP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Число</a:t>
                      </a:r>
                      <a:r>
                        <a:rPr lang="ru-RU" sz="1800" baseline="0" dirty="0">
                          <a:effectLst/>
                        </a:rPr>
                        <a:t> </a:t>
                      </a:r>
                      <a:r>
                        <a:rPr lang="ru-RU" sz="1800" baseline="0" dirty="0" err="1">
                          <a:effectLst/>
                        </a:rPr>
                        <a:t>поднесущих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N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52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Метод под-модуляции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BPSK, QPSK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en-US" sz="1800" dirty="0">
                          <a:effectLst/>
                        </a:rPr>
                        <a:t>16QAM</a:t>
                      </a:r>
                      <a:r>
                        <a:rPr lang="ru-RU" sz="1800" dirty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6</a:t>
                      </a:r>
                      <a:r>
                        <a:rPr lang="en-US" sz="1800" dirty="0">
                          <a:effectLst/>
                        </a:rPr>
                        <a:t>4QAM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Длительность символа</a:t>
                      </a:r>
                      <a:r>
                        <a:rPr lang="en-US" sz="1800" dirty="0">
                          <a:effectLst/>
                        </a:rPr>
                        <a:t>, T</a:t>
                      </a:r>
                      <a:r>
                        <a:rPr lang="en-US" sz="1800" baseline="-25000" dirty="0">
                          <a:effectLst/>
                        </a:rPr>
                        <a:t>U</a:t>
                      </a:r>
                      <a:r>
                        <a:rPr lang="ru-RU" sz="1800" baseline="-250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μs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3.2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Защитный интервал</a:t>
                      </a:r>
                      <a:r>
                        <a:rPr lang="en-US" sz="1800" dirty="0">
                          <a:effectLst/>
                        </a:rPr>
                        <a:t>, </a:t>
                      </a:r>
                      <a:r>
                        <a:rPr lang="en-US" sz="1800" dirty="0" err="1">
                          <a:effectLst/>
                        </a:rPr>
                        <a:t>T</a:t>
                      </a:r>
                      <a:r>
                        <a:rPr lang="en-US" sz="1800" baseline="-25000" dirty="0" err="1">
                          <a:effectLst/>
                        </a:rPr>
                        <a:t>Gi</a:t>
                      </a:r>
                      <a:r>
                        <a:rPr lang="ru-RU" sz="1800" baseline="-250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(fraction of T</a:t>
                      </a:r>
                      <a:r>
                        <a:rPr lang="en-US" sz="1800" baseline="-25000" dirty="0">
                          <a:effectLst/>
                        </a:rPr>
                        <a:t>U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0,8</a:t>
                      </a:r>
                      <a:r>
                        <a:rPr lang="ru-RU" sz="1800" baseline="0" dirty="0">
                          <a:effectLst/>
                        </a:rPr>
                        <a:t> мкс</a:t>
                      </a:r>
                      <a:endParaRPr lang="ru-RU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Короткая  тренирующая послед-</a:t>
                      </a:r>
                      <a:r>
                        <a:rPr kumimoji="0" lang="ru-RU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ть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 </a:t>
                      </a:r>
                      <a:r>
                        <a:rPr kumimoji="0" lang="ru-RU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мкс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(10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FFT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/4)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Длинная тренирующая послед-</a:t>
                      </a:r>
                      <a:r>
                        <a:rPr kumimoji="0" lang="ru-RU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ть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 </a:t>
                      </a:r>
                      <a:r>
                        <a:rPr kumimoji="0" lang="ru-RU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мкс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(2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GI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+2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FFT</a:t>
                      </a:r>
                      <a:r>
                        <a:rPr kumimoji="0" lang="ru-RU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Межсимвольное</a:t>
                      </a:r>
                      <a:r>
                        <a:rPr lang="ru-RU" sz="1800" baseline="0" dirty="0">
                          <a:effectLst/>
                        </a:rPr>
                        <a:t> пространство (</a:t>
                      </a:r>
                      <a:r>
                        <a:rPr lang="en-US" sz="1800" baseline="0" dirty="0">
                          <a:effectLst/>
                        </a:rPr>
                        <a:t>1/</a:t>
                      </a:r>
                      <a:r>
                        <a:rPr lang="en-US" sz="1800" baseline="0" dirty="0" err="1">
                          <a:effectLst/>
                        </a:rPr>
                        <a:t>Tu</a:t>
                      </a:r>
                      <a:r>
                        <a:rPr lang="ru-RU" sz="1800" baseline="0" dirty="0">
                          <a:effectLst/>
                        </a:rPr>
                        <a:t>)</a:t>
                      </a:r>
                      <a:r>
                        <a:rPr lang="en-US" sz="1800" dirty="0">
                          <a:effectLst/>
                        </a:rPr>
                        <a:t>(Hz)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312.5 K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085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Скорость</a:t>
                      </a:r>
                      <a:r>
                        <a:rPr lang="ru-RU" sz="1800" baseline="0" dirty="0">
                          <a:effectLst/>
                        </a:rPr>
                        <a:t> передачи</a:t>
                      </a:r>
                      <a:r>
                        <a:rPr lang="en-US" sz="1800" dirty="0">
                          <a:effectLst/>
                        </a:rPr>
                        <a:t> bit rate, (Mbit/s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6–54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9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Спектральная эффективность </a:t>
                      </a:r>
                      <a:r>
                        <a:rPr lang="en-US" sz="1800" dirty="0">
                          <a:effectLst/>
                        </a:rPr>
                        <a:t>R/B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(bit/s/Hz)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0.30–2.7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497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Метод коррекции ошибок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Conv. coding</a:t>
                      </a:r>
                      <a:r>
                        <a:rPr lang="en-US" sz="1800" dirty="0">
                          <a:effectLst/>
                        </a:rPr>
                        <a:t> with code rates​</a:t>
                      </a:r>
                      <a:r>
                        <a:rPr lang="en-US" sz="1800" baseline="30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, ​</a:t>
                      </a:r>
                      <a:r>
                        <a:rPr lang="en-US" sz="1800" baseline="30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, or ​</a:t>
                      </a:r>
                      <a:r>
                        <a:rPr lang="en-US" sz="1800" baseline="300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899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Пример </a:t>
            </a:r>
            <a:r>
              <a:rPr lang="en-US" sz="2800" b="1" dirty="0"/>
              <a:t>IEEE</a:t>
            </a:r>
            <a:r>
              <a:rPr lang="ru-RU" sz="2800" b="1" dirty="0"/>
              <a:t> 802.11</a:t>
            </a:r>
            <a:r>
              <a:rPr lang="en-US" sz="2800" b="1" dirty="0"/>
              <a:t>a</a:t>
            </a:r>
            <a:endParaRPr lang="ru-RU" sz="2800" b="1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6263"/>
            <a:ext cx="72913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1285977"/>
            <a:ext cx="379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</a:t>
            </a:r>
            <a:r>
              <a:rPr lang="en-US" dirty="0"/>
              <a:t>OFDM </a:t>
            </a:r>
            <a:r>
              <a:rPr lang="ru-RU" dirty="0"/>
              <a:t>сигнала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3610" y="33256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(Цифровая)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5978468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(Циклическая)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6" y="601037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(ЦАП)</a:t>
            </a:r>
          </a:p>
        </p:txBody>
      </p:sp>
    </p:spTree>
    <p:extLst>
      <p:ext uri="{BB962C8B-B14F-4D97-AF65-F5344CB8AC3E}">
        <p14:creationId xmlns:p14="http://schemas.microsoft.com/office/powerpoint/2010/main" val="1531639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92333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Пример кодирования</a:t>
            </a:r>
            <a:r>
              <a:rPr lang="en-US" sz="3600" b="1" dirty="0"/>
              <a:t> FHSS</a:t>
            </a:r>
            <a:r>
              <a:rPr lang="ru-RU" sz="3600" b="1" dirty="0"/>
              <a:t>-</a:t>
            </a:r>
            <a:r>
              <a:rPr lang="en-US" sz="3600" b="1" dirty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801565"/>
                  </p:ext>
                </p:extLst>
              </p:nvPr>
            </p:nvGraphicFramePr>
            <p:xfrm>
              <a:off x="312943" y="1464377"/>
              <a:ext cx="8518112" cy="29260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5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5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41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888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07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566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smtClean="0">
                                  <a:latin typeface="Cambria Math"/>
                                </a:rPr>
                                <m:t>Вход</m:t>
                              </m:r>
                            </m:oMath>
                          </a14:m>
                          <a:r>
                            <a:rPr lang="ru-RU" dirty="0"/>
                            <a:t> нечетная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Скрембл 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Чередование</a:t>
                          </a:r>
                          <a:r>
                            <a:rPr lang="ru-RU" baseline="0" dirty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ru-RU" altLang="ru-RU" dirty="0" smtClean="0">
                                  <a:latin typeface="Cambria Math"/>
                                </a:rPr>
                                <m:t>1,3,5,7,0,2,4,6</m:t>
                              </m:r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r>
                            <a:rPr lang="en-US" dirty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pi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QPSK-CCK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𝑝𝑖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𝑝𝑖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FHSS [1,3,10,7,12,6,14,5]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ru-RU" b="0" i="0" dirty="0" smtClean="0"/>
                                <m:t>0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b="0" i="0" dirty="0">
                              <a:latin typeface="+mj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800" b="0" i="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801565"/>
                  </p:ext>
                </p:extLst>
              </p:nvPr>
            </p:nvGraphicFramePr>
            <p:xfrm>
              <a:off x="312943" y="1464377"/>
              <a:ext cx="8518112" cy="29260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5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5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41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888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07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566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8197" r="-120820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104762" r="-120820" b="-5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1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186957" r="-120820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324590" r="-120820" b="-3967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QPSK-CCK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8713" t="-524590" r="-658416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6154" t="-524590" r="-411538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6098" t="-524590" r="-552439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77273" t="-524590" r="-414773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79012" t="-524590" r="-350617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79012" t="-524590" r="-250617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55844" t="-524590" r="-163636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8226" t="-524590" r="-1613" b="-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FHSS [1,3,10,7,12,6,14,5]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28713" t="-362857" r="-65841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66154" t="-362857" r="-41153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56098" t="-362857" r="-55243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7273" t="-362857" r="-41477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279012" t="-362857" r="-35061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379012" t="-362857" r="-25061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555844" t="-362857" r="-16363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28226" t="-362857" r="-161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04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Пример кодирования</a:t>
            </a:r>
            <a:r>
              <a:rPr lang="en-US" sz="3600" b="1" dirty="0"/>
              <a:t> 1 </a:t>
            </a:r>
            <a:r>
              <a:rPr lang="ru-RU" sz="3600" b="1" dirty="0"/>
              <a:t>канала </a:t>
            </a:r>
            <a:r>
              <a:rPr lang="en-US" sz="3600" b="1" dirty="0"/>
              <a:t>OFDM</a:t>
            </a:r>
            <a:endParaRPr lang="ru-RU" sz="3600" b="1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7587443"/>
                  </p:ext>
                </p:extLst>
              </p:nvPr>
            </p:nvGraphicFramePr>
            <p:xfrm>
              <a:off x="171432" y="854676"/>
              <a:ext cx="8852252" cy="3945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6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1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73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412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0521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6904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778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Вход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Скрембл 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b="0" i="0" dirty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b="0" i="0" dirty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9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PBCC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sz="170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7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ru-RU" u="sng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PBCC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sz="170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7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Пунктир</a:t>
                          </a:r>
                          <a:r>
                            <a:rPr lang="ru-RU" baseline="0" dirty="0"/>
                            <a:t>  </a:t>
                          </a:r>
                          <a:r>
                            <a:rPr lang="en-US" baseline="0" dirty="0"/>
                            <a:t>2/3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Чередование</a:t>
                          </a:r>
                          <a:r>
                            <a:rPr lang="ru-RU" baseline="0" dirty="0"/>
                            <a:t> </a:t>
                          </a:r>
                          <a:br>
                            <a:rPr lang="ru-RU" baseline="0" dirty="0"/>
                          </a:br>
                          <a:r>
                            <a:rPr lang="ru-RU" baseline="0" dirty="0"/>
                            <a:t>1,3,</a:t>
                          </a:r>
                          <a:r>
                            <a:rPr lang="en-US" baseline="0" dirty="0"/>
                            <a:t>0,</a:t>
                          </a:r>
                          <a:r>
                            <a:rPr lang="ru-RU" baseline="0" dirty="0"/>
                            <a:t> 5,7,9, 11,2,4, 6,8,10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QAM-8</a:t>
                          </a:r>
                          <a:endParaRPr lang="ru-RU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-pi/2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= 100%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0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-pi/2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-pi/2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7587443"/>
                  </p:ext>
                </p:extLst>
              </p:nvPr>
            </p:nvGraphicFramePr>
            <p:xfrm>
              <a:off x="171432" y="854676"/>
              <a:ext cx="8852252" cy="3945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6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1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73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412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0521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6904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778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9" t="-6897" r="-129934" b="-100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9" t="-103333" r="-129934" b="-8666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9" t="-122000" r="-129934" b="-42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ru-RU" u="sng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9" t="-226531" r="-129934" b="-3285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9" t="-313725" r="-129934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5417" t="-313725" r="-722917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6923" t="-313725" r="-665385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Чередование</a:t>
                          </a:r>
                          <a:r>
                            <a:rPr lang="ru-RU" baseline="0" dirty="0"/>
                            <a:t> </a:t>
                          </a:r>
                          <a:br>
                            <a:rPr lang="ru-RU" baseline="0" dirty="0"/>
                          </a:br>
                          <a:r>
                            <a:rPr lang="ru-RU" baseline="0" dirty="0"/>
                            <a:t>1,3,</a:t>
                          </a:r>
                          <a:r>
                            <a:rPr lang="en-US" baseline="0" dirty="0"/>
                            <a:t>0,</a:t>
                          </a:r>
                          <a:r>
                            <a:rPr lang="ru-RU" baseline="0" dirty="0"/>
                            <a:t> 5,7,9, 11,2,4, 6,8,10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QAM-8</a:t>
                          </a:r>
                          <a:endParaRPr lang="ru-RU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6117" t="-526000" r="-283495" b="-1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38710" t="-526000" r="-213978" b="-1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27368" t="-526000" r="-109474" b="-1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78641" t="-526000" r="-971" b="-1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75" y="4906978"/>
            <a:ext cx="5673466" cy="17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49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1509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836" y="880216"/>
            <a:ext cx="8079514" cy="58367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задание:</a:t>
            </a:r>
          </a:p>
          <a:p>
            <a:pPr marL="0" indent="0">
              <a:buNone/>
            </a:pPr>
            <a:r>
              <a:rPr lang="ru-RU" dirty="0"/>
              <a:t>задается последовательность 8 бит (c клавиатуры).</a:t>
            </a:r>
          </a:p>
          <a:p>
            <a:pPr marL="0" indent="0">
              <a:buNone/>
            </a:pPr>
            <a:r>
              <a:rPr lang="ru-RU" dirty="0"/>
              <a:t>Цель создать программу, моделирующую последовательность кодирования последовательности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задание 1:</a:t>
            </a:r>
          </a:p>
          <a:p>
            <a:pPr marL="0" indent="0">
              <a:buNone/>
            </a:pPr>
            <a:r>
              <a:rPr lang="ru-RU" dirty="0" err="1"/>
              <a:t>scramble</a:t>
            </a:r>
            <a:r>
              <a:rPr lang="ru-RU" dirty="0"/>
              <a:t> B0i=</a:t>
            </a:r>
            <a:r>
              <a:rPr lang="ru-RU" dirty="0" err="1"/>
              <a:t>Ai</a:t>
            </a:r>
            <a:r>
              <a:rPr lang="ru-RU" dirty="0"/>
              <a:t> XOR Ai-4 XOR Ai-7 -&gt; Чередование  1,3,5,7,0,2,4,6 -&gt; </a:t>
            </a:r>
          </a:p>
          <a:p>
            <a:pPr marL="0" indent="0">
              <a:buNone/>
            </a:pPr>
            <a:r>
              <a:rPr lang="ru-RU" dirty="0"/>
              <a:t> -&gt; Расчет фаз CCK4 -&gt; Расчет значений CCK4  -&gt; перевод значений в начальные фазы цифровой модуляции  (QPSK) -&gt; </a:t>
            </a:r>
          </a:p>
          <a:p>
            <a:pPr marL="0" indent="0">
              <a:buNone/>
            </a:pPr>
            <a:r>
              <a:rPr lang="ru-RU" dirty="0"/>
              <a:t>-&gt; Кодирование методом скачкообразного изменения частоты FHSS по сетке </a:t>
            </a:r>
            <a:r>
              <a:rPr lang="ru-RU" dirty="0" err="1"/>
              <a:t>заданой</a:t>
            </a:r>
            <a:r>
              <a:rPr lang="ru-RU" dirty="0"/>
              <a:t> частотами с номерами 1,3,10,7,12,6,14,5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задание 2:</a:t>
            </a:r>
          </a:p>
          <a:p>
            <a:pPr marL="0" indent="0">
              <a:buNone/>
            </a:pPr>
            <a:r>
              <a:rPr lang="ru-RU" dirty="0" err="1"/>
              <a:t>scramble</a:t>
            </a:r>
            <a:r>
              <a:rPr lang="ru-RU" dirty="0"/>
              <a:t> B1i=</a:t>
            </a:r>
            <a:r>
              <a:rPr lang="ru-RU" dirty="0" err="1"/>
              <a:t>Ai</a:t>
            </a:r>
            <a:r>
              <a:rPr lang="ru-RU" dirty="0"/>
              <a:t> XOR Ai-4 XOR Ai-7 -&gt;  </a:t>
            </a:r>
          </a:p>
          <a:p>
            <a:pPr marL="0" indent="0">
              <a:buNone/>
            </a:pPr>
            <a:r>
              <a:rPr lang="ru-RU" dirty="0"/>
              <a:t>-&gt; PBCC кодирование: 1-я последовательность </a:t>
            </a:r>
            <a:r>
              <a:rPr lang="ru-RU" dirty="0" err="1"/>
              <a:t>Bi</a:t>
            </a:r>
            <a:r>
              <a:rPr lang="ru-RU" dirty="0"/>
              <a:t> = </a:t>
            </a:r>
            <a:r>
              <a:rPr lang="ru-RU" dirty="0" err="1"/>
              <a:t>Ai</a:t>
            </a:r>
            <a:r>
              <a:rPr lang="ru-RU" dirty="0"/>
              <a:t> XOR Ai-1 XOR Ai-3 XOR Ai-4 XOR Ai-6</a:t>
            </a:r>
          </a:p>
          <a:p>
            <a:pPr marL="0" indent="0">
              <a:buNone/>
            </a:pPr>
            <a:r>
              <a:rPr lang="ru-RU" dirty="0"/>
              <a:t>        2-я последовательность  </a:t>
            </a:r>
            <a:r>
              <a:rPr lang="ru-RU" dirty="0" err="1"/>
              <a:t>Bi</a:t>
            </a:r>
            <a:r>
              <a:rPr lang="ru-RU" dirty="0"/>
              <a:t> = </a:t>
            </a:r>
            <a:r>
              <a:rPr lang="ru-RU" dirty="0" err="1"/>
              <a:t>Ai</a:t>
            </a:r>
            <a:r>
              <a:rPr lang="ru-RU" dirty="0"/>
              <a:t> XOR Ai-2 XOR Ai-3 XOR Ai-4 XOR Ai-6  -&gt;</a:t>
            </a:r>
          </a:p>
          <a:p>
            <a:pPr marL="0" indent="0">
              <a:buNone/>
            </a:pPr>
            <a:r>
              <a:rPr lang="ru-RU" dirty="0"/>
              <a:t> -&gt; Пунктирный код со скорость 2/3 по принципу B_00 B_10 B_01 B_12 B_03 B_13 B_04 B_14 B_15 B_16 B_07 B_17</a:t>
            </a:r>
          </a:p>
          <a:p>
            <a:pPr marL="0" indent="0">
              <a:buNone/>
            </a:pPr>
            <a:r>
              <a:rPr lang="ru-RU" dirty="0"/>
              <a:t>    где 0x -  первая последовательность, а 1x вторая; x - номер бита -&gt;</a:t>
            </a:r>
          </a:p>
          <a:p>
            <a:pPr marL="0" indent="0">
              <a:buNone/>
            </a:pPr>
            <a:r>
              <a:rPr lang="ru-RU" dirty="0"/>
              <a:t> -&gt; Чередование бит по принципу 1,3,0, 5,7,9, 11,2,4, 6,8,10 (номера бит)</a:t>
            </a:r>
          </a:p>
          <a:p>
            <a:pPr marL="0" indent="0">
              <a:buNone/>
            </a:pPr>
            <a:r>
              <a:rPr lang="ru-RU" dirty="0"/>
              <a:t>-&gt;  цифровая модуляция методом QAM-8</a:t>
            </a:r>
          </a:p>
        </p:txBody>
      </p:sp>
    </p:spTree>
    <p:extLst>
      <p:ext uri="{BB962C8B-B14F-4D97-AF65-F5344CB8AC3E}">
        <p14:creationId xmlns:p14="http://schemas.microsoft.com/office/powerpoint/2010/main" val="384056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</a:t>
            </a:r>
            <a:r>
              <a:rPr lang="ru-RU" sz="2800" b="1" dirty="0" err="1"/>
              <a:t>Скрембл</a:t>
            </a:r>
            <a:r>
              <a:rPr lang="ru-RU" sz="2800" b="1" dirty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Данные шифруются фрейм-синхронизированным </a:t>
                </a:r>
                <a:r>
                  <a:rPr lang="ru-RU" altLang="ru-RU" sz="2000" dirty="0" err="1">
                    <a:latin typeface="+mj-lt"/>
                    <a:cs typeface="Arial" charset="0"/>
                  </a:rPr>
                  <a:t>скрэмблером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 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длины 127</a:t>
                </a:r>
                <a:endParaRPr lang="en-US" altLang="ru-RU" sz="2000" dirty="0">
                  <a:latin typeface="+mj-lt"/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Образующий полином </a:t>
                </a:r>
                <a:r>
                  <a:rPr lang="ru-RU" altLang="ru-RU" sz="2000" dirty="0" err="1">
                    <a:latin typeface="+mj-lt"/>
                    <a:cs typeface="Arial" charset="0"/>
                  </a:rPr>
                  <a:t>скрэмблера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: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S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(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) =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>
                    <a:latin typeface="+mj-lt"/>
                    <a:cs typeface="Arial" charset="0"/>
                  </a:rPr>
                  <a:t>7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 +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>
                    <a:latin typeface="+mj-lt"/>
                    <a:cs typeface="Arial" charset="0"/>
                  </a:rPr>
                  <a:t>4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 + 1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Скремблирование операция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XOR c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полиномом 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Для полинома </a:t>
                </a:r>
                <a:r>
                  <a:rPr lang="en-US" altLang="ru-RU" sz="2000" i="1" dirty="0">
                    <a:cs typeface="Arial" charset="0"/>
                  </a:rPr>
                  <a:t>S</a:t>
                </a:r>
                <a:r>
                  <a:rPr lang="en-US" altLang="ru-RU" sz="2000" dirty="0">
                    <a:cs typeface="Arial" charset="0"/>
                  </a:rPr>
                  <a:t>(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dirty="0">
                    <a:cs typeface="Arial" charset="0"/>
                  </a:rPr>
                  <a:t>) =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7</a:t>
                </a:r>
                <a:r>
                  <a:rPr lang="en-US" altLang="ru-RU" sz="2000" dirty="0">
                    <a:cs typeface="Arial" charset="0"/>
                  </a:rPr>
                  <a:t> +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4</a:t>
                </a:r>
                <a:r>
                  <a:rPr lang="en-US" altLang="ru-RU" sz="2000" dirty="0">
                    <a:cs typeface="Arial" charset="0"/>
                  </a:rPr>
                  <a:t> + 1</a:t>
                </a:r>
                <a:r>
                  <a:rPr lang="ru-RU" altLang="ru-RU" sz="2000" dirty="0">
                    <a:cs typeface="Arial" charset="0"/>
                  </a:rPr>
                  <a:t> выход </a:t>
                </a:r>
                <a:r>
                  <a:rPr lang="ru-RU" altLang="ru-RU" sz="2000" dirty="0" err="1">
                    <a:cs typeface="Arial" charset="0"/>
                  </a:rPr>
                  <a:t>скрембла</a:t>
                </a:r>
                <a:r>
                  <a:rPr lang="ru-RU" altLang="ru-RU" sz="2000" dirty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 err="1">
                    <a:cs typeface="Arial" charset="0"/>
                  </a:rPr>
                  <a:t>Дескрембл</a:t>
                </a:r>
                <a:r>
                  <a:rPr lang="ru-RU" altLang="ru-RU" sz="2000" dirty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latin typeface="+mj-lt"/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  <a:blipFill rotWithShape="0">
                <a:blip r:embed="rId2"/>
                <a:stretch>
                  <a:fillRect l="-370" t="-3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" y="3573016"/>
            <a:ext cx="53848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7544" y="5445224"/>
            <a:ext cx="82809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1800" dirty="0">
                <a:latin typeface="+mj-lt"/>
              </a:rPr>
              <a:t>Пример возможных последовательностей </a:t>
            </a:r>
            <a:r>
              <a:rPr lang="ru-RU" altLang="ru-RU" sz="1800" dirty="0" err="1">
                <a:latin typeface="+mj-lt"/>
              </a:rPr>
              <a:t>скрембла</a:t>
            </a:r>
            <a:r>
              <a:rPr lang="ru-RU" altLang="ru-RU" sz="1800" dirty="0">
                <a:latin typeface="+mj-lt"/>
              </a:rPr>
              <a:t> с  </a:t>
            </a:r>
            <a:r>
              <a:rPr lang="en-US" altLang="ru-RU" sz="1800" i="1" dirty="0">
                <a:latin typeface="+mj-lt"/>
              </a:rPr>
              <a:t>S</a:t>
            </a:r>
            <a:r>
              <a:rPr lang="en-US" altLang="ru-RU" sz="1800" dirty="0">
                <a:latin typeface="+mj-lt"/>
              </a:rPr>
              <a:t>(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dirty="0">
                <a:latin typeface="+mj-lt"/>
              </a:rPr>
              <a:t>) = 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baseline="30000" dirty="0">
                <a:latin typeface="+mj-lt"/>
              </a:rPr>
              <a:t>7</a:t>
            </a:r>
            <a:r>
              <a:rPr lang="en-US" altLang="ru-RU" sz="1800" dirty="0">
                <a:latin typeface="+mj-lt"/>
              </a:rPr>
              <a:t> + 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baseline="30000" dirty="0">
                <a:latin typeface="+mj-lt"/>
              </a:rPr>
              <a:t>4</a:t>
            </a:r>
            <a:r>
              <a:rPr lang="en-US" altLang="ru-RU" sz="1800" dirty="0">
                <a:latin typeface="+mj-lt"/>
              </a:rPr>
              <a:t> + 1</a:t>
            </a:r>
            <a:endParaRPr lang="ru-RU" altLang="ru-RU" sz="1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00001110 11110010 11001001 00000010  00100110 00101110 10110110 00001100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11010100 11100111 10110100 00101010  11111010 01010001 10111000 11111111</a:t>
            </a:r>
          </a:p>
        </p:txBody>
      </p:sp>
    </p:spTree>
    <p:extLst>
      <p:ext uri="{BB962C8B-B14F-4D97-AF65-F5344CB8AC3E}">
        <p14:creationId xmlns:p14="http://schemas.microsoft.com/office/powerpoint/2010/main" val="225187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КОД </a:t>
            </a:r>
            <a:r>
              <a:rPr lang="en-US" sz="3600" b="1" dirty="0"/>
              <a:t>PBCC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Скрембл </a:t>
                </a:r>
                <a:r>
                  <a:rPr lang="en-US" sz="2000" dirty="0"/>
                  <a:t>PBCC (</a:t>
                </a:r>
                <a:r>
                  <a:rPr lang="ru-RU" sz="2000" dirty="0"/>
                  <a:t>стандарт IEEE 802.11g скорости 5,5 и 11 Мбит/с опционально )</a:t>
                </a:r>
              </a:p>
              <a:p>
                <a:r>
                  <a:rPr lang="ru-RU" sz="2000" dirty="0" err="1"/>
                  <a:t>Скрембл</a:t>
                </a:r>
                <a:r>
                  <a:rPr lang="ru-RU" sz="2000" dirty="0"/>
                  <a:t> </a:t>
                </a:r>
                <a:r>
                  <a:rPr lang="en-US" sz="2000" dirty="0"/>
                  <a:t>PBCC</a:t>
                </a:r>
                <a:r>
                  <a:rPr lang="ru-RU" sz="2000" dirty="0"/>
                  <a:t> - </a:t>
                </a:r>
                <a:r>
                  <a:rPr lang="ru-RU" sz="2000" dirty="0" err="1"/>
                  <a:t>сверточное</a:t>
                </a:r>
                <a:r>
                  <a:rPr lang="ru-RU" sz="2000" dirty="0"/>
                  <a:t> кодирование</a:t>
                </a:r>
                <a:r>
                  <a:rPr lang="en-US" sz="2000" dirty="0"/>
                  <a:t> K7</a:t>
                </a:r>
                <a:r>
                  <a:rPr lang="ru-RU" sz="2000" dirty="0"/>
                  <a:t> со скоростью 1/2. </a:t>
                </a:r>
                <a:endParaRPr lang="en-US" sz="2000" dirty="0"/>
              </a:p>
              <a:p>
                <a:pPr lvl="1"/>
                <a:r>
                  <a:rPr lang="ru-RU" sz="1600" dirty="0"/>
                  <a:t>Если скорость входной последовательности составляет k бит/с, то скорость выходной последовательности — k </a:t>
                </a:r>
                <a:r>
                  <a:rPr lang="ru-RU" sz="1600" dirty="0" err="1"/>
                  <a:t>дибит</a:t>
                </a:r>
                <a:r>
                  <a:rPr lang="ru-RU" sz="1600" dirty="0"/>
                  <a:t>/с или 2k бит/с</a:t>
                </a:r>
                <a:endParaRPr lang="en-US" sz="1600" dirty="0"/>
              </a:p>
              <a:p>
                <a:r>
                  <a:rPr lang="ru-RU" sz="2000" dirty="0"/>
                  <a:t>входной последовательности битов {</a:t>
                </a:r>
                <a:r>
                  <a:rPr lang="ru-RU" sz="2000" dirty="0" err="1"/>
                  <a:t>X</a:t>
                </a:r>
                <a:r>
                  <a:rPr lang="ru-RU" sz="2000" baseline="-25000" dirty="0" err="1"/>
                  <a:t>i</a:t>
                </a:r>
                <a:r>
                  <a:rPr lang="ru-RU" sz="2000" dirty="0"/>
                  <a:t>} ставится в соответствие по определенному алгоритму два выходных бита (дебит) {Y</a:t>
                </a:r>
                <a:r>
                  <a:rPr lang="ru-RU" sz="2000" baseline="-25000" dirty="0"/>
                  <a:t>0</a:t>
                </a:r>
                <a:r>
                  <a:rPr lang="en-US" sz="2000" dirty="0"/>
                  <a:t>,</a:t>
                </a:r>
                <a:r>
                  <a:rPr lang="ru-RU" sz="2000" dirty="0"/>
                  <a:t>Y</a:t>
                </a:r>
                <a:r>
                  <a:rPr lang="en-US" sz="2000" baseline="-25000" dirty="0"/>
                  <a:t>1</a:t>
                </a:r>
                <a:r>
                  <a:rPr lang="ru-RU" sz="2000" dirty="0"/>
                  <a:t>} 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en-US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>
                  <a:spcBef>
                    <a:spcPts val="0"/>
                  </a:spcBef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  <a:blipFill rotWithShape="0">
                <a:blip r:embed="rId3"/>
                <a:stretch>
                  <a:fillRect l="-660" t="-1045" r="-5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5301208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достоинство </a:t>
            </a:r>
            <a:r>
              <a:rPr lang="en-US" dirty="0"/>
              <a:t>PBCC </a:t>
            </a:r>
            <a:r>
              <a:rPr lang="ru-RU" dirty="0"/>
              <a:t>помехоустойчивость </a:t>
            </a:r>
            <a:endParaRPr lang="en-US" dirty="0"/>
          </a:p>
          <a:p>
            <a:r>
              <a:rPr lang="ru-RU" dirty="0"/>
              <a:t>при избыточности кодирования в случае возникновения ошибок приема (к примеру, вместо </a:t>
            </a:r>
            <a:r>
              <a:rPr lang="ru-RU" dirty="0" err="1"/>
              <a:t>дибита</a:t>
            </a:r>
            <a:r>
              <a:rPr lang="ru-RU" dirty="0"/>
              <a:t> 11 ошибочно принят </a:t>
            </a:r>
            <a:r>
              <a:rPr lang="ru-RU" dirty="0" err="1"/>
              <a:t>дибит</a:t>
            </a:r>
            <a:r>
              <a:rPr lang="ru-RU" dirty="0"/>
              <a:t> 10) исходная последовательность битов может быть безошибочно восстановлена декодером </a:t>
            </a:r>
            <a:r>
              <a:rPr lang="ru-RU" dirty="0" err="1"/>
              <a:t>Витерби</a:t>
            </a:r>
            <a:r>
              <a:rPr lang="ru-RU" dirty="0"/>
              <a:t>.</a:t>
            </a:r>
          </a:p>
        </p:txBody>
      </p:sp>
      <p:sp>
        <p:nvSpPr>
          <p:cNvPr id="6" name="AutoShape 7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9" y="3861048"/>
            <a:ext cx="3848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73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Пунктирный</a:t>
            </a:r>
            <a:r>
              <a:rPr lang="ru-RU" sz="3600" dirty="0"/>
              <a:t> </a:t>
            </a:r>
            <a:r>
              <a:rPr lang="ru-RU" sz="3600" b="1" dirty="0"/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b="1" dirty="0"/>
              <a:t>Проблема</a:t>
            </a:r>
            <a:r>
              <a:rPr lang="ru-RU" sz="2000" dirty="0"/>
              <a:t>: Часто избыточность </a:t>
            </a:r>
            <a:r>
              <a:rPr lang="en-US" sz="2000" dirty="0"/>
              <a:t>PBCC </a:t>
            </a:r>
            <a:r>
              <a:rPr lang="ru-RU" sz="2000" dirty="0"/>
              <a:t>слишком высока</a:t>
            </a:r>
          </a:p>
          <a:p>
            <a:r>
              <a:rPr lang="ru-RU" sz="2000" b="1" dirty="0"/>
              <a:t>Решение: </a:t>
            </a:r>
            <a:r>
              <a:rPr lang="ru-RU" sz="2000" dirty="0"/>
              <a:t>Убрать часть битов из последовательности</a:t>
            </a:r>
          </a:p>
          <a:p>
            <a:pPr lvl="1"/>
            <a:r>
              <a:rPr lang="ru-RU" sz="2000" dirty="0"/>
              <a:t>Пунктирный кодер удаляет один бит из четырех. Скорость 4:3.</a:t>
            </a:r>
          </a:p>
          <a:p>
            <a:pPr lvl="2"/>
            <a:r>
              <a:rPr lang="ru-RU" sz="2000" dirty="0"/>
              <a:t>В совокупности со скоростью </a:t>
            </a:r>
            <a:r>
              <a:rPr lang="en-US" sz="2000" dirty="0"/>
              <a:t>PBCC </a:t>
            </a:r>
            <a:r>
              <a:rPr lang="ru-RU" sz="2000" dirty="0"/>
              <a:t>1/2 </a:t>
            </a:r>
            <a:r>
              <a:rPr lang="en-US" sz="2000" dirty="0"/>
              <a:t> -</a:t>
            </a:r>
            <a:r>
              <a:rPr lang="ru-RU" sz="2000" dirty="0"/>
              <a:t> общая скорость 2/3</a:t>
            </a:r>
          </a:p>
          <a:p>
            <a:pPr lvl="1"/>
            <a:r>
              <a:rPr lang="ru-RU" sz="2000" dirty="0"/>
              <a:t>Стандарт </a:t>
            </a:r>
            <a:r>
              <a:rPr lang="en-US" sz="2000" dirty="0"/>
              <a:t>802.11g </a:t>
            </a:r>
            <a:r>
              <a:rPr lang="ru-RU" sz="2000" dirty="0"/>
              <a:t>22 Мбит/с </a:t>
            </a:r>
            <a:r>
              <a:rPr lang="en-US" sz="2000" dirty="0"/>
              <a:t>+ </a:t>
            </a:r>
            <a:r>
              <a:rPr lang="ru-RU" sz="2000" dirty="0"/>
              <a:t>Пунктирный кодер = 33 </a:t>
            </a:r>
            <a:r>
              <a:rPr lang="ru-RU" sz="2000" dirty="0" err="1"/>
              <a:t>МБит</a:t>
            </a:r>
            <a:r>
              <a:rPr lang="ru-RU" sz="2000" dirty="0"/>
              <a:t>/с.</a:t>
            </a:r>
          </a:p>
          <a:p>
            <a:pPr lvl="1"/>
            <a:r>
              <a:rPr lang="ru-RU" sz="2000" dirty="0"/>
              <a:t>Возможно пунктирное кодирование с другими скоростями</a:t>
            </a:r>
          </a:p>
          <a:p>
            <a:pPr lvl="1"/>
            <a:endParaRPr lang="ru-RU" sz="16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098" name="Picture 2" descr="http://kunegin.com/ref7/wifi/images/11g_5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45024"/>
            <a:ext cx="4815394" cy="2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3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Сети стандарта 802.11. Пунктирный</a:t>
            </a:r>
            <a:r>
              <a:rPr lang="ru-RU" sz="3200" dirty="0"/>
              <a:t> </a:t>
            </a:r>
            <a:r>
              <a:rPr lang="ru-RU" sz="3200" b="1" dirty="0"/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913" y="1130142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200" dirty="0"/>
              <a:t>Дополнительные 2 значения скорости кодирования </a:t>
            </a:r>
            <a:r>
              <a:rPr lang="en-US" sz="2200" i="1" dirty="0"/>
              <a:t>R</a:t>
            </a:r>
            <a:r>
              <a:rPr lang="en-US" sz="2200" dirty="0"/>
              <a:t> = </a:t>
            </a:r>
            <a:r>
              <a:rPr lang="ru-RU" sz="2200" dirty="0"/>
              <a:t>3/4</a:t>
            </a:r>
            <a:r>
              <a:rPr lang="en-US" sz="2200" dirty="0"/>
              <a:t> </a:t>
            </a:r>
            <a:r>
              <a:rPr lang="ru-RU" sz="2200" dirty="0"/>
              <a:t>и </a:t>
            </a:r>
            <a:br>
              <a:rPr lang="ru-RU" sz="2200" dirty="0"/>
            </a:br>
            <a:r>
              <a:rPr lang="en-US" sz="2200" i="1" dirty="0"/>
              <a:t>R</a:t>
            </a:r>
            <a:r>
              <a:rPr lang="en-US" sz="2200" dirty="0"/>
              <a:t> = 2/3 </a:t>
            </a:r>
            <a:r>
              <a:rPr lang="ru-RU" sz="2200" dirty="0"/>
              <a:t>обеспечиваются с помощью процедуры выкалывания бит (</a:t>
            </a:r>
            <a:r>
              <a:rPr lang="en-US" sz="2200" dirty="0"/>
              <a:t>puncturing</a:t>
            </a:r>
            <a:r>
              <a:rPr lang="ru-RU" sz="2200" dirty="0"/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7050"/>
            <a:ext cx="4321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68638"/>
            <a:ext cx="42148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647700" y="5445125"/>
            <a:ext cx="352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Скорость кодирования </a:t>
            </a:r>
            <a:r>
              <a:rPr lang="en-US" altLang="ru-RU" sz="1800" i="1" dirty="0"/>
              <a:t>R</a:t>
            </a:r>
            <a:r>
              <a:rPr lang="en-US" altLang="ru-RU" sz="1800" dirty="0"/>
              <a:t> = 3/4</a:t>
            </a:r>
            <a:endParaRPr lang="ru-RU" altLang="ru-RU" sz="1800" dirty="0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059363" y="5445125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Скорость кодирования </a:t>
            </a:r>
            <a:r>
              <a:rPr lang="en-US" altLang="ru-RU" sz="1800" i="1" dirty="0"/>
              <a:t>R</a:t>
            </a:r>
            <a:r>
              <a:rPr lang="en-US" altLang="ru-RU" sz="1800" dirty="0"/>
              <a:t> = </a:t>
            </a:r>
            <a:r>
              <a:rPr lang="ru-RU" altLang="ru-RU" sz="1800" dirty="0"/>
              <a:t>2</a:t>
            </a:r>
            <a:r>
              <a:rPr lang="en-US" altLang="ru-RU" sz="1800" dirty="0"/>
              <a:t>/</a:t>
            </a:r>
            <a:r>
              <a:rPr lang="ru-RU" altLang="ru-RU" sz="1800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144" y="436510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844144" y="38610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38600" y="2166780"/>
            <a:ext cx="354330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038600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328160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616118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907787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192097" y="2170412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483611" y="2170412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773171" y="2170412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6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коды </a:t>
            </a:r>
            <a:r>
              <a:rPr lang="ru-RU" sz="3600" b="1" dirty="0" err="1"/>
              <a:t>Хеминга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ru-RU" sz="2000" dirty="0"/>
                  <a:t>Принцип декодирования сигналов основан на определении расстояния </a:t>
                </a:r>
                <a:r>
                  <a:rPr lang="ru-RU" sz="2000" dirty="0" err="1"/>
                  <a:t>Хеминга</a:t>
                </a:r>
                <a:r>
                  <a:rPr lang="ru-RU" sz="2000" dirty="0"/>
                  <a:t> между входной и известными последовательностями 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Расстояние </a:t>
                </a:r>
                <a:r>
                  <a:rPr lang="ru-RU" sz="2000" dirty="0" err="1"/>
                  <a:t>хеминга</a:t>
                </a:r>
                <a:r>
                  <a:rPr lang="ru-RU" sz="2000" dirty="0"/>
                  <a:t> - число позиций, в которых соответствующие символы двух последовательностей  различны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𝑗𝑘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/>
                  <a:t>напр.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(1001, 1011)=1</m:t>
                    </m:r>
                  </m:oMath>
                </a14:m>
                <a:endParaRPr lang="ru-RU" sz="2000" dirty="0"/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Декодировать последовательности можно находя ту из возможных, для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/>
                  <a:t> между ней и принятой минимально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За счет избыточного кодирования можно сделать такую последовательность, чтобы расстояния между всеми возможными вариантами всегда были большими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Код выбирается так, чтобы было понятно где ошибка при декодировании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Такие коды – самокорректирующиеся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/>
                  <a:t>На практике реализуются Сверточные коды </a:t>
                </a:r>
                <a:r>
                  <a:rPr lang="en-US" sz="2000" dirty="0"/>
                  <a:t>PBCC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  <a:blipFill rotWithShape="0">
                <a:blip r:embed="rId3"/>
                <a:stretch>
                  <a:fillRect l="-636" t="-1045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80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Сети стандарта 802.11. Декодер </a:t>
            </a:r>
            <a:r>
              <a:rPr lang="ru-RU" sz="3600" b="1" dirty="0" err="1"/>
              <a:t>Хеминга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endParaRPr lang="ru-RU" sz="22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194" name="Picture 2" descr="My hem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" y="764704"/>
            <a:ext cx="5106310" cy="32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emDec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14543"/>
            <a:ext cx="5021456" cy="32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1116" y="2559784"/>
            <a:ext cx="3887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Декодер выдаст 000 если ошибок нет</a:t>
            </a:r>
          </a:p>
          <a:p>
            <a:r>
              <a:rPr lang="ru-RU" dirty="0"/>
              <a:t>В ином случае будет номер ошибки</a:t>
            </a:r>
          </a:p>
          <a:p>
            <a:r>
              <a:rPr lang="ru-RU" dirty="0"/>
              <a:t>Напр. 001 или 111 (7 бит)</a:t>
            </a:r>
          </a:p>
        </p:txBody>
      </p:sp>
    </p:spTree>
    <p:extLst>
      <p:ext uri="{BB962C8B-B14F-4D97-AF65-F5344CB8AC3E}">
        <p14:creationId xmlns:p14="http://schemas.microsoft.com/office/powerpoint/2010/main" val="798131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1185EABF7B82428895A7DAFC3255FE" ma:contentTypeVersion="1" ma:contentTypeDescription="Create a new document." ma:contentTypeScope="" ma:versionID="901575f9ab565635f8fbf248753ca9ad">
  <xsd:schema xmlns:xsd="http://www.w3.org/2001/XMLSchema" xmlns:xs="http://www.w3.org/2001/XMLSchema" xmlns:p="http://schemas.microsoft.com/office/2006/metadata/properties" xmlns:ns2="38e3576a-5839-4be2-ada0-ffa270e9fa35" targetNamespace="http://schemas.microsoft.com/office/2006/metadata/properties" ma:root="true" ma:fieldsID="c5a84ff38dd101ba4bcaefde46f1f988" ns2:_="">
    <xsd:import namespace="38e3576a-5839-4be2-ada0-ffa270e9fa35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3576a-5839-4be2-ada0-ffa270e9fa3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593C66-CE66-4DC4-8B6B-97E7A8BB4CCD}"/>
</file>

<file path=customXml/itemProps2.xml><?xml version="1.0" encoding="utf-8"?>
<ds:datastoreItem xmlns:ds="http://schemas.openxmlformats.org/officeDocument/2006/customXml" ds:itemID="{EAC469B8-519A-414A-B93E-63A27C5C047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3403</Words>
  <Application>Microsoft Macintosh PowerPoint</Application>
  <PresentationFormat>Экран (4:3)</PresentationFormat>
  <Paragraphs>694</Paragraphs>
  <Slides>38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Аппаратные средства телекоммуникационных систем</vt:lpstr>
      <vt:lpstr>Беспроводные сети. Физический уровень OFDM</vt:lpstr>
      <vt:lpstr>Беспроводные сети. Физический уровень OFDM</vt:lpstr>
      <vt:lpstr>Беспроводные сети. Скрембл.</vt:lpstr>
      <vt:lpstr>Сети стандарта 802.11. КОД PBCC</vt:lpstr>
      <vt:lpstr>Сети стандарта 802.11. Пунктирный код</vt:lpstr>
      <vt:lpstr>Сети стандарта 802.11. Пунктирный код</vt:lpstr>
      <vt:lpstr>Сети стандарта 802.11. коды Хеминга</vt:lpstr>
      <vt:lpstr>Сети стандарта 802.11. Декодер Хеминга</vt:lpstr>
      <vt:lpstr>Сети стандарта 802.11. декодер Витерби</vt:lpstr>
      <vt:lpstr>Сети стандарта 802.11. КОД PBCC 802.11 g</vt:lpstr>
      <vt:lpstr>Сети стандарта 802.11. КОД PBCC 802.11 g</vt:lpstr>
      <vt:lpstr>Сети стандарта 802.11. КОД Баркера</vt:lpstr>
      <vt:lpstr>Сети стандарта 802.11. КОД Баркера</vt:lpstr>
      <vt:lpstr>Сети стандарта 802.11. КОД CCK</vt:lpstr>
      <vt:lpstr>Сети стандарта 802.11. КОД CCK</vt:lpstr>
      <vt:lpstr>Сети стандарта 802.11. КОД CCK</vt:lpstr>
      <vt:lpstr>Сети стандарта 802.11. КОД CCK</vt:lpstr>
      <vt:lpstr>Беспроводные сети.  Модуляция. Фазовая модуляция</vt:lpstr>
      <vt:lpstr>Беспроводные сети.  Модуляция. Амплитудно-фазовая модуляция</vt:lpstr>
      <vt:lpstr>Беспроводные сети.  Расширение спектра (частотное уплотнение).</vt:lpstr>
      <vt:lpstr>Беспроводные сети.  Расширение спектра. DSSS </vt:lpstr>
      <vt:lpstr>Беспроводные сети.  Расширение спектра. FHSS и AFH </vt:lpstr>
      <vt:lpstr>Беспроводные сети.  Расширение спектра. FHSS и AFH </vt:lpstr>
      <vt:lpstr>Беспроводные сети.  Расширение канала связи.  Уплотнение с кодовым разделением (CDM)</vt:lpstr>
      <vt:lpstr>Беспроводные сети.  Расширение спектра.  Уплотнение с кодовым разделением (CDM)</vt:lpstr>
      <vt:lpstr>Беспроводные сети.  Расширение спектра. OFDM</vt:lpstr>
      <vt:lpstr>Беспроводные сети.  Расширение спектра. OFDM. Особенности</vt:lpstr>
      <vt:lpstr>Беспроводные сети.  Расширение спектра. OFDM. Особенности</vt:lpstr>
      <vt:lpstr>Беспроводные сети.  Расширение спектра. OFDM. Преимущества</vt:lpstr>
      <vt:lpstr>Беспроводные сети.  Расширение спектра. OFDM. Особенности</vt:lpstr>
      <vt:lpstr>Беспроводные сети.  Расширение спектра. OFDM. Особенности</vt:lpstr>
      <vt:lpstr>Беспроводные сети.  Расширение спектра. OFDM</vt:lpstr>
      <vt:lpstr>Беспроводные сети.  Расширение спектра. OFDM. Пример IEEE 802.11a</vt:lpstr>
      <vt:lpstr>Беспроводные сети.  Расширение спектра. OFDM. Пример IEEE 802.11a</vt:lpstr>
      <vt:lpstr>Пример кодирования FHSS-CCK</vt:lpstr>
      <vt:lpstr>Пример кодирования 1 канала OFDM</vt:lpstr>
      <vt:lpstr>Задания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Аппаратные средства телекоммуникационных систем</dc:title>
  <dc:creator>Администратор</dc:creator>
  <cp:lastModifiedBy>Ронкин Михаил Владимирович</cp:lastModifiedBy>
  <cp:revision>34</cp:revision>
  <dcterms:created xsi:type="dcterms:W3CDTF">2018-11-25T07:18:27Z</dcterms:created>
  <dcterms:modified xsi:type="dcterms:W3CDTF">2023-05-15T15:20:01Z</dcterms:modified>
</cp:coreProperties>
</file>