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434" r:id="rId2"/>
    <p:sldId id="783" r:id="rId3"/>
    <p:sldId id="452" r:id="rId4"/>
    <p:sldId id="453" r:id="rId5"/>
    <p:sldId id="457" r:id="rId6"/>
    <p:sldId id="458" r:id="rId7"/>
    <p:sldId id="501" r:id="rId8"/>
    <p:sldId id="497" r:id="rId9"/>
    <p:sldId id="745" r:id="rId10"/>
    <p:sldId id="746" r:id="rId11"/>
    <p:sldId id="660" r:id="rId12"/>
    <p:sldId id="661" r:id="rId13"/>
    <p:sldId id="668" r:id="rId14"/>
    <p:sldId id="658" r:id="rId15"/>
    <p:sldId id="702" r:id="rId16"/>
    <p:sldId id="787" r:id="rId17"/>
    <p:sldId id="654" r:id="rId18"/>
    <p:sldId id="618" r:id="rId19"/>
    <p:sldId id="624" r:id="rId20"/>
    <p:sldId id="759" r:id="rId21"/>
    <p:sldId id="763" r:id="rId22"/>
    <p:sldId id="780" r:id="rId23"/>
    <p:sldId id="610" r:id="rId24"/>
    <p:sldId id="611" r:id="rId25"/>
    <p:sldId id="612" r:id="rId26"/>
    <p:sldId id="772" r:id="rId27"/>
    <p:sldId id="782" r:id="rId28"/>
    <p:sldId id="593" r:id="rId29"/>
    <p:sldId id="594" r:id="rId30"/>
    <p:sldId id="595" r:id="rId31"/>
    <p:sldId id="758" r:id="rId32"/>
    <p:sldId id="755" r:id="rId33"/>
    <p:sldId id="756" r:id="rId34"/>
    <p:sldId id="784" r:id="rId35"/>
    <p:sldId id="788" r:id="rId36"/>
    <p:sldId id="773" r:id="rId37"/>
    <p:sldId id="774" r:id="rId38"/>
    <p:sldId id="775" r:id="rId39"/>
    <p:sldId id="785" r:id="rId40"/>
    <p:sldId id="748" r:id="rId41"/>
    <p:sldId id="591" r:id="rId42"/>
    <p:sldId id="576" r:id="rId43"/>
    <p:sldId id="645" r:id="rId44"/>
    <p:sldId id="646" r:id="rId45"/>
    <p:sldId id="650" r:id="rId46"/>
    <p:sldId id="752" r:id="rId47"/>
    <p:sldId id="751" r:id="rId48"/>
    <p:sldId id="652" r:id="rId49"/>
    <p:sldId id="653" r:id="rId50"/>
    <p:sldId id="786" r:id="rId51"/>
    <p:sldId id="757" r:id="rId52"/>
    <p:sldId id="560" r:id="rId53"/>
    <p:sldId id="561" r:id="rId54"/>
    <p:sldId id="562" r:id="rId55"/>
    <p:sldId id="564" r:id="rId56"/>
    <p:sldId id="569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53" autoAdjust="0"/>
    <p:restoredTop sz="94810" autoAdjust="0"/>
  </p:normalViewPr>
  <p:slideViewPr>
    <p:cSldViewPr>
      <p:cViewPr varScale="1">
        <p:scale>
          <a:sx n="106" d="100"/>
          <a:sy n="106" d="100"/>
        </p:scale>
        <p:origin x="15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26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8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531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13.12.2021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1752600"/>
          </a:xfrm>
        </p:spPr>
        <p:txBody>
          <a:bodyPr/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Особенности канального уровня.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Autofit/>
          </a:bodyPr>
          <a:lstStyle/>
          <a:p>
            <a:r>
              <a:rPr lang="ru-RU" sz="2000" b="1" i="1" dirty="0"/>
              <a:t>Использование обратных сигналов подтверждений </a:t>
            </a:r>
            <a:r>
              <a:rPr lang="en-US" sz="2000" b="1" i="1" dirty="0"/>
              <a:t>ASK</a:t>
            </a:r>
            <a:endParaRPr lang="ru-RU" sz="2000" b="1" i="1" dirty="0"/>
          </a:p>
          <a:p>
            <a:pPr lvl="1"/>
            <a:r>
              <a:rPr lang="ru-RU" sz="2000" b="1" i="1" dirty="0"/>
              <a:t>Метод ARQ</a:t>
            </a:r>
            <a:r>
              <a:rPr lang="ru-RU" sz="2000" dirty="0"/>
              <a:t> </a:t>
            </a:r>
            <a:r>
              <a:rPr lang="ru-RU" sz="2000" i="1" u="sng" dirty="0"/>
              <a:t>если сигнал не пришел в заданное время отправка повторится.</a:t>
            </a:r>
          </a:p>
          <a:p>
            <a:pPr marL="819150" lvl="2" indent="-342900"/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/>
            <a:r>
              <a:rPr lang="ru-RU" sz="2000" dirty="0"/>
              <a:t>повторный запрос только если все пакеты с ошибкой</a:t>
            </a:r>
          </a:p>
          <a:p>
            <a:pPr lvl="2"/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</a:p>
          <a:p>
            <a:pPr lvl="3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/>
              <a:t>Алгоритм </a:t>
            </a:r>
            <a:r>
              <a:rPr lang="en-US" sz="2000" dirty="0"/>
              <a:t>CSMA/CA – </a:t>
            </a:r>
            <a:r>
              <a:rPr lang="ru-RU" sz="2000" dirty="0"/>
              <a:t>отправка пакетов  в случайное время, предупреждение об отправке при помощи </a:t>
            </a:r>
            <a:r>
              <a:rPr lang="en-US" sz="2000" dirty="0"/>
              <a:t>jam </a:t>
            </a:r>
            <a:r>
              <a:rPr lang="ru-RU" sz="2000" dirty="0"/>
              <a:t>сигнала в эфир</a:t>
            </a:r>
          </a:p>
          <a:p>
            <a:r>
              <a:rPr lang="ru-RU" sz="2000" dirty="0"/>
              <a:t>Алгоритм </a:t>
            </a:r>
            <a:r>
              <a:rPr lang="en-US" sz="2000" dirty="0"/>
              <a:t>RTS-CTS </a:t>
            </a:r>
            <a:r>
              <a:rPr lang="ru-RU" sz="2000" dirty="0"/>
              <a:t>обмен спец. Пакетами о готовности принять основной пакет.</a:t>
            </a:r>
          </a:p>
          <a:p>
            <a:r>
              <a:rPr lang="ru-RU" sz="2000" dirty="0"/>
              <a:t>Использование циклических сумм </a:t>
            </a:r>
            <a:r>
              <a:rPr lang="en-US" sz="2000" dirty="0"/>
              <a:t>CRC32 </a:t>
            </a:r>
            <a:r>
              <a:rPr lang="ru-RU" sz="2000" dirty="0"/>
              <a:t>для контроля целостности приема</a:t>
            </a:r>
          </a:p>
          <a:p>
            <a:r>
              <a:rPr lang="ru-RU" sz="2000" dirty="0"/>
              <a:t>Указание в пакете времени на его передачу, чтобы остальные устройства могли знать когда им можно отправлять свои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0173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9069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7" y="1000854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72162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396" y="764704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1416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 smtClean="0"/>
              <a:t>n (WIFI4)</a:t>
            </a:r>
            <a:r>
              <a:rPr lang="ru-RU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Пример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Модель ОСИ стандарта </a:t>
            </a:r>
            <a:r>
              <a:rPr lang="en-US" dirty="0" err="1"/>
              <a:t>WiFi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82915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802.11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67941" y="5940264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Стандарт </a:t>
            </a:r>
            <a:r>
              <a:rPr lang="ru-RU" b="1" dirty="0"/>
              <a:t>802.11</a:t>
            </a:r>
            <a:r>
              <a:rPr lang="ru-RU" dirty="0"/>
              <a:t> известен как </a:t>
            </a:r>
            <a:r>
              <a:rPr lang="en-US" dirty="0"/>
              <a:t>WIFI</a:t>
            </a:r>
            <a:r>
              <a:rPr lang="ru-RU" dirty="0"/>
              <a:t>, но</a:t>
            </a:r>
            <a:r>
              <a:rPr lang="en-US" dirty="0"/>
              <a:t> WIFI </a:t>
            </a:r>
            <a:r>
              <a:rPr lang="ru-RU" dirty="0"/>
              <a:t>это бренд   </a:t>
            </a:r>
            <a:r>
              <a:rPr lang="ru-RU" dirty="0" err="1"/>
              <a:t>Wi-Fi</a:t>
            </a:r>
            <a:r>
              <a:rPr lang="en-US" dirty="0"/>
              <a:t> </a:t>
            </a:r>
            <a:r>
              <a:rPr lang="ru-RU" dirty="0" err="1"/>
              <a:t>Alliance</a:t>
            </a:r>
            <a:r>
              <a:rPr lang="ru-RU" dirty="0"/>
              <a:t>. </a:t>
            </a:r>
          </a:p>
        </p:txBody>
      </p:sp>
      <p:pic>
        <p:nvPicPr>
          <p:cNvPr id="17410" name="Picture 2" descr="80211ax-comparison tab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41" y="1268760"/>
            <a:ext cx="8597162" cy="438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84167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4</a:t>
            </a:r>
            <a:endParaRPr lang="ru-RU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020272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5</a:t>
            </a:r>
            <a:endParaRPr lang="ru-RU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8384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6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004048" y="988675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3</a:t>
            </a:r>
            <a:endParaRPr lang="ru-RU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3995936" y="98343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2</a:t>
            </a:r>
            <a:endParaRPr lang="ru-RU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21775" y="98343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WIFI 1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9554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836712"/>
            <a:ext cx="8579296" cy="5688632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802.11</a:t>
            </a:r>
            <a:r>
              <a:rPr lang="en-US" sz="2200" dirty="0"/>
              <a:t> </a:t>
            </a:r>
            <a:r>
              <a:rPr lang="ru-RU" sz="2200" dirty="0"/>
              <a:t>описывает физический и канальный уровни модели </a:t>
            </a:r>
            <a:r>
              <a:rPr lang="en-US" sz="2200" dirty="0"/>
              <a:t>OSI.</a:t>
            </a:r>
          </a:p>
          <a:p>
            <a:r>
              <a:rPr lang="ru-RU" sz="2200" dirty="0"/>
              <a:t>подуровень MAC </a:t>
            </a:r>
            <a:r>
              <a:rPr lang="en-US" sz="2200" dirty="0"/>
              <a:t>- </a:t>
            </a:r>
            <a:r>
              <a:rPr lang="ru-RU" sz="2200" dirty="0"/>
              <a:t>управления доступом к среде</a:t>
            </a:r>
            <a:endParaRPr lang="en-US" sz="2200" dirty="0"/>
          </a:p>
          <a:p>
            <a:r>
              <a:rPr lang="ru-RU" sz="2200" dirty="0"/>
              <a:t>Отвечает за</a:t>
            </a:r>
            <a:r>
              <a:rPr lang="en-US" sz="2200" dirty="0"/>
              <a:t> </a:t>
            </a:r>
            <a:r>
              <a:rPr lang="ru-RU" sz="2200" dirty="0"/>
              <a:t>распределение канала, режим доступа алгоритм </a:t>
            </a:r>
            <a:r>
              <a:rPr lang="en-US" sz="2200" dirty="0"/>
              <a:t>CDMA/CA, </a:t>
            </a:r>
            <a:r>
              <a:rPr lang="ru-RU" sz="2200" dirty="0"/>
              <a:t>кодирование и модуляция данных. </a:t>
            </a:r>
            <a:endParaRPr lang="en-US" sz="2200" dirty="0"/>
          </a:p>
          <a:p>
            <a:r>
              <a:rPr lang="ru-RU" sz="2200" dirty="0"/>
              <a:t>Подуровень </a:t>
            </a:r>
            <a:r>
              <a:rPr lang="en-US" sz="2200" dirty="0"/>
              <a:t>LLC</a:t>
            </a:r>
            <a:r>
              <a:rPr lang="ru-RU" sz="2200" dirty="0"/>
              <a:t> одинаковый у всех стандартов 802.х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3229792"/>
            <a:ext cx="7430294" cy="3194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1188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345790"/>
            <a:ext cx="4471246" cy="3179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327776" cy="5688632"/>
          </a:xfrm>
        </p:spPr>
        <p:txBody>
          <a:bodyPr>
            <a:normAutofit/>
          </a:bodyPr>
          <a:lstStyle/>
          <a:p>
            <a:r>
              <a:rPr lang="ru-RU" sz="2200" dirty="0"/>
              <a:t>Физический уровень 802.11 имеет два подуровня:</a:t>
            </a:r>
          </a:p>
          <a:p>
            <a:r>
              <a:rPr lang="ru-RU" sz="2200" dirty="0"/>
              <a:t>– 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Layer</a:t>
            </a:r>
            <a:r>
              <a:rPr lang="ru-RU" sz="2200" dirty="0"/>
              <a:t> </a:t>
            </a:r>
            <a:r>
              <a:rPr lang="ru-RU" sz="2200" dirty="0" err="1"/>
              <a:t>Convergence</a:t>
            </a:r>
            <a:r>
              <a:rPr lang="ru-RU" sz="2200" dirty="0"/>
              <a:t> </a:t>
            </a:r>
            <a:r>
              <a:rPr lang="ru-RU" sz="2200" dirty="0" err="1"/>
              <a:t>Procedure</a:t>
            </a:r>
            <a:r>
              <a:rPr lang="ru-RU" sz="2200" dirty="0"/>
              <a:t> (PLCP). </a:t>
            </a:r>
          </a:p>
          <a:p>
            <a:r>
              <a:rPr lang="ru-RU" sz="2200" dirty="0"/>
              <a:t>Передача в </a:t>
            </a:r>
            <a:r>
              <a:rPr lang="en-US" sz="2200" dirty="0"/>
              <a:t>MAC </a:t>
            </a:r>
            <a:r>
              <a:rPr lang="ru-RU" sz="2200" dirty="0"/>
              <a:t>уровень, обнаружение несущей или </a:t>
            </a:r>
            <a:r>
              <a:rPr lang="en-US" sz="2200" dirty="0"/>
              <a:t>JAM </a:t>
            </a:r>
            <a:r>
              <a:rPr lang="ru-RU" sz="2200" dirty="0"/>
              <a:t>сигнала</a:t>
            </a:r>
          </a:p>
          <a:p>
            <a:r>
              <a:rPr lang="ru-RU" sz="2200" dirty="0"/>
              <a:t>– 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Medium</a:t>
            </a:r>
            <a:r>
              <a:rPr lang="ru-RU" sz="2200" dirty="0"/>
              <a:t> </a:t>
            </a:r>
            <a:r>
              <a:rPr lang="ru-RU" sz="2200" dirty="0" err="1"/>
              <a:t>Dependent</a:t>
            </a:r>
            <a:r>
              <a:rPr lang="ru-RU" sz="2200" dirty="0"/>
              <a:t> (PMD). </a:t>
            </a:r>
          </a:p>
          <a:p>
            <a:r>
              <a:rPr lang="ru-RU" sz="2200" dirty="0"/>
              <a:t>Уровень физической среды -  различный для разных скоростей передачи и разных стандартов из серии 802.11.</a:t>
            </a:r>
          </a:p>
          <a:p>
            <a:r>
              <a:rPr lang="ru-RU" sz="2200" dirty="0"/>
              <a:t>Уровни МАС и PHY независимыми</a:t>
            </a:r>
          </a:p>
          <a:p>
            <a:r>
              <a:rPr lang="en-US" sz="2200" dirty="0"/>
              <a:t>PHY </a:t>
            </a:r>
            <a:r>
              <a:rPr lang="ru-RU" sz="2200" dirty="0"/>
              <a:t>для каждого стандарта 802.11 свой.</a:t>
            </a:r>
          </a:p>
          <a:p>
            <a:endParaRPr lang="ru-RU" sz="2400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C848C8A8-5E01-429C-B389-66DBD1DA8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626198"/>
            <a:ext cx="4074996" cy="1967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07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Еще раз об особенностях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4423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301208"/>
            <a:ext cx="6268703" cy="1393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r>
              <a:rPr lang="ru-RU" sz="2000" dirty="0"/>
              <a:t>Кадр 802.11</a:t>
            </a:r>
            <a:r>
              <a:rPr lang="en-US" sz="2000" dirty="0"/>
              <a:t> </a:t>
            </a:r>
            <a:r>
              <a:rPr lang="ru-RU" sz="2000" dirty="0"/>
              <a:t>на физическом уровне состоит из </a:t>
            </a:r>
            <a:r>
              <a:rPr lang="en-US" sz="2000" dirty="0"/>
              <a:t>PHY </a:t>
            </a:r>
            <a:r>
              <a:rPr lang="ru-RU" sz="2000" dirty="0"/>
              <a:t>части и </a:t>
            </a:r>
            <a:r>
              <a:rPr lang="en-US" sz="2000" dirty="0"/>
              <a:t>MAC </a:t>
            </a:r>
            <a:r>
              <a:rPr lang="ru-RU" sz="2000" dirty="0"/>
              <a:t>части</a:t>
            </a:r>
          </a:p>
          <a:p>
            <a:r>
              <a:rPr lang="en-US" sz="2200" b="1" dirty="0"/>
              <a:t>PHY </a:t>
            </a:r>
            <a:r>
              <a:rPr lang="ru-RU" sz="2200" b="1" dirty="0"/>
              <a:t>часть:</a:t>
            </a:r>
          </a:p>
          <a:p>
            <a:pPr lvl="1"/>
            <a:r>
              <a:rPr lang="ru-RU" sz="2200" i="1" dirty="0"/>
              <a:t>Преамбула </a:t>
            </a:r>
            <a:r>
              <a:rPr lang="en-US" sz="2200" i="1" dirty="0"/>
              <a:t>PLCP</a:t>
            </a:r>
          </a:p>
          <a:p>
            <a:pPr lvl="2"/>
            <a:r>
              <a:rPr lang="en-US" sz="2000" b="1" dirty="0"/>
              <a:t>SYNK</a:t>
            </a:r>
            <a:r>
              <a:rPr lang="en-US" sz="2000" dirty="0"/>
              <a:t> – </a:t>
            </a:r>
            <a:r>
              <a:rPr lang="ru-RU" sz="2000" dirty="0"/>
              <a:t>последовательность для синхронизации</a:t>
            </a:r>
          </a:p>
          <a:p>
            <a:pPr lvl="3"/>
            <a:r>
              <a:rPr lang="ru-RU" dirty="0"/>
              <a:t>111…11 или напр. 10101… </a:t>
            </a:r>
            <a:r>
              <a:rPr lang="en-US" dirty="0"/>
              <a:t>(~128 </a:t>
            </a:r>
            <a:r>
              <a:rPr lang="ru-RU" dirty="0"/>
              <a:t>бит)</a:t>
            </a:r>
          </a:p>
          <a:p>
            <a:pPr lvl="2"/>
            <a:r>
              <a:rPr lang="en-US" sz="2000" b="1" dirty="0"/>
              <a:t>SFD</a:t>
            </a:r>
            <a:r>
              <a:rPr lang="en-US" sz="2000" dirty="0"/>
              <a:t> – </a:t>
            </a:r>
            <a:r>
              <a:rPr lang="ru-RU" sz="2000" dirty="0"/>
              <a:t>флаг начала кадра </a:t>
            </a:r>
            <a:r>
              <a:rPr lang="en-US" sz="2000" dirty="0"/>
              <a:t>(~16 </a:t>
            </a:r>
            <a:r>
              <a:rPr lang="ru-RU" sz="2000" dirty="0"/>
              <a:t>бит)</a:t>
            </a:r>
            <a:endParaRPr lang="en-US" sz="2000" dirty="0"/>
          </a:p>
          <a:p>
            <a:pPr lvl="1"/>
            <a:r>
              <a:rPr lang="ru-RU" sz="2200" i="1" dirty="0"/>
              <a:t>Заголовок </a:t>
            </a:r>
            <a:r>
              <a:rPr lang="en-US" sz="2200" i="1" dirty="0"/>
              <a:t>PLCP</a:t>
            </a:r>
            <a:endParaRPr lang="ru-RU" sz="2200" i="1" dirty="0"/>
          </a:p>
          <a:p>
            <a:pPr lvl="2"/>
            <a:r>
              <a:rPr lang="en-US" sz="1800" b="1" dirty="0"/>
              <a:t>Signal</a:t>
            </a:r>
            <a:r>
              <a:rPr lang="en-US" sz="1800" dirty="0"/>
              <a:t> –</a:t>
            </a:r>
            <a:r>
              <a:rPr lang="ru-RU" sz="1800" dirty="0"/>
              <a:t> тип модуляции  </a:t>
            </a:r>
            <a:r>
              <a:rPr lang="en-US" sz="1800" dirty="0"/>
              <a:t>~ 8 </a:t>
            </a:r>
            <a:r>
              <a:rPr lang="ru-RU" sz="1800" dirty="0"/>
              <a:t>бит</a:t>
            </a:r>
            <a:endParaRPr lang="en-US" sz="1800" dirty="0"/>
          </a:p>
          <a:p>
            <a:pPr lvl="2"/>
            <a:r>
              <a:rPr lang="en-US" sz="1800" b="1" dirty="0"/>
              <a:t>Service</a:t>
            </a:r>
            <a:r>
              <a:rPr lang="en-US" sz="1800" dirty="0"/>
              <a:t> – </a:t>
            </a:r>
            <a:r>
              <a:rPr lang="ru-RU" sz="1800" dirty="0"/>
              <a:t>служебные настройки </a:t>
            </a:r>
            <a:r>
              <a:rPr lang="en-US" sz="1800" dirty="0"/>
              <a:t>~</a:t>
            </a:r>
            <a:r>
              <a:rPr lang="ru-RU" sz="1800" dirty="0"/>
              <a:t> </a:t>
            </a:r>
            <a:r>
              <a:rPr lang="en-US" sz="1800" dirty="0"/>
              <a:t>8 </a:t>
            </a:r>
            <a:r>
              <a:rPr lang="ru-RU" sz="1800" dirty="0"/>
              <a:t>бит</a:t>
            </a:r>
          </a:p>
          <a:p>
            <a:pPr lvl="2"/>
            <a:r>
              <a:rPr lang="en-US" sz="1800" b="1" dirty="0"/>
              <a:t>Length</a:t>
            </a:r>
            <a:r>
              <a:rPr lang="en-US" sz="1800" dirty="0"/>
              <a:t> – </a:t>
            </a:r>
            <a:r>
              <a:rPr lang="ru-RU" sz="1800" dirty="0"/>
              <a:t>длительность кадра (время </a:t>
            </a:r>
            <a:r>
              <a:rPr lang="en-US" sz="1800" dirty="0"/>
              <a:t>NAV)</a:t>
            </a:r>
            <a:r>
              <a:rPr lang="ru-RU" sz="1800" dirty="0"/>
              <a:t> </a:t>
            </a:r>
            <a:r>
              <a:rPr lang="en-US" sz="1800" dirty="0"/>
              <a:t>~</a:t>
            </a:r>
            <a:r>
              <a:rPr lang="ru-RU" sz="1800" dirty="0"/>
              <a:t> </a:t>
            </a:r>
            <a:r>
              <a:rPr lang="en-US" sz="1800" dirty="0"/>
              <a:t>16 </a:t>
            </a:r>
            <a:r>
              <a:rPr lang="ru-RU" sz="1800" dirty="0"/>
              <a:t>бит</a:t>
            </a:r>
          </a:p>
          <a:p>
            <a:r>
              <a:rPr lang="ru-RU" sz="2200" b="1" dirty="0"/>
              <a:t>В каждом стандарте свой </a:t>
            </a:r>
            <a:r>
              <a:rPr lang="en-US" sz="2200" b="1" dirty="0"/>
              <a:t>PHY </a:t>
            </a:r>
            <a:r>
              <a:rPr lang="ru-RU" sz="2200" b="1" dirty="0"/>
              <a:t>уровень.</a:t>
            </a:r>
          </a:p>
          <a:p>
            <a:r>
              <a:rPr lang="en-US" sz="2200" i="1" dirty="0"/>
              <a:t>MAC </a:t>
            </a:r>
            <a:r>
              <a:rPr lang="ru-RU" sz="2200" i="1" dirty="0"/>
              <a:t>уровень стандартов совместим.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030" y="1556792"/>
            <a:ext cx="2174538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26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55" y="2991450"/>
            <a:ext cx="5955772" cy="1324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Примеры заголовков </a:t>
            </a:r>
            <a:r>
              <a:rPr lang="en-US" sz="3200" b="1" dirty="0"/>
              <a:t>PHY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r>
              <a:rPr lang="ru-RU" sz="2200" b="1" dirty="0"/>
              <a:t>В каждом стандарте свой </a:t>
            </a:r>
            <a:r>
              <a:rPr lang="en-US" sz="2200" b="1" dirty="0"/>
              <a:t>PHY </a:t>
            </a:r>
            <a:r>
              <a:rPr lang="ru-RU" sz="2200" b="1" dirty="0"/>
              <a:t>уровень.</a:t>
            </a:r>
          </a:p>
          <a:p>
            <a:r>
              <a:rPr lang="en-US" sz="2000" i="1" dirty="0"/>
              <a:t>PHY </a:t>
            </a:r>
            <a:r>
              <a:rPr lang="ru-RU" sz="2000" i="1" dirty="0"/>
              <a:t>может иметь минимальную кодировку </a:t>
            </a:r>
            <a:r>
              <a:rPr lang="en-US" sz="2000" i="1" dirty="0"/>
              <a:t>(CCK)</a:t>
            </a:r>
          </a:p>
          <a:p>
            <a:r>
              <a:rPr lang="ru-RU" sz="2000" i="1" dirty="0"/>
              <a:t>И передаваться на минимальной скорости (1 Мбит</a:t>
            </a:r>
            <a:r>
              <a:rPr lang="en-US" sz="2000" i="1" dirty="0"/>
              <a:t>/</a:t>
            </a:r>
            <a:r>
              <a:rPr lang="ru-RU" sz="2000" i="1" dirty="0"/>
              <a:t>с</a:t>
            </a:r>
            <a:r>
              <a:rPr lang="en-US" sz="2000" i="1" dirty="0"/>
              <a:t>), </a:t>
            </a:r>
            <a:r>
              <a:rPr lang="ru-RU" sz="2000" i="1" dirty="0"/>
              <a:t>чтобы все устройства в сети его увидели.</a:t>
            </a:r>
          </a:p>
          <a:p>
            <a:pPr>
              <a:lnSpc>
                <a:spcPct val="120000"/>
              </a:lnSpc>
            </a:pPr>
            <a:r>
              <a:rPr lang="ru-RU" sz="1900" dirty="0"/>
              <a:t>Информационное поле, сформированное на МАС-уровне. </a:t>
            </a:r>
          </a:p>
          <a:p>
            <a:pPr lvl="1">
              <a:lnSpc>
                <a:spcPct val="120000"/>
              </a:lnSpc>
            </a:pPr>
            <a:r>
              <a:rPr lang="ru-RU" sz="1900" dirty="0"/>
              <a:t>Транслируется с указанной в заголовке скоростью. </a:t>
            </a:r>
          </a:p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726358" y="3553016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Заголовок 802.11</a:t>
            </a:r>
            <a:r>
              <a:rPr lang="en-US" dirty="0"/>
              <a:t>b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23281" y="5752604"/>
            <a:ext cx="2048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Заголовок 802.11</a:t>
            </a:r>
            <a:r>
              <a:rPr lang="en-US" dirty="0"/>
              <a:t>a</a:t>
            </a:r>
            <a:endParaRPr lang="ru-RU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506" y="4653135"/>
            <a:ext cx="6962775" cy="191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3922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Примеры заголовков </a:t>
            </a:r>
            <a:r>
              <a:rPr lang="en-US" sz="3200" b="1" dirty="0"/>
              <a:t>PHY</a:t>
            </a:r>
            <a:endParaRPr lang="ru-RU" sz="3200" b="1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764704"/>
            <a:ext cx="8517632" cy="4536504"/>
          </a:xfrm>
        </p:spPr>
        <p:txBody>
          <a:bodyPr>
            <a:normAutofit/>
          </a:bodyPr>
          <a:lstStyle/>
          <a:p>
            <a:endParaRPr lang="ru-RU" sz="2000" i="1" dirty="0"/>
          </a:p>
          <a:p>
            <a:endParaRPr lang="ru-RU" sz="20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421376" y="4697782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MSDU 802.11n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040527" y="5626444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MSDP 802.11n</a:t>
            </a:r>
            <a:endParaRPr lang="ru-RU" dirty="0"/>
          </a:p>
        </p:txBody>
      </p:sp>
      <p:pic>
        <p:nvPicPr>
          <p:cNvPr id="24578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6" y="934324"/>
            <a:ext cx="3245982" cy="376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49029" y="2132856"/>
            <a:ext cx="46708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Варианты заголовков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кодирования 802.11 </a:t>
            </a:r>
            <a:r>
              <a:rPr lang="en-US" dirty="0"/>
              <a:t>g</a:t>
            </a:r>
            <a:endParaRPr lang="ru-RU" dirty="0"/>
          </a:p>
          <a:p>
            <a:endParaRPr lang="ru-RU" dirty="0"/>
          </a:p>
          <a:p>
            <a:r>
              <a:rPr lang="ru-RU" dirty="0"/>
              <a:t>802.11 </a:t>
            </a:r>
            <a:r>
              <a:rPr lang="en-US" dirty="0"/>
              <a:t>g</a:t>
            </a:r>
            <a:r>
              <a:rPr lang="ru-RU" dirty="0"/>
              <a:t> поддерживает заголовки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  </a:t>
            </a:r>
            <a:r>
              <a:rPr lang="ru-RU" dirty="0"/>
              <a:t>802.11</a:t>
            </a:r>
            <a:r>
              <a:rPr lang="en-US" dirty="0"/>
              <a:t>b </a:t>
            </a:r>
            <a:r>
              <a:rPr lang="ru-RU" dirty="0"/>
              <a:t>и 802.11</a:t>
            </a:r>
            <a:r>
              <a:rPr lang="en-US" dirty="0"/>
              <a:t>a</a:t>
            </a:r>
            <a:endParaRPr lang="ru-RU" dirty="0"/>
          </a:p>
        </p:txBody>
      </p:sp>
      <p:pic>
        <p:nvPicPr>
          <p:cNvPr id="24580" name="Picture 4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6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85" y="4814176"/>
            <a:ext cx="6203933" cy="97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2" name="Picture 6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7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96" y="5995776"/>
            <a:ext cx="7399733" cy="554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4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188640"/>
            <a:ext cx="8229600" cy="476672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361459"/>
          </a:xfrm>
        </p:spPr>
        <p:txBody>
          <a:bodyPr>
            <a:normAutofit fontScale="92500" lnSpcReduction="20000"/>
          </a:bodyPr>
          <a:lstStyle/>
          <a:p>
            <a:r>
              <a:rPr lang="ru-RU" sz="2400" b="1" dirty="0"/>
              <a:t>Три класса кадров: </a:t>
            </a:r>
          </a:p>
          <a:p>
            <a:pPr lvl="1"/>
            <a:r>
              <a:rPr lang="ru-RU" sz="2400" b="1" dirty="0"/>
              <a:t>Информационные (данных)</a:t>
            </a:r>
          </a:p>
          <a:p>
            <a:pPr lvl="2"/>
            <a:r>
              <a:rPr lang="ru-RU" dirty="0"/>
              <a:t>Простые данные и специальные сигналы</a:t>
            </a:r>
          </a:p>
          <a:p>
            <a:pPr lvl="3"/>
            <a:r>
              <a:rPr lang="ru-RU" sz="2400" dirty="0"/>
              <a:t>Например сигнал выхода из спящего режима для точки доступа</a:t>
            </a:r>
            <a:endParaRPr lang="en-US" sz="2400" dirty="0"/>
          </a:p>
          <a:p>
            <a:pPr lvl="3"/>
            <a:r>
              <a:rPr lang="ru-RU" sz="2400" dirty="0"/>
              <a:t>До 2312 байт данных в формате </a:t>
            </a:r>
            <a:r>
              <a:rPr lang="en-US" sz="2400" dirty="0"/>
              <a:t>LLC</a:t>
            </a:r>
            <a:endParaRPr lang="ru-RU" sz="2400" dirty="0"/>
          </a:p>
          <a:p>
            <a:pPr lvl="1"/>
            <a:r>
              <a:rPr lang="ru-RU" sz="2400" b="1" dirty="0"/>
              <a:t>служебные  (контрольные)</a:t>
            </a:r>
          </a:p>
          <a:p>
            <a:pPr lvl="2"/>
            <a:r>
              <a:rPr lang="en-US" dirty="0"/>
              <a:t>RTS (Request to Send),</a:t>
            </a:r>
            <a:endParaRPr lang="ru-RU" dirty="0"/>
          </a:p>
          <a:p>
            <a:pPr lvl="2"/>
            <a:r>
              <a:rPr lang="en-US" dirty="0"/>
              <a:t>CTS (Clear to Send),</a:t>
            </a:r>
            <a:endParaRPr lang="ru-RU" dirty="0"/>
          </a:p>
          <a:p>
            <a:pPr lvl="2"/>
            <a:r>
              <a:rPr lang="en-US" dirty="0"/>
              <a:t>ACK </a:t>
            </a:r>
            <a:r>
              <a:rPr lang="en-US" dirty="0" smtClean="0"/>
              <a:t>(Acknowledgement),</a:t>
            </a:r>
            <a:endParaRPr lang="ru-RU" dirty="0"/>
          </a:p>
          <a:p>
            <a:pPr lvl="1"/>
            <a:r>
              <a:rPr lang="ru-RU" sz="2400" b="1" dirty="0"/>
              <a:t>Управляющие</a:t>
            </a:r>
          </a:p>
          <a:p>
            <a:pPr lvl="2"/>
            <a:r>
              <a:rPr lang="ru-RU" dirty="0"/>
              <a:t>Установка и поддержка коммуникации в сети</a:t>
            </a:r>
          </a:p>
          <a:p>
            <a:pPr lvl="3"/>
            <a:r>
              <a:rPr lang="ru-RU" sz="2400" dirty="0"/>
              <a:t>Например </a:t>
            </a:r>
            <a:endParaRPr lang="en-US" sz="2400" dirty="0"/>
          </a:p>
          <a:p>
            <a:pPr lvl="3"/>
            <a:r>
              <a:rPr lang="ru-RU" sz="2400" dirty="0"/>
              <a:t>И</a:t>
            </a:r>
            <a:r>
              <a:rPr lang="ru-RU" sz="2400" dirty="0" smtClean="0"/>
              <a:t>дентификатор </a:t>
            </a:r>
            <a:r>
              <a:rPr lang="ru-RU" sz="2400" dirty="0"/>
              <a:t>точки доступа </a:t>
            </a:r>
            <a:r>
              <a:rPr lang="en-US" sz="2400" dirty="0"/>
              <a:t>(SSID)</a:t>
            </a:r>
            <a:r>
              <a:rPr lang="ru-RU" sz="2400" dirty="0"/>
              <a:t>.</a:t>
            </a:r>
            <a:endParaRPr lang="en-US" sz="2400" dirty="0"/>
          </a:p>
          <a:p>
            <a:pPr lvl="3"/>
            <a:r>
              <a:rPr lang="en-US" sz="2400" dirty="0"/>
              <a:t>Beacon frame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476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373216"/>
            <a:ext cx="8608911" cy="133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0408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3200" b="1" dirty="0"/>
              <a:t>Стандарт 802.11. Структура кадра </a:t>
            </a:r>
            <a:r>
              <a:rPr lang="en-US" sz="3200" b="1" dirty="0"/>
              <a:t>MAC. </a:t>
            </a:r>
            <a:r>
              <a:rPr lang="ru-RU" sz="3200" b="1" dirty="0"/>
              <a:t/>
            </a:r>
            <a:br>
              <a:rPr lang="ru-RU" sz="3200" b="1" dirty="0"/>
            </a:br>
            <a:r>
              <a:rPr lang="ru-RU" sz="3200" b="1" dirty="0"/>
              <a:t>Кадр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75252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Управление кадром </a:t>
            </a:r>
            <a:r>
              <a:rPr lang="ru-RU" b="1" dirty="0"/>
              <a:t>(</a:t>
            </a:r>
            <a:r>
              <a:rPr lang="ru-RU" b="1" dirty="0" err="1"/>
              <a:t>Frame</a:t>
            </a:r>
            <a:r>
              <a:rPr lang="ru-RU" b="1" dirty="0"/>
              <a:t> </a:t>
            </a:r>
            <a:r>
              <a:rPr lang="ru-RU" b="1" dirty="0" err="1"/>
              <a:t>Control</a:t>
            </a:r>
            <a:r>
              <a:rPr lang="ru-RU" b="1" dirty="0"/>
              <a:t>).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Содержит 11 вложенных полей. 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Длительность</a:t>
            </a:r>
            <a:r>
              <a:rPr lang="ru-RU" b="1" dirty="0"/>
              <a:t>. </a:t>
            </a:r>
            <a:endParaRPr lang="en-US" b="1" dirty="0"/>
          </a:p>
          <a:p>
            <a:pPr lvl="1">
              <a:lnSpc>
                <a:spcPct val="120000"/>
              </a:lnSpc>
            </a:pPr>
            <a:r>
              <a:rPr lang="ru-RU" dirty="0"/>
              <a:t>Время в мкс, на передачу кадра и подтверждения.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в соответствии с ним станции выставляют признаки NAV.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Адреса отправителя, передатчика и  точки доступа</a:t>
            </a:r>
            <a:r>
              <a:rPr lang="ru-RU" dirty="0"/>
              <a:t> в формате, соответствующем стандарту IEEE 802. 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Последовательность </a:t>
            </a:r>
          </a:p>
          <a:p>
            <a:pPr>
              <a:lnSpc>
                <a:spcPct val="120000"/>
              </a:lnSpc>
            </a:pPr>
            <a:r>
              <a:rPr lang="ru-RU" dirty="0"/>
              <a:t>позволяет нумеровать фрагменты (для дублирования).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Из 16 доступных бит 4 идентифицируют фрагмент, 12 содержат число, которое растет с каждой новой передачей.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Поле </a:t>
            </a:r>
            <a:r>
              <a:rPr lang="ru-RU" b="1" i="1" dirty="0"/>
              <a:t>Данные</a:t>
            </a:r>
            <a:r>
              <a:rPr lang="ru-RU" i="1" dirty="0"/>
              <a:t> </a:t>
            </a:r>
            <a:r>
              <a:rPr lang="ru-RU" dirty="0"/>
              <a:t>длина до 2312 байт. в формате </a:t>
            </a:r>
            <a:r>
              <a:rPr lang="ru-RU" b="1" dirty="0"/>
              <a:t>LLC</a:t>
            </a:r>
            <a:r>
              <a:rPr lang="ru-RU" dirty="0"/>
              <a:t>.</a:t>
            </a:r>
          </a:p>
          <a:p>
            <a:pPr>
              <a:lnSpc>
                <a:spcPct val="120000"/>
              </a:lnSpc>
            </a:pPr>
            <a:r>
              <a:rPr lang="ru-RU" b="1" dirty="0"/>
              <a:t>Контрольная сумма</a:t>
            </a:r>
            <a:r>
              <a:rPr lang="ru-RU" dirty="0"/>
              <a:t> </a:t>
            </a:r>
            <a:r>
              <a:rPr lang="en-US" dirty="0"/>
              <a:t>CRC-32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212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936104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MAC. </a:t>
            </a:r>
            <a:r>
              <a:rPr lang="ru-RU" sz="3600" b="1" dirty="0"/>
              <a:t>Поле управления кадром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268760"/>
            <a:ext cx="8640960" cy="5040560"/>
          </a:xfrm>
        </p:spPr>
        <p:txBody>
          <a:bodyPr>
            <a:noAutofit/>
          </a:bodyPr>
          <a:lstStyle/>
          <a:p>
            <a:pPr marL="179388" indent="-179388">
              <a:spcBef>
                <a:spcPts val="600"/>
              </a:spcBef>
            </a:pPr>
            <a:r>
              <a:rPr lang="ru-RU" sz="2200" i="1" dirty="0"/>
              <a:t>Версия протокола</a:t>
            </a:r>
            <a:r>
              <a:rPr lang="ru-RU" sz="2200" dirty="0"/>
              <a:t>, установлено в 00 (2 бита). Для совместимости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поле </a:t>
            </a:r>
            <a:r>
              <a:rPr lang="ru-RU" sz="2200" i="1" dirty="0"/>
              <a:t>Тип </a:t>
            </a:r>
            <a:r>
              <a:rPr lang="ru-RU" sz="2200" dirty="0"/>
              <a:t>(информационный, служебный или управляющий)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Поле </a:t>
            </a:r>
            <a:r>
              <a:rPr lang="ru-RU" sz="2200" i="1" dirty="0"/>
              <a:t>Подтип </a:t>
            </a:r>
            <a:r>
              <a:rPr lang="ru-RU" sz="2200" dirty="0"/>
              <a:t>(RTS</a:t>
            </a:r>
            <a:r>
              <a:rPr lang="en-US" sz="2200" dirty="0"/>
              <a:t>,</a:t>
            </a:r>
            <a:r>
              <a:rPr lang="ru-RU" sz="2200" dirty="0"/>
              <a:t> CTS</a:t>
            </a:r>
            <a:r>
              <a:rPr lang="en-US" sz="2200" dirty="0"/>
              <a:t>, ASK</a:t>
            </a:r>
            <a:r>
              <a:rPr lang="ru-RU" sz="2200" dirty="0"/>
              <a:t>). </a:t>
            </a:r>
          </a:p>
          <a:p>
            <a:pPr marL="179388" lvl="1" indent="-179388">
              <a:spcBef>
                <a:spcPts val="600"/>
              </a:spcBef>
            </a:pPr>
            <a:r>
              <a:rPr lang="ru-RU" sz="2200" dirty="0"/>
              <a:t>Для обычного кадра данных (без указания качества обслуживания) они установлены как бинарные 10 и 0000.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Биты </a:t>
            </a:r>
            <a:r>
              <a:rPr lang="ru-RU" sz="2200" i="1" dirty="0"/>
              <a:t>К DS </a:t>
            </a:r>
            <a:r>
              <a:rPr lang="ru-RU" sz="2200" dirty="0"/>
              <a:t>и </a:t>
            </a:r>
            <a:r>
              <a:rPr lang="ru-RU" sz="2200" i="1" dirty="0"/>
              <a:t>От DS </a:t>
            </a:r>
            <a:r>
              <a:rPr lang="ru-RU" sz="2200" dirty="0"/>
              <a:t>- направление движения кадра: в сеть или из сети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 </a:t>
            </a:r>
            <a:r>
              <a:rPr lang="ru-RU" sz="2200" i="1" dirty="0"/>
              <a:t>Дополнительные фрагменты </a:t>
            </a:r>
            <a:r>
              <a:rPr lang="ru-RU" sz="2000" dirty="0"/>
              <a:t>индикатор, 1 - будет еще фрагмент </a:t>
            </a:r>
          </a:p>
          <a:p>
            <a:pPr marL="179388" indent="-179388">
              <a:spcBef>
                <a:spcPts val="6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Повтор </a:t>
            </a:r>
            <a:r>
              <a:rPr lang="ru-RU" sz="2200" dirty="0"/>
              <a:t>маркирует повторно посылаемый кадр.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5" y="4546848"/>
            <a:ext cx="6344841" cy="222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97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9036496" cy="720080"/>
          </a:xfrm>
        </p:spPr>
        <p:txBody>
          <a:bodyPr>
            <a:noAutofit/>
          </a:bodyPr>
          <a:lstStyle/>
          <a:p>
            <a:r>
              <a:rPr lang="ru-RU" sz="3600" b="1" dirty="0"/>
              <a:t>Стандарт 802.11. Структура кадра </a:t>
            </a:r>
            <a:r>
              <a:rPr lang="en-US" sz="3600" b="1" dirty="0"/>
              <a:t>MAC. </a:t>
            </a:r>
            <a:r>
              <a:rPr lang="ru-RU" sz="3600" b="1" dirty="0"/>
              <a:t>Поле управления кадром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0831" y="1052736"/>
            <a:ext cx="8640960" cy="5040560"/>
          </a:xfrm>
        </p:spPr>
        <p:txBody>
          <a:bodyPr>
            <a:noAutofit/>
          </a:bodyPr>
          <a:lstStyle/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Управление питанием </a:t>
            </a:r>
            <a:r>
              <a:rPr lang="ru-RU" sz="2200" dirty="0"/>
              <a:t>используется для указания отправителем на переключение в режим пониженного энергопотребления или на выход из этого режима.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Продолжение </a:t>
            </a:r>
            <a:r>
              <a:rPr lang="ru-RU" sz="2200" dirty="0"/>
              <a:t>– индикатор того, что у отправителя имеются еще кадры для пересылки.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Шифрование </a:t>
            </a:r>
            <a:r>
              <a:rPr lang="ru-RU" sz="2200" dirty="0"/>
              <a:t>- индикатор использования шифрования в теле кадра. </a:t>
            </a:r>
          </a:p>
          <a:p>
            <a:pPr marL="179388" indent="-179388">
              <a:spcBef>
                <a:spcPts val="1200"/>
              </a:spcBef>
            </a:pPr>
            <a:r>
              <a:rPr lang="ru-RU" sz="2200" dirty="0"/>
              <a:t>бит </a:t>
            </a:r>
            <a:r>
              <a:rPr lang="ru-RU" sz="2200" i="1" dirty="0"/>
              <a:t>Порядок </a:t>
            </a:r>
            <a:r>
              <a:rPr lang="ru-RU" sz="2200" dirty="0"/>
              <a:t>кадры с установленным битом должны обрабатываться по порядку.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365104"/>
            <a:ext cx="6552728" cy="2293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728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аппаратного обеспечения стандарта 802.11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258397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адаптер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032448"/>
          </a:xfrm>
        </p:spPr>
        <p:txBody>
          <a:bodyPr>
            <a:noAutofit/>
          </a:bodyPr>
          <a:lstStyle/>
          <a:p>
            <a:r>
              <a:rPr lang="ru-RU" sz="2200" dirty="0"/>
              <a:t>Для построения беспроводной сети используются </a:t>
            </a:r>
            <a:r>
              <a:rPr lang="ru-RU" sz="2200" dirty="0" err="1"/>
              <a:t>Wi-Fi</a:t>
            </a:r>
            <a:r>
              <a:rPr lang="ru-RU" sz="2200" dirty="0"/>
              <a:t> – адаптеры и точки доступа.</a:t>
            </a:r>
          </a:p>
          <a:p>
            <a:r>
              <a:rPr lang="ru-RU" sz="2200" i="1" dirty="0"/>
              <a:t>Адаптер </a:t>
            </a:r>
            <a:r>
              <a:rPr lang="ru-RU" sz="2200" dirty="0"/>
              <a:t>- устройство, подключения через слот расширения PCI, ТП и </a:t>
            </a:r>
            <a:r>
              <a:rPr lang="ru-RU" sz="2200" dirty="0" err="1"/>
              <a:t>тп</a:t>
            </a:r>
            <a:r>
              <a:rPr lang="ru-RU" sz="2200" dirty="0"/>
              <a:t>.</a:t>
            </a:r>
          </a:p>
          <a:p>
            <a:r>
              <a:rPr lang="ru-RU" sz="2200" dirty="0"/>
              <a:t>Режимы связи:</a:t>
            </a:r>
          </a:p>
          <a:p>
            <a:r>
              <a:rPr lang="ru-RU" sz="2200" dirty="0"/>
              <a:t>связь непосредственно с другими адаптерам. </a:t>
            </a:r>
          </a:p>
          <a:p>
            <a:pPr lvl="1"/>
            <a:r>
              <a:rPr lang="ru-RU" sz="2200" i="1" dirty="0"/>
              <a:t>беспроводной </a:t>
            </a:r>
            <a:r>
              <a:rPr lang="ru-RU" sz="2200" i="1" dirty="0" err="1"/>
              <a:t>одноранговая</a:t>
            </a:r>
            <a:r>
              <a:rPr lang="ru-RU" sz="2200" i="1" dirty="0"/>
              <a:t> сеть (</a:t>
            </a:r>
            <a:r>
              <a:rPr lang="ru-RU" sz="2200" i="1" dirty="0" err="1"/>
              <a:t>Ad</a:t>
            </a:r>
            <a:r>
              <a:rPr lang="ru-RU" sz="2200" i="1" dirty="0"/>
              <a:t> </a:t>
            </a:r>
            <a:r>
              <a:rPr lang="ru-RU" sz="2200" i="1" dirty="0" err="1"/>
              <a:t>Hoc</a:t>
            </a:r>
            <a:r>
              <a:rPr lang="ru-RU" sz="2200" i="1" dirty="0"/>
              <a:t>) </a:t>
            </a:r>
            <a:r>
              <a:rPr lang="ru-RU" sz="2200" dirty="0"/>
              <a:t>(в переводе «к случаю»). </a:t>
            </a:r>
          </a:p>
          <a:p>
            <a:r>
              <a:rPr lang="ru-RU" sz="2200" dirty="0"/>
              <a:t>связь через </a:t>
            </a:r>
            <a:r>
              <a:rPr lang="ru-RU" sz="2200" i="1" dirty="0"/>
              <a:t>точку доступа</a:t>
            </a:r>
            <a:r>
              <a:rPr lang="ru-RU" sz="2200" dirty="0"/>
              <a:t>. </a:t>
            </a:r>
          </a:p>
          <a:p>
            <a:pPr lvl="1"/>
            <a:r>
              <a:rPr lang="ru-RU" sz="2200" i="1" dirty="0"/>
              <a:t>инфраструктурный режим</a:t>
            </a:r>
            <a:r>
              <a:rPr lang="ru-RU" sz="2200" dirty="0"/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5089666"/>
            <a:ext cx="5245000" cy="1440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021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точку доступа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5"/>
            <a:ext cx="8229600" cy="4032448"/>
          </a:xfrm>
        </p:spPr>
        <p:txBody>
          <a:bodyPr>
            <a:noAutofit/>
          </a:bodyPr>
          <a:lstStyle/>
          <a:p>
            <a:r>
              <a:rPr lang="ru-RU" sz="2200" i="1" dirty="0"/>
              <a:t>Точка доступа </a:t>
            </a:r>
            <a:r>
              <a:rPr lang="ru-RU" sz="2200" dirty="0"/>
              <a:t>собой автономный модуль со встроенным микрокомпьютером и приемно-передающим устройством. </a:t>
            </a:r>
          </a:p>
          <a:p>
            <a:r>
              <a:rPr lang="ru-RU" sz="2200" dirty="0"/>
              <a:t>Через точку доступа осуществляется взаимодействие и обмен информацией между беспроводными адаптерами, а также связь с проводным сегментом сети. </a:t>
            </a:r>
          </a:p>
          <a:p>
            <a:pPr lvl="1"/>
            <a:r>
              <a:rPr lang="ru-RU" sz="2200" dirty="0"/>
              <a:t>играет роль коммутатора.</a:t>
            </a:r>
          </a:p>
          <a:p>
            <a:r>
              <a:rPr lang="ru-RU" sz="2200" dirty="0"/>
              <a:t>имеет сетевой интерфейс (</a:t>
            </a:r>
            <a:r>
              <a:rPr lang="ru-RU" sz="2200" dirty="0" err="1"/>
              <a:t>uplink</a:t>
            </a:r>
            <a:r>
              <a:rPr lang="ru-RU" sz="2200" dirty="0"/>
              <a:t> </a:t>
            </a:r>
            <a:r>
              <a:rPr lang="ru-RU" sz="2200" dirty="0" err="1"/>
              <a:t>port</a:t>
            </a:r>
            <a:r>
              <a:rPr lang="ru-RU" sz="2200" dirty="0"/>
              <a:t>) подключения к проводной сети. </a:t>
            </a:r>
          </a:p>
          <a:p>
            <a:endParaRPr lang="ru-RU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54239"/>
            <a:ext cx="3058265" cy="176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235" y="4365103"/>
            <a:ext cx="2107082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7646" y="6266580"/>
            <a:ext cx="419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Подключение к точке доступа </a:t>
            </a:r>
            <a:r>
              <a:rPr lang="en-US" dirty="0"/>
              <a:t>MIMO 2x3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6129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</a:t>
            </a:r>
            <a:r>
              <a:rPr lang="ru-RU" sz="3600" b="1" dirty="0"/>
              <a:t>. 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895" y="4364195"/>
            <a:ext cx="26860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3400" b="1" dirty="0"/>
              <a:t>Подключение через точку доступа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052737"/>
            <a:ext cx="8229600" cy="4104456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Доступ к сети обеспечивается путем передачи широковещательных сигналов через эфир.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Принимающая станция может получать сигналы в диапазоне работы нескольких передающих станций. 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Станция-приемник использует идентификатор зоны обслуживания (</a:t>
            </a:r>
            <a:r>
              <a:rPr lang="ru-RU" sz="2200" dirty="0" err="1"/>
              <a:t>service</a:t>
            </a:r>
            <a:r>
              <a:rPr lang="ru-RU" sz="2200" dirty="0"/>
              <a:t> </a:t>
            </a:r>
            <a:r>
              <a:rPr lang="ru-RU" sz="2200" dirty="0" err="1"/>
              <a:t>set</a:t>
            </a:r>
            <a:r>
              <a:rPr lang="ru-RU" sz="2200" dirty="0"/>
              <a:t> </a:t>
            </a:r>
            <a:r>
              <a:rPr lang="ru-RU" sz="2200" dirty="0" err="1"/>
              <a:t>indentifier</a:t>
            </a:r>
            <a:r>
              <a:rPr lang="ru-RU" sz="2200" dirty="0"/>
              <a:t>, SSID) для фильтрации получаемых сигналов и выделения того, который ей нужен.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7346" y="4797153"/>
            <a:ext cx="2494070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ÐÐ°ÑÑÐ¸Ð½ÐºÐ¸ Ð¿Ð¾ Ð·Ð°Ð¿ÑÐ¾ÑÑ ssi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347485" y="4027130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832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289451"/>
          </a:xfrm>
        </p:spPr>
        <p:txBody>
          <a:bodyPr>
            <a:normAutofit/>
          </a:bodyPr>
          <a:lstStyle/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Все методы стандарта 802.11 используют радиосигналы ближнего радиуса действия в диапазоне частот 2,4 ГГц или 5 ГГц.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Диапазон 5 ГГц имеет меньший радиус действия</a:t>
            </a:r>
          </a:p>
          <a:p>
            <a:pPr lvl="1"/>
            <a:r>
              <a:rPr lang="ru-RU" sz="2200" dirty="0"/>
              <a:t>Все стандарты имеют разную скорость работы </a:t>
            </a:r>
          </a:p>
          <a:p>
            <a:pPr lvl="2">
              <a:spcBef>
                <a:spcPts val="1200"/>
              </a:spcBef>
            </a:pPr>
            <a:r>
              <a:rPr lang="ru-RU" sz="2200" u="sng" dirty="0"/>
              <a:t>Предусмотрена адаптация скорости:</a:t>
            </a:r>
          </a:p>
          <a:p>
            <a:pPr lvl="3"/>
            <a:r>
              <a:rPr lang="ru-RU" sz="2200" i="1" dirty="0"/>
              <a:t>Если беспроводной сигнал слабый, выбирается низкая скорость. </a:t>
            </a:r>
          </a:p>
          <a:p>
            <a:pPr lvl="3"/>
            <a:r>
              <a:rPr lang="ru-RU" sz="2200" b="1" dirty="0"/>
              <a:t>Если сигнал сильный, то скорость можно повысить. </a:t>
            </a:r>
          </a:p>
          <a:p>
            <a:pPr marL="527050" lvl="1">
              <a:spcBef>
                <a:spcPts val="1200"/>
              </a:spcBef>
            </a:pPr>
            <a:r>
              <a:rPr lang="ru-RU" sz="2200" i="1" dirty="0"/>
              <a:t>Диапазоны частот и мощностей не требуют лицензирования, </a:t>
            </a:r>
          </a:p>
          <a:p>
            <a:pPr lvl="2"/>
            <a:r>
              <a:rPr lang="ru-RU" sz="2200" dirty="0"/>
              <a:t>Доступны для любого передатчика с мощностью до 1 Вт, </a:t>
            </a:r>
          </a:p>
          <a:p>
            <a:pPr lvl="3"/>
            <a:r>
              <a:rPr lang="ru-RU" sz="2200" i="1" dirty="0"/>
              <a:t>для большинства передатчиков в беспроводных сетях характерна мощность 50 мВт. </a:t>
            </a:r>
          </a:p>
          <a:p>
            <a:pPr lvl="3"/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4547852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Режимы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579296" cy="5760640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802.11 подразумевает 2 режима:</a:t>
            </a:r>
          </a:p>
          <a:p>
            <a:r>
              <a:rPr lang="ru-RU" sz="2200" dirty="0"/>
              <a:t>Режим </a:t>
            </a:r>
            <a:r>
              <a:rPr lang="en-US" sz="2200" dirty="0"/>
              <a:t>Ad-Hoc </a:t>
            </a:r>
            <a:r>
              <a:rPr lang="ru-RU" sz="2200" dirty="0"/>
              <a:t>(точка-точка) </a:t>
            </a:r>
            <a:endParaRPr lang="en-US" sz="2200" dirty="0"/>
          </a:p>
          <a:p>
            <a:r>
              <a:rPr lang="ru-RU" sz="2200" b="1" dirty="0"/>
              <a:t>Инфраструктурный режиме </a:t>
            </a:r>
            <a:r>
              <a:rPr lang="ru-RU" sz="2200" dirty="0"/>
              <a:t>(</a:t>
            </a:r>
            <a:r>
              <a:rPr lang="ru-RU" sz="2200" b="1" dirty="0" err="1"/>
              <a:t>infrastructure</a:t>
            </a:r>
            <a:r>
              <a:rPr lang="ru-RU" sz="2200" b="1" dirty="0"/>
              <a:t> </a:t>
            </a:r>
            <a:r>
              <a:rPr lang="ru-RU" sz="2200" b="1" dirty="0" err="1"/>
              <a:t>mode</a:t>
            </a:r>
            <a:r>
              <a:rPr lang="ru-RU" sz="2200" dirty="0"/>
              <a:t>) -  режим обращения к точке доступа (</a:t>
            </a:r>
            <a:r>
              <a:rPr lang="ru-RU" sz="2200" b="1" dirty="0" err="1"/>
              <a:t>Access</a:t>
            </a:r>
            <a:r>
              <a:rPr lang="ru-RU" sz="2200" b="1" dirty="0"/>
              <a:t> </a:t>
            </a:r>
            <a:r>
              <a:rPr lang="ru-RU" sz="2200" b="1" dirty="0" err="1"/>
              <a:t>Point</a:t>
            </a:r>
            <a:r>
              <a:rPr lang="ru-RU" sz="2200" dirty="0"/>
              <a:t>, </a:t>
            </a:r>
            <a:r>
              <a:rPr lang="ru-RU" sz="2200" b="1" dirty="0"/>
              <a:t>AP</a:t>
            </a:r>
            <a:r>
              <a:rPr lang="ru-RU" sz="2200" dirty="0"/>
              <a:t>) </a:t>
            </a:r>
            <a:endParaRPr lang="ru-RU" sz="2200" b="1" dirty="0"/>
          </a:p>
          <a:p>
            <a:pPr lvl="1"/>
            <a:r>
              <a:rPr lang="ru-RU" sz="2200" dirty="0"/>
              <a:t>Несколько точек доступа можно соединить вместе в кабельную сеть – </a:t>
            </a:r>
            <a:r>
              <a:rPr lang="ru-RU" sz="2200" b="1" dirty="0"/>
              <a:t>расширенная сеть</a:t>
            </a:r>
            <a:r>
              <a:rPr lang="ru-RU" sz="2200" dirty="0"/>
              <a:t>. </a:t>
            </a:r>
          </a:p>
          <a:p>
            <a:pPr lvl="3"/>
            <a:r>
              <a:rPr lang="ru-RU" sz="2200" dirty="0"/>
              <a:t>клиенты могут отправлять кадры другим клиентам через их точки доступа.</a:t>
            </a:r>
          </a:p>
        </p:txBody>
      </p:sp>
      <p:pic>
        <p:nvPicPr>
          <p:cNvPr id="4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7152" y="3970724"/>
            <a:ext cx="4059957" cy="269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66017"/>
            <a:ext cx="2271601" cy="260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84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Качество работы сети. Алгоритм </a:t>
            </a:r>
            <a:r>
              <a:rPr lang="en-US" sz="3600" b="1" dirty="0"/>
              <a:t>NAV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08720"/>
            <a:ext cx="8712968" cy="5760639"/>
          </a:xfrm>
        </p:spPr>
        <p:txBody>
          <a:bodyPr>
            <a:normAutofit/>
          </a:bodyPr>
          <a:lstStyle/>
          <a:p>
            <a:r>
              <a:rPr lang="ru-RU" sz="2200" i="1" dirty="0"/>
              <a:t>Виртуальное прослушивание</a:t>
            </a:r>
            <a:r>
              <a:rPr lang="en-US" sz="2200" i="1" dirty="0"/>
              <a:t> </a:t>
            </a:r>
            <a:r>
              <a:rPr lang="ru-RU" sz="2200" i="1" dirty="0"/>
              <a:t>канала:  </a:t>
            </a:r>
            <a:endParaRPr lang="en-US" sz="2200" i="1" dirty="0"/>
          </a:p>
          <a:p>
            <a:pPr lvl="1">
              <a:spcBef>
                <a:spcPts val="600"/>
              </a:spcBef>
            </a:pPr>
            <a:r>
              <a:rPr lang="ru-RU" sz="2200" dirty="0"/>
              <a:t>Передающее устройство рассчитывает время на кадр </a:t>
            </a:r>
            <a:r>
              <a:rPr lang="en-US" sz="2200" dirty="0"/>
              <a:t>NAV</a:t>
            </a:r>
            <a:endParaRPr lang="ru-RU" sz="2200" dirty="0"/>
          </a:p>
          <a:p>
            <a:pPr lvl="2"/>
            <a:r>
              <a:rPr lang="ru-RU" sz="2200" b="1" dirty="0"/>
              <a:t>С учетом </a:t>
            </a:r>
            <a:r>
              <a:rPr lang="en-US" sz="2200" b="1" dirty="0"/>
              <a:t>RTS/CTS </a:t>
            </a:r>
            <a:r>
              <a:rPr lang="ru-RU" sz="2200" b="1" dirty="0"/>
              <a:t>и</a:t>
            </a:r>
            <a:r>
              <a:rPr lang="en-US" sz="2200" b="1" dirty="0"/>
              <a:t> ASK (</a:t>
            </a:r>
            <a:r>
              <a:rPr lang="ru-RU" sz="2200" b="1" dirty="0"/>
              <a:t>если они есть)</a:t>
            </a:r>
          </a:p>
          <a:p>
            <a:pPr lvl="1"/>
            <a:r>
              <a:rPr lang="ru-RU" sz="2200" b="1" dirty="0"/>
              <a:t>Время записывается отдельным полем на уровне </a:t>
            </a:r>
            <a:r>
              <a:rPr lang="en-US" sz="2200" b="1" dirty="0"/>
              <a:t>MAC</a:t>
            </a:r>
            <a:endParaRPr lang="ru-RU" sz="2200" b="1" dirty="0"/>
          </a:p>
          <a:p>
            <a:pPr lvl="1"/>
            <a:r>
              <a:rPr lang="ru-RU" sz="2200" dirty="0"/>
              <a:t>Устройства сети получают </a:t>
            </a:r>
            <a:r>
              <a:rPr lang="en-US" sz="2200" dirty="0"/>
              <a:t>NAV </a:t>
            </a:r>
            <a:r>
              <a:rPr lang="ru-RU" sz="2200" dirty="0"/>
              <a:t>и определяют сколько канал будет занят</a:t>
            </a:r>
            <a:endParaRPr lang="en-US" sz="2200" dirty="0"/>
          </a:p>
          <a:p>
            <a:pPr lvl="2"/>
            <a:r>
              <a:rPr lang="ru-RU" sz="2200" i="1" dirty="0"/>
              <a:t>каждое устройство отсчитывает время после которого можно начать попытку передачи.</a:t>
            </a:r>
          </a:p>
          <a:p>
            <a:pPr lvl="3"/>
            <a:r>
              <a:rPr lang="en-US" sz="2200" dirty="0"/>
              <a:t>ISF </a:t>
            </a:r>
            <a:r>
              <a:rPr lang="ru-RU" sz="2200" dirty="0"/>
              <a:t>– дополнительный </a:t>
            </a:r>
            <a:r>
              <a:rPr lang="ru-RU" sz="2200" dirty="0" err="1"/>
              <a:t>межкадровый</a:t>
            </a:r>
            <a:r>
              <a:rPr lang="ru-RU" sz="2200" dirty="0"/>
              <a:t> интервал молчания </a:t>
            </a:r>
          </a:p>
          <a:p>
            <a:pPr lvl="4"/>
            <a:r>
              <a:rPr lang="ru-RU" sz="2200" i="1" dirty="0"/>
              <a:t>алгоритм </a:t>
            </a:r>
            <a:r>
              <a:rPr lang="en-US" sz="2200" i="1" dirty="0"/>
              <a:t>CDMA/CA</a:t>
            </a:r>
            <a:r>
              <a:rPr lang="ru-RU" sz="2200" i="1" dirty="0"/>
              <a:t> работает после </a:t>
            </a:r>
            <a:r>
              <a:rPr lang="en-US" sz="2200" i="1" dirty="0"/>
              <a:t>ISF</a:t>
            </a:r>
          </a:p>
          <a:p>
            <a:pPr lvl="1"/>
            <a:endParaRPr lang="ru-RU" sz="20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872406"/>
            <a:ext cx="8355501" cy="172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57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Физический уровень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</a:t>
            </a:r>
            <a:r>
              <a:rPr lang="en-US" b="1" dirty="0"/>
              <a:t>IEEE </a:t>
            </a:r>
            <a:r>
              <a:rPr lang="ru-RU" b="1" dirty="0"/>
              <a:t>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4733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Модель </a:t>
            </a:r>
            <a:r>
              <a:rPr lang="en-US" sz="3200" b="1" dirty="0"/>
              <a:t>OSI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836712"/>
            <a:ext cx="8039744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ЦЕЛЬ физических уровней стандарта 802.11 - обеспечить механизмы беспроводной передачи для подуровня MAC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Набор стандартов 802.11 определяет физические уровни (</a:t>
            </a:r>
            <a:r>
              <a:rPr lang="ru-RU" sz="2200" dirty="0" err="1"/>
              <a:t>Physical</a:t>
            </a:r>
            <a:r>
              <a:rPr lang="ru-RU" sz="2200" dirty="0"/>
              <a:t> </a:t>
            </a:r>
            <a:r>
              <a:rPr lang="ru-RU" sz="2200" dirty="0" err="1"/>
              <a:t>Layer</a:t>
            </a:r>
            <a:r>
              <a:rPr lang="ru-RU" sz="2200" dirty="0"/>
              <a:t> </a:t>
            </a:r>
            <a:r>
              <a:rPr lang="ru-RU" sz="2200" dirty="0" err="1"/>
              <a:t>Protocol</a:t>
            </a:r>
            <a:r>
              <a:rPr lang="ru-RU" sz="2200" dirty="0"/>
              <a:t>, PHY), подуровня MAC: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 FHSS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 DSSS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802.11b с </a:t>
            </a:r>
            <a:r>
              <a:rPr lang="en-US" sz="2000" dirty="0" err="1"/>
              <a:t>ConvCod</a:t>
            </a:r>
            <a:r>
              <a:rPr lang="en-US" sz="2000" dirty="0"/>
              <a:t> </a:t>
            </a:r>
            <a:r>
              <a:rPr lang="ru-RU" sz="2000" dirty="0"/>
              <a:t>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Уровень PHY стандарта 802.11а с OFDM в диапазоне 5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Расширенный физический уровень (</a:t>
            </a:r>
            <a:r>
              <a:rPr lang="ru-RU" sz="2000" dirty="0" err="1"/>
              <a:t>Extended</a:t>
            </a:r>
            <a:r>
              <a:rPr lang="ru-RU" sz="2000" dirty="0"/>
              <a:t> </a:t>
            </a:r>
            <a:r>
              <a:rPr lang="ru-RU" sz="2000" dirty="0" err="1"/>
              <a:t>Rate</a:t>
            </a:r>
            <a:r>
              <a:rPr lang="ru-RU" sz="2000" dirty="0"/>
              <a:t> </a:t>
            </a:r>
            <a:r>
              <a:rPr lang="ru-RU" sz="2000" dirty="0" err="1"/>
              <a:t>Physical</a:t>
            </a:r>
            <a:r>
              <a:rPr lang="ru-RU" sz="2000" dirty="0"/>
              <a:t> </a:t>
            </a:r>
            <a:r>
              <a:rPr lang="ru-RU" sz="2000" dirty="0" err="1"/>
              <a:t>Layer</a:t>
            </a:r>
            <a:r>
              <a:rPr lang="ru-RU" sz="2000" dirty="0"/>
              <a:t>, ERP) 802.11g в диапазоне 2,4 ГГц;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Улучшенный физический уровень стандарта 802.11n.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Уровни МАС и PHY независимыми. </a:t>
            </a:r>
          </a:p>
        </p:txBody>
      </p:sp>
    </p:spTree>
    <p:extLst>
      <p:ext uri="{BB962C8B-B14F-4D97-AF65-F5344CB8AC3E}">
        <p14:creationId xmlns:p14="http://schemas.microsoft.com/office/powerpoint/2010/main" val="34817867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802.11b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832648"/>
          </a:xfrm>
        </p:spPr>
        <p:txBody>
          <a:bodyPr>
            <a:noAutofit/>
          </a:bodyPr>
          <a:lstStyle/>
          <a:p>
            <a:r>
              <a:rPr lang="ru-RU" sz="2000" dirty="0"/>
              <a:t>Стандарт </a:t>
            </a:r>
            <a:r>
              <a:rPr lang="ru-RU" sz="2000" b="1" dirty="0"/>
              <a:t>802.11b</a:t>
            </a:r>
            <a:r>
              <a:rPr lang="ru-RU" sz="2000" dirty="0"/>
              <a:t>. - технология расширенного спектра</a:t>
            </a:r>
          </a:p>
          <a:p>
            <a:pPr lvl="1"/>
            <a:r>
              <a:rPr lang="ru-RU" sz="2000" dirty="0"/>
              <a:t>поддерживает скорости 1, 2, 5,5 и 11 Мбит/с. </a:t>
            </a:r>
          </a:p>
          <a:p>
            <a:pPr lvl="1"/>
            <a:r>
              <a:rPr lang="ru-RU" sz="2000" dirty="0"/>
              <a:t>группа 802.11a была основана раньше, но стандарт 802.11b первым получил одобрение. </a:t>
            </a:r>
          </a:p>
          <a:p>
            <a:r>
              <a:rPr lang="ru-RU" sz="2000" dirty="0"/>
              <a:t>Используется код расширения спектра, который используется всеми пользователями.</a:t>
            </a:r>
          </a:p>
          <a:p>
            <a:pPr lvl="1"/>
            <a:r>
              <a:rPr lang="ru-RU" sz="2000" dirty="0"/>
              <a:t>В этом смысле похоже на </a:t>
            </a:r>
            <a:r>
              <a:rPr lang="en-US" sz="2000" dirty="0"/>
              <a:t>CDMA.</a:t>
            </a:r>
            <a:endParaRPr lang="ru-RU" sz="2000" dirty="0"/>
          </a:p>
          <a:p>
            <a:r>
              <a:rPr lang="ru-RU" sz="2000" b="1" dirty="0"/>
              <a:t>Используется последовательность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b="1" dirty="0" err="1"/>
              <a:t>Barker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dirty="0"/>
              <a:t>). </a:t>
            </a:r>
          </a:p>
          <a:p>
            <a:pPr lvl="1"/>
            <a:r>
              <a:rPr lang="ru-RU" sz="2000" dirty="0"/>
              <a:t>Для скорости 1 Мбит/с комбинируется с </a:t>
            </a:r>
            <a:r>
              <a:rPr lang="ru-RU" sz="2000" dirty="0" smtClean="0"/>
              <a:t>BPSK, с </a:t>
            </a:r>
            <a:r>
              <a:rPr lang="ru-RU" sz="2000" dirty="0"/>
              <a:t>каждыми 11 чипами отправляется 1 бит</a:t>
            </a:r>
            <a:r>
              <a:rPr lang="ru-RU" sz="2000" dirty="0" smtClean="0"/>
              <a:t>.</a:t>
            </a:r>
            <a:endParaRPr lang="ru-RU" sz="2000" dirty="0"/>
          </a:p>
          <a:p>
            <a:pPr lvl="1"/>
            <a:r>
              <a:rPr lang="ru-RU" sz="2000" dirty="0"/>
              <a:t>Для скорости 2 Мбит/с комбинируется QPSK, с каждыми 11 чипами отправляется 2 бита.</a:t>
            </a:r>
          </a:p>
          <a:p>
            <a:pPr marL="411163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На более высоких скоростях CCK (</a:t>
            </a:r>
            <a:r>
              <a:rPr lang="ru-RU" sz="2000" b="1" dirty="0" err="1"/>
              <a:t>Complementary</a:t>
            </a:r>
            <a:r>
              <a:rPr lang="ru-RU" sz="2000" b="1" dirty="0"/>
              <a:t> 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Keying</a:t>
            </a:r>
            <a:r>
              <a:rPr lang="ru-RU" sz="2000" b="1" dirty="0"/>
              <a:t>, схема ключей дополнительного кода).</a:t>
            </a:r>
          </a:p>
          <a:p>
            <a:pPr lvl="1"/>
            <a:r>
              <a:rPr lang="ru-RU" sz="2000" dirty="0"/>
              <a:t>На скорости 5,5 Мбит/с в каждом 8-чиповом коде отправляется 4 бита, а на скорости 11 Мбит/с — 8 бит.</a:t>
            </a:r>
          </a:p>
        </p:txBody>
      </p:sp>
    </p:spTree>
    <p:extLst>
      <p:ext uri="{BB962C8B-B14F-4D97-AF65-F5344CB8AC3E}">
        <p14:creationId xmlns:p14="http://schemas.microsoft.com/office/powerpoint/2010/main" val="25455716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802.11a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7606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700" b="1" dirty="0"/>
              <a:t>Стандарт 802.11a</a:t>
            </a:r>
            <a:r>
              <a:rPr lang="ru-RU" sz="2700" dirty="0"/>
              <a:t>, скорости до 54 Мбит/с в диапазоне 5 ГГЦ. </a:t>
            </a:r>
          </a:p>
          <a:p>
            <a:pPr>
              <a:lnSpc>
                <a:spcPct val="120000"/>
              </a:lnSpc>
            </a:pPr>
            <a:r>
              <a:rPr lang="ru-RU" sz="2700" dirty="0"/>
              <a:t>Метод кодирования </a:t>
            </a:r>
            <a:r>
              <a:rPr lang="en-US" sz="2700" b="1" dirty="0"/>
              <a:t>OFDM </a:t>
            </a:r>
            <a:r>
              <a:rPr lang="en-US" sz="2700" dirty="0"/>
              <a:t>(</a:t>
            </a:r>
            <a:r>
              <a:rPr lang="en-US" sz="2700" b="1" dirty="0"/>
              <a:t>Orthogonal Frequency Division</a:t>
            </a:r>
            <a:r>
              <a:rPr lang="ru-RU" sz="2700" b="1" dirty="0"/>
              <a:t> </a:t>
            </a:r>
            <a:r>
              <a:rPr lang="ru-RU" sz="2700" b="1" dirty="0" err="1"/>
              <a:t>Multiplexing</a:t>
            </a:r>
            <a:r>
              <a:rPr lang="ru-RU" sz="2700" dirty="0"/>
              <a:t>),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эффективно использует спектр и устойчива к искажению, из-за многолучевого распространения.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 Биты параллельно отправляются по 52 </a:t>
            </a:r>
            <a:r>
              <a:rPr lang="ru-RU" sz="2700" dirty="0" err="1"/>
              <a:t>поднесущим</a:t>
            </a:r>
            <a:r>
              <a:rPr lang="ru-RU" sz="2700" dirty="0"/>
              <a:t>, из которых 48 содержат данные и 4 служат для синхронизации.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Каждый символ длится 4 мкс и отправляет 1, 2, 4 или 6 бит.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 Биты кодируются для исправления ошибок, для этого применяется </a:t>
            </a:r>
            <a:r>
              <a:rPr lang="ru-RU" sz="2700" dirty="0" err="1"/>
              <a:t>сверточный</a:t>
            </a:r>
            <a:r>
              <a:rPr lang="ru-RU" sz="2700" dirty="0"/>
              <a:t> код. </a:t>
            </a:r>
          </a:p>
          <a:p>
            <a:pPr lvl="2">
              <a:lnSpc>
                <a:spcPct val="120000"/>
              </a:lnSpc>
            </a:pPr>
            <a:r>
              <a:rPr lang="ru-RU" sz="2700" dirty="0"/>
              <a:t>1/2, 2/3 или 3/4 бит не являются избыточными. 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Недостаток 5ГГЦ – меньшая дальность действия</a:t>
            </a:r>
          </a:p>
          <a:p>
            <a:pPr lvl="1">
              <a:lnSpc>
                <a:spcPct val="120000"/>
              </a:lnSpc>
            </a:pPr>
            <a:r>
              <a:rPr lang="ru-RU" sz="2700" dirty="0"/>
              <a:t>Достоинство 5 ГГЦ меньше помех (большинство устройств работает в 2,4 ГГЦ)</a:t>
            </a:r>
          </a:p>
          <a:p>
            <a:endParaRPr lang="ru-RU" dirty="0"/>
          </a:p>
          <a:p>
            <a:endParaRPr lang="ru-RU" dirty="0"/>
          </a:p>
          <a:p>
            <a:endParaRPr lang="ru-RU" sz="1600" dirty="0"/>
          </a:p>
          <a:p>
            <a:endParaRPr lang="ru-RU" sz="16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8028384" y="44624"/>
            <a:ext cx="0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8028384" y="764704"/>
            <a:ext cx="12241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Просто о сложном: OFDM-модуляция - Новости Nag.ru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6087892"/>
            <a:ext cx="997048" cy="72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Соединительная линия уступом 8"/>
          <p:cNvCxnSpPr/>
          <p:nvPr/>
        </p:nvCxnSpPr>
        <p:spPr>
          <a:xfrm flipV="1">
            <a:off x="6588224" y="2024844"/>
            <a:ext cx="1656184" cy="5760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 9"/>
          <p:cNvSpPr/>
          <p:nvPr/>
        </p:nvSpPr>
        <p:spPr>
          <a:xfrm>
            <a:off x="7439025" y="2030479"/>
            <a:ext cx="742950" cy="960389"/>
          </a:xfrm>
          <a:custGeom>
            <a:avLst/>
            <a:gdLst>
              <a:gd name="connsiteX0" fmla="*/ 0 w 742950"/>
              <a:gd name="connsiteY0" fmla="*/ 541271 h 960389"/>
              <a:gd name="connsiteX1" fmla="*/ 38100 w 742950"/>
              <a:gd name="connsiteY1" fmla="*/ 7871 h 960389"/>
              <a:gd name="connsiteX2" fmla="*/ 123825 w 742950"/>
              <a:gd name="connsiteY2" fmla="*/ 903221 h 960389"/>
              <a:gd name="connsiteX3" fmla="*/ 133350 w 742950"/>
              <a:gd name="connsiteY3" fmla="*/ 26921 h 960389"/>
              <a:gd name="connsiteX4" fmla="*/ 247650 w 742950"/>
              <a:gd name="connsiteY4" fmla="*/ 960371 h 960389"/>
              <a:gd name="connsiteX5" fmla="*/ 295275 w 742950"/>
              <a:gd name="connsiteY5" fmla="*/ 55496 h 960389"/>
              <a:gd name="connsiteX6" fmla="*/ 361950 w 742950"/>
              <a:gd name="connsiteY6" fmla="*/ 884171 h 960389"/>
              <a:gd name="connsiteX7" fmla="*/ 476250 w 742950"/>
              <a:gd name="connsiteY7" fmla="*/ 169796 h 960389"/>
              <a:gd name="connsiteX8" fmla="*/ 457200 w 742950"/>
              <a:gd name="connsiteY8" fmla="*/ 131696 h 960389"/>
              <a:gd name="connsiteX9" fmla="*/ 561975 w 742950"/>
              <a:gd name="connsiteY9" fmla="*/ 846071 h 960389"/>
              <a:gd name="connsiteX10" fmla="*/ 638175 w 742950"/>
              <a:gd name="connsiteY10" fmla="*/ 74546 h 960389"/>
              <a:gd name="connsiteX11" fmla="*/ 742950 w 742950"/>
              <a:gd name="connsiteY11" fmla="*/ 788921 h 960389"/>
              <a:gd name="connsiteX12" fmla="*/ 742950 w 742950"/>
              <a:gd name="connsiteY12" fmla="*/ 788921 h 96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2950" h="960389">
                <a:moveTo>
                  <a:pt x="0" y="541271"/>
                </a:moveTo>
                <a:cubicBezTo>
                  <a:pt x="8731" y="244408"/>
                  <a:pt x="17463" y="-52454"/>
                  <a:pt x="38100" y="7871"/>
                </a:cubicBezTo>
                <a:cubicBezTo>
                  <a:pt x="58737" y="68196"/>
                  <a:pt x="107950" y="900046"/>
                  <a:pt x="123825" y="903221"/>
                </a:cubicBezTo>
                <a:cubicBezTo>
                  <a:pt x="139700" y="906396"/>
                  <a:pt x="112713" y="17396"/>
                  <a:pt x="133350" y="26921"/>
                </a:cubicBezTo>
                <a:cubicBezTo>
                  <a:pt x="153987" y="36446"/>
                  <a:pt x="220663" y="955609"/>
                  <a:pt x="247650" y="960371"/>
                </a:cubicBezTo>
                <a:cubicBezTo>
                  <a:pt x="274637" y="965133"/>
                  <a:pt x="276225" y="68196"/>
                  <a:pt x="295275" y="55496"/>
                </a:cubicBezTo>
                <a:cubicBezTo>
                  <a:pt x="314325" y="42796"/>
                  <a:pt x="331788" y="865121"/>
                  <a:pt x="361950" y="884171"/>
                </a:cubicBezTo>
                <a:cubicBezTo>
                  <a:pt x="392113" y="903221"/>
                  <a:pt x="460375" y="295208"/>
                  <a:pt x="476250" y="169796"/>
                </a:cubicBezTo>
                <a:cubicBezTo>
                  <a:pt x="492125" y="44383"/>
                  <a:pt x="442913" y="18984"/>
                  <a:pt x="457200" y="131696"/>
                </a:cubicBezTo>
                <a:cubicBezTo>
                  <a:pt x="471487" y="244408"/>
                  <a:pt x="531813" y="855596"/>
                  <a:pt x="561975" y="846071"/>
                </a:cubicBezTo>
                <a:cubicBezTo>
                  <a:pt x="592137" y="836546"/>
                  <a:pt x="608013" y="84071"/>
                  <a:pt x="638175" y="74546"/>
                </a:cubicBezTo>
                <a:cubicBezTo>
                  <a:pt x="668337" y="65021"/>
                  <a:pt x="742950" y="788921"/>
                  <a:pt x="742950" y="788921"/>
                </a:cubicBezTo>
                <a:lnTo>
                  <a:pt x="742950" y="78892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543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Физический уровень 802.11g и далее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712968" cy="5904656"/>
          </a:xfrm>
        </p:spPr>
        <p:txBody>
          <a:bodyPr>
            <a:normAutofit/>
          </a:bodyPr>
          <a:lstStyle/>
          <a:p>
            <a:r>
              <a:rPr lang="ru-RU" sz="2000" b="1" dirty="0"/>
              <a:t>Стандарт 802.11g</a:t>
            </a:r>
          </a:p>
          <a:p>
            <a:pPr lvl="1"/>
            <a:r>
              <a:rPr lang="ru-RU" sz="2000" dirty="0"/>
              <a:t>модуляция OFDM в диапазоне 2,4 ГГц. </a:t>
            </a:r>
          </a:p>
          <a:p>
            <a:pPr lvl="1"/>
            <a:r>
              <a:rPr lang="ru-RU" sz="2000" dirty="0"/>
              <a:t>те же скорости, что и 802.11a (от 6 до 54 Мбит/с)</a:t>
            </a:r>
          </a:p>
          <a:p>
            <a:pPr lvl="1"/>
            <a:r>
              <a:rPr lang="ru-RU" sz="2000" dirty="0"/>
              <a:t>совместимость с любыми устройствами 802.11b,</a:t>
            </a:r>
          </a:p>
          <a:p>
            <a:pPr lvl="1"/>
            <a:r>
              <a:rPr lang="ru-RU" sz="2000" dirty="0"/>
              <a:t>часто одновременно поддерживаются 802.11a/b/g.</a:t>
            </a:r>
          </a:p>
          <a:p>
            <a:r>
              <a:rPr lang="ru-RU" sz="2000" b="1" dirty="0"/>
              <a:t>Стандарт 802.11n  </a:t>
            </a:r>
          </a:p>
          <a:p>
            <a:pPr lvl="1"/>
            <a:r>
              <a:rPr lang="ru-RU" sz="2000" dirty="0"/>
              <a:t>удвоена ширина каналов (с 20 до 40 МГц) разрешена отправка пакетов – группы кадров. </a:t>
            </a:r>
          </a:p>
          <a:p>
            <a:pPr lvl="1"/>
            <a:r>
              <a:rPr lang="ru-RU" sz="2000" dirty="0"/>
              <a:t>снизил накладные расходы на пересылку кадров</a:t>
            </a:r>
          </a:p>
          <a:p>
            <a:pPr lvl="1"/>
            <a:r>
              <a:rPr lang="ru-RU" sz="2000" b="1" dirty="0"/>
              <a:t>MIMO </a:t>
            </a:r>
            <a:r>
              <a:rPr lang="en-US" sz="2000" b="1" dirty="0"/>
              <a:t>4x4 </a:t>
            </a:r>
            <a:r>
              <a:rPr lang="ru-RU" sz="2000" dirty="0"/>
              <a:t>(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Input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Output</a:t>
            </a:r>
            <a:r>
              <a:rPr lang="ru-RU" sz="2000" dirty="0"/>
              <a:t>, </a:t>
            </a:r>
            <a:r>
              <a:rPr lang="ru-RU" sz="2000" b="1" dirty="0"/>
              <a:t>несколько входов — несколько выходов</a:t>
            </a:r>
            <a:r>
              <a:rPr lang="ru-RU" sz="2000" dirty="0"/>
              <a:t>).</a:t>
            </a:r>
          </a:p>
          <a:p>
            <a:r>
              <a:rPr lang="ru-RU" sz="2000" b="1" dirty="0"/>
              <a:t>Стандарт 802.11</a:t>
            </a:r>
            <a:r>
              <a:rPr lang="en-US" sz="2000" b="1" dirty="0"/>
              <a:t>ac </a:t>
            </a:r>
            <a:r>
              <a:rPr lang="en-US" sz="2000" dirty="0"/>
              <a:t>– </a:t>
            </a:r>
            <a:r>
              <a:rPr lang="ru-RU" sz="2000" dirty="0"/>
              <a:t>полоса расширена до 160 </a:t>
            </a:r>
            <a:r>
              <a:rPr lang="ru-RU" sz="2000" dirty="0" err="1"/>
              <a:t>Мгц</a:t>
            </a:r>
            <a:r>
              <a:rPr lang="ru-RU" sz="2000" dirty="0"/>
              <a:t>, </a:t>
            </a:r>
            <a:endParaRPr lang="en-US" sz="2000" dirty="0"/>
          </a:p>
          <a:p>
            <a:pPr lvl="1"/>
            <a:r>
              <a:rPr lang="ru-RU" sz="2000" dirty="0"/>
              <a:t>используется </a:t>
            </a:r>
            <a:r>
              <a:rPr lang="en-US" sz="2000" dirty="0"/>
              <a:t>MIMO 8x4</a:t>
            </a:r>
          </a:p>
          <a:p>
            <a:pPr lvl="1"/>
            <a:r>
              <a:rPr lang="ru-RU" sz="2000" dirty="0"/>
              <a:t>Диапазон частот 5 ГГц</a:t>
            </a:r>
          </a:p>
          <a:p>
            <a:r>
              <a:rPr lang="ru-RU" sz="2000" b="1" dirty="0"/>
              <a:t>Стандарт 802.11</a:t>
            </a:r>
            <a:r>
              <a:rPr lang="en-US" sz="2000" b="1" dirty="0"/>
              <a:t>ax </a:t>
            </a:r>
            <a:r>
              <a:rPr lang="ru-RU" sz="2000" dirty="0"/>
              <a:t>используется </a:t>
            </a:r>
            <a:r>
              <a:rPr lang="en-US" sz="2000" dirty="0"/>
              <a:t>MIMO 8x8</a:t>
            </a:r>
          </a:p>
          <a:p>
            <a:pPr lvl="1"/>
            <a:r>
              <a:rPr lang="ru-RU" sz="2000" dirty="0"/>
              <a:t>Диапазон частот </a:t>
            </a:r>
            <a:r>
              <a:rPr lang="en-US" sz="2000" dirty="0"/>
              <a:t>2,4 </a:t>
            </a:r>
            <a:r>
              <a:rPr lang="ru-RU" sz="2000" dirty="0"/>
              <a:t>и 5 ГГц</a:t>
            </a:r>
          </a:p>
          <a:p>
            <a:endParaRPr lang="ru-RU" sz="2400" dirty="0"/>
          </a:p>
          <a:p>
            <a:endParaRPr lang="ru-RU" sz="5400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8A6711A-6E8F-451E-A23B-83F2EF79D08A}"/>
              </a:ext>
            </a:extLst>
          </p:cNvPr>
          <p:cNvSpPr/>
          <p:nvPr/>
        </p:nvSpPr>
        <p:spPr>
          <a:xfrm>
            <a:off x="4102159" y="3244334"/>
            <a:ext cx="939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802.11g</a:t>
            </a:r>
            <a:endParaRPr lang="ru-RU" dirty="0"/>
          </a:p>
        </p:txBody>
      </p:sp>
      <p:pic>
        <p:nvPicPr>
          <p:cNvPr id="2050" name="Picture 2" descr="256QAM - HB Radiofrequenc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416" y="4639740"/>
            <a:ext cx="20574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028384" y="42722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QAM256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408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Стандарт </a:t>
            </a:r>
            <a:r>
              <a:rPr lang="en-US" dirty="0"/>
              <a:t>IEEE </a:t>
            </a:r>
            <a:r>
              <a:rPr lang="ru-RU" dirty="0"/>
              <a:t>802.11</a:t>
            </a:r>
            <a:r>
              <a:rPr lang="en-US" dirty="0"/>
              <a:t>n (</a:t>
            </a:r>
            <a:r>
              <a:rPr lang="en-US" dirty="0" err="1"/>
              <a:t>WiFi</a:t>
            </a:r>
            <a:r>
              <a:rPr lang="en-US" dirty="0"/>
              <a:t> 4)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4582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9685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802.11</a:t>
            </a:r>
            <a:r>
              <a:rPr lang="en-US" b="1" dirty="0"/>
              <a:t>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842" y="764704"/>
            <a:ext cx="8712968" cy="5616624"/>
          </a:xfrm>
        </p:spPr>
        <p:txBody>
          <a:bodyPr>
            <a:normAutofit/>
          </a:bodyPr>
          <a:lstStyle/>
          <a:p>
            <a:pPr marL="257175" indent="-257175"/>
            <a:r>
              <a:rPr lang="ru-RU" sz="2000" dirty="0"/>
              <a:t>Примеры вариантов стандарта MCS (</a:t>
            </a:r>
            <a:r>
              <a:rPr lang="ru-RU" sz="2000" dirty="0" err="1"/>
              <a:t>Modulation</a:t>
            </a:r>
            <a:r>
              <a:rPr lang="ru-RU" sz="2000" dirty="0"/>
              <a:t> &amp; </a:t>
            </a:r>
            <a:r>
              <a:rPr lang="ru-RU" sz="2000" dirty="0" err="1"/>
              <a:t>Coding</a:t>
            </a:r>
            <a:r>
              <a:rPr lang="ru-RU" sz="2000" dirty="0"/>
              <a:t> </a:t>
            </a:r>
            <a:r>
              <a:rPr lang="ru-RU" sz="2000" dirty="0" err="1"/>
              <a:t>Scheme</a:t>
            </a:r>
            <a:r>
              <a:rPr lang="ru-RU" sz="2000" dirty="0"/>
              <a:t>) </a:t>
            </a:r>
          </a:p>
        </p:txBody>
      </p:sp>
      <p:sp>
        <p:nvSpPr>
          <p:cNvPr id="5" name="AutoShape 2" descr="https://help.keenetic.com/hc/article_attachments/115010048329/40da70f4-4b3f-4a22-826d-d29e320a0099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ÐÐ°ÑÑÐ¸Ð½ÐºÐ¸ Ð¿Ð¾ Ð·Ð°Ð¿ÑÐ¾ÑÑ 802.11n MCS (Modulation &amp; Coding Schem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ÐÐ°ÑÑÐ¸Ð½ÐºÐ¸ Ð¿Ð¾ Ð·Ð°Ð¿ÑÐ¾ÑÑ 802.11n MCS (Modulation &amp; Coding Scheme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822606"/>
              </p:ext>
            </p:extLst>
          </p:nvPr>
        </p:nvGraphicFramePr>
        <p:xfrm>
          <a:off x="282823" y="1196752"/>
          <a:ext cx="8216082" cy="54532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488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06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Модуляция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кодирования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Полоса, МГц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Количество </a:t>
                      </a:r>
                      <a:r>
                        <a:rPr lang="ru-RU" sz="1400" dirty="0" err="1" smtClean="0">
                          <a:effectLst/>
                        </a:rPr>
                        <a:t>поднесущих</a:t>
                      </a:r>
                      <a:r>
                        <a:rPr lang="en-US" sz="1400" dirty="0" smtClean="0">
                          <a:effectLst/>
                        </a:rPr>
                        <a:t> OFDM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Число </a:t>
                      </a:r>
                      <a:r>
                        <a:rPr lang="ru-RU" sz="1400" dirty="0" smtClean="0">
                          <a:effectLst/>
                        </a:rPr>
                        <a:t>каналов</a:t>
                      </a:r>
                      <a:r>
                        <a:rPr lang="en-US" sz="1400" dirty="0" smtClean="0">
                          <a:effectLst/>
                        </a:rPr>
                        <a:t> MIMO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при</a:t>
                      </a:r>
                      <a:r>
                        <a:rPr lang="en-US" sz="1400" dirty="0">
                          <a:effectLst/>
                        </a:rPr>
                        <a:t/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 СР = 800 </a:t>
                      </a:r>
                      <a:r>
                        <a:rPr lang="ru-RU" sz="1400" dirty="0" err="1">
                          <a:effectLst/>
                        </a:rPr>
                        <a:t>нс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400" dirty="0">
                          <a:effectLst/>
                        </a:rPr>
                        <a:t>Скорость при </a:t>
                      </a:r>
                      <a:br>
                        <a:rPr lang="ru-RU" sz="1400" dirty="0">
                          <a:effectLst/>
                        </a:rPr>
                      </a:br>
                      <a:r>
                        <a:rPr lang="ru-RU" sz="1400" dirty="0">
                          <a:effectLst/>
                        </a:rPr>
                        <a:t>СР = 400 </a:t>
                      </a:r>
                      <a:r>
                        <a:rPr lang="ru-RU" sz="1400" dirty="0" err="1">
                          <a:effectLst/>
                        </a:rPr>
                        <a:t>нс</a:t>
                      </a:r>
                      <a:endParaRPr lang="ru-RU" sz="1400" dirty="0">
                        <a:effectLst/>
                      </a:endParaRP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20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52</a:t>
                      </a:r>
                    </a:p>
                  </a:txBody>
                  <a:tcPr marL="54530" marR="54530" marT="27265" marB="2726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6,5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7,2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65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72,2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14,4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144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19,5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21,7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195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216,7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26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28,9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9784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260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288,9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40</a:t>
                      </a:r>
                    </a:p>
                  </a:txBody>
                  <a:tcPr marL="54530" marR="54530" marT="27265" marB="27265" anchor="ctr"/>
                </a:tc>
                <a:tc rowSpan="8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108</a:t>
                      </a:r>
                    </a:p>
                  </a:txBody>
                  <a:tcPr marL="54530" marR="54530" marT="27265" marB="27265" anchor="ctr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135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150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27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30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270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300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40,5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45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405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>
                          <a:effectLst/>
                        </a:rPr>
                        <a:t>450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BPSK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1/2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54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60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9623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600" dirty="0">
                          <a:effectLst/>
                        </a:rPr>
                        <a:t>64-QAM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5/6</a:t>
                      </a:r>
                    </a:p>
                  </a:txBody>
                  <a:tcPr marL="54530" marR="54530" marT="27265" marB="27265" anchor="ctr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540</a:t>
                      </a:r>
                    </a:p>
                  </a:txBody>
                  <a:tcPr marL="54530" marR="54530" marT="27265" marB="2726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ru-RU" sz="1800" dirty="0">
                          <a:effectLst/>
                        </a:rPr>
                        <a:t>600</a:t>
                      </a:r>
                    </a:p>
                  </a:txBody>
                  <a:tcPr marL="54530" marR="54530" marT="27265" marB="27265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231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Сети стандарта IEEE 802.11n</a:t>
            </a:r>
            <a:r>
              <a:rPr lang="ru-RU" dirty="0"/>
              <a:t> (</a:t>
            </a:r>
            <a:r>
              <a:rPr lang="en-US" b="1" dirty="0"/>
              <a:t>Wi-Fi 4</a:t>
            </a:r>
            <a:r>
              <a:rPr lang="ru-RU" b="1" dirty="0"/>
              <a:t>)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68952" cy="572959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используются каналы в частотных спектрах 2.4GHz и 5GHz.</a:t>
            </a:r>
          </a:p>
          <a:p>
            <a:pPr lvl="1">
              <a:spcBef>
                <a:spcPts val="1200"/>
              </a:spcBef>
            </a:pPr>
            <a:r>
              <a:rPr lang="ru-RU" sz="2200" b="1" dirty="0"/>
              <a:t>ширина каналов 20MHz и 40MHz (2x20MHz).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802.11n обратная функциональная </a:t>
            </a:r>
            <a:r>
              <a:rPr lang="ru-RU" sz="2200" b="1" dirty="0"/>
              <a:t>совместимость с 802.11a/b/g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рекомендуется строить сети с ориентацией только на 802.11n, 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требуется конфигурирование режимов совместимости. 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ru-RU" sz="2200" b="1" dirty="0"/>
              <a:t>Режим сокращенного защитного интервала </a:t>
            </a:r>
            <a:r>
              <a:rPr lang="ru-RU" sz="2200" dirty="0"/>
              <a:t>(с 0.8 мкс до 0.4 мкс)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Режим с использованием разнесенных антенн </a:t>
            </a:r>
            <a:r>
              <a:rPr lang="en-US" sz="2200" dirty="0"/>
              <a:t>(</a:t>
            </a:r>
            <a:r>
              <a:rPr lang="en-US" sz="2200" b="1" dirty="0"/>
              <a:t>MIMO</a:t>
            </a:r>
            <a:r>
              <a:rPr lang="en-US" sz="2200" dirty="0"/>
              <a:t>)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Агрегация однотипных кадров</a:t>
            </a:r>
            <a:r>
              <a:rPr lang="en-US" sz="2200" b="1" dirty="0"/>
              <a:t> </a:t>
            </a:r>
            <a:r>
              <a:rPr lang="ru-RU" sz="2200" b="1" dirty="0"/>
              <a:t>их блочное подтверждение</a:t>
            </a:r>
            <a:endParaRPr lang="en-US" sz="2200" b="1" dirty="0"/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Экономия на их преамбулах, используется для кадров </a:t>
            </a:r>
            <a:r>
              <a:rPr lang="en-US" sz="2000" dirty="0"/>
              <a:t>Ethernet</a:t>
            </a:r>
          </a:p>
        </p:txBody>
      </p:sp>
    </p:spTree>
    <p:extLst>
      <p:ext uri="{BB962C8B-B14F-4D97-AF65-F5344CB8AC3E}">
        <p14:creationId xmlns:p14="http://schemas.microsoft.com/office/powerpoint/2010/main" val="1781512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r>
              <a:rPr lang="en-US" sz="3200" b="1" dirty="0"/>
              <a:t>MIMO</a:t>
            </a:r>
            <a:r>
              <a:rPr lang="ru-RU" sz="32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/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/>
            <a:r>
              <a:rPr lang="ru-RU" sz="2200" dirty="0"/>
              <a:t>Прием сигналов по разным маршрутам (разное время)</a:t>
            </a:r>
          </a:p>
          <a:p>
            <a:pPr lvl="3"/>
            <a:r>
              <a:rPr lang="ru-RU" sz="2200" dirty="0"/>
              <a:t>Улучшения пропускной способности.</a:t>
            </a:r>
          </a:p>
          <a:p>
            <a:pPr lvl="1"/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  <a:p>
            <a:pPr lvl="1"/>
            <a:r>
              <a:rPr lang="en-US" sz="2200" dirty="0"/>
              <a:t>Multiunit MIMO (MU-MIMO)</a:t>
            </a:r>
            <a:endParaRPr lang="ru-RU" sz="2200" dirty="0"/>
          </a:p>
          <a:p>
            <a:pPr lvl="2">
              <a:spcBef>
                <a:spcPts val="0"/>
              </a:spcBef>
            </a:pPr>
            <a:r>
              <a:rPr lang="ru-RU" sz="2200" dirty="0"/>
              <a:t>Максимум: 4 Передатчика и 4 Приемника.</a:t>
            </a:r>
          </a:p>
          <a:p>
            <a:pPr lvl="2">
              <a:spcBef>
                <a:spcPts val="0"/>
              </a:spcBef>
            </a:pPr>
            <a:r>
              <a:rPr lang="ru-RU" sz="2200" dirty="0"/>
              <a:t>Минимум:  </a:t>
            </a:r>
            <a:r>
              <a:rPr lang="ru-RU" sz="2000" dirty="0"/>
              <a:t>2 Передатчика на Точку Доступа и 1 на устройство.</a:t>
            </a:r>
            <a:endParaRPr lang="ru-RU" sz="2200" dirty="0"/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7" y="4689926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689926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9951" y="4941168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164288" y="4927193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59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Агрегация кадров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579296" cy="3600400"/>
          </a:xfrm>
        </p:spPr>
        <p:txBody>
          <a:bodyPr>
            <a:normAutofit/>
          </a:bodyPr>
          <a:lstStyle/>
          <a:p>
            <a:r>
              <a:rPr lang="ru-RU" sz="2200" dirty="0"/>
              <a:t>Проблема - </a:t>
            </a:r>
            <a:r>
              <a:rPr lang="en-US" sz="2200" dirty="0"/>
              <a:t> </a:t>
            </a:r>
            <a:r>
              <a:rPr lang="ru-RU" sz="2200" dirty="0"/>
              <a:t>В беспроводных сетях много управляющих кадров. </a:t>
            </a:r>
          </a:p>
          <a:p>
            <a:r>
              <a:rPr lang="ru-RU" sz="2200" dirty="0"/>
              <a:t>Большие накладные расходы. </a:t>
            </a:r>
          </a:p>
          <a:p>
            <a:r>
              <a:rPr lang="ru-RU" sz="2200" dirty="0"/>
              <a:t>Решение: MSDU агрегация</a:t>
            </a:r>
          </a:p>
          <a:p>
            <a:pPr lvl="1"/>
            <a:r>
              <a:rPr lang="ru-RU" sz="2200" dirty="0"/>
              <a:t>Объединение однотипных </a:t>
            </a:r>
            <a:r>
              <a:rPr lang="ru-RU" sz="2200" dirty="0" err="1"/>
              <a:t>Ethernet</a:t>
            </a:r>
            <a:r>
              <a:rPr lang="ru-RU" sz="2200" dirty="0"/>
              <a:t> кадров. </a:t>
            </a:r>
            <a:endParaRPr lang="en-US" sz="2200" dirty="0"/>
          </a:p>
          <a:p>
            <a:pPr lvl="2"/>
            <a:r>
              <a:rPr lang="ru-RU" sz="2200" dirty="0"/>
              <a:t>Передается только содержание, а </a:t>
            </a:r>
            <a:r>
              <a:rPr lang="ru-RU" sz="2200" dirty="0" err="1"/>
              <a:t>Ethernet</a:t>
            </a:r>
            <a:r>
              <a:rPr lang="ru-RU" sz="2200" dirty="0"/>
              <a:t> кадр сформируется в </a:t>
            </a:r>
            <a:r>
              <a:rPr lang="ru-RU" sz="2200" dirty="0" err="1"/>
              <a:t>роуторе</a:t>
            </a:r>
            <a:r>
              <a:rPr lang="ru-RU" sz="2200" dirty="0"/>
              <a:t> </a:t>
            </a:r>
          </a:p>
          <a:p>
            <a:pPr lvl="1"/>
            <a:r>
              <a:rPr lang="ru-RU" sz="2200" dirty="0"/>
              <a:t>Кадры одного типа </a:t>
            </a:r>
            <a:r>
              <a:rPr lang="ru-RU" sz="2200" dirty="0" err="1"/>
              <a:t>Ethernet</a:t>
            </a:r>
            <a:r>
              <a:rPr lang="ru-RU" sz="2200" dirty="0"/>
              <a:t> объединяют в один кадр 802.11n. </a:t>
            </a:r>
          </a:p>
        </p:txBody>
      </p:sp>
      <p:pic>
        <p:nvPicPr>
          <p:cNvPr id="13314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52" y="3916914"/>
            <a:ext cx="8370415" cy="1314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87" y="5733255"/>
            <a:ext cx="8546207" cy="64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80887" y="5247274"/>
            <a:ext cx="69381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MD</a:t>
            </a:r>
            <a:r>
              <a:rPr lang="en-US" dirty="0"/>
              <a:t>P</a:t>
            </a:r>
            <a:r>
              <a:rPr lang="ru-RU" dirty="0"/>
              <a:t>U агрегация</a:t>
            </a:r>
            <a:r>
              <a:rPr lang="en-US" dirty="0"/>
              <a:t> - </a:t>
            </a:r>
            <a:r>
              <a:rPr lang="ru-RU" dirty="0"/>
              <a:t>каждый кадр </a:t>
            </a:r>
            <a:r>
              <a:rPr lang="ru-RU" dirty="0" err="1"/>
              <a:t>Ethernet</a:t>
            </a:r>
            <a:r>
              <a:rPr lang="ru-RU" dirty="0"/>
              <a:t> включается MAC-заголовок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E8D74D-FBDC-4545-83C2-2A0C34487E24}"/>
              </a:ext>
            </a:extLst>
          </p:cNvPr>
          <p:cNvSpPr/>
          <p:nvPr/>
        </p:nvSpPr>
        <p:spPr>
          <a:xfrm>
            <a:off x="2987824" y="3861048"/>
            <a:ext cx="58326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Экономия на </a:t>
            </a:r>
            <a:r>
              <a:rPr lang="en-US" dirty="0"/>
              <a:t>MAC </a:t>
            </a:r>
            <a:r>
              <a:rPr lang="ru-RU" dirty="0"/>
              <a:t>уровне </a:t>
            </a:r>
            <a:r>
              <a:rPr lang="en-US" dirty="0"/>
              <a:t>Ethernet – </a:t>
            </a:r>
            <a:r>
              <a:rPr lang="ru-RU" dirty="0"/>
              <a:t>все кадры сразу </a:t>
            </a:r>
            <a:r>
              <a:rPr lang="en-US" dirty="0"/>
              <a:t>LLC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60404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60648"/>
            <a:ext cx="8712968" cy="792088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Блочное подтверждение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214" y="1196752"/>
            <a:ext cx="8579296" cy="5328592"/>
          </a:xfrm>
        </p:spPr>
        <p:txBody>
          <a:bodyPr>
            <a:normAutofit/>
          </a:bodyPr>
          <a:lstStyle/>
          <a:p>
            <a:r>
              <a:rPr lang="ru-RU" sz="2000" dirty="0"/>
              <a:t>Вместо подтверждения ACK на кадра предусмотрено блочное подтверждение (</a:t>
            </a:r>
            <a:r>
              <a:rPr lang="ru-RU" sz="2000" dirty="0" err="1"/>
              <a:t>Block</a:t>
            </a:r>
            <a:r>
              <a:rPr lang="ru-RU" sz="2000" dirty="0"/>
              <a:t> </a:t>
            </a:r>
            <a:r>
              <a:rPr lang="ru-RU" sz="2000" dirty="0" err="1"/>
              <a:t>Acknowledgment</a:t>
            </a:r>
            <a:r>
              <a:rPr lang="ru-RU" sz="2000" dirty="0"/>
              <a:t>, BA), </a:t>
            </a:r>
            <a:endParaRPr lang="en-US" sz="2000" dirty="0"/>
          </a:p>
          <a:p>
            <a:pPr lvl="1"/>
            <a:r>
              <a:rPr lang="ru-RU" sz="2000" dirty="0"/>
              <a:t>Используются только для однотипных кадров </a:t>
            </a:r>
            <a:endParaRPr lang="en-US" sz="2000" dirty="0"/>
          </a:p>
          <a:p>
            <a:pPr lvl="2"/>
            <a:r>
              <a:rPr lang="ru-RU" sz="2000" dirty="0"/>
              <a:t>напр. для кадров </a:t>
            </a:r>
            <a:r>
              <a:rPr lang="en-US" sz="2000" dirty="0"/>
              <a:t>MSDU Ethernet</a:t>
            </a:r>
            <a:endParaRPr lang="ru-RU" sz="2000" dirty="0"/>
          </a:p>
        </p:txBody>
      </p:sp>
      <p:pic>
        <p:nvPicPr>
          <p:cNvPr id="19458" name="Picture 2" descr="ÐÐ°ÑÑÐ¸Ð½ÐºÐ¸ Ð¿Ð¾ Ð·Ð°Ð¿ÑÐ¾ÑÑ ÐÐ»Ð¾ÑÐ½Ð¾Ðµ Ð¿Ð¾Ð´ÑÐ²ÐµÑÐ¶Ð´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17916"/>
            <a:ext cx="6120680" cy="356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433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dirty="0"/>
              <a:t>Режимы для совместимости с протоколами 802.11 </a:t>
            </a:r>
            <a:r>
              <a:rPr lang="en-US" sz="2000" dirty="0" err="1"/>
              <a:t>a,b,g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1</a:t>
            </a:r>
            <a:r>
              <a:rPr lang="ru-RU" sz="2000" dirty="0" smtClean="0"/>
              <a:t>. Унаследованный режим (</a:t>
            </a:r>
            <a:r>
              <a:rPr lang="ru-RU" sz="2000" dirty="0" err="1" smtClean="0"/>
              <a:t>Legacy</a:t>
            </a:r>
            <a:r>
              <a:rPr lang="ru-RU" sz="2000" dirty="0" smtClean="0"/>
              <a:t> </a:t>
            </a:r>
            <a:r>
              <a:rPr lang="ru-RU" sz="2000" dirty="0" err="1" smtClean="0"/>
              <a:t>mode</a:t>
            </a:r>
            <a:r>
              <a:rPr lang="ru-RU" sz="2000" dirty="0" smtClean="0"/>
              <a:t>);</a:t>
            </a:r>
            <a:endParaRPr lang="ru-RU" sz="2000" dirty="0"/>
          </a:p>
          <a:p>
            <a:pPr lvl="1">
              <a:spcBef>
                <a:spcPts val="1200"/>
              </a:spcBef>
            </a:pPr>
            <a:r>
              <a:rPr lang="ru-RU" sz="2000" dirty="0"/>
              <a:t>2</a:t>
            </a:r>
            <a:r>
              <a:rPr lang="ru-RU" sz="2400" dirty="0"/>
              <a:t>. </a:t>
            </a:r>
            <a:r>
              <a:rPr lang="ru-RU" sz="2400" dirty="0" smtClean="0"/>
              <a:t>Смешанный </a:t>
            </a:r>
            <a:r>
              <a:rPr lang="ru-RU" sz="2400" dirty="0"/>
              <a:t>режим (</a:t>
            </a:r>
            <a:r>
              <a:rPr lang="ru-RU" sz="2400" dirty="0" err="1"/>
              <a:t>Mixed</a:t>
            </a:r>
            <a:r>
              <a:rPr lang="ru-RU" sz="2400" dirty="0"/>
              <a:t> </a:t>
            </a:r>
            <a:r>
              <a:rPr lang="ru-RU" sz="2400" dirty="0" err="1"/>
              <a:t>mode</a:t>
            </a:r>
            <a:r>
              <a:rPr lang="ru-RU" sz="2400" dirty="0"/>
              <a:t>);</a:t>
            </a:r>
          </a:p>
          <a:p>
            <a:pPr lvl="1">
              <a:spcBef>
                <a:spcPts val="1200"/>
              </a:spcBef>
            </a:pPr>
            <a:r>
              <a:rPr lang="ru-RU" sz="2400" dirty="0"/>
              <a:t>3. Режим «зеленого поля» (</a:t>
            </a:r>
            <a:r>
              <a:rPr lang="ru-RU" sz="2400" dirty="0" err="1"/>
              <a:t>Green</a:t>
            </a:r>
            <a:r>
              <a:rPr lang="ru-RU" sz="2400" dirty="0"/>
              <a:t> </a:t>
            </a:r>
            <a:r>
              <a:rPr lang="ru-RU" sz="2400" dirty="0" err="1"/>
              <a:t>Field</a:t>
            </a:r>
            <a:r>
              <a:rPr lang="ru-RU" sz="2400" dirty="0"/>
              <a:t> </a:t>
            </a:r>
            <a:r>
              <a:rPr lang="ru-RU" sz="2400" dirty="0" err="1"/>
              <a:t>mode</a:t>
            </a:r>
            <a:r>
              <a:rPr lang="ru-RU" sz="2400" dirty="0"/>
              <a:t>).</a:t>
            </a:r>
            <a:endParaRPr lang="en-US" sz="2400" dirty="0"/>
          </a:p>
          <a:p>
            <a:pPr>
              <a:spcBef>
                <a:spcPts val="1200"/>
              </a:spcBef>
            </a:pPr>
            <a:r>
              <a:rPr lang="ru-RU" sz="2200" dirty="0"/>
              <a:t>Каждому режиму работы соответствует своя структура преамбулы физического уровня и время начала передачи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3 </a:t>
            </a:r>
            <a:r>
              <a:rPr lang="ru-RU" sz="2200" dirty="0"/>
              <a:t>режим имеет высший приоритет 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Остальные будут ждать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В преамбуле содержится информация о длине пакета и его типе, включая вид модуляции, выбранный метод кодирования, а также все параметры кодирования.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58782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Унаследованный режим.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Обмен между двумя станциями с одной антенной по протоколам 802.11а.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 Если передатчик MIMO (802.11n), а приемником — обычная станция используется одна антенна.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Если приемник MIMO (802.11n), а передатчик — обычная то используется много приемных антенн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Структура преамбулы в этом режиме такая же, как в версии 802.11а.</a:t>
            </a:r>
          </a:p>
        </p:txBody>
      </p:sp>
    </p:spTree>
    <p:extLst>
      <p:ext uri="{BB962C8B-B14F-4D97-AF65-F5344CB8AC3E}">
        <p14:creationId xmlns:p14="http://schemas.microsoft.com/office/powerpoint/2010/main" val="38201368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/>
              <a:t>Режимы совместимости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Смешанный режим.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обмен осуществляется как между системами MIMO, так и между обычными станциями.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системы MIMO генерируют два типа пакетов, в зависимости от типа приемника.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Преамбула в пакете от обычной станции такая же, что и в стандарте 802.11а/b/g,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в пакете от станции 802.11n каждая антенна передает не целую преамбулу, а измененную. </a:t>
            </a:r>
          </a:p>
        </p:txBody>
      </p:sp>
    </p:spTree>
    <p:extLst>
      <p:ext uri="{BB962C8B-B14F-4D97-AF65-F5344CB8AC3E}">
        <p14:creationId xmlns:p14="http://schemas.microsoft.com/office/powerpoint/2010/main" val="3261324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</a:t>
            </a:r>
            <a:r>
              <a:rPr lang="en-US" sz="3200" b="1" dirty="0"/>
              <a:t>n</a:t>
            </a:r>
            <a:r>
              <a:rPr lang="ru-RU" sz="3200" b="1" dirty="0"/>
              <a:t>. </a:t>
            </a:r>
            <a:br>
              <a:rPr lang="ru-RU" sz="3200" b="1" dirty="0"/>
            </a:br>
            <a:r>
              <a:rPr lang="ru-RU" sz="3200" b="1" dirty="0" smtClean="0"/>
              <a:t>Режимы совместимости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79296" cy="5328592"/>
          </a:xfrm>
        </p:spPr>
        <p:txBody>
          <a:bodyPr>
            <a:normAutofit/>
          </a:bodyPr>
          <a:lstStyle/>
          <a:p>
            <a:r>
              <a:rPr lang="ru-RU" sz="2200" b="1" dirty="0"/>
              <a:t>Режим зеленого поля.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Передача возможна только между </a:t>
            </a:r>
            <a:r>
              <a:rPr lang="en-US" sz="2200" dirty="0"/>
              <a:t>MIMO </a:t>
            </a:r>
            <a:r>
              <a:rPr lang="ru-RU" sz="2200" dirty="0"/>
              <a:t>станциями.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Когда идет передача MIMO-системой, обычные станции ждут освобождения канала, чтобы избежать конфликтов.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прием сигнала от систем, работающих в унаследованном и смещенном режимах, возможен, а передача им — нет. 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ru-RU" sz="2200" dirty="0"/>
              <a:t>Пакеты сопровождаются преамбулами, которые поддерживаются только станциями MIMO.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для того, чтобы исключить из обмена </a:t>
            </a:r>
            <a:r>
              <a:rPr lang="ru-RU" sz="2200" dirty="0" err="1"/>
              <a:t>одноантенные</a:t>
            </a:r>
            <a:r>
              <a:rPr lang="ru-RU" sz="2200" dirty="0"/>
              <a:t> станции и повысить скорость работы. </a:t>
            </a:r>
            <a:endParaRPr lang="en-US" sz="2200" dirty="0"/>
          </a:p>
          <a:p>
            <a:pPr>
              <a:spcBef>
                <a:spcPts val="12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60407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712968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 Режимы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832648"/>
          </a:xfrm>
        </p:spPr>
        <p:txBody>
          <a:bodyPr>
            <a:normAutofit/>
          </a:bodyPr>
          <a:lstStyle/>
          <a:p>
            <a:r>
              <a:rPr lang="ru-RU" sz="2200" dirty="0"/>
              <a:t>В зависимости от полосы пропускания и  режима совместимости:</a:t>
            </a:r>
          </a:p>
          <a:p>
            <a:r>
              <a:rPr lang="ru-RU" sz="2200" b="1" dirty="0"/>
              <a:t>Наследуемый режим</a:t>
            </a:r>
            <a:r>
              <a:rPr lang="ru-RU" sz="2200" dirty="0"/>
              <a:t>. Полоса пропускания 20 МГц.</a:t>
            </a:r>
          </a:p>
          <a:p>
            <a:pPr lvl="1"/>
            <a:r>
              <a:rPr lang="ru-RU" sz="1900" dirty="0"/>
              <a:t>Согласования с предыдущими версиями стандартов 802.11</a:t>
            </a:r>
          </a:p>
          <a:p>
            <a:r>
              <a:rPr lang="ru-RU" sz="2200" b="1" dirty="0"/>
              <a:t>Двойной наследуемый режим. </a:t>
            </a:r>
            <a:r>
              <a:rPr lang="ru-RU" sz="2200" dirty="0"/>
              <a:t>полоса 40 МГц, </a:t>
            </a:r>
          </a:p>
          <a:p>
            <a:pPr lvl="1"/>
            <a:r>
              <a:rPr lang="ru-RU" sz="1900" dirty="0"/>
              <a:t>Данные посылаются по верхнему и нижнему каналу (каждый шириной 20 МГц), со смещением фазы на 90°. </a:t>
            </a:r>
          </a:p>
          <a:p>
            <a:pPr lvl="1"/>
            <a:r>
              <a:rPr lang="ru-RU" sz="1900" dirty="0"/>
              <a:t>Дублирование сигнала позволяет уменьшить искажения и повысить скорость передачи.</a:t>
            </a:r>
          </a:p>
          <a:p>
            <a:r>
              <a:rPr lang="ru-RU" sz="2200" b="1" dirty="0"/>
              <a:t>Режим с высокой пропускной способностью. </a:t>
            </a:r>
            <a:r>
              <a:rPr lang="ru-RU" sz="2000" dirty="0"/>
              <a:t>Обе полосы 20 и 40 МГц. </a:t>
            </a:r>
          </a:p>
          <a:p>
            <a:pPr lvl="1"/>
            <a:r>
              <a:rPr lang="ru-RU" sz="1900" dirty="0"/>
              <a:t>Только MIMO. </a:t>
            </a:r>
          </a:p>
          <a:p>
            <a:pPr lvl="1"/>
            <a:r>
              <a:rPr lang="ru-RU" sz="1900" dirty="0"/>
              <a:t>Скорость работы сети максимальна.</a:t>
            </a:r>
          </a:p>
          <a:p>
            <a:r>
              <a:rPr lang="ru-RU" sz="2200" b="1" dirty="0"/>
              <a:t>Режим верхнего канала</a:t>
            </a:r>
            <a:r>
              <a:rPr lang="ru-RU" sz="2200" dirty="0"/>
              <a:t>. Верхняя половина диапазона 40 МГц. </a:t>
            </a:r>
          </a:p>
          <a:p>
            <a:pPr lvl="1"/>
            <a:r>
              <a:rPr lang="ru-RU" sz="1800" dirty="0"/>
              <a:t>Станции могут обмениваться любыми пакетами.</a:t>
            </a:r>
          </a:p>
          <a:p>
            <a:r>
              <a:rPr lang="ru-RU" sz="2400" b="1" dirty="0"/>
              <a:t>Режим нижнего канала. н</a:t>
            </a:r>
            <a:r>
              <a:rPr lang="ru-RU" sz="2200" dirty="0"/>
              <a:t>ижняя половина диапазона 40 МГц.</a:t>
            </a:r>
          </a:p>
          <a:p>
            <a:pPr lvl="1"/>
            <a:r>
              <a:rPr lang="ru-RU" sz="1800" dirty="0"/>
              <a:t>Станции также могут обмениваться любыми пакетами.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5286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Стандарт </a:t>
            </a:r>
            <a:r>
              <a:rPr lang="en-US" dirty="0"/>
              <a:t>IEEE </a:t>
            </a:r>
            <a:r>
              <a:rPr lang="ru-RU" dirty="0"/>
              <a:t>802.11</a:t>
            </a:r>
            <a:r>
              <a:rPr lang="en-US" dirty="0"/>
              <a:t>e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(</a:t>
            </a:r>
            <a:r>
              <a:rPr lang="ru-RU" dirty="0"/>
              <a:t>стандарт качества работы сети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55576" y="3789040"/>
            <a:ext cx="7232848" cy="216024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13. </a:t>
            </a:r>
            <a:br>
              <a:rPr lang="ru-RU" b="1" dirty="0"/>
            </a:br>
            <a:r>
              <a:rPr lang="ru-RU" b="1" dirty="0"/>
              <a:t>Беспроводные локальные сети стандарта 802.11 </a:t>
            </a:r>
            <a:r>
              <a:rPr lang="en-US" b="1" dirty="0"/>
              <a:t>(</a:t>
            </a:r>
            <a:r>
              <a:rPr lang="en-US" b="1" dirty="0" err="1"/>
              <a:t>WiFi</a:t>
            </a:r>
            <a:r>
              <a:rPr lang="en-US" b="1" dirty="0"/>
              <a:t>)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30662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832647"/>
          </a:xfrm>
        </p:spPr>
        <p:txBody>
          <a:bodyPr>
            <a:normAutofit lnSpcReduction="10000"/>
          </a:bodyPr>
          <a:lstStyle/>
          <a:p>
            <a:r>
              <a:rPr lang="ru-RU" sz="2200" dirty="0"/>
              <a:t>802.11</a:t>
            </a:r>
            <a:r>
              <a:rPr lang="en-US" sz="2200" dirty="0"/>
              <a:t>e</a:t>
            </a:r>
            <a:r>
              <a:rPr lang="ru-RU" sz="2200" dirty="0"/>
              <a:t> (2005 г.) – цель повышения качества работы сети.</a:t>
            </a:r>
          </a:p>
          <a:p>
            <a:r>
              <a:rPr lang="ru-RU" sz="2200" b="1" dirty="0"/>
              <a:t>2 под режима работы сети</a:t>
            </a:r>
            <a:r>
              <a:rPr lang="en-US" sz="2200" b="1" dirty="0"/>
              <a:t> </a:t>
            </a:r>
            <a:r>
              <a:rPr lang="ru-RU" sz="2200" b="1" dirty="0"/>
              <a:t>в инфраструктурном режиме:</a:t>
            </a:r>
            <a:endParaRPr lang="en-US" sz="2200" b="1" dirty="0"/>
          </a:p>
          <a:p>
            <a:pPr lvl="1">
              <a:spcBef>
                <a:spcPts val="600"/>
              </a:spcBef>
            </a:pPr>
            <a:r>
              <a:rPr lang="ru-RU" sz="2000" b="1" dirty="0"/>
              <a:t>Централизованный режим </a:t>
            </a:r>
            <a:r>
              <a:rPr lang="en-US" sz="2000" b="1" dirty="0"/>
              <a:t>(PCF)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типа коммутатора </a:t>
            </a:r>
            <a:r>
              <a:rPr lang="en-US" sz="2000" dirty="0" err="1"/>
              <a:t>Ethenet</a:t>
            </a:r>
            <a:endParaRPr lang="en-US" sz="2000" dirty="0"/>
          </a:p>
          <a:p>
            <a:pPr lvl="1">
              <a:spcBef>
                <a:spcPts val="1200"/>
              </a:spcBef>
            </a:pPr>
            <a:r>
              <a:rPr lang="ru-RU" sz="2000" b="1" dirty="0"/>
              <a:t>Децентрализованный режим </a:t>
            </a:r>
            <a:r>
              <a:rPr lang="en-US" sz="2000" b="1" dirty="0"/>
              <a:t>(DCF)</a:t>
            </a:r>
          </a:p>
          <a:p>
            <a:pPr lvl="2"/>
            <a:r>
              <a:rPr lang="ru-RU" sz="1800" dirty="0"/>
              <a:t>Любое устройство общается с любым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Фрагментация кадра </a:t>
            </a:r>
            <a:r>
              <a:rPr lang="ru-RU" sz="2200" dirty="0"/>
              <a:t>– разделение на </a:t>
            </a:r>
            <a:r>
              <a:rPr lang="ru-RU" sz="2200" dirty="0" err="1"/>
              <a:t>подкадры</a:t>
            </a:r>
            <a:r>
              <a:rPr lang="ru-RU" sz="2200" dirty="0"/>
              <a:t> с заголовками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Для того, чтобы не весь кадр был испорчен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Разделение интервала молчания на </a:t>
            </a:r>
            <a:r>
              <a:rPr lang="ru-RU" sz="2200" b="1" dirty="0" err="1"/>
              <a:t>подинтервалы</a:t>
            </a:r>
            <a:r>
              <a:rPr lang="ru-RU" sz="2200" b="1" dirty="0"/>
              <a:t>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цель- приоритетные типы пакетов успеют занять эфир.</a:t>
            </a:r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Алгоритм возможности передачи </a:t>
            </a:r>
            <a:r>
              <a:rPr lang="en-US" sz="2200" b="1" dirty="0"/>
              <a:t>(TXOP)</a:t>
            </a:r>
            <a:r>
              <a:rPr lang="ru-RU" sz="2200" b="1" dirty="0"/>
              <a:t> – </a:t>
            </a:r>
            <a:r>
              <a:rPr lang="ru-RU" sz="2200" dirty="0"/>
              <a:t>типа изохронный режим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000" dirty="0"/>
              <a:t>Каждому устройству выделяется время на передачу (неважно сколько кадров в этому время будет передано)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dirty="0"/>
              <a:t>цель согласование работы </a:t>
            </a:r>
            <a:r>
              <a:rPr lang="ru-RU" dirty="0" smtClean="0"/>
              <a:t>устройств </a:t>
            </a:r>
            <a:r>
              <a:rPr lang="ru-RU" dirty="0"/>
              <a:t>на разных скоростях.</a:t>
            </a:r>
          </a:p>
          <a:p>
            <a:pPr lvl="3"/>
            <a:endParaRPr lang="en-US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2106611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4482" y="908720"/>
            <a:ext cx="8712968" cy="5832647"/>
          </a:xfrm>
        </p:spPr>
        <p:txBody>
          <a:bodyPr>
            <a:normAutofit/>
          </a:bodyPr>
          <a:lstStyle/>
          <a:p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под режима работы сети</a:t>
            </a:r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инфраструктурном режиме:</a:t>
            </a:r>
          </a:p>
          <a:p>
            <a:pPr lvl="1">
              <a:spcBef>
                <a:spcPts val="600"/>
              </a:spcBef>
            </a:pPr>
            <a:r>
              <a:rPr lang="ru-RU" sz="2400" b="1" dirty="0"/>
              <a:t>Централизованный режим </a:t>
            </a:r>
            <a:r>
              <a:rPr lang="en-US" sz="2400" b="1" dirty="0"/>
              <a:t>(PCF)</a:t>
            </a:r>
          </a:p>
          <a:p>
            <a:pPr lvl="2"/>
            <a:r>
              <a:rPr lang="ru-RU" sz="2200" dirty="0"/>
              <a:t>Режим, когда каждое устройство общается </a:t>
            </a:r>
            <a:r>
              <a:rPr lang="en-US" sz="2200" dirty="0"/>
              <a:t>c </a:t>
            </a:r>
            <a:r>
              <a:rPr lang="ru-RU" sz="2200" dirty="0"/>
              <a:t>точкой доступа</a:t>
            </a:r>
          </a:p>
          <a:p>
            <a:pPr lvl="3"/>
            <a:r>
              <a:rPr lang="ru-RU" sz="2200" dirty="0"/>
              <a:t>Метод не нуждается в </a:t>
            </a:r>
            <a:r>
              <a:rPr lang="en-US" sz="2200" dirty="0"/>
              <a:t>CDMA/CA</a:t>
            </a:r>
          </a:p>
          <a:p>
            <a:pPr lvl="1">
              <a:spcBef>
                <a:spcPts val="1200"/>
              </a:spcBef>
            </a:pPr>
            <a:r>
              <a:rPr lang="ru-RU" sz="2400" b="1" dirty="0"/>
              <a:t>Децентрализованный режим </a:t>
            </a:r>
            <a:r>
              <a:rPr lang="en-US" sz="2400" b="1" dirty="0"/>
              <a:t>(DCF)</a:t>
            </a:r>
          </a:p>
          <a:p>
            <a:pPr lvl="2"/>
            <a:r>
              <a:rPr lang="ru-RU" sz="2200" dirty="0"/>
              <a:t>Любое устройство общается с любым</a:t>
            </a:r>
          </a:p>
          <a:p>
            <a:pPr lvl="3"/>
            <a:r>
              <a:rPr lang="ru-RU" sz="2200" dirty="0"/>
              <a:t>Используется </a:t>
            </a:r>
            <a:r>
              <a:rPr lang="en-US" sz="2200" dirty="0"/>
              <a:t>CDMA/CA</a:t>
            </a:r>
            <a:endParaRPr lang="ru-RU" sz="2200" dirty="0"/>
          </a:p>
          <a:p>
            <a:pPr lvl="3"/>
            <a:r>
              <a:rPr lang="ru-RU" sz="2200" dirty="0"/>
              <a:t>Подтверждения </a:t>
            </a:r>
            <a:r>
              <a:rPr lang="en-US" sz="2200" dirty="0"/>
              <a:t>ACK</a:t>
            </a:r>
            <a:r>
              <a:rPr lang="ru-RU" sz="2200" dirty="0"/>
              <a:t> (физический контроль активности)</a:t>
            </a:r>
            <a:endParaRPr lang="en-US" sz="2200" dirty="0"/>
          </a:p>
          <a:p>
            <a:pPr lvl="3"/>
            <a:r>
              <a:rPr lang="ru-RU" sz="2200" dirty="0"/>
              <a:t>Режимы </a:t>
            </a:r>
            <a:r>
              <a:rPr lang="en-US" sz="2200" dirty="0"/>
              <a:t>RTS/CTS </a:t>
            </a:r>
            <a:r>
              <a:rPr lang="ru-RU" sz="2200" dirty="0"/>
              <a:t>(физический контроль активности)</a:t>
            </a:r>
            <a:endParaRPr lang="en-US" sz="2200" dirty="0"/>
          </a:p>
          <a:p>
            <a:pPr lvl="3"/>
            <a:r>
              <a:rPr lang="ru-RU" sz="2200" dirty="0"/>
              <a:t>Передача </a:t>
            </a:r>
            <a:r>
              <a:rPr lang="en-US" sz="2200" dirty="0"/>
              <a:t>NAV</a:t>
            </a:r>
            <a:r>
              <a:rPr lang="ru-RU" sz="2200" dirty="0"/>
              <a:t> (виртуальный контроль активности)</a:t>
            </a:r>
          </a:p>
          <a:p>
            <a:pPr lvl="3"/>
            <a:r>
              <a:rPr lang="ru-RU" sz="2200" dirty="0"/>
              <a:t>Использование фрагментации.</a:t>
            </a:r>
            <a:endParaRPr lang="en-US" sz="2200" dirty="0"/>
          </a:p>
          <a:p>
            <a:pPr lvl="3"/>
            <a:endParaRPr lang="en-US" dirty="0" smtClean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68787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>. Особенности алгоритма </a:t>
            </a:r>
            <a:r>
              <a:rPr lang="en-US" sz="2800" b="1" dirty="0"/>
              <a:t>CDMA/CA</a:t>
            </a:r>
            <a:r>
              <a:rPr lang="ru-RU" sz="28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052736"/>
            <a:ext cx="8712968" cy="5616624"/>
          </a:xfrm>
        </p:spPr>
        <p:txBody>
          <a:bodyPr>
            <a:normAutofit/>
          </a:bodyPr>
          <a:lstStyle/>
          <a:p>
            <a:r>
              <a:rPr lang="ru-RU" sz="2200" dirty="0"/>
              <a:t>Стандарт обеспечения качества 802.11</a:t>
            </a:r>
            <a:r>
              <a:rPr lang="en-US" sz="2200" dirty="0"/>
              <a:t>e</a:t>
            </a:r>
          </a:p>
          <a:p>
            <a:r>
              <a:rPr lang="ru-RU" sz="2200" dirty="0"/>
              <a:t>Размер минимальной выдержки </a:t>
            </a:r>
            <a:r>
              <a:rPr lang="en-US" sz="2200" dirty="0"/>
              <a:t>CDMA/CA </a:t>
            </a:r>
          </a:p>
          <a:p>
            <a:pPr lvl="1"/>
            <a:r>
              <a:rPr lang="ru-RU" sz="2200" u="sng" dirty="0"/>
              <a:t>выбирается таким образом,</a:t>
            </a:r>
            <a:r>
              <a:rPr lang="en-US" sz="2200" u="sng" dirty="0"/>
              <a:t> </a:t>
            </a:r>
            <a:r>
              <a:rPr lang="ru-RU" sz="2200" u="sng" dirty="0"/>
              <a:t>чтобы он превосходил время распространения сигнала между любыми двумя станциями</a:t>
            </a:r>
            <a:r>
              <a:rPr lang="en-US" sz="2200" u="sng" dirty="0"/>
              <a:t> </a:t>
            </a:r>
            <a:r>
              <a:rPr lang="ru-RU" sz="2200" u="sng" dirty="0"/>
              <a:t>сети плюс время, затрачиваемое станцией на распознавание занятости среды.</a:t>
            </a:r>
          </a:p>
          <a:p>
            <a:pPr lvl="2"/>
            <a:r>
              <a:rPr lang="ru-RU" sz="2200" i="1" dirty="0"/>
              <a:t>зависит от способа кодирования сигнала; </a:t>
            </a:r>
            <a:endParaRPr lang="en-US" sz="2200" i="1" dirty="0"/>
          </a:p>
          <a:p>
            <a:pPr lvl="3"/>
            <a:r>
              <a:rPr lang="ru-RU" sz="1900" dirty="0"/>
              <a:t>для метода FHSS размер</a:t>
            </a:r>
            <a:r>
              <a:rPr lang="en-US" sz="1900" dirty="0"/>
              <a:t> </a:t>
            </a:r>
            <a:r>
              <a:rPr lang="ru-RU" sz="1900" dirty="0"/>
              <a:t>слота равен 28 мкс, </a:t>
            </a:r>
            <a:endParaRPr lang="en-US" sz="1900" dirty="0"/>
          </a:p>
          <a:p>
            <a:pPr lvl="3"/>
            <a:r>
              <a:rPr lang="ru-RU" sz="1900" dirty="0"/>
              <a:t> для метода DSSS — 1 мкс. </a:t>
            </a:r>
            <a:endParaRPr lang="en-US" sz="1900" dirty="0"/>
          </a:p>
          <a:p>
            <a:pPr lvl="2"/>
            <a:r>
              <a:rPr lang="ru-RU" sz="1900" i="1" dirty="0"/>
              <a:t>Условие, гарантирует, что каждая станция сети сумеет правильно распознать начало передачи кадра при </a:t>
            </a:r>
            <a:r>
              <a:rPr lang="ru-RU" sz="1900" i="1" dirty="0" smtClean="0"/>
              <a:t>прослушивании</a:t>
            </a:r>
          </a:p>
          <a:p>
            <a:pPr lvl="1"/>
            <a:r>
              <a:rPr lang="ru-RU" sz="2200" dirty="0" smtClean="0"/>
              <a:t>стандарт 802.11</a:t>
            </a:r>
            <a:r>
              <a:rPr lang="en-US" sz="2200" dirty="0" smtClean="0"/>
              <a:t>e</a:t>
            </a:r>
            <a:r>
              <a:rPr lang="ru-RU" sz="2200" dirty="0" smtClean="0"/>
              <a:t> не дает точного значения</a:t>
            </a:r>
            <a:r>
              <a:rPr lang="en-US" sz="2200" dirty="0" smtClean="0"/>
              <a:t> </a:t>
            </a:r>
            <a:r>
              <a:rPr lang="ru-RU" sz="2200" dirty="0" smtClean="0"/>
              <a:t>верхнего предела попыток и соответственно интервала времени.</a:t>
            </a:r>
          </a:p>
          <a:p>
            <a:pPr lvl="2"/>
            <a:r>
              <a:rPr lang="ru-RU" sz="1800" dirty="0" smtClean="0"/>
              <a:t>Когда верхний предел интервала времени достигнут, счетчик последовательных коллизий устанавливается в нуль и попытки продолжаются.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30889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763" y="4183291"/>
            <a:ext cx="5796136" cy="244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>. Фрагментная передача данных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0" y="1011573"/>
            <a:ext cx="8712968" cy="4968552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Проблема: </a:t>
            </a:r>
            <a:r>
              <a:rPr lang="ru-RU" sz="2000" dirty="0"/>
              <a:t>При помехах теряются сразу большие фреймы данных</a:t>
            </a:r>
          </a:p>
          <a:p>
            <a:r>
              <a:rPr lang="ru-RU" sz="2000" b="1" dirty="0"/>
              <a:t>Решение:</a:t>
            </a:r>
            <a:r>
              <a:rPr lang="ru-RU" sz="2000" dirty="0"/>
              <a:t> </a:t>
            </a:r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Фрагментация</a:t>
            </a:r>
            <a:r>
              <a:rPr lang="ru-RU" sz="2200" b="1" i="1" dirty="0"/>
              <a:t> - </a:t>
            </a:r>
            <a:r>
              <a:rPr lang="ru-RU" sz="2000" dirty="0"/>
              <a:t>Разбиение фрейма на отдельные фрагменты</a:t>
            </a:r>
            <a:r>
              <a:rPr lang="ru-RU" sz="2000" b="1" dirty="0"/>
              <a:t>.</a:t>
            </a:r>
            <a:r>
              <a:rPr lang="ru-RU" sz="2000" dirty="0"/>
              <a:t> </a:t>
            </a:r>
          </a:p>
          <a:p>
            <a:pPr lvl="1"/>
            <a:r>
              <a:rPr lang="ru-RU" sz="2000" i="1" dirty="0"/>
              <a:t>Повышает надежность передачи</a:t>
            </a:r>
          </a:p>
          <a:p>
            <a:pPr lvl="1"/>
            <a:r>
              <a:rPr lang="ru-RU" sz="2000" b="1" dirty="0"/>
              <a:t>Выполняется на уровне MAC</a:t>
            </a:r>
            <a:r>
              <a:rPr lang="ru-RU" sz="1600" dirty="0"/>
              <a:t>, </a:t>
            </a:r>
          </a:p>
          <a:p>
            <a:pPr lvl="1"/>
            <a:r>
              <a:rPr lang="ru-RU" sz="2000" u="sng" dirty="0"/>
              <a:t>Каждый фрейм имеет свою контрольную сумму и заголовок. </a:t>
            </a:r>
          </a:p>
          <a:p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фрагмента не фиксирован, устанавливается точкой доступа.</a:t>
            </a:r>
          </a:p>
          <a:p>
            <a:r>
              <a:rPr lang="ru-RU" sz="2000" i="1" dirty="0"/>
              <a:t>Фрагменты подтверждаются индивидуально.</a:t>
            </a:r>
          </a:p>
          <a:p>
            <a:r>
              <a:rPr lang="ru-RU" sz="2000" b="1" dirty="0"/>
              <a:t>Время NAV у каждого  фрагмента свое.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4040156"/>
            <a:ext cx="439248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Фрагментация только в адресном режиме </a:t>
            </a:r>
            <a:endParaRPr lang="en-US" u="sng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/>
              <a:t>Не используется в широковещательном</a:t>
            </a:r>
            <a:endParaRPr lang="en-US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Недостаток фрагментации – увеличение накладных расходов передачи кадра</a:t>
            </a:r>
          </a:p>
        </p:txBody>
      </p:sp>
    </p:spTree>
    <p:extLst>
      <p:ext uri="{BB962C8B-B14F-4D97-AF65-F5344CB8AC3E}">
        <p14:creationId xmlns:p14="http://schemas.microsoft.com/office/powerpoint/2010/main" val="22380665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1942" y="260647"/>
            <a:ext cx="8651304" cy="769073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Режимы работы. Интервала между кадрами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1110" y="1029721"/>
            <a:ext cx="8712968" cy="543051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802.11e  Режимы работы определяются по дополнительному фиксированному интервалу между кадрами. 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SIFS – </a:t>
            </a:r>
            <a:r>
              <a:rPr lang="ru-RU" sz="2200" dirty="0" smtClean="0"/>
              <a:t>обязательный </a:t>
            </a:r>
            <a:r>
              <a:rPr lang="ru-RU" sz="2200" dirty="0" err="1" smtClean="0"/>
              <a:t>межкадровый</a:t>
            </a:r>
            <a:r>
              <a:rPr lang="ru-RU" sz="2200" dirty="0" smtClean="0"/>
              <a:t> интервал 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AIFS</a:t>
            </a:r>
            <a:r>
              <a:rPr lang="ru-RU" sz="2200" dirty="0" smtClean="0"/>
              <a:t>1</a:t>
            </a:r>
            <a:r>
              <a:rPr lang="en-US" sz="2200" dirty="0" smtClean="0"/>
              <a:t> </a:t>
            </a:r>
            <a:r>
              <a:rPr lang="ru-RU" sz="2200" dirty="0" smtClean="0"/>
              <a:t> режим </a:t>
            </a:r>
            <a:r>
              <a:rPr lang="en-US" sz="2200" dirty="0" smtClean="0"/>
              <a:t>PCF</a:t>
            </a:r>
            <a:r>
              <a:rPr lang="ru-RU" sz="2200" dirty="0" smtClean="0"/>
              <a:t> (централизованный)</a:t>
            </a:r>
            <a:endParaRPr lang="en-US" sz="2200" dirty="0"/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DCF </a:t>
            </a:r>
            <a:r>
              <a:rPr lang="en-US" sz="2200" dirty="0"/>
              <a:t>– </a:t>
            </a:r>
            <a:r>
              <a:rPr lang="ru-RU" sz="2200" dirty="0"/>
              <a:t>интервал </a:t>
            </a:r>
            <a:r>
              <a:rPr lang="en-US" sz="2200" dirty="0" smtClean="0"/>
              <a:t>DIFS </a:t>
            </a:r>
            <a:r>
              <a:rPr lang="ru-RU" sz="2200" dirty="0" smtClean="0"/>
              <a:t>(режим децентрализованной сети)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AIFS4  </a:t>
            </a:r>
            <a:r>
              <a:rPr lang="ru-RU" sz="2200" dirty="0" smtClean="0"/>
              <a:t>режим </a:t>
            </a:r>
            <a:r>
              <a:rPr lang="en-US" sz="2200" dirty="0" smtClean="0"/>
              <a:t>PCF </a:t>
            </a:r>
            <a:r>
              <a:rPr lang="ru-RU" sz="2200" dirty="0" smtClean="0"/>
              <a:t>для фонового трафика </a:t>
            </a:r>
          </a:p>
          <a:p>
            <a:pPr lvl="1">
              <a:spcBef>
                <a:spcPts val="1200"/>
              </a:spcBef>
            </a:pPr>
            <a:r>
              <a:rPr lang="en-US" sz="2200" dirty="0" smtClean="0"/>
              <a:t>EIFS – </a:t>
            </a:r>
            <a:r>
              <a:rPr lang="ru-RU" sz="2200" dirty="0" smtClean="0"/>
              <a:t>режим повторной передачи </a:t>
            </a:r>
            <a:endParaRPr lang="en-US" sz="2200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22" y="4241104"/>
            <a:ext cx="7232154" cy="245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 стрелкой 7"/>
          <p:cNvCxnSpPr/>
          <p:nvPr/>
        </p:nvCxnSpPr>
        <p:spPr>
          <a:xfrm>
            <a:off x="1547664" y="6453336"/>
            <a:ext cx="640871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571999" y="6111104"/>
            <a:ext cx="45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IFS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519607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9942" y="260648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Качество работы сети. Стандарт 802.11</a:t>
            </a:r>
            <a:r>
              <a:rPr lang="en-US" sz="2800" b="1" dirty="0"/>
              <a:t>e</a:t>
            </a:r>
            <a:r>
              <a:rPr lang="ru-RU" sz="2800" b="1" dirty="0"/>
              <a:t/>
            </a:r>
            <a:br>
              <a:rPr lang="ru-RU" sz="2800" b="1" dirty="0"/>
            </a:br>
            <a:r>
              <a:rPr lang="ru-RU" sz="2800" b="1" dirty="0"/>
              <a:t>Алгоритм</a:t>
            </a:r>
            <a:r>
              <a:rPr lang="ru-RU" sz="2800" dirty="0"/>
              <a:t> </a:t>
            </a:r>
            <a:r>
              <a:rPr lang="ru-RU" sz="2800" b="1" dirty="0"/>
              <a:t>возможности передачи </a:t>
            </a:r>
            <a:r>
              <a:rPr lang="en-US" sz="2800" b="1" dirty="0"/>
              <a:t>(TXOP)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810" y="1091077"/>
            <a:ext cx="8712968" cy="5616623"/>
          </a:xfrm>
        </p:spPr>
        <p:txBody>
          <a:bodyPr>
            <a:normAutofit/>
          </a:bodyPr>
          <a:lstStyle/>
          <a:p>
            <a:r>
              <a:rPr lang="ru-RU" sz="2200" dirty="0"/>
              <a:t>Классический CSMA/CA один кадр за один раз. </a:t>
            </a:r>
          </a:p>
          <a:p>
            <a:r>
              <a:rPr lang="ru-RU" sz="2200" dirty="0"/>
              <a:t>проблема </a:t>
            </a:r>
            <a:r>
              <a:rPr lang="ru-RU" sz="2200" b="1" dirty="0"/>
              <a:t>аномалии скорости </a:t>
            </a:r>
            <a:r>
              <a:rPr lang="ru-RU" sz="2200" dirty="0"/>
              <a:t>(</a:t>
            </a:r>
            <a:r>
              <a:rPr lang="ru-RU" sz="2200" b="1" dirty="0" err="1"/>
              <a:t>rate</a:t>
            </a:r>
            <a:r>
              <a:rPr lang="ru-RU" sz="2200" b="1" dirty="0"/>
              <a:t> </a:t>
            </a:r>
            <a:r>
              <a:rPr lang="ru-RU" sz="2200" b="1" dirty="0" err="1"/>
              <a:t>anomaly</a:t>
            </a:r>
            <a:r>
              <a:rPr lang="ru-RU" sz="2200" dirty="0"/>
              <a:t>) – у разных стандартов скорости могу сильно разлучатся и буфер точки доступа будет перегружена. </a:t>
            </a:r>
          </a:p>
          <a:p>
            <a:r>
              <a:rPr lang="ru-RU" sz="2200" dirty="0"/>
              <a:t>Решение</a:t>
            </a:r>
            <a:r>
              <a:rPr lang="en-US" sz="2200" dirty="0"/>
              <a:t>:</a:t>
            </a:r>
            <a:r>
              <a:rPr lang="ru-RU" sz="2200" dirty="0"/>
              <a:t> </a:t>
            </a:r>
            <a:r>
              <a:rPr lang="ru-RU" sz="2200" b="1" dirty="0"/>
              <a:t>алгоритм</a:t>
            </a:r>
            <a:r>
              <a:rPr lang="ru-RU" sz="2200" dirty="0"/>
              <a:t> </a:t>
            </a:r>
            <a:r>
              <a:rPr lang="ru-RU" sz="2200" b="1" dirty="0"/>
              <a:t>возможности передачи </a:t>
            </a:r>
            <a:r>
              <a:rPr lang="ru-RU" sz="2200" dirty="0"/>
              <a:t>(</a:t>
            </a:r>
            <a:r>
              <a:rPr lang="ru-RU" sz="2200" dirty="0" err="1"/>
              <a:t>transmission</a:t>
            </a:r>
            <a:r>
              <a:rPr lang="ru-RU" sz="2200" dirty="0"/>
              <a:t> </a:t>
            </a:r>
            <a:r>
              <a:rPr lang="ru-RU" sz="2200" dirty="0" err="1"/>
              <a:t>opportunity</a:t>
            </a:r>
            <a:r>
              <a:rPr lang="en-US" sz="2200" dirty="0"/>
              <a:t>,</a:t>
            </a:r>
            <a:r>
              <a:rPr lang="ru-RU" sz="2200" b="1" dirty="0"/>
              <a:t>TXOP</a:t>
            </a:r>
            <a:r>
              <a:rPr lang="en-US" sz="2200" b="1" dirty="0"/>
              <a:t>)</a:t>
            </a:r>
            <a:r>
              <a:rPr lang="ru-RU" sz="2200" b="1" dirty="0"/>
              <a:t>. </a:t>
            </a:r>
          </a:p>
          <a:p>
            <a:r>
              <a:rPr lang="ru-RU" sz="2200" dirty="0"/>
              <a:t>Каждая станция получает одинаковое количество эфирного времени </a:t>
            </a:r>
            <a:r>
              <a:rPr lang="ru-RU" sz="2200" b="1" dirty="0"/>
              <a:t>TXOP</a:t>
            </a:r>
            <a:r>
              <a:rPr lang="ru-RU" sz="2200" dirty="0"/>
              <a:t>, в место максимально числа кадров</a:t>
            </a:r>
          </a:p>
          <a:p>
            <a:pPr lvl="1"/>
            <a:r>
              <a:rPr lang="ru-RU" sz="1800" dirty="0"/>
              <a:t>В течении </a:t>
            </a:r>
            <a:r>
              <a:rPr lang="ru-RU" sz="1800" b="1" dirty="0"/>
              <a:t>TXOP </a:t>
            </a:r>
            <a:r>
              <a:rPr lang="ru-RU" sz="1800" dirty="0"/>
              <a:t>станция может послать столько кадров, сколько успеет.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293096"/>
            <a:ext cx="6690827" cy="22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842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при 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все приняли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станция начинает передавать.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2200" b="1" dirty="0"/>
              <a:t>Случайная задержка каждого кадра уменьшает вероятность </a:t>
            </a:r>
            <a:r>
              <a:rPr lang="ru-RU" sz="2400" b="1" dirty="0"/>
              <a:t>коллизии, 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19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  <a:p>
            <a:pPr>
              <a:lnSpc>
                <a:spcPct val="110000"/>
              </a:lnSpc>
            </a:pPr>
            <a:r>
              <a:rPr lang="ru-RU" sz="2400" b="1" dirty="0"/>
              <a:t>Станции подтверждают прием при помощи</a:t>
            </a:r>
            <a:r>
              <a:rPr lang="en-US" sz="2400" b="1" dirty="0"/>
              <a:t> </a:t>
            </a:r>
            <a:r>
              <a:rPr lang="ru-RU" sz="2400" b="1" dirty="0"/>
              <a:t>ответного </a:t>
            </a:r>
            <a:r>
              <a:rPr lang="en-US" sz="2400" b="1" dirty="0"/>
              <a:t>ASK</a:t>
            </a:r>
            <a:r>
              <a:rPr lang="ru-RU" sz="2400" b="1" dirty="0"/>
              <a:t> сигнала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Если отправитель не получил </a:t>
            </a:r>
            <a:r>
              <a:rPr lang="en-US" sz="2000" dirty="0"/>
              <a:t>ASK, </a:t>
            </a:r>
            <a:r>
              <a:rPr lang="ru-RU" sz="2000" dirty="0"/>
              <a:t>он повторит попытку</a:t>
            </a:r>
          </a:p>
          <a:p>
            <a:pPr>
              <a:lnSpc>
                <a:spcPct val="110000"/>
              </a:lnSpc>
            </a:pP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8" y="3573016"/>
            <a:ext cx="6246911" cy="29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ПОВТОР. </a:t>
            </a:r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Проблема скрытого узла и Метод </a:t>
            </a:r>
            <a:r>
              <a:rPr lang="en-US" sz="3600" b="1" dirty="0"/>
              <a:t>RTS-CTS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b="1" dirty="0"/>
              <a:t>Решение</a:t>
            </a:r>
            <a:r>
              <a:rPr lang="ru-RU" sz="2200" dirty="0"/>
              <a:t> </a:t>
            </a:r>
            <a:r>
              <a:rPr lang="en-US" sz="2200" dirty="0"/>
              <a:t>RTS-CTS </a:t>
            </a:r>
            <a:r>
              <a:rPr lang="ru-RU" sz="2200" dirty="0"/>
              <a:t>сигналы для начала обмена</a:t>
            </a:r>
          </a:p>
          <a:p>
            <a:endParaRPr lang="ru-RU" sz="2200" dirty="0"/>
          </a:p>
        </p:txBody>
      </p:sp>
      <p:pic>
        <p:nvPicPr>
          <p:cNvPr id="5" name="Рисунок 4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3200" b="1" dirty="0"/>
              <a:t>Кодирование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 </a:t>
            </a:r>
            <a:r>
              <a:rPr lang="en-US" sz="2200" dirty="0"/>
              <a:t>XOR c </a:t>
            </a:r>
            <a:r>
              <a:rPr lang="ru-RU" sz="2200" dirty="0"/>
              <a:t> заданным</a:t>
            </a:r>
            <a:r>
              <a:rPr lang="en-US" sz="2200" dirty="0"/>
              <a:t> </a:t>
            </a:r>
            <a:r>
              <a:rPr lang="ru-RU" sz="2200" dirty="0"/>
              <a:t>полиномом (напр. </a:t>
            </a:r>
            <a:r>
              <a:rPr lang="en-US" altLang="ru-RU" sz="2200" i="1" dirty="0">
                <a:cs typeface="Arial" charset="0"/>
              </a:rPr>
              <a:t>S</a:t>
            </a:r>
            <a:r>
              <a:rPr lang="en-US" altLang="ru-RU" sz="2200" dirty="0">
                <a:cs typeface="Arial" charset="0"/>
              </a:rPr>
              <a:t>(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dirty="0">
                <a:cs typeface="Arial" charset="0"/>
              </a:rPr>
              <a:t>) =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7</a:t>
            </a:r>
            <a:r>
              <a:rPr lang="en-US" altLang="ru-RU" sz="2200" dirty="0">
                <a:cs typeface="Arial" charset="0"/>
              </a:rPr>
              <a:t> +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4</a:t>
            </a:r>
            <a:r>
              <a:rPr lang="en-US" altLang="ru-RU" sz="2200" dirty="0">
                <a:cs typeface="Arial" charset="0"/>
              </a:rPr>
              <a:t> + 1</a:t>
            </a:r>
            <a:r>
              <a:rPr lang="ru-RU" altLang="ru-RU" sz="2200" dirty="0">
                <a:cs typeface="Arial" charset="0"/>
              </a:rPr>
              <a:t>)</a:t>
            </a:r>
            <a:endParaRPr lang="ru-RU" sz="22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Используются </a:t>
            </a:r>
            <a:r>
              <a:rPr lang="ru-RU" sz="2200" b="1" dirty="0" err="1"/>
              <a:t>сверточные</a:t>
            </a:r>
            <a:r>
              <a:rPr lang="ru-RU" sz="2200" b="1" dirty="0"/>
              <a:t> коды </a:t>
            </a:r>
            <a:r>
              <a:rPr lang="en-US" sz="2200" b="1" dirty="0"/>
              <a:t>PBCC</a:t>
            </a:r>
            <a:r>
              <a:rPr lang="ru-RU" sz="2200" b="1" dirty="0"/>
              <a:t> - </a:t>
            </a:r>
            <a:r>
              <a:rPr lang="ru-RU" sz="2200" dirty="0"/>
              <a:t>двойной </a:t>
            </a:r>
            <a:r>
              <a:rPr lang="ru-RU" sz="2200" dirty="0" err="1"/>
              <a:t>скрембл</a:t>
            </a:r>
            <a:r>
              <a:rPr lang="ru-RU" sz="2200" dirty="0"/>
              <a:t> – скорость 1/2)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Метод пунктирного кодирования </a:t>
            </a:r>
            <a:r>
              <a:rPr lang="ru-RU" sz="2200" dirty="0"/>
              <a:t>– вычеркивание части избыточных бит – скорости типа 3/4, 2/3 и </a:t>
            </a:r>
            <a:r>
              <a:rPr lang="ru-RU" sz="2200" dirty="0" err="1"/>
              <a:t>тп</a:t>
            </a:r>
            <a:r>
              <a:rPr lang="ru-RU" sz="2200" dirty="0"/>
              <a:t>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Восстановление информации </a:t>
            </a:r>
            <a:r>
              <a:rPr lang="ru-RU" sz="2200" dirty="0"/>
              <a:t>– </a:t>
            </a:r>
            <a:r>
              <a:rPr lang="ru-RU" sz="2200" b="1" dirty="0"/>
              <a:t>декодеры Хемминга и </a:t>
            </a:r>
            <a:r>
              <a:rPr lang="ru-RU" sz="2200" b="1" dirty="0" err="1"/>
              <a:t>Витерби</a:t>
            </a:r>
            <a:r>
              <a:rPr lang="ru-RU" sz="2200" b="1" dirty="0"/>
              <a:t> </a:t>
            </a:r>
            <a:r>
              <a:rPr lang="ru-RU" sz="2200" dirty="0"/>
              <a:t>– поиск наименьшего расстояния Хемминга между сообщением и всеми возможными вариантами кодов.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кодирование </a:t>
            </a:r>
            <a:r>
              <a:rPr lang="en-US" sz="2200" b="1" dirty="0"/>
              <a:t>CCK </a:t>
            </a:r>
            <a:r>
              <a:rPr lang="ru-RU" sz="2200" b="1" dirty="0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кода </a:t>
            </a:r>
            <a:r>
              <a:rPr lang="ru-RU" sz="2200" b="1" dirty="0" err="1"/>
              <a:t>Баркера</a:t>
            </a:r>
            <a:r>
              <a:rPr lang="ru-RU" sz="2200" b="1" dirty="0"/>
              <a:t> 11 – </a:t>
            </a:r>
            <a:r>
              <a:rPr lang="ru-RU" sz="2200" dirty="0"/>
              <a:t>разбиение на бита на псевдослучайные чипы, с целью передачи их на разных частотах или фазах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алгоритмы.  повышает похожесть  сообщения на шум.</a:t>
            </a:r>
          </a:p>
        </p:txBody>
      </p:sp>
    </p:spTree>
    <p:extLst>
      <p:ext uri="{BB962C8B-B14F-4D97-AF65-F5344CB8AC3E}">
        <p14:creationId xmlns:p14="http://schemas.microsoft.com/office/powerpoint/2010/main" val="248287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3410</Words>
  <Application>Microsoft Office PowerPoint</Application>
  <PresentationFormat>Экран (4:3)</PresentationFormat>
  <Paragraphs>603</Paragraphs>
  <Slides>56</Slides>
  <Notes>4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59" baseType="lpstr">
      <vt:lpstr>Arial</vt:lpstr>
      <vt:lpstr>Calibri</vt:lpstr>
      <vt:lpstr>Тема Office</vt:lpstr>
      <vt:lpstr>Аппаратные средства телекоммуникационных систем</vt:lpstr>
      <vt:lpstr>Еще раз об особенностях беспроводных сетей</vt:lpstr>
      <vt:lpstr>ПОВТОР. Беспроводные сети</vt:lpstr>
      <vt:lpstr>ПОВТОР. Беспроводные сети.  Классификация по дальности действия:</vt:lpstr>
      <vt:lpstr>ПОВТОР. Беспроводные сети  WLAN, WMAN, Mobile WMAN</vt:lpstr>
      <vt:lpstr>ПОВТОР. Беспроводные сети WPAN</vt:lpstr>
      <vt:lpstr>ПОВТОР. Алгоритм CSMA/CA. Особенности</vt:lpstr>
      <vt:lpstr>ПОВТОР. Беспроводные сети.  Проблема скрытого узла и Метод RTS-CTS</vt:lpstr>
      <vt:lpstr>ПОВТОР. Беспроводные сети.  Кодирование псевдослучайным шумом</vt:lpstr>
      <vt:lpstr>ПОВТОР. Беспроводные сети.  Особенности канального уровня.</vt:lpstr>
      <vt:lpstr>ПОВТОР. Беспроводные сети.  Методы модуляции сигналов</vt:lpstr>
      <vt:lpstr>ПОВТОР. Беспроводные сети.  Методы расширения спектра</vt:lpstr>
      <vt:lpstr>ПОВТОР. Беспроводные сети.  Физический уровень OFDM</vt:lpstr>
      <vt:lpstr>ПОВТОР. Беспроводные сети.  Физический уровень OFDM</vt:lpstr>
      <vt:lpstr>ПОВТОР. Пример Сети стандарта 802.11. </vt:lpstr>
      <vt:lpstr>Модель ОСИ стандарта WiFi</vt:lpstr>
      <vt:lpstr>Сети стандарта 802.11</vt:lpstr>
      <vt:lpstr>Сети стандарта 802.11. Модель OSI</vt:lpstr>
      <vt:lpstr>Сети стандарта 802.11. Модель OSI</vt:lpstr>
      <vt:lpstr>Сети стандарта 802.11. Модель OSI</vt:lpstr>
      <vt:lpstr>Сети стандарта 802.11. Примеры заголовков PHY</vt:lpstr>
      <vt:lpstr>Сети стандарта 802.11. Примеры заголовков PHY</vt:lpstr>
      <vt:lpstr>Стандарт 802.11. Структура кадра MAC</vt:lpstr>
      <vt:lpstr>Стандарт 802.11. Структура кадра MAC.  Кадр Данных</vt:lpstr>
      <vt:lpstr>Стандарт 802.11. Структура кадра MAC. Поле управления кадром</vt:lpstr>
      <vt:lpstr>Стандарт 802.11. Структура кадра MAC. Поле управления кадром</vt:lpstr>
      <vt:lpstr>Особенности аппаратного обеспечения стандарта 802.11</vt:lpstr>
      <vt:lpstr>Подключение через адаптер</vt:lpstr>
      <vt:lpstr>Подключение через точку доступа</vt:lpstr>
      <vt:lpstr>Подключение через точку доступа</vt:lpstr>
      <vt:lpstr>Физический уровень</vt:lpstr>
      <vt:lpstr>Режимы работы</vt:lpstr>
      <vt:lpstr>Качество работы сети. Алгоритм NAV</vt:lpstr>
      <vt:lpstr>Физический уровень</vt:lpstr>
      <vt:lpstr>Сети стандарта 802.11. Модель OSI</vt:lpstr>
      <vt:lpstr>Физический уровень 802.11b</vt:lpstr>
      <vt:lpstr>Физический уровень 802.11a</vt:lpstr>
      <vt:lpstr>Физический уровень 802.11g и далее</vt:lpstr>
      <vt:lpstr>Стандарт IEEE 802.11n (WiFi 4)</vt:lpstr>
      <vt:lpstr>Сети стандарта 802.11n</vt:lpstr>
      <vt:lpstr>Сети стандарта IEEE 802.11n (Wi-Fi 4) </vt:lpstr>
      <vt:lpstr>Сети стандарта 802.11n. MIMO </vt:lpstr>
      <vt:lpstr>Сети стандарта 802.11n. Агрегация кадров</vt:lpstr>
      <vt:lpstr>Сети стандарта 802.11n.  Блочное подтверждение</vt:lpstr>
      <vt:lpstr>Сети стандарта 802.11n.  Режимы совместимости</vt:lpstr>
      <vt:lpstr>Сети стандарта 802.11n.  Режимы совместимости</vt:lpstr>
      <vt:lpstr>Сети стандарта 802.11n.  Режимы совместимости</vt:lpstr>
      <vt:lpstr>Сети стандарта 802.11n.  Режимы совместимости</vt:lpstr>
      <vt:lpstr>Сети стандарта 802.11 Режимы работы</vt:lpstr>
      <vt:lpstr>Стандарт IEEE 802.11e  (стандарт качества работы сети)</vt:lpstr>
      <vt:lpstr>Качество работы сети. Стандарт 802.11e</vt:lpstr>
      <vt:lpstr>Качество работы сети. Стандарт 802.11e</vt:lpstr>
      <vt:lpstr>Качество работы сети. Стандарт 802.11e. Особенности алгоритма CDMA/CA </vt:lpstr>
      <vt:lpstr>Качество работы сети. Стандарт 802.11e. Фрагментная передача данных</vt:lpstr>
      <vt:lpstr>Качество работы сети. Стандарт 802.11e Режимы работы. Интервала между кадрами</vt:lpstr>
      <vt:lpstr>Качество работы сети. Стандарт 802.11e Алгоритм возможности передачи (TXOP)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310</cp:revision>
  <dcterms:created xsi:type="dcterms:W3CDTF">2018-11-01T07:13:25Z</dcterms:created>
  <dcterms:modified xsi:type="dcterms:W3CDTF">2021-12-13T12:09:14Z</dcterms:modified>
</cp:coreProperties>
</file>