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64" r:id="rId2"/>
    <p:sldId id="267" r:id="rId3"/>
    <p:sldId id="268" r:id="rId4"/>
    <p:sldId id="271" r:id="rId5"/>
    <p:sldId id="275" r:id="rId6"/>
    <p:sldId id="270" r:id="rId7"/>
    <p:sldId id="269" r:id="rId8"/>
    <p:sldId id="276" r:id="rId9"/>
    <p:sldId id="277" r:id="rId10"/>
    <p:sldId id="279" r:id="rId11"/>
    <p:sldId id="278" r:id="rId12"/>
    <p:sldId id="296" r:id="rId13"/>
    <p:sldId id="297" r:id="rId14"/>
    <p:sldId id="280" r:id="rId15"/>
    <p:sldId id="282" r:id="rId16"/>
    <p:sldId id="303" r:id="rId17"/>
    <p:sldId id="301" r:id="rId18"/>
    <p:sldId id="284" r:id="rId19"/>
    <p:sldId id="300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2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77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07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7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4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7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6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5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10/25/2021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6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oltau.ru/images/crc/01.p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0460"/>
            <a:ext cx="7886700" cy="625473"/>
          </a:xfrm>
        </p:spPr>
        <p:txBody>
          <a:bodyPr/>
          <a:lstStyle/>
          <a:p>
            <a:pPr algn="ctr"/>
            <a:r>
              <a:rPr lang="ru-RU" sz="3600" b="1" dirty="0"/>
              <a:t>Контрольная сумма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8300" y="1085395"/>
            <a:ext cx="8551332" cy="5655733"/>
          </a:xfrm>
        </p:spPr>
        <p:txBody>
          <a:bodyPr/>
          <a:lstStyle/>
          <a:p>
            <a:pPr marL="355600" indent="-355600">
              <a:lnSpc>
                <a:spcPct val="100000"/>
              </a:lnSpc>
            </a:pPr>
            <a:r>
              <a:rPr lang="ru-RU" sz="2200" b="1" dirty="0" smtClean="0"/>
              <a:t>Циклический избыточный код </a:t>
            </a:r>
            <a:r>
              <a:rPr lang="ru-RU" sz="2200" dirty="0" smtClean="0"/>
              <a:t>(CRC, </a:t>
            </a:r>
            <a:r>
              <a:rPr lang="ru-RU" sz="2200" dirty="0" err="1" smtClean="0"/>
              <a:t>Cyclic</a:t>
            </a:r>
            <a:r>
              <a:rPr lang="ru-RU" sz="2200" dirty="0" smtClean="0"/>
              <a:t> </a:t>
            </a:r>
            <a:r>
              <a:rPr lang="ru-RU" sz="2200" dirty="0" err="1" smtClean="0"/>
              <a:t>Redundancy</a:t>
            </a:r>
            <a:r>
              <a:rPr lang="ru-RU" sz="2200" dirty="0" smtClean="0"/>
              <a:t> </a:t>
            </a:r>
            <a:r>
              <a:rPr lang="ru-RU" sz="2200" dirty="0" err="1" smtClean="0"/>
              <a:t>Checksums</a:t>
            </a:r>
            <a:r>
              <a:rPr lang="ru-RU" sz="2200" dirty="0" smtClean="0"/>
              <a:t>) - алгоритм нахождения контрольной суммы, предназначенный для проверки целостности данных. </a:t>
            </a:r>
          </a:p>
          <a:p>
            <a:pPr marL="698500" lvl="1" indent="-355600">
              <a:lnSpc>
                <a:spcPct val="100000"/>
              </a:lnSpc>
            </a:pPr>
            <a:r>
              <a:rPr lang="ru-RU" sz="2200" dirty="0" smtClean="0"/>
              <a:t>Методы обнаружения ошибок предназначены для выявления повреждений со общений при их передаче по зашумленным каналам (вносящих эти ошибки). </a:t>
            </a:r>
          </a:p>
          <a:p>
            <a:pPr marL="355600" indent="-355600">
              <a:lnSpc>
                <a:spcPct val="100000"/>
              </a:lnSpc>
            </a:pPr>
            <a:r>
              <a:rPr lang="ru-RU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Основан на делении двоичных многочленов с остатком. </a:t>
            </a:r>
          </a:p>
          <a:p>
            <a:pPr marL="355600" indent="-355600">
              <a:lnSpc>
                <a:spcPct val="100000"/>
              </a:lnSpc>
            </a:pPr>
            <a:r>
              <a:rPr lang="ru-RU" sz="2200" dirty="0" smtClean="0"/>
              <a:t>является алгоритмом </a:t>
            </a:r>
            <a:r>
              <a:rPr lang="ru-RU" sz="2200" dirty="0" err="1" smtClean="0"/>
              <a:t>хэширования</a:t>
            </a:r>
            <a:r>
              <a:rPr lang="ru-RU" sz="2200" dirty="0" smtClean="0"/>
              <a:t>, </a:t>
            </a:r>
          </a:p>
          <a:p>
            <a:pPr marL="698500" lvl="1" indent="-355600">
              <a:lnSpc>
                <a:spcPct val="100000"/>
              </a:lnSpc>
            </a:pPr>
            <a:r>
              <a:rPr lang="ru-RU" sz="2200" dirty="0" smtClean="0"/>
              <a:t>отображает (</a:t>
            </a:r>
            <a:r>
              <a:rPr lang="ru-RU" sz="2200" dirty="0" err="1" smtClean="0"/>
              <a:t>хэширует</a:t>
            </a:r>
            <a:r>
              <a:rPr lang="ru-RU" sz="2200" dirty="0" smtClean="0"/>
              <a:t>) элементы большого набора данных в элемент меньшего размера. </a:t>
            </a:r>
          </a:p>
          <a:p>
            <a:pPr marL="1041400" lvl="2" indent="-355600">
              <a:lnSpc>
                <a:spcPct val="100000"/>
              </a:lnSpc>
            </a:pPr>
            <a:r>
              <a:rPr lang="ru-RU" sz="2200" dirty="0" smtClean="0"/>
              <a:t>Каждый отдельный элемент исходного набора данных отображается на один и только один элемент </a:t>
            </a:r>
            <a:r>
              <a:rPr lang="ru-RU" sz="2200" dirty="0" err="1" smtClean="0"/>
              <a:t>хэш</a:t>
            </a:r>
            <a:r>
              <a:rPr lang="ru-RU" sz="2200" dirty="0" smtClean="0"/>
              <a:t>-набора.</a:t>
            </a:r>
          </a:p>
          <a:p>
            <a:pPr marL="1384300" lvl="3" indent="-355600">
              <a:lnSpc>
                <a:spcPct val="100000"/>
              </a:lnSpc>
            </a:pPr>
            <a:r>
              <a:rPr lang="ru-RU" sz="2200" dirty="0" smtClean="0"/>
              <a:t>обратное не верно. </a:t>
            </a:r>
          </a:p>
          <a:p>
            <a:pPr>
              <a:lnSpc>
                <a:spcPct val="100000"/>
              </a:lnSpc>
            </a:pPr>
            <a:endParaRPr lang="ru-RU" sz="2400" dirty="0" smtClean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1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067" y="978233"/>
            <a:ext cx="3519000" cy="558733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846455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dirty="0" smtClean="0"/>
              <a:t>. </a:t>
            </a:r>
            <a:r>
              <a:rPr lang="ru-RU" sz="3600" b="1" dirty="0" smtClean="0"/>
              <a:t>Деление 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04900"/>
                <a:ext cx="5689599" cy="5334000"/>
              </a:xfrm>
            </p:spPr>
            <p:txBody>
              <a:bodyPr>
                <a:normAutofit/>
              </a:bodyPr>
              <a:lstStyle/>
              <a:p>
                <a:r>
                  <a:rPr lang="ru-RU" sz="1800" dirty="0" smtClean="0"/>
                  <a:t>Деление</a:t>
                </a:r>
                <a:endParaRPr lang="en-US" sz="1800" dirty="0" smtClean="0"/>
              </a:p>
              <a:p>
                <a:r>
                  <a:rPr lang="ru-RU" sz="1800" dirty="0" smtClean="0"/>
                  <a:t> </a:t>
                </a:r>
                <a:r>
                  <a:rPr lang="ru-RU" sz="1800" dirty="0"/>
                  <a:t>требуется знать, когда </a:t>
                </a:r>
                <a:r>
                  <a:rPr lang="ru-RU" sz="1800" dirty="0" smtClean="0"/>
                  <a:t>одно число</a:t>
                </a:r>
                <a:r>
                  <a:rPr lang="en-US" sz="1800" dirty="0" smtClean="0"/>
                  <a:t> </a:t>
                </a:r>
                <a:r>
                  <a:rPr lang="ru-RU" sz="1800" dirty="0" smtClean="0"/>
                  <a:t>превращается </a:t>
                </a:r>
                <a:br>
                  <a:rPr lang="ru-RU" sz="1800" dirty="0" smtClean="0"/>
                </a:br>
                <a:r>
                  <a:rPr lang="ru-RU" sz="1800" dirty="0" smtClean="0"/>
                  <a:t> в другое. </a:t>
                </a:r>
                <a:endParaRPr lang="en-US" sz="1800" dirty="0" smtClean="0"/>
              </a:p>
              <a:p>
                <a:r>
                  <a:rPr lang="ru-RU" sz="1800" dirty="0" smtClean="0"/>
                  <a:t>слабое понятие </a:t>
                </a:r>
                <a:r>
                  <a:rPr lang="ru-RU" sz="1800" dirty="0"/>
                  <a:t>размерности: </a:t>
                </a:r>
                <a:endParaRPr lang="en-US" sz="1800" dirty="0" smtClean="0"/>
              </a:p>
              <a:p>
                <a:r>
                  <a:rPr lang="ru-RU" sz="1800" dirty="0" smtClean="0"/>
                  <a:t>число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sz="1800" dirty="0"/>
                  <a:t>, если позиция самого старшего </a:t>
                </a:r>
                <a:r>
                  <a:rPr lang="ru-RU" sz="1800" dirty="0" smtClean="0"/>
                  <a:t>единичного </a:t>
                </a:r>
                <a:r>
                  <a:rPr lang="ru-RU" sz="1800" dirty="0"/>
                  <a:t>бита числа X </a:t>
                </a:r>
                <a:r>
                  <a:rPr lang="ru-RU" sz="1800" dirty="0" smtClean="0"/>
                  <a:t>больше или равна позиции </a:t>
                </a:r>
                <a:r>
                  <a:rPr lang="ru-RU" sz="1800" dirty="0"/>
                  <a:t>самого </a:t>
                </a:r>
                <a:r>
                  <a:rPr lang="ru-RU" sz="1800" dirty="0" smtClean="0"/>
                  <a:t>старшего</a:t>
                </a:r>
                <a:r>
                  <a:rPr lang="en-US" sz="1800" dirty="0" smtClean="0"/>
                  <a:t> </a:t>
                </a:r>
                <a:r>
                  <a:rPr lang="ru-RU" sz="1800" dirty="0" smtClean="0"/>
                  <a:t>единичного </a:t>
                </a:r>
                <a:r>
                  <a:rPr lang="ru-RU" sz="1800" dirty="0"/>
                  <a:t>бита числа Y. </a:t>
                </a:r>
                <a:endParaRPr lang="ru-RU" sz="18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04900"/>
                <a:ext cx="5689599" cy="5334000"/>
              </a:xfrm>
              <a:blipFill rotWithShape="0">
                <a:blip r:embed="rId3"/>
                <a:stretch>
                  <a:fillRect l="-643" t="-10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45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846455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b="1" dirty="0" smtClean="0"/>
              <a:t>.Сдвиг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04900"/>
            <a:ext cx="85598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Пусть число </a:t>
            </a:r>
            <a:r>
              <a:rPr lang="ru-RU" sz="1800" dirty="0"/>
              <a:t>A получено умножением числа B, </a:t>
            </a:r>
            <a:r>
              <a:rPr lang="ru-RU" sz="1800" dirty="0" smtClean="0"/>
              <a:t>на С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Тогда число A может быть получено из нулевого числа нуля, применяя операцию XOR к числу B, сдвинутому последовательно на каждую позицию.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Например</a:t>
            </a:r>
            <a:r>
              <a:rPr lang="ru-RU" sz="2200" dirty="0"/>
              <a:t>, если A </a:t>
            </a:r>
            <a:r>
              <a:rPr lang="ru-RU" sz="2200" dirty="0" smtClean="0"/>
              <a:t>равно 0111010110</a:t>
            </a:r>
            <a:r>
              <a:rPr lang="ru-RU" sz="2200" dirty="0"/>
              <a:t>, а B – 11, </a:t>
            </a:r>
            <a:endParaRPr lang="ru-RU" sz="22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A </a:t>
            </a:r>
            <a:r>
              <a:rPr lang="ru-RU" sz="2000" dirty="0"/>
              <a:t>из B </a:t>
            </a:r>
            <a:r>
              <a:rPr lang="ru-RU" sz="2000" dirty="0" smtClean="0"/>
              <a:t>может быть получено как:</a:t>
            </a: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MCY-Bold"/>
              </a:rPr>
              <a:t>	   0111010110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MCY-Bold"/>
              </a:rPr>
              <a:t>	= . . . . . . . 11.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MCY-Bold"/>
              </a:rPr>
              <a:t>	+ . . . . 11.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MCY-Bold"/>
              </a:rPr>
              <a:t>	+ . . . 11. . . . 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800" b="1" dirty="0" smtClean="0">
                <a:latin typeface="CourierMCY-Bold"/>
              </a:rPr>
              <a:t>   	   .11 . . . . . . .</a:t>
            </a:r>
            <a:endParaRPr lang="ru-RU" sz="18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Если A бы </a:t>
            </a:r>
            <a:r>
              <a:rPr lang="ru-RU" sz="2000" dirty="0"/>
              <a:t>было бы равно 0111010111, то </a:t>
            </a:r>
            <a:r>
              <a:rPr lang="ru-RU" sz="2000" dirty="0" smtClean="0"/>
              <a:t>не </a:t>
            </a:r>
            <a:r>
              <a:rPr lang="ru-RU" sz="2000" dirty="0"/>
              <a:t>удалось </a:t>
            </a:r>
            <a:r>
              <a:rPr lang="ru-RU" sz="2000" dirty="0" smtClean="0"/>
              <a:t>составить его </a:t>
            </a:r>
            <a:r>
              <a:rPr lang="ru-RU" sz="2000" dirty="0"/>
              <a:t>с помощью </a:t>
            </a:r>
            <a:r>
              <a:rPr lang="ru-RU" sz="2000" dirty="0" smtClean="0"/>
              <a:t>сдвигов </a:t>
            </a:r>
            <a:r>
              <a:rPr lang="ru-RU" sz="2000" dirty="0"/>
              <a:t>числа </a:t>
            </a:r>
            <a:r>
              <a:rPr lang="ru-RU" sz="2000" dirty="0" smtClean="0"/>
              <a:t>11,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В этом случае в </a:t>
            </a:r>
            <a:r>
              <a:rPr lang="ru-RU" sz="2000" dirty="0"/>
              <a:t>CRC арифметике </a:t>
            </a:r>
            <a:r>
              <a:rPr lang="en-US" sz="2000" dirty="0" smtClean="0"/>
              <a:t>A </a:t>
            </a:r>
            <a:r>
              <a:rPr lang="ru-RU" sz="2000" dirty="0" smtClean="0"/>
              <a:t>не </a:t>
            </a:r>
            <a:r>
              <a:rPr lang="ru-RU" sz="2000" dirty="0"/>
              <a:t>делится на B.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CRC </a:t>
            </a:r>
            <a:r>
              <a:rPr lang="ru-RU" sz="1800" dirty="0"/>
              <a:t>арифметика сводится </a:t>
            </a:r>
            <a:r>
              <a:rPr lang="ru-RU" sz="1800" dirty="0" smtClean="0"/>
              <a:t>к операции </a:t>
            </a:r>
            <a:r>
              <a:rPr lang="ru-RU" sz="1800" dirty="0"/>
              <a:t>"Исключающее ИЛИ" некоторого значения при различных </a:t>
            </a:r>
            <a:r>
              <a:rPr lang="ru-RU" sz="1800" dirty="0" smtClean="0"/>
              <a:t>величинах сдвига</a:t>
            </a:r>
            <a:r>
              <a:rPr lang="ru-RU" sz="1800" dirty="0"/>
              <a:t>.</a:t>
            </a:r>
            <a:endParaRPr lang="ru-RU" sz="1800" b="1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41" y="2865466"/>
            <a:ext cx="2193692" cy="134086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039533" y="27993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CourierMCY-Bold"/>
              </a:rPr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9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69850"/>
            <a:ext cx="878840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en-US" sz="3600" b="1" dirty="0" smtClean="0"/>
              <a:t>CRC </a:t>
            </a:r>
            <a:r>
              <a:rPr lang="ru-RU" sz="3600" b="1" dirty="0" smtClean="0"/>
              <a:t>деление при помощи сдвига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7792" y="1220067"/>
            <a:ext cx="4648200" cy="5334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 err="1" smtClean="0"/>
              <a:t>While</a:t>
            </a:r>
            <a:r>
              <a:rPr lang="ru-RU" sz="2000" dirty="0" smtClean="0"/>
              <a:t> </a:t>
            </a:r>
            <a:r>
              <a:rPr lang="ru-RU" sz="2000" dirty="0"/>
              <a:t>(пока еще есть необработанные биты)</a:t>
            </a:r>
          </a:p>
          <a:p>
            <a:pPr marL="342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 smtClean="0"/>
              <a:t>Сдвиг регистра </a:t>
            </a:r>
            <a:r>
              <a:rPr lang="ru-RU" sz="2000" dirty="0"/>
              <a:t>на 1 бит влево </a:t>
            </a:r>
            <a:endParaRPr lang="ru-RU" sz="2000" dirty="0" smtClean="0"/>
          </a:p>
          <a:p>
            <a:pPr marL="342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 smtClean="0"/>
              <a:t>Помещение очередной бита </a:t>
            </a:r>
            <a:r>
              <a:rPr lang="ru-RU" sz="2000" dirty="0"/>
              <a:t>из сообщения в 0 позицию регистра.</a:t>
            </a:r>
          </a:p>
          <a:p>
            <a:pPr marL="342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 err="1"/>
              <a:t>If</a:t>
            </a:r>
            <a:r>
              <a:rPr lang="ru-RU" sz="2000" dirty="0"/>
              <a:t> </a:t>
            </a:r>
            <a:r>
              <a:rPr lang="ru-RU" sz="2000" dirty="0" smtClean="0"/>
              <a:t>(</a:t>
            </a:r>
            <a:r>
              <a:rPr lang="ru-RU" sz="2000" dirty="0"/>
              <a:t>очередной </a:t>
            </a:r>
            <a:r>
              <a:rPr lang="ru-RU" sz="2000" dirty="0" smtClean="0"/>
              <a:t>бит == </a:t>
            </a:r>
            <a:r>
              <a:rPr lang="ru-RU" sz="2000" dirty="0"/>
              <a:t>"1")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 smtClean="0"/>
              <a:t>	Регистр </a:t>
            </a:r>
            <a:r>
              <a:rPr lang="ru-RU" sz="2000" dirty="0"/>
              <a:t>= Регистр </a:t>
            </a:r>
            <a:r>
              <a:rPr lang="en-US" sz="2000" dirty="0"/>
              <a:t>XOR </a:t>
            </a:r>
            <a:r>
              <a:rPr lang="ru-RU" sz="2000" dirty="0" smtClean="0"/>
              <a:t>Полином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 smtClean="0"/>
              <a:t>     </a:t>
            </a:r>
            <a:r>
              <a:rPr lang="en-US" sz="2000" dirty="0" smtClean="0"/>
              <a:t>end if</a:t>
            </a:r>
            <a:r>
              <a:rPr lang="ru-RU" sz="2000" dirty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smtClean="0"/>
              <a:t>End</a:t>
            </a:r>
            <a:r>
              <a:rPr lang="ru-RU" sz="2000" dirty="0" smtClean="0"/>
              <a:t> </a:t>
            </a:r>
            <a:r>
              <a:rPr lang="ru-RU" sz="2000" dirty="0" err="1"/>
              <a:t>While</a:t>
            </a:r>
            <a:r>
              <a:rPr lang="ru-RU" sz="2000" dirty="0"/>
              <a:t> 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/>
              <a:t>Теперь в регистре содержится остаток</a:t>
            </a:r>
            <a:endParaRPr lang="ru-RU" sz="2000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3039533" y="27993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CourierMCY-Bold"/>
              </a:rPr>
              <a:t>  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223933" y="1604707"/>
            <a:ext cx="39200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HelveticaNeue"/>
              </a:rPr>
              <a:t>1101010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^101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====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111010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^101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===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10010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^101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===== получили 0, </a:t>
            </a:r>
            <a:r>
              <a:rPr lang="ru-RU" dirty="0" smtClean="0">
                <a:solidFill>
                  <a:srgbClr val="222222"/>
                </a:solidFill>
                <a:latin typeface="HelveticaNeue"/>
              </a:rPr>
              <a:t>сдвиг на </a:t>
            </a:r>
            <a:r>
              <a:rPr lang="ru-RU" dirty="0">
                <a:solidFill>
                  <a:srgbClr val="222222"/>
                </a:solidFill>
                <a:latin typeface="HelveticaNeue"/>
              </a:rPr>
              <a:t>2 бита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110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^101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===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11</a:t>
            </a:r>
          </a:p>
          <a:p>
            <a:r>
              <a:rPr lang="ru-RU" dirty="0">
                <a:solidFill>
                  <a:srgbClr val="222222"/>
                </a:solidFill>
                <a:latin typeface="HelveticaNeue"/>
              </a:rPr>
              <a:t>Готово! CRC = 11</a:t>
            </a:r>
            <a:endParaRPr lang="ru-RU" b="0" i="0" dirty="0">
              <a:solidFill>
                <a:srgbClr val="222222"/>
              </a:solidFill>
              <a:effectLst/>
              <a:latin typeface="Helvetica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116061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946359" y="5575025"/>
            <a:ext cx="3813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практике</a:t>
            </a:r>
            <a:br>
              <a:rPr lang="ru-RU" dirty="0" smtClean="0"/>
            </a:br>
            <a:r>
              <a:rPr lang="ru-RU" dirty="0" smtClean="0"/>
              <a:t> двигают входное сообщение влево, </a:t>
            </a:r>
            <a:br>
              <a:rPr lang="ru-RU" dirty="0" smtClean="0"/>
            </a:br>
            <a:r>
              <a:rPr lang="ru-RU" dirty="0" smtClean="0"/>
              <a:t>а не полином вправо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62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69850"/>
            <a:ext cx="878840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b="1" dirty="0" smtClean="0"/>
              <a:t>.</a:t>
            </a:r>
            <a:r>
              <a:rPr lang="en-US" sz="3600" b="1" dirty="0" smtClean="0"/>
              <a:t> CRC </a:t>
            </a:r>
            <a:r>
              <a:rPr lang="ru-RU" sz="3600" b="1" dirty="0" smtClean="0"/>
              <a:t>деление при помощи сдвига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39533" y="27993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CourierMCY-Bold"/>
              </a:rPr>
              <a:t>   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98533" y="2293915"/>
            <a:ext cx="39200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  <a:latin typeface="HelveticaNeue"/>
              </a:rPr>
              <a:t>1 101 010</a:t>
            </a:r>
            <a:r>
              <a:rPr lang="ru-RU" dirty="0">
                <a:solidFill>
                  <a:srgbClr val="222222"/>
                </a:solidFill>
                <a:latin typeface="HelveticaNeue"/>
              </a:rPr>
              <a:t/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^101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====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 smtClean="0">
                <a:solidFill>
                  <a:srgbClr val="222222"/>
                </a:solidFill>
                <a:latin typeface="HelveticaNeue"/>
              </a:rPr>
              <a:t>111 010</a:t>
            </a:r>
            <a:r>
              <a:rPr lang="ru-RU" dirty="0">
                <a:solidFill>
                  <a:srgbClr val="222222"/>
                </a:solidFill>
                <a:latin typeface="HelveticaNeue"/>
              </a:rPr>
              <a:t/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^101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===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10010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^101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===== получили 0, </a:t>
            </a:r>
            <a:r>
              <a:rPr lang="ru-RU" dirty="0" smtClean="0">
                <a:solidFill>
                  <a:srgbClr val="222222"/>
                </a:solidFill>
                <a:latin typeface="HelveticaNeue"/>
              </a:rPr>
              <a:t>сдвиг на </a:t>
            </a:r>
            <a:r>
              <a:rPr lang="ru-RU" dirty="0">
                <a:solidFill>
                  <a:srgbClr val="222222"/>
                </a:solidFill>
                <a:latin typeface="HelveticaNeue"/>
              </a:rPr>
              <a:t>2 бита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110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^101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===</a:t>
            </a:r>
            <a:br>
              <a:rPr lang="ru-RU" dirty="0">
                <a:solidFill>
                  <a:srgbClr val="222222"/>
                </a:solidFill>
                <a:latin typeface="HelveticaNeue"/>
              </a:rPr>
            </a:br>
            <a:r>
              <a:rPr lang="ru-RU" dirty="0">
                <a:solidFill>
                  <a:srgbClr val="222222"/>
                </a:solidFill>
                <a:latin typeface="HelveticaNeue"/>
              </a:rPr>
              <a:t>11</a:t>
            </a:r>
          </a:p>
          <a:p>
            <a:r>
              <a:rPr lang="ru-RU" dirty="0">
                <a:solidFill>
                  <a:srgbClr val="222222"/>
                </a:solidFill>
                <a:latin typeface="HelveticaNeue"/>
              </a:rPr>
              <a:t>Готово! CRC = 11</a:t>
            </a:r>
            <a:endParaRPr lang="ru-RU" b="0" i="0" dirty="0">
              <a:solidFill>
                <a:srgbClr val="222222"/>
              </a:solidFill>
              <a:effectLst/>
              <a:latin typeface="Helvetica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86400" y="178762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Пример: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6892" y="989565"/>
            <a:ext cx="3813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практике</a:t>
            </a:r>
            <a:br>
              <a:rPr lang="ru-RU" dirty="0" smtClean="0"/>
            </a:br>
            <a:r>
              <a:rPr lang="ru-RU" dirty="0" smtClean="0"/>
              <a:t> двигают входное сообщение влево, </a:t>
            </a:r>
            <a:br>
              <a:rPr lang="ru-RU" dirty="0" smtClean="0"/>
            </a:br>
            <a:r>
              <a:rPr lang="ru-RU" dirty="0" smtClean="0"/>
              <a:t>а не полином вправо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64584" y="2005565"/>
            <a:ext cx="445981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Шаг 1. </a:t>
            </a:r>
            <a:r>
              <a:rPr lang="en-US" dirty="0"/>
              <a:t>r = 1 // </a:t>
            </a:r>
            <a:r>
              <a:rPr lang="ru-RU" dirty="0"/>
              <a:t>Отделили первый бит</a:t>
            </a:r>
            <a:br>
              <a:rPr lang="ru-RU" dirty="0"/>
            </a:br>
            <a:r>
              <a:rPr lang="en-US" dirty="0"/>
              <a:t>data = </a:t>
            </a:r>
            <a:r>
              <a:rPr lang="ru-RU" dirty="0" smtClean="0"/>
              <a:t>1</a:t>
            </a:r>
            <a:r>
              <a:rPr lang="en-US" dirty="0" smtClean="0"/>
              <a:t>101</a:t>
            </a:r>
            <a:r>
              <a:rPr lang="ru-RU" dirty="0" smtClean="0"/>
              <a:t> </a:t>
            </a:r>
            <a:r>
              <a:rPr lang="en-US" dirty="0" smtClean="0"/>
              <a:t>010 </a:t>
            </a:r>
            <a:r>
              <a:rPr lang="en-US" dirty="0"/>
              <a:t>// r=1, </a:t>
            </a:r>
            <a:r>
              <a:rPr lang="ru-RU" dirty="0"/>
              <a:t>поэтому делаем </a:t>
            </a:r>
            <a:r>
              <a:rPr lang="en-US" dirty="0"/>
              <a:t>XOR</a:t>
            </a:r>
            <a:br>
              <a:rPr lang="en-US" dirty="0"/>
            </a:br>
            <a:r>
              <a:rPr lang="en-US" dirty="0" smtClean="0"/>
              <a:t>^</a:t>
            </a:r>
            <a:r>
              <a:rPr lang="ru-RU" dirty="0" smtClean="0"/>
              <a:t>1</a:t>
            </a:r>
            <a:r>
              <a:rPr lang="en-US" dirty="0" smtClean="0"/>
              <a:t>01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======</a:t>
            </a:r>
            <a:br>
              <a:rPr lang="en-US" dirty="0"/>
            </a:br>
            <a:r>
              <a:rPr lang="en-US" dirty="0" smtClean="0"/>
              <a:t>111</a:t>
            </a:r>
            <a:r>
              <a:rPr lang="ru-RU" dirty="0" smtClean="0"/>
              <a:t> </a:t>
            </a:r>
            <a:r>
              <a:rPr lang="en-US" dirty="0" smtClean="0"/>
              <a:t>010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Шаг 2. </a:t>
            </a:r>
            <a:r>
              <a:rPr lang="en-US" dirty="0"/>
              <a:t>r = 1</a:t>
            </a:r>
            <a:br>
              <a:rPr lang="en-US" dirty="0"/>
            </a:br>
            <a:r>
              <a:rPr lang="en-US" dirty="0"/>
              <a:t>data = </a:t>
            </a:r>
            <a:r>
              <a:rPr lang="en-US" dirty="0" smtClean="0"/>
              <a:t>11</a:t>
            </a:r>
            <a:r>
              <a:rPr lang="ru-RU" dirty="0" smtClean="0"/>
              <a:t> </a:t>
            </a:r>
            <a:r>
              <a:rPr lang="en-US" dirty="0" smtClean="0"/>
              <a:t>010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^</a:t>
            </a:r>
            <a:r>
              <a:rPr lang="ru-RU" dirty="0" smtClean="0"/>
              <a:t>1</a:t>
            </a:r>
            <a:r>
              <a:rPr lang="en-US" dirty="0" smtClean="0"/>
              <a:t>01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=====</a:t>
            </a:r>
            <a:br>
              <a:rPr lang="en-US" dirty="0"/>
            </a:br>
            <a:r>
              <a:rPr lang="en-US" dirty="0" smtClean="0"/>
              <a:t>10</a:t>
            </a:r>
            <a:r>
              <a:rPr lang="ru-RU" dirty="0" smtClean="0"/>
              <a:t> </a:t>
            </a:r>
            <a:r>
              <a:rPr lang="en-US" dirty="0" smtClean="0"/>
              <a:t>010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Шаг 3. </a:t>
            </a:r>
            <a:r>
              <a:rPr lang="en-US" dirty="0"/>
              <a:t>r = 1</a:t>
            </a:r>
            <a:br>
              <a:rPr lang="en-US" dirty="0"/>
            </a:br>
            <a:r>
              <a:rPr lang="en-US" dirty="0"/>
              <a:t>data = </a:t>
            </a:r>
            <a:r>
              <a:rPr lang="en-US" dirty="0" smtClean="0"/>
              <a:t>0</a:t>
            </a:r>
            <a:r>
              <a:rPr lang="ru-RU" dirty="0" smtClean="0"/>
              <a:t> </a:t>
            </a:r>
            <a:r>
              <a:rPr lang="en-US" dirty="0" smtClean="0"/>
              <a:t>010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^</a:t>
            </a:r>
            <a:r>
              <a:rPr lang="ru-RU" dirty="0" smtClean="0"/>
              <a:t>1</a:t>
            </a:r>
            <a:r>
              <a:rPr lang="en-US" dirty="0" smtClean="0"/>
              <a:t>01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====</a:t>
            </a:r>
            <a:br>
              <a:rPr lang="en-US" dirty="0"/>
            </a:br>
            <a:r>
              <a:rPr lang="en-US" dirty="0" smtClean="0"/>
              <a:t>0</a:t>
            </a:r>
            <a:r>
              <a:rPr lang="ru-RU" dirty="0" smtClean="0"/>
              <a:t> </a:t>
            </a:r>
            <a:r>
              <a:rPr lang="en-US" dirty="0" smtClean="0"/>
              <a:t>110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Шаг 4. </a:t>
            </a:r>
            <a:r>
              <a:rPr lang="en-US" dirty="0"/>
              <a:t>r = 0 // XOR </a:t>
            </a:r>
            <a:r>
              <a:rPr lang="ru-RU" dirty="0"/>
              <a:t>не делаем</a:t>
            </a:r>
            <a:br>
              <a:rPr lang="ru-RU" dirty="0"/>
            </a:br>
            <a:r>
              <a:rPr lang="en-US" dirty="0"/>
              <a:t>data = 110</a:t>
            </a:r>
            <a:br>
              <a:rPr lang="en-US" dirty="0"/>
            </a:br>
            <a:r>
              <a:rPr lang="ru-RU" dirty="0"/>
              <a:t>Шаг 5. </a:t>
            </a:r>
            <a:r>
              <a:rPr lang="en-US" dirty="0"/>
              <a:t>r = 1</a:t>
            </a:r>
            <a:br>
              <a:rPr lang="en-US" dirty="0"/>
            </a:br>
            <a:r>
              <a:rPr lang="en-US" dirty="0"/>
              <a:t>data = 10</a:t>
            </a:r>
            <a:br>
              <a:rPr lang="en-US" dirty="0"/>
            </a:br>
            <a:r>
              <a:rPr lang="en-US" dirty="0" smtClean="0"/>
              <a:t>^</a:t>
            </a:r>
            <a:r>
              <a:rPr lang="ru-RU" dirty="0" smtClean="0"/>
              <a:t>1</a:t>
            </a:r>
            <a:r>
              <a:rPr lang="en-US" dirty="0" smtClean="0"/>
              <a:t>01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==</a:t>
            </a:r>
            <a:br>
              <a:rPr lang="en-US" dirty="0"/>
            </a:br>
            <a:r>
              <a:rPr lang="en-US" dirty="0"/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590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846455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b="1" dirty="0" smtClean="0"/>
              <a:t>. Алгоритм расчета </a:t>
            </a:r>
            <a:r>
              <a:rPr lang="en-US" sz="3600" b="1" dirty="0" smtClean="0"/>
              <a:t>CRC </a:t>
            </a:r>
            <a:r>
              <a:rPr lang="ru-RU" sz="3600" b="1" dirty="0" smtClean="0"/>
              <a:t>суммы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04900"/>
            <a:ext cx="8559800" cy="5334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Чтобы </a:t>
            </a:r>
            <a:r>
              <a:rPr lang="ru-RU" sz="2200" dirty="0"/>
              <a:t>выполнить вычисление CRC, </a:t>
            </a:r>
            <a:r>
              <a:rPr lang="ru-RU" sz="2200" dirty="0" smtClean="0"/>
              <a:t>необходимо </a:t>
            </a:r>
            <a:r>
              <a:rPr lang="ru-RU" sz="2200" b="1" dirty="0"/>
              <a:t>выбрать</a:t>
            </a:r>
            <a:r>
              <a:rPr lang="ru-RU" sz="2200" dirty="0"/>
              <a:t> </a:t>
            </a:r>
            <a:r>
              <a:rPr lang="ru-RU" sz="2200" dirty="0" smtClean="0"/>
              <a:t>делитель</a:t>
            </a:r>
            <a:r>
              <a:rPr lang="en-US" sz="2200" dirty="0" smtClean="0"/>
              <a:t> </a:t>
            </a:r>
            <a:r>
              <a:rPr lang="ru-RU" sz="2200" b="1" dirty="0" smtClean="0"/>
              <a:t>генераторны</a:t>
            </a:r>
            <a:r>
              <a:rPr lang="ru-RU" sz="2200" b="1" dirty="0"/>
              <a:t>й</a:t>
            </a:r>
            <a:r>
              <a:rPr lang="ru-RU" sz="2200" b="1" dirty="0" smtClean="0"/>
              <a:t> полином (</a:t>
            </a:r>
            <a:r>
              <a:rPr lang="ru-RU" sz="2200" b="1" dirty="0" err="1" smtClean="0"/>
              <a:t>generator</a:t>
            </a:r>
            <a:r>
              <a:rPr lang="en-US" sz="2200" b="1" dirty="0" smtClean="0"/>
              <a:t> </a:t>
            </a:r>
            <a:r>
              <a:rPr lang="ru-RU" sz="2200" b="1" dirty="0" err="1" smtClean="0"/>
              <a:t>polinomial</a:t>
            </a:r>
            <a:r>
              <a:rPr lang="ru-RU" sz="2200" b="1" dirty="0" smtClean="0"/>
              <a:t>)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1900" dirty="0" smtClean="0"/>
              <a:t>Стандартные полиномы выбраны такими, чтобы вероятность ошибки была как можно меньше.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1900" b="1" dirty="0" smtClean="0"/>
              <a:t>Степень </a:t>
            </a:r>
            <a:r>
              <a:rPr lang="ru-RU" sz="1900" b="1" dirty="0"/>
              <a:t>полинома W (</a:t>
            </a:r>
            <a:r>
              <a:rPr lang="ru-RU" sz="1900" dirty="0" err="1"/>
              <a:t>Width</a:t>
            </a:r>
            <a:r>
              <a:rPr lang="ru-RU" sz="1900" dirty="0"/>
              <a:t> – ширина) (позиция самого старшего </a:t>
            </a:r>
            <a:r>
              <a:rPr lang="ru-RU" sz="1900" dirty="0" smtClean="0"/>
              <a:t>единичного бита</a:t>
            </a:r>
            <a:r>
              <a:rPr lang="ru-RU" sz="1900" dirty="0"/>
              <a:t>) </a:t>
            </a:r>
            <a:endParaRPr lang="en-US" sz="1900" dirty="0" smtClean="0"/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ru-RU" sz="1900" dirty="0" smtClean="0"/>
              <a:t>Напр. Для 10011  степе</a:t>
            </a:r>
            <a:r>
              <a:rPr lang="ru-RU" sz="1900" dirty="0"/>
              <a:t>н</a:t>
            </a:r>
            <a:r>
              <a:rPr lang="ru-RU" sz="1900" dirty="0" smtClean="0"/>
              <a:t>ь равна 4 (не 5). </a:t>
            </a:r>
            <a:endParaRPr lang="en-US" sz="1900" dirty="0" smtClean="0"/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Вероятность ошибки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1/W,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где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степень полинома </a:t>
            </a:r>
            <a:r>
              <a:rPr 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CRC</a:t>
            </a:r>
          </a:p>
          <a:p>
            <a:pPr lvl="3">
              <a:lnSpc>
                <a:spcPct val="110000"/>
              </a:lnSpc>
              <a:spcBef>
                <a:spcPts val="1200"/>
              </a:spcBef>
            </a:pPr>
            <a:r>
              <a:rPr lang="ru-RU" sz="1750" dirty="0" smtClean="0"/>
              <a:t>Наиболее распространены </a:t>
            </a:r>
            <a:r>
              <a:rPr lang="en-US" sz="1750" dirty="0" smtClean="0"/>
              <a:t>CRC1, CRC4, CRC8, CRC</a:t>
            </a:r>
            <a:r>
              <a:rPr lang="ru-RU" sz="1750" dirty="0" smtClean="0"/>
              <a:t>16</a:t>
            </a:r>
            <a:r>
              <a:rPr lang="en-US" sz="1750" dirty="0" smtClean="0"/>
              <a:t>, CRC</a:t>
            </a:r>
            <a:r>
              <a:rPr lang="ru-RU" sz="1750" dirty="0" smtClean="0"/>
              <a:t>32</a:t>
            </a:r>
            <a:r>
              <a:rPr lang="ru-RU" sz="1750" dirty="0"/>
              <a:t>, </a:t>
            </a:r>
            <a:endParaRPr lang="en-US" sz="175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b="1" dirty="0" smtClean="0"/>
              <a:t>Двоично</a:t>
            </a:r>
            <a:r>
              <a:rPr lang="en-US" sz="2200" b="1" dirty="0" smtClean="0"/>
              <a:t>e</a:t>
            </a:r>
            <a:r>
              <a:rPr lang="ru-RU" sz="2200" b="1" dirty="0" smtClean="0"/>
              <a:t> сообщение дополняется </a:t>
            </a:r>
            <a:r>
              <a:rPr lang="en-US" sz="2200" b="1" dirty="0" smtClean="0"/>
              <a:t>W </a:t>
            </a:r>
            <a:r>
              <a:rPr lang="ru-RU" sz="2200" b="1" dirty="0" smtClean="0"/>
              <a:t>нулевыми битами.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i="1" dirty="0" smtClean="0"/>
              <a:t>Расчет </a:t>
            </a:r>
            <a:r>
              <a:rPr lang="en-US" sz="2200" i="1" dirty="0" smtClean="0"/>
              <a:t>CRC </a:t>
            </a:r>
            <a:r>
              <a:rPr lang="ru-RU" sz="2200" i="1" dirty="0" smtClean="0"/>
              <a:t>суммы производится  </a:t>
            </a:r>
            <a:r>
              <a:rPr lang="en-US" sz="2200" i="1" dirty="0" smtClean="0"/>
              <a:t>CRC </a:t>
            </a:r>
            <a:r>
              <a:rPr lang="ru-RU" sz="2200" i="1" dirty="0" smtClean="0"/>
              <a:t>делением двоичного сообщения на генераторный полином</a:t>
            </a:r>
            <a:r>
              <a:rPr lang="en-US" sz="2200" i="1" dirty="0" smtClean="0"/>
              <a:t> </a:t>
            </a:r>
            <a:r>
              <a:rPr lang="ru-RU" sz="2200" i="1" dirty="0" smtClean="0"/>
              <a:t>или табличным методом.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Остаток деления является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CRC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суммой.</a:t>
            </a:r>
            <a:endParaRPr lang="ru-RU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39533" y="27993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CourierMCY-Bold"/>
              </a:rPr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86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949" y="970999"/>
            <a:ext cx="6770251" cy="5887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846455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b="1" dirty="0" smtClean="0"/>
              <a:t>. Алгоритм расчета </a:t>
            </a:r>
            <a:r>
              <a:rPr lang="en-US" sz="3600" b="1" dirty="0" smtClean="0"/>
              <a:t>CRC </a:t>
            </a:r>
            <a:r>
              <a:rPr lang="ru-RU" sz="3600" b="1" dirty="0" smtClean="0"/>
              <a:t>суммы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363132"/>
            <a:ext cx="3217333" cy="5075767"/>
          </a:xfrm>
        </p:spPr>
        <p:txBody>
          <a:bodyPr>
            <a:normAutofit/>
          </a:bodyPr>
          <a:lstStyle/>
          <a:p>
            <a:endParaRPr lang="ru-RU" sz="1800" dirty="0" smtClean="0"/>
          </a:p>
          <a:p>
            <a:endParaRPr lang="ru-RU" sz="1800" dirty="0"/>
          </a:p>
          <a:p>
            <a:r>
              <a:rPr lang="ru-RU" sz="1800" dirty="0" smtClean="0"/>
              <a:t>Исходное сообщение </a:t>
            </a:r>
            <a:r>
              <a:rPr lang="ru-RU" sz="1800" b="1" dirty="0" smtClean="0"/>
              <a:t>:</a:t>
            </a:r>
          </a:p>
          <a:p>
            <a:pPr lvl="1"/>
            <a:r>
              <a:rPr lang="ru-RU" sz="2200" b="1" dirty="0"/>
              <a:t>1101011011</a:t>
            </a:r>
          </a:p>
          <a:p>
            <a:r>
              <a:rPr lang="ru-RU" sz="1800" dirty="0"/>
              <a:t>Полином </a:t>
            </a:r>
            <a:r>
              <a:rPr lang="ru-RU" sz="1800" b="1" dirty="0"/>
              <a:t>: </a:t>
            </a:r>
            <a:endParaRPr lang="ru-RU" sz="1800" b="1" dirty="0" smtClean="0"/>
          </a:p>
          <a:p>
            <a:pPr lvl="1"/>
            <a:r>
              <a:rPr lang="ru-RU" sz="2200" b="1" dirty="0"/>
              <a:t>10011</a:t>
            </a:r>
          </a:p>
          <a:p>
            <a:r>
              <a:rPr lang="ru-RU" sz="1800" dirty="0" smtClean="0"/>
              <a:t>Сообщение, дополненное </a:t>
            </a:r>
            <a:r>
              <a:rPr lang="ru-RU" sz="1800" dirty="0"/>
              <a:t>W </a:t>
            </a:r>
            <a:r>
              <a:rPr lang="ru-RU" sz="1800" dirty="0" smtClean="0"/>
              <a:t>битами </a:t>
            </a:r>
            <a:r>
              <a:rPr lang="ru-RU" sz="1800" b="1" dirty="0" smtClean="0"/>
              <a:t>:</a:t>
            </a:r>
          </a:p>
          <a:p>
            <a:pPr lvl="1"/>
            <a:r>
              <a:rPr lang="ru-RU" sz="2200" b="1" dirty="0" smtClean="0"/>
              <a:t>11010110110000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39533" y="27993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CourierMCY-Bold"/>
              </a:rPr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14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947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Контрольная сумма. </a:t>
            </a:r>
            <a:br>
              <a:rPr lang="ru-RU" sz="3200" b="1" dirty="0"/>
            </a:br>
            <a:r>
              <a:rPr lang="en-US" sz="3200" b="1" dirty="0" smtClean="0"/>
              <a:t>CRC </a:t>
            </a:r>
            <a:r>
              <a:rPr lang="ru-RU" sz="3200" b="1" dirty="0" smtClean="0"/>
              <a:t> алгоритм побитового сдвига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" y="1244601"/>
            <a:ext cx="8312150" cy="5198534"/>
          </a:xfrm>
        </p:spPr>
        <p:txBody>
          <a:bodyPr>
            <a:no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AutoNum type="arabicPeriod"/>
            </a:pPr>
            <a:r>
              <a:rPr lang="ru-RU" sz="1900" dirty="0" smtClean="0"/>
              <a:t> Создаётся </a:t>
            </a:r>
            <a:r>
              <a:rPr lang="ru-RU" sz="1900" dirty="0"/>
              <a:t>массив, заполненный нулями, </a:t>
            </a:r>
            <a:r>
              <a:rPr lang="ru-RU" sz="1900" dirty="0" smtClean="0"/>
              <a:t>длина= степени полинома </a:t>
            </a:r>
            <a:r>
              <a:rPr lang="en-US" sz="1900" dirty="0" smtClean="0"/>
              <a:t>W</a:t>
            </a:r>
            <a:r>
              <a:rPr lang="ru-RU" sz="1900" dirty="0" smtClean="0"/>
              <a:t>.</a:t>
            </a:r>
            <a:endParaRPr lang="ru-RU" sz="19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AutoNum type="arabicPeriod" startAt="2"/>
            </a:pPr>
            <a:r>
              <a:rPr lang="ru-RU" sz="1900" dirty="0" smtClean="0"/>
              <a:t> Исходное </a:t>
            </a:r>
            <a:r>
              <a:rPr lang="ru-RU" sz="1900" dirty="0"/>
              <a:t>сообщение дополняется </a:t>
            </a:r>
            <a:r>
              <a:rPr lang="en-US" sz="1900" dirty="0" smtClean="0"/>
              <a:t>W </a:t>
            </a:r>
            <a:r>
              <a:rPr lang="ru-RU" sz="1900" dirty="0" smtClean="0"/>
              <a:t>нулями </a:t>
            </a:r>
            <a:r>
              <a:rPr lang="ru-RU" sz="1900" dirty="0"/>
              <a:t>в младших </a:t>
            </a:r>
            <a:r>
              <a:rPr lang="ru-RU" sz="1900" dirty="0" smtClean="0"/>
              <a:t>разрядах.</a:t>
            </a:r>
            <a:endParaRPr lang="ru-RU" sz="19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AutoNum type="arabicPeriod" startAt="3"/>
            </a:pPr>
            <a:r>
              <a:rPr lang="ru-RU" sz="1900" dirty="0" smtClean="0"/>
              <a:t> В </a:t>
            </a:r>
            <a:r>
              <a:rPr lang="ru-RU" sz="1900" dirty="0"/>
              <a:t>младший разряд регистра заносится один старший бит сообщения, а из старшего разряда регистра выдвигается один бит.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AutoNum type="arabicPeriod" startAt="4"/>
            </a:pPr>
            <a:r>
              <a:rPr lang="ru-RU" sz="1900" dirty="0" smtClean="0"/>
              <a:t> Если </a:t>
            </a:r>
            <a:r>
              <a:rPr lang="ru-RU" sz="1900" dirty="0"/>
              <a:t>выдвинутый бит равен "1", то производится </a:t>
            </a:r>
            <a:r>
              <a:rPr lang="ru-RU" sz="1900" dirty="0" smtClean="0"/>
              <a:t>операция XOR.</a:t>
            </a:r>
            <a:endParaRPr lang="ru-RU" sz="19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AutoNum type="arabicPeriod" startAt="5"/>
            </a:pPr>
            <a:r>
              <a:rPr lang="ru-RU" sz="1900" dirty="0" smtClean="0"/>
              <a:t> Если в сообщении ещё есть биты, переходим к шагу 3).</a:t>
            </a:r>
            <a:endParaRPr lang="ru-RU" sz="19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AutoNum type="arabicPeriod" startAt="6"/>
            </a:pPr>
            <a:r>
              <a:rPr lang="ru-RU" sz="1900" dirty="0" smtClean="0"/>
              <a:t> Остаток </a:t>
            </a:r>
            <a:r>
              <a:rPr lang="ru-RU" sz="1900" dirty="0"/>
              <a:t>от </a:t>
            </a:r>
            <a:r>
              <a:rPr lang="ru-RU" sz="1900" dirty="0" smtClean="0"/>
              <a:t>деления</a:t>
            </a:r>
            <a:r>
              <a:rPr lang="en-US" sz="1900" dirty="0" smtClean="0"/>
              <a:t> </a:t>
            </a:r>
            <a:r>
              <a:rPr lang="ru-RU" sz="1900" dirty="0" smtClean="0"/>
              <a:t>после прохождения всех бит  контрольная сумма </a:t>
            </a:r>
            <a:r>
              <a:rPr lang="ru-RU" sz="1900" dirty="0"/>
              <a:t>CRC.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900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9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900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9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900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900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900" dirty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sz="1900" dirty="0" smtClean="0"/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900" dirty="0" smtClean="0"/>
              <a:t> </a:t>
            </a:r>
            <a:r>
              <a:rPr lang="ru-RU" sz="1900" dirty="0"/>
              <a:t>деление исходной последовательности битов на число (1)00000111, или многочлен x8 + x2 + x1 + x0</a:t>
            </a:r>
            <a:r>
              <a:rPr lang="ru-RU" sz="1900" dirty="0" smtClean="0"/>
              <a:t>.</a:t>
            </a:r>
            <a:r>
              <a:rPr lang="ru-RU" sz="1900" dirty="0"/>
              <a:t>                                                                                        </a:t>
            </a:r>
          </a:p>
          <a:p>
            <a:pPr lvl="1"/>
            <a:endParaRPr lang="ru-RU" sz="19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6200" y="1207876"/>
            <a:ext cx="65" cy="917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0" rIns="0" bIns="3174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rgbClr val="E4524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Схематичное представление вычисления CRC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276725"/>
            <a:ext cx="56578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6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69850"/>
            <a:ext cx="878840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сумма. </a:t>
            </a:r>
            <a:br>
              <a:rPr lang="ru-RU" sz="3600" b="1" dirty="0"/>
            </a:br>
            <a:r>
              <a:rPr lang="en-US" sz="3600" b="1" dirty="0"/>
              <a:t>CRC </a:t>
            </a:r>
            <a:r>
              <a:rPr lang="ru-RU" sz="3600" b="1" dirty="0"/>
              <a:t> алгоритм </a:t>
            </a:r>
            <a:r>
              <a:rPr lang="ru-RU" sz="3600" b="1" dirty="0" smtClean="0"/>
              <a:t>табличного сдвига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39533" y="27993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CourierMCY-Bold"/>
              </a:rPr>
              <a:t> 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085850"/>
            <a:ext cx="8324850" cy="5419725"/>
          </a:xfrm>
        </p:spPr>
        <p:txBody>
          <a:bodyPr/>
          <a:lstStyle/>
          <a:p>
            <a:r>
              <a:rPr lang="ru-RU" dirty="0" smtClean="0"/>
              <a:t>Остаток </a:t>
            </a:r>
            <a:r>
              <a:rPr lang="en-US" dirty="0" smtClean="0"/>
              <a:t>CRC </a:t>
            </a:r>
            <a:r>
              <a:rPr lang="ru-RU" dirty="0" smtClean="0"/>
              <a:t>является независимым от остатков делений других байт.</a:t>
            </a:r>
            <a:endParaRPr lang="en-US" dirty="0" smtClean="0"/>
          </a:p>
          <a:p>
            <a:r>
              <a:rPr lang="ru-RU" dirty="0" smtClean="0"/>
              <a:t>Таким образом можно заранее записать остатки деления каждого возможного байта и т от 00</a:t>
            </a:r>
            <a:r>
              <a:rPr lang="en-US" dirty="0" smtClean="0"/>
              <a:t>h</a:t>
            </a:r>
            <a:r>
              <a:rPr lang="ru-RU" dirty="0" smtClean="0"/>
              <a:t> до </a:t>
            </a:r>
            <a:r>
              <a:rPr lang="en-US" dirty="0" err="1" smtClean="0"/>
              <a:t>FFh</a:t>
            </a:r>
            <a:r>
              <a:rPr lang="en-US" dirty="0" smtClean="0"/>
              <a:t> </a:t>
            </a:r>
            <a:r>
              <a:rPr lang="ru-RU" dirty="0" smtClean="0"/>
              <a:t>на заданный полином в таблицу.</a:t>
            </a:r>
          </a:p>
          <a:p>
            <a:pPr lvl="2"/>
            <a:r>
              <a:rPr lang="ru-RU" dirty="0" smtClean="0"/>
              <a:t>Возможно также сразу записывать остатки деления двух, четырех и т.д. байт</a:t>
            </a:r>
          </a:p>
          <a:p>
            <a:r>
              <a:rPr lang="ru-RU" b="1" dirty="0" smtClean="0"/>
              <a:t>Алгоритм табличного деления.</a:t>
            </a:r>
          </a:p>
          <a:p>
            <a:r>
              <a:rPr lang="ru-RU" dirty="0" smtClean="0"/>
              <a:t>1</a:t>
            </a:r>
            <a:r>
              <a:rPr lang="ru-RU" dirty="0"/>
              <a:t>. </a:t>
            </a:r>
            <a:r>
              <a:rPr lang="ru-RU" dirty="0" smtClean="0"/>
              <a:t>Начальная установка регистра </a:t>
            </a:r>
            <a:r>
              <a:rPr lang="ru-RU" dirty="0"/>
              <a:t>СRС, значением </a:t>
            </a:r>
            <a:r>
              <a:rPr lang="ru-RU" dirty="0" smtClean="0"/>
              <a:t>0FF</a:t>
            </a:r>
            <a:r>
              <a:rPr lang="en-US" dirty="0" smtClean="0"/>
              <a:t>…</a:t>
            </a:r>
            <a:r>
              <a:rPr lang="ru-RU" dirty="0" err="1" smtClean="0"/>
              <a:t>Fh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</a:p>
          <a:p>
            <a:pPr lvl="1"/>
            <a:r>
              <a:rPr lang="ru-RU" dirty="0" smtClean="0"/>
              <a:t>Размер регистра = размеру полинома</a:t>
            </a:r>
            <a:endParaRPr lang="ru-RU" dirty="0"/>
          </a:p>
          <a:p>
            <a:r>
              <a:rPr lang="ru-RU" dirty="0" smtClean="0"/>
              <a:t>Последовательный выбор байт исходной последовательности и выбор соответствующего </a:t>
            </a:r>
            <a:r>
              <a:rPr lang="en-US" dirty="0" smtClean="0"/>
              <a:t> </a:t>
            </a:r>
            <a:r>
              <a:rPr lang="ru-RU" dirty="0" smtClean="0"/>
              <a:t>остатка деления в таблице </a:t>
            </a:r>
            <a:r>
              <a:rPr lang="en-US" dirty="0" smtClean="0"/>
              <a:t>CRC.</a:t>
            </a:r>
            <a:endParaRPr lang="ru-RU" dirty="0" smtClean="0"/>
          </a:p>
          <a:p>
            <a:r>
              <a:rPr lang="ru-RU" dirty="0" smtClean="0"/>
              <a:t> Объединение остатков </a:t>
            </a:r>
            <a:r>
              <a:rPr lang="en-US" dirty="0" smtClean="0"/>
              <a:t>CRC</a:t>
            </a:r>
            <a:r>
              <a:rPr lang="ru-RU" dirty="0" smtClean="0"/>
              <a:t> </a:t>
            </a:r>
            <a:r>
              <a:rPr lang="ru-RU" dirty="0"/>
              <a:t>по ХОR </a:t>
            </a:r>
            <a:r>
              <a:rPr lang="ru-RU" dirty="0" smtClean="0"/>
              <a:t>в регистре </a:t>
            </a:r>
            <a:r>
              <a:rPr lang="en-US" dirty="0" smtClean="0"/>
              <a:t>CRC</a:t>
            </a:r>
            <a:r>
              <a:rPr lang="ru-RU" dirty="0" smtClean="0"/>
              <a:t>.</a:t>
            </a:r>
            <a:endParaRPr lang="ru-RU" dirty="0"/>
          </a:p>
          <a:p>
            <a:endParaRPr lang="ru-RU" i="1" dirty="0" smtClean="0"/>
          </a:p>
          <a:p>
            <a:r>
              <a:rPr lang="ru-RU" i="1" dirty="0" smtClean="0"/>
              <a:t> </a:t>
            </a:r>
            <a:r>
              <a:rPr lang="ru-RU" b="1" i="1" dirty="0"/>
              <a:t>«Зеркальный табличный алгоритм</a:t>
            </a:r>
            <a:r>
              <a:rPr lang="ru-RU" b="1" i="1" dirty="0" smtClean="0"/>
              <a:t>» -</a:t>
            </a:r>
            <a:br>
              <a:rPr lang="ru-RU" b="1" i="1" dirty="0" smtClean="0"/>
            </a:br>
            <a:r>
              <a:rPr lang="ru-RU" i="1" dirty="0" smtClean="0"/>
              <a:t>В </a:t>
            </a:r>
            <a:r>
              <a:rPr lang="ru-RU" i="1" dirty="0"/>
              <a:t>случае «зеркального приема» (100011-</a:t>
            </a:r>
            <a:r>
              <a:rPr lang="en-US" i="1" dirty="0"/>
              <a:t>&gt;110001) </a:t>
            </a:r>
            <a:r>
              <a:rPr lang="ru-RU" i="1" dirty="0"/>
              <a:t>в алгоритме сдвиг байт влево надо </a:t>
            </a:r>
            <a:r>
              <a:rPr lang="ru-RU" i="1" dirty="0" smtClean="0"/>
              <a:t>заменить </a:t>
            </a:r>
            <a:r>
              <a:rPr lang="ru-RU" i="1" dirty="0"/>
              <a:t>сдвигом </a:t>
            </a:r>
            <a:r>
              <a:rPr lang="ru-RU" i="1" dirty="0" smtClean="0"/>
              <a:t>вправо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6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846455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b="1" dirty="0" smtClean="0"/>
              <a:t>. Алгоритм расчета </a:t>
            </a:r>
            <a:r>
              <a:rPr lang="en-US" sz="3600" b="1" dirty="0" smtClean="0"/>
              <a:t>CRC </a:t>
            </a:r>
            <a:r>
              <a:rPr lang="ru-RU" sz="3600" b="1" dirty="0" smtClean="0"/>
              <a:t>суммы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04900"/>
            <a:ext cx="85598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П</a:t>
            </a:r>
            <a:r>
              <a:rPr lang="ru-RU" sz="2400" dirty="0" smtClean="0"/>
              <a:t>риемник </a:t>
            </a:r>
            <a:r>
              <a:rPr lang="ru-RU" sz="2400" dirty="0"/>
              <a:t>может сделать одно из равноценных действий: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ru-RU" sz="2000" b="1" dirty="0" smtClean="0"/>
              <a:t>1. Выделить сообщени</a:t>
            </a:r>
            <a:r>
              <a:rPr lang="ru-RU" sz="2000" b="1" dirty="0"/>
              <a:t>е</a:t>
            </a:r>
            <a:r>
              <a:rPr lang="ru-RU" sz="2000" b="1" dirty="0" smtClean="0"/>
              <a:t>, </a:t>
            </a:r>
            <a:r>
              <a:rPr lang="ru-RU" sz="2000" b="1" dirty="0"/>
              <a:t>вычислить для него </a:t>
            </a:r>
            <a:r>
              <a:rPr lang="ru-RU" sz="2000" b="1" dirty="0" smtClean="0"/>
              <a:t>контрольную сумму</a:t>
            </a:r>
          </a:p>
          <a:p>
            <a:pPr lvl="2">
              <a:lnSpc>
                <a:spcPct val="100000"/>
              </a:lnSpc>
            </a:pPr>
            <a:r>
              <a:rPr lang="ru-RU" sz="2000" dirty="0" smtClean="0"/>
              <a:t>При </a:t>
            </a:r>
            <a:r>
              <a:rPr lang="ru-RU" sz="2000" dirty="0"/>
              <a:t>этом дополнить сообщение W </a:t>
            </a:r>
            <a:r>
              <a:rPr lang="ru-RU" sz="2000" dirty="0" smtClean="0"/>
              <a:t>битами</a:t>
            </a:r>
          </a:p>
          <a:p>
            <a:pPr lvl="2">
              <a:lnSpc>
                <a:spcPct val="100000"/>
              </a:lnSpc>
            </a:pPr>
            <a:r>
              <a:rPr lang="ru-RU" sz="2000" dirty="0" smtClean="0"/>
              <a:t>Сравнить </a:t>
            </a:r>
            <a:r>
              <a:rPr lang="ru-RU" sz="2000" dirty="0"/>
              <a:t>ее </a:t>
            </a:r>
            <a:r>
              <a:rPr lang="ru-RU" sz="2000" dirty="0" smtClean="0"/>
              <a:t>с переданной</a:t>
            </a:r>
            <a:r>
              <a:rPr lang="ru-RU" sz="2000" dirty="0"/>
              <a:t>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ru-RU" sz="2000" b="1" dirty="0" smtClean="0"/>
              <a:t>2. Вычислить </a:t>
            </a:r>
            <a:r>
              <a:rPr lang="ru-RU" sz="2000" b="1" dirty="0"/>
              <a:t>контрольную сумму для всего переданного сообщения (без </a:t>
            </a:r>
            <a:r>
              <a:rPr lang="ru-RU" sz="2000" b="1" dirty="0" smtClean="0"/>
              <a:t>добавления </a:t>
            </a:r>
            <a:r>
              <a:rPr lang="ru-RU" sz="2000" b="1" dirty="0"/>
              <a:t>нулей), и посмотреть, получится ли в результате нулевой остаток</a:t>
            </a:r>
            <a:r>
              <a:rPr lang="ru-RU" sz="2000" b="1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ru-RU" sz="2000" dirty="0" smtClean="0"/>
              <a:t>последние W бит сообщения – остаток от деления дополненного нулями исходного сообщения  на выбранный полином </a:t>
            </a:r>
          </a:p>
          <a:p>
            <a:pPr marL="541338" lvl="4">
              <a:lnSpc>
                <a:spcPct val="100000"/>
              </a:lnSpc>
              <a:spcBef>
                <a:spcPts val="1200"/>
              </a:spcBef>
            </a:pPr>
            <a:r>
              <a:rPr lang="ru-RU" sz="2000" b="1" dirty="0" smtClean="0"/>
              <a:t>Оба способа эквивалентны. </a:t>
            </a:r>
          </a:p>
          <a:p>
            <a:pPr marL="884238" lvl="5">
              <a:lnSpc>
                <a:spcPct val="100000"/>
              </a:lnSpc>
            </a:pPr>
            <a:r>
              <a:rPr lang="en-US" sz="2000" i="1" dirty="0" smtClean="0"/>
              <a:t>CRC </a:t>
            </a:r>
            <a:r>
              <a:rPr lang="ru-RU" sz="2000" i="1" dirty="0" smtClean="0"/>
              <a:t>сложение </a:t>
            </a:r>
            <a:r>
              <a:rPr lang="ru-RU" sz="2000" i="1" dirty="0"/>
              <a:t>равносильно </a:t>
            </a:r>
            <a:r>
              <a:rPr lang="en-US" sz="2000" i="1" dirty="0" smtClean="0"/>
              <a:t>CRC </a:t>
            </a:r>
            <a:r>
              <a:rPr lang="ru-RU" sz="2000" i="1" dirty="0" smtClean="0"/>
              <a:t>вычитанию</a:t>
            </a:r>
            <a:r>
              <a:rPr lang="ru-RU" sz="2000" i="1" dirty="0"/>
              <a:t>, поэтому прибавление остатка дополняет значение сообщения до следующего полного произведения. </a:t>
            </a:r>
          </a:p>
          <a:p>
            <a:pPr marL="884238" lvl="5"/>
            <a:endParaRPr lang="ru-RU" sz="2000" dirty="0" smtClean="0"/>
          </a:p>
          <a:p>
            <a:pPr lvl="1"/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39533" y="27993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CourierMCY-Bold"/>
              </a:rPr>
              <a:t>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612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846455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b="1" dirty="0" smtClean="0"/>
              <a:t>. Виды полиномов </a:t>
            </a:r>
            <a:r>
              <a:rPr lang="en-US" sz="3600" b="1" dirty="0" smtClean="0"/>
              <a:t>CRC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9230675"/>
                  </p:ext>
                </p:extLst>
              </p:nvPr>
            </p:nvGraphicFramePr>
            <p:xfrm>
              <a:off x="467167" y="1634188"/>
              <a:ext cx="8528052" cy="4002803"/>
            </p:xfrm>
            <a:graphic>
              <a:graphicData uri="http://schemas.openxmlformats.org/drawingml/2006/table">
                <a:tbl>
                  <a:tblPr/>
                  <a:tblGrid>
                    <a:gridCol w="20002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277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77056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ru-RU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+1</m:t>
                              </m:r>
                            </m:oMath>
                          </a14:m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бит </a:t>
                          </a:r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чётности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1724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CRC-4-ITU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7056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CRC-8-CCITT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(MMC, SD)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389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CRC-8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ru-RU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9389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CRC-15-CAN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15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14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4724"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CRC-16</a:t>
                          </a:r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CRC-16</a:t>
                          </a:r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IBM  </a:t>
                          </a:r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и 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CRC-16-ANSI)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16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15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ru-RU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lang="en-US" sz="1800" kern="120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(Modbus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 USB, ANSI 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X3.28) </a:t>
                          </a:r>
                          <a:r>
                            <a:rPr lang="ru-RU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77056">
                    <a:tc>
                      <a:txBody>
                        <a:bodyPr/>
                        <a:lstStyle/>
                        <a:p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CRC-16-CCITT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16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12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 Bluetooth, 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SD</a:t>
                          </a:r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ru-RU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84724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CRC-32-IEEE 802.3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26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23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22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16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12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11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10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kern="120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+1 (</m:t>
                                </m:r>
                                <m:r>
                                  <a:rPr lang="en-US" sz="1800" kern="1200" dirty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𝑀𝑃𝐸𝐺</m:t>
                                </m:r>
                                <m:r>
                                  <a:rPr lang="en-US" sz="1800" kern="1200" dirty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−2, </m:t>
                                </m:r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𝑃𝑂𝑆𝐼𝑋</m:t>
                                </m:r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, </m:t>
                                </m:r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𝐸𝑡h𝑒𝑟𝑛𝑒𝑡</m:t>
                                </m:r>
                                <m:r>
                                  <a:rPr lang="en-US" sz="18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9389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CRC-64-ISO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64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kern="120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lang="en-US" sz="180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+1</m:t>
                              </m:r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(ISO </a:t>
                          </a:r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3309)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79230675"/>
                  </p:ext>
                </p:extLst>
              </p:nvPr>
            </p:nvGraphicFramePr>
            <p:xfrm>
              <a:off x="467167" y="1634188"/>
              <a:ext cx="8528052" cy="4002803"/>
            </p:xfrm>
            <a:graphic>
              <a:graphicData uri="http://schemas.openxmlformats.org/drawingml/2006/table">
                <a:tbl>
                  <a:tblPr/>
                  <a:tblGrid>
                    <a:gridCol w="200025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52779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77056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690" t="-1282" r="-187" b="-761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4020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CRC-4-ITU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690" t="-161224" r="-187" b="-11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7056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CRC-8-CCITT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690" t="-164103" r="-187" b="-5987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9389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CRC-8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690" t="-343333" r="-187" b="-67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9389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CRC-15-CAN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690" t="-436066" r="-187" b="-567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4724">
                    <a:tc>
                      <a:txBody>
                        <a:bodyPr/>
                        <a:lstStyle/>
                        <a:p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CRC-16</a:t>
                          </a:r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(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CRC-16</a:t>
                          </a:r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IBM  </a:t>
                          </a:r>
                          <a:r>
                            <a:rPr lang="ru-RU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и </a:t>
                          </a:r>
                          <a:r>
                            <a:rPr lang="en-US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CRC-16-ANSI)</a:t>
                          </a:r>
                          <a:endParaRPr lang="en-US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690" t="-340625" r="-187" b="-2604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77056">
                    <a:tc>
                      <a:txBody>
                        <a:bodyPr/>
                        <a:lstStyle/>
                        <a:p>
                          <a:r>
                            <a:rPr lang="en-US" sz="180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CRC-16-CCITT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690" t="-542308" r="-187" b="-2205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84724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CRC-32-IEEE 802.3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690" t="-521875" r="-187" b="-79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69389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CRC-64-ISO</a:t>
                          </a:r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9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19701" marR="19701" marT="9850" marB="9850" anchor="ctr">
                        <a:lnL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2A9B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690" t="-978689" r="-18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Прямоугольник 5"/>
          <p:cNvSpPr/>
          <p:nvPr/>
        </p:nvSpPr>
        <p:spPr>
          <a:xfrm>
            <a:off x="3039533" y="27993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CourierMCY-Bold"/>
              </a:rPr>
              <a:t>   </a:t>
            </a:r>
            <a:endParaRPr lang="ru-RU" dirty="0"/>
          </a:p>
        </p:txBody>
      </p:sp>
      <p:sp>
        <p:nvSpPr>
          <p:cNvPr id="5" name="AutoShape 2" descr="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3" descr="x^{4}+x+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x^5 + x^3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x^5 + x^4 + x^2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x^5 + x^2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7" descr="x^6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8" descr="x^7 + x^3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AutoShape 9" descr="x^8 + x^2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10" descr="x^8 + x^5 + x^4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11" descr="x^8 + x^7 + x^6 + x^4 + x^2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12" descr="x^8 + x^4 + x^3 + x^2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13" descr="x^{10} + x^9 + x^5 + x^4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14" descr="x^{11} + x^9 + x^8 + x^7 + x^2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AutoShape 15" descr="x^{12} + x^{11} + x^3 + x^2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AutoShape 16" descr="x^{15} + x^{14} + x^{10} + x^8 + x^7 + x^4 + x^3 + 1 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AutoShape 17" descr="x^{16} + x^{15} + x^2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AutoShape 18" descr="x^{16} + x^{12} + x^5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3" name="AutoShape 19" descr="x^{16} + x^{15} + x^{11} + x^{9} + x^8 + x^7 + x^5 + x^4 + x^2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AutoShape 20" descr="x^{16} + x^{13} + x^{12} + x^{11} + x^{10} + x^8 + x^6 + x^5 + x^2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AutoShape 21" descr="x^{24} + x^{22} + x^{20} + x^{19} + x^{18} + x^{16} + x^{14} + x^{13} + x^{11} + x^{10} + x^8 + x^7 + x^6 + x^3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AutoShape 22" descr=" x^{24} + x^{23} + x^{18} + x^{17} + x^{14} + x^{11} + x^{10} + x^7 + x^6 + x^5 + x^4 + x^3 + x + 1 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AutoShape 23" descr="x^{30} + x^{29} + x^{21} + x^{20} + x^{15} + x^{13} + x^{12} + x^{11} + x^{8} + x^{7} + x^{6} + x^{2} + x + 1 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" name="AutoShape 24" descr="x^{32} + x^{26} + x^{23} + x^{22} + x^{16} + x^{12} + x^{11} + x^{10} + x^8 + x^7 + x^5 + x^4 + x^2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AutoShape 25" descr="x^{32} + x^{28} + x^{27} + x^{26} + x^{25} + x^{23} + x^{22} + x^{20} + x^{19} + x^{18} + x^{14} + x^{13} + x^{11} + x^{10} + x^9 + x^8 + x^6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AutoShape 26" descr="x^{32} + x^{30} + x^{29} + x^{28} + x^{26} + x^{20} + x^{19} + x^{17} + x^{16} + x^{15} + x^{11} + x^{10} + x^{7} + x^{6} + x^{4} + x^{2}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AutoShape 27" descr="x^{32} + x^{31} + x^{24} + x^{22} + x^{16} + x^{14} + x^{8} + x^{7} + x^{5} + x^{3}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AutoShape 28" descr="x^{64} + x^4 + x^3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AutoShape 29" descr="x^{64} + x^{62} + x^{57} + x^{55} + x^{54} + x^{53} + x^{52} + x^{47} + x^{46} + x^{45} + x^{40} + x^{39} + x^{38} + x^{37} + x^{35} + x^{33} +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4" name="AutoShape 30" descr="x^{32} + x^{31} + x^{29} + x^{27} + x^{24} + x^{23} + x^{22} + x^{21} + x^{19} + x^{17} + x^{13} + x^{12} + x^{10} + x^9 + x^7 + x^4 + x + 1"/>
          <p:cNvSpPr>
            <a:spLocks noChangeAspect="1" noChangeArrowheads="1"/>
          </p:cNvSpPr>
          <p:nvPr/>
        </p:nvSpPr>
        <p:spPr bwMode="auto">
          <a:xfrm>
            <a:off x="3217789" y="930545"/>
            <a:ext cx="1603790" cy="160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8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0460"/>
            <a:ext cx="7886700" cy="625473"/>
          </a:xfrm>
        </p:spPr>
        <p:txBody>
          <a:bodyPr/>
          <a:lstStyle/>
          <a:p>
            <a:pPr algn="ctr"/>
            <a:r>
              <a:rPr lang="ru-RU" sz="3600" b="1" dirty="0"/>
              <a:t>Контрольная сумма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03201" y="905933"/>
                <a:ext cx="8551332" cy="5655733"/>
              </a:xfrm>
            </p:spPr>
            <p:txBody>
              <a:bodyPr>
                <a:normAutofit/>
              </a:bodyPr>
              <a:lstStyle/>
              <a:p>
                <a:pPr marL="355600" indent="-355600">
                  <a:lnSpc>
                    <a:spcPct val="100000"/>
                  </a:lnSpc>
                </a:pPr>
                <a:r>
                  <a:rPr lang="ru-RU" sz="2200" dirty="0" smtClean="0"/>
                  <a:t>2 требования для формирования надежной контрольной суммы: </a:t>
                </a:r>
              </a:p>
              <a:p>
                <a:pPr marL="698500" lvl="1" indent="-355600">
                  <a:lnSpc>
                    <a:spcPct val="100000"/>
                  </a:lnSpc>
                </a:pPr>
                <a:r>
                  <a:rPr lang="ru-RU" sz="2200" b="1" dirty="0" smtClean="0"/>
                  <a:t>Ширина: </a:t>
                </a:r>
              </a:p>
              <a:p>
                <a:pPr marL="1041400" lvl="2" indent="-355600">
                  <a:lnSpc>
                    <a:spcPct val="100000"/>
                  </a:lnSpc>
                </a:pPr>
                <a:r>
                  <a:rPr lang="ru-RU" sz="2200" dirty="0" smtClean="0"/>
                  <a:t>Размер регистра для вычислений должен обеспечивать низкую вероятность ошибки (например, 32 байтный регистр обеспечивает вероятность ошибки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200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 sz="2200" dirty="0" smtClean="0"/>
                  <a:t>). </a:t>
                </a:r>
              </a:p>
              <a:p>
                <a:pPr marL="698500" lvl="1" indent="-355600">
                  <a:lnSpc>
                    <a:spcPct val="100000"/>
                  </a:lnSpc>
                </a:pPr>
                <a:r>
                  <a:rPr lang="ru-RU" sz="2200" b="1" dirty="0" smtClean="0"/>
                  <a:t>Случайность: </a:t>
                </a:r>
              </a:p>
              <a:p>
                <a:pPr marL="1041400" lvl="2" indent="-355600">
                  <a:lnSpc>
                    <a:spcPct val="100000"/>
                  </a:lnSpc>
                </a:pPr>
                <a:r>
                  <a:rPr lang="ru-RU" sz="2200" dirty="0" smtClean="0"/>
                  <a:t>Необходим такой алгоритм расчета, когда каждый новый байт </a:t>
                </a:r>
                <a:r>
                  <a:rPr lang="ru-RU" sz="2200" i="1" dirty="0" err="1" smtClean="0"/>
                  <a:t>хешируемых</a:t>
                </a:r>
                <a:r>
                  <a:rPr lang="ru-RU" sz="2200" i="1" dirty="0" smtClean="0"/>
                  <a:t> данных может изменить любые случайные </a:t>
                </a:r>
                <a:r>
                  <a:rPr lang="ru-RU" sz="2200" dirty="0" smtClean="0"/>
                  <a:t>биты </a:t>
                </a:r>
                <a:r>
                  <a:rPr lang="ru-RU" sz="2200" dirty="0" err="1" smtClean="0"/>
                  <a:t>хеш</a:t>
                </a:r>
                <a:r>
                  <a:rPr lang="ru-RU" sz="2200" dirty="0" smtClean="0"/>
                  <a:t>-суммы.</a:t>
                </a:r>
              </a:p>
              <a:p>
                <a:pPr marL="355600" indent="-355600">
                  <a:lnSpc>
                    <a:spcPct val="100000"/>
                  </a:lnSpc>
                </a:pPr>
                <a:r>
                  <a:rPr lang="ru-RU" sz="2200" i="1" dirty="0"/>
                  <a:t>Алгоритмы CRC, используемые на практике, удовлетворяют условию случайности и могут быть адаптированы для работы с различной шириной контрольной суммы</a:t>
                </a:r>
                <a:r>
                  <a:rPr lang="ru-RU" sz="2200" i="1" dirty="0" smtClean="0"/>
                  <a:t>.</a:t>
                </a:r>
                <a:endParaRPr lang="ru-RU" sz="22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1" y="905933"/>
                <a:ext cx="8551332" cy="5655733"/>
              </a:xfrm>
              <a:blipFill>
                <a:blip r:embed="rId2"/>
                <a:stretch>
                  <a:fillRect l="-784" t="-755" r="-4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2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50" y="38100"/>
            <a:ext cx="8464550" cy="9017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b="1" dirty="0" smtClean="0"/>
              <a:t>. Алгоритм расчета </a:t>
            </a:r>
            <a:r>
              <a:rPr lang="en-US" sz="3600" b="1" dirty="0" smtClean="0"/>
              <a:t>CRC8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39533" y="279933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latin typeface="CourierMCY-Bold"/>
              </a:rPr>
              <a:t>   </a:t>
            </a:r>
            <a:endParaRPr lang="ru-RU" dirty="0"/>
          </a:p>
        </p:txBody>
      </p:sp>
      <p:pic>
        <p:nvPicPr>
          <p:cNvPr id="1026" name="Picture 2" descr="https://upload.wikimedia.org/wikipedia/ru/5/55/%D0%91%D0%BB%D0%BE%D0%BA-%D1%81%D1%85%D0%B5%D0%BC%D0%B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167" y="4849999"/>
            <a:ext cx="7446433" cy="133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20700" y="6175365"/>
            <a:ext cx="86233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700" dirty="0"/>
              <a:t>Схема формирования </a:t>
            </a:r>
            <a:r>
              <a:rPr lang="ru-RU" sz="1700" dirty="0" smtClean="0"/>
              <a:t>CRC-8</a:t>
            </a:r>
            <a:r>
              <a:rPr lang="ru-RU" sz="1700" dirty="0"/>
              <a:t>. Порождающий многочлен g(x) = x8+x5+x4+1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77800" y="976663"/>
            <a:ext cx="8559800" cy="41964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400" b="1" dirty="0" smtClean="0"/>
              <a:t>Из сообщения берётся первое слово 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100" dirty="0" smtClean="0"/>
              <a:t>Бит (CRC-1), байт (CRC-8), 2 байта </a:t>
            </a:r>
            <a:r>
              <a:rPr lang="en-US" sz="2100" dirty="0" smtClean="0"/>
              <a:t>CRC16 </a:t>
            </a:r>
            <a:r>
              <a:rPr lang="ru-RU" sz="2100" dirty="0" smtClean="0"/>
              <a:t>и</a:t>
            </a:r>
            <a:r>
              <a:rPr lang="en-US" sz="2100" dirty="0" smtClean="0"/>
              <a:t> </a:t>
            </a:r>
            <a:r>
              <a:rPr lang="ru-RU" sz="2100" dirty="0" smtClean="0"/>
              <a:t>т.д.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400" b="1" dirty="0" smtClean="0"/>
              <a:t>Если старший бит «1», </a:t>
            </a:r>
            <a:endParaRPr lang="en-US" sz="2400" b="1" dirty="0" smtClean="0"/>
          </a:p>
          <a:p>
            <a:pPr marL="514350" lvl="2">
              <a:lnSpc>
                <a:spcPct val="120000"/>
              </a:lnSpc>
              <a:spcBef>
                <a:spcPts val="0"/>
              </a:spcBef>
            </a:pPr>
            <a:r>
              <a:rPr lang="ru-RU" sz="2400" dirty="0"/>
              <a:t>слово сдвигается влево на один </a:t>
            </a:r>
            <a:r>
              <a:rPr lang="ru-RU" sz="2400" dirty="0" smtClean="0"/>
              <a:t>разряд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  <a:endParaRPr lang="ru-RU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400" dirty="0" smtClean="0"/>
              <a:t>выполняется операция XOR c порождающим полиномом.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100" dirty="0" smtClean="0"/>
              <a:t>После сдвига теряется старый старший бит, а младший бит освобождается — его значение устанавливается равным нулю.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400" b="1" dirty="0" smtClean="0"/>
              <a:t>Если старший бит в«0»,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200" dirty="0" smtClean="0"/>
              <a:t>слово сдвигается влево на один разряд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 не выполняется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400" i="1" dirty="0" smtClean="0"/>
              <a:t>На место младшего бита загружается очередной бит из сообщения</a:t>
            </a:r>
            <a:r>
              <a:rPr lang="en-US" sz="2400" i="1" dirty="0"/>
              <a:t>.</a:t>
            </a:r>
            <a:endParaRPr lang="ru-RU" sz="2400" i="1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1900" dirty="0" smtClean="0"/>
              <a:t>операция повторяется, пока не загрузится последний бит сообщения.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400" b="1" dirty="0" smtClean="0"/>
              <a:t>После прохождения всего сообщения, слово- остаток-является </a:t>
            </a:r>
            <a:r>
              <a:rPr lang="en-US" sz="2400" b="1" dirty="0" smtClean="0"/>
              <a:t>CRC</a:t>
            </a:r>
            <a:r>
              <a:rPr lang="ru-RU" sz="24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6693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0460"/>
            <a:ext cx="7886700" cy="625473"/>
          </a:xfrm>
        </p:spPr>
        <p:txBody>
          <a:bodyPr/>
          <a:lstStyle/>
          <a:p>
            <a:pPr algn="ctr"/>
            <a:r>
              <a:rPr lang="ru-RU" sz="3600" b="1" dirty="0"/>
              <a:t>Контрольная сумма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1" y="905933"/>
            <a:ext cx="8551332" cy="56557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400" dirty="0" smtClean="0"/>
              <a:t>Алгоритм </a:t>
            </a:r>
            <a:r>
              <a:rPr lang="ru-RU" sz="2400" dirty="0"/>
              <a:t>CRC </a:t>
            </a:r>
            <a:r>
              <a:rPr lang="ru-RU" sz="2400" dirty="0" smtClean="0"/>
              <a:t>основан на:</a:t>
            </a:r>
          </a:p>
          <a:p>
            <a:pPr marL="80010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 smtClean="0"/>
              <a:t>Представлении </a:t>
            </a:r>
            <a:r>
              <a:rPr lang="ru-RU" sz="2400" dirty="0"/>
              <a:t>сообщения виде </a:t>
            </a:r>
            <a:r>
              <a:rPr lang="ru-RU" sz="2400" dirty="0" smtClean="0"/>
              <a:t>двоичного числа</a:t>
            </a:r>
          </a:p>
          <a:p>
            <a:pPr marL="80010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 smtClean="0"/>
              <a:t>Делении числа на </a:t>
            </a:r>
            <a:r>
              <a:rPr lang="ru-RU" sz="2400" dirty="0"/>
              <a:t>другое фиксированное двоичное число </a:t>
            </a:r>
            <a:endParaRPr lang="ru-RU" sz="2400" dirty="0" smtClean="0"/>
          </a:p>
          <a:p>
            <a:pPr marL="80010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2400" dirty="0" smtClean="0"/>
              <a:t>Использовании </a:t>
            </a:r>
            <a:r>
              <a:rPr lang="ru-RU" sz="2400" dirty="0"/>
              <a:t>остатка этого деления в качестве контрольной суммы. </a:t>
            </a:r>
            <a:endParaRPr lang="ru-RU" sz="2400" dirty="0" smtClean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400" i="1" dirty="0" smtClean="0"/>
              <a:t>Получив сообщение</a:t>
            </a:r>
            <a:r>
              <a:rPr lang="ru-RU" sz="2400" i="1" dirty="0"/>
              <a:t>, приемник может выполнить аналогичное действие и сравнить </a:t>
            </a:r>
            <a:r>
              <a:rPr lang="ru-RU" sz="2400" i="1" dirty="0" smtClean="0"/>
              <a:t>полученный остаток </a:t>
            </a:r>
            <a:r>
              <a:rPr lang="ru-RU" sz="2400" i="1" dirty="0"/>
              <a:t>с "контрольной суммой" (переданным остатком).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9101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846455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Полиномиальная арифметика</a:t>
            </a:r>
            <a:r>
              <a:rPr lang="ru-RU" sz="3600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085850"/>
            <a:ext cx="8534399" cy="5334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000" dirty="0" smtClean="0"/>
              <a:t>В основе вычисления контрольных </a:t>
            </a:r>
            <a:r>
              <a:rPr lang="ru-RU" sz="2000" dirty="0" err="1" smtClean="0"/>
              <a:t>сум</a:t>
            </a:r>
            <a:r>
              <a:rPr lang="ru-RU" sz="2000" dirty="0" smtClean="0"/>
              <a:t> лежит  т.н. полиномиальная арифметика. </a:t>
            </a:r>
          </a:p>
          <a:p>
            <a:pPr>
              <a:lnSpc>
                <a:spcPct val="120000"/>
              </a:lnSpc>
            </a:pPr>
            <a:r>
              <a:rPr lang="ru-RU" sz="2000" dirty="0" smtClean="0"/>
              <a:t> 	В </a:t>
            </a:r>
            <a:r>
              <a:rPr lang="ru-RU" sz="2000" dirty="0"/>
              <a:t>полиномиальной арифметике связи между коэффициентами </a:t>
            </a:r>
            <a:r>
              <a:rPr lang="ru-RU" sz="2000" dirty="0" smtClean="0"/>
              <a:t>не</a:t>
            </a:r>
            <a:r>
              <a:rPr lang="en-US" sz="2000" dirty="0" smtClean="0"/>
              <a:t> </a:t>
            </a:r>
            <a:r>
              <a:rPr lang="ru-RU" sz="2000" dirty="0" smtClean="0"/>
              <a:t>	установлены</a:t>
            </a:r>
            <a:r>
              <a:rPr lang="ru-RU" sz="2000" dirty="0"/>
              <a:t>, </a:t>
            </a:r>
            <a:r>
              <a:rPr lang="ru-RU" sz="2000" dirty="0" smtClean="0"/>
              <a:t> </a:t>
            </a:r>
            <a:r>
              <a:rPr lang="ru-RU" sz="2000" dirty="0"/>
              <a:t>коэффициенты при каждом члене </a:t>
            </a:r>
            <a:r>
              <a:rPr lang="ru-RU" sz="2000" dirty="0" smtClean="0"/>
              <a:t>считаются 	независимыми.</a:t>
            </a:r>
            <a:endParaRPr lang="ru-RU" sz="2000" dirty="0"/>
          </a:p>
          <a:p>
            <a:pPr>
              <a:lnSpc>
                <a:spcPct val="120000"/>
              </a:lnSpc>
            </a:pPr>
            <a:r>
              <a:rPr lang="ru-RU" sz="2000" b="1" dirty="0" smtClean="0"/>
              <a:t>Как правило используется полиномиальная арифметика по модулю 2</a:t>
            </a:r>
            <a:r>
              <a:rPr lang="ru-RU" sz="20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ru-RU" sz="2000" dirty="0" smtClean="0"/>
              <a:t>коэффициенты </a:t>
            </a:r>
            <a:r>
              <a:rPr lang="ru-RU" sz="2000" dirty="0"/>
              <a:t>складываются по </a:t>
            </a:r>
            <a:r>
              <a:rPr lang="ru-RU" sz="2000" dirty="0" smtClean="0"/>
              <a:t>модулю </a:t>
            </a:r>
            <a:r>
              <a:rPr lang="ru-RU" sz="2000" dirty="0"/>
              <a:t>2 без переноса </a:t>
            </a:r>
            <a:endParaRPr lang="ru-RU" sz="2000" dirty="0" smtClean="0"/>
          </a:p>
          <a:p>
            <a:pPr lvl="1">
              <a:lnSpc>
                <a:spcPct val="120000"/>
              </a:lnSpc>
            </a:pPr>
            <a:r>
              <a:rPr lang="ru-RU" sz="2000" dirty="0" smtClean="0"/>
              <a:t>коэффициенты </a:t>
            </a:r>
            <a:r>
              <a:rPr lang="ru-RU" sz="2000" dirty="0"/>
              <a:t>могут иметь значения </a:t>
            </a:r>
            <a:r>
              <a:rPr lang="ru-RU" sz="2000" dirty="0" smtClean="0"/>
              <a:t>0 </a:t>
            </a:r>
            <a:r>
              <a:rPr lang="ru-RU" sz="2000" dirty="0"/>
              <a:t>или 1, </a:t>
            </a:r>
            <a:r>
              <a:rPr lang="ru-RU" sz="2000" dirty="0" smtClean="0"/>
              <a:t>перенос </a:t>
            </a:r>
            <a:r>
              <a:rPr lang="ru-RU" sz="2000" dirty="0"/>
              <a:t>не учитывается. </a:t>
            </a:r>
            <a:endParaRPr lang="ru-RU" sz="2000" dirty="0" smtClean="0"/>
          </a:p>
          <a:p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27652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0460"/>
            <a:ext cx="7886700" cy="625473"/>
          </a:xfrm>
        </p:spPr>
        <p:txBody>
          <a:bodyPr/>
          <a:lstStyle/>
          <a:p>
            <a:pPr algn="ctr"/>
            <a:r>
              <a:rPr lang="ru-RU" sz="3600" b="1" dirty="0"/>
              <a:t>Контрольная сумма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05933"/>
                <a:ext cx="8534399" cy="5655733"/>
              </a:xfrm>
            </p:spPr>
            <p:txBody>
              <a:bodyPr>
                <a:normAutofit fontScale="92500" lnSpcReduction="20000"/>
              </a:bodyPr>
              <a:lstStyle/>
              <a:p>
                <a:pPr marL="355600" indent="-355600">
                  <a:lnSpc>
                    <a:spcPct val="110000"/>
                  </a:lnSpc>
                </a:pPr>
                <a:r>
                  <a:rPr lang="ru-RU" sz="2400" dirty="0" smtClean="0"/>
                  <a:t>CRC алгоритмы основаны на полиномиальных вычислениях</a:t>
                </a:r>
                <a:r>
                  <a:rPr lang="ru-RU" sz="2400" dirty="0"/>
                  <a:t>, </a:t>
                </a:r>
                <a:endParaRPr lang="ru-RU" sz="2400" dirty="0" smtClean="0"/>
              </a:p>
              <a:p>
                <a:pPr marL="355600" indent="-355600">
                  <a:lnSpc>
                    <a:spcPct val="110000"/>
                  </a:lnSpc>
                </a:pPr>
                <a:r>
                  <a:rPr lang="ru-RU" sz="2400" dirty="0" smtClean="0"/>
                  <a:t>алгоритм</a:t>
                </a:r>
                <a:r>
                  <a:rPr lang="ru-RU" sz="2400" dirty="0"/>
                  <a:t>ы</a:t>
                </a:r>
                <a:r>
                  <a:rPr lang="ru-RU" sz="2400" dirty="0" smtClean="0"/>
                  <a:t> </a:t>
                </a:r>
                <a:r>
                  <a:rPr lang="ru-RU" sz="2400" dirty="0"/>
                  <a:t>CRC </a:t>
                </a:r>
                <a:r>
                  <a:rPr lang="ru-RU" sz="2400" dirty="0" smtClean="0"/>
                  <a:t>отличаются тем, какой т.н. двоичный </a:t>
                </a:r>
                <a:r>
                  <a:rPr lang="ru-RU" sz="2400" dirty="0"/>
                  <a:t>полином </a:t>
                </a:r>
                <a:r>
                  <a:rPr lang="ru-RU" sz="2400" dirty="0" smtClean="0"/>
                  <a:t>используется.</a:t>
                </a:r>
              </a:p>
              <a:p>
                <a:pPr>
                  <a:lnSpc>
                    <a:spcPct val="110000"/>
                  </a:lnSpc>
                </a:pPr>
                <a:endParaRPr lang="ru-RU" sz="2400" dirty="0" smtClean="0"/>
              </a:p>
              <a:p>
                <a:pPr>
                  <a:lnSpc>
                    <a:spcPct val="110000"/>
                  </a:lnSpc>
                </a:pPr>
                <a:r>
                  <a:rPr lang="ru-RU" sz="2400" dirty="0" smtClean="0"/>
                  <a:t>Например, десятичное </a:t>
                </a:r>
                <a:r>
                  <a:rPr lang="ru-RU" sz="2400" dirty="0"/>
                  <a:t>число 23 в шестнадцатеричной системе счисления имеет вид 17, а в </a:t>
                </a:r>
                <a:r>
                  <a:rPr lang="ru-RU" sz="2400" dirty="0" smtClean="0"/>
                  <a:t>двоичном </a:t>
                </a:r>
                <a:r>
                  <a:rPr lang="ru-RU" sz="2400" dirty="0"/>
                  <a:t>– 10111, что совпадает с полиномом: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  <a:p>
                <a:pPr>
                  <a:lnSpc>
                    <a:spcPct val="110000"/>
                  </a:lnSpc>
                </a:pPr>
                <a:r>
                  <a:rPr lang="ru-RU" sz="2400" dirty="0"/>
                  <a:t>или, упрощенно: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  <a:p>
                <a:pPr>
                  <a:lnSpc>
                    <a:spcPct val="110000"/>
                  </a:lnSpc>
                </a:pPr>
                <a:r>
                  <a:rPr lang="ru-RU" sz="2400" dirty="0" smtClean="0"/>
                  <a:t>Предположим</a:t>
                </a:r>
                <a:r>
                  <a:rPr lang="ru-RU" sz="2400" dirty="0"/>
                  <a:t>, что мы хотим перемножить, на </a:t>
                </a:r>
                <a:r>
                  <a:rPr lang="ru-RU" sz="2400" dirty="0" smtClean="0"/>
                  <a:t>пример</a:t>
                </a:r>
                <a:r>
                  <a:rPr lang="ru-RU" sz="2400" dirty="0"/>
                  <a:t>, 1101 и 1011. Это можно выполнить, как умножение полиномов: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ru-RU" sz="24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 = </m:t>
                      </m:r>
                    </m:oMath>
                  </m:oMathPara>
                </a14:m>
                <a:endParaRPr lang="ru-RU" sz="2400" b="1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  <a:p>
                <a:pPr marL="355600" indent="-355600">
                  <a:lnSpc>
                    <a:spcPct val="110000"/>
                  </a:lnSpc>
                </a:pPr>
                <a:endParaRPr lang="ru-RU" sz="2200" i="1" dirty="0" smtClean="0"/>
              </a:p>
              <a:p>
                <a:pPr marL="355600" indent="-355600">
                  <a:lnSpc>
                    <a:spcPct val="110000"/>
                  </a:lnSpc>
                </a:pPr>
                <a:endParaRPr lang="ru-RU" sz="22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05933"/>
                <a:ext cx="8534399" cy="5655733"/>
              </a:xfrm>
              <a:blipFill rotWithShape="1">
                <a:blip r:embed="rId2"/>
                <a:stretch>
                  <a:fillRect l="-786" t="-1294" r="-1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8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0460"/>
            <a:ext cx="7886700" cy="625473"/>
          </a:xfrm>
        </p:spPr>
        <p:txBody>
          <a:bodyPr/>
          <a:lstStyle/>
          <a:p>
            <a:pPr algn="ctr"/>
            <a:r>
              <a:rPr lang="ru-RU" sz="3600" b="1" dirty="0"/>
              <a:t>Контрольная сумма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05933"/>
                <a:ext cx="8534399" cy="5655733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ru-RU" sz="2400" dirty="0" smtClean="0"/>
                  <a:t>Если принять. Что Х равен 2</a:t>
                </a:r>
                <a:r>
                  <a:rPr lang="ru-RU" sz="2400" dirty="0"/>
                  <a:t>, </a:t>
                </a:r>
                <a:r>
                  <a:rPr lang="ru-RU" sz="2400" dirty="0" smtClean="0"/>
                  <a:t>придется выполнить  </a:t>
                </a:r>
                <a:r>
                  <a:rPr lang="ru-RU" sz="2400" dirty="0"/>
                  <a:t>перенос </a:t>
                </a:r>
                <a:r>
                  <a:rPr lang="ru-RU" sz="2400" dirty="0" smtClean="0"/>
                  <a:t>бита </a:t>
                </a:r>
                <a:r>
                  <a:rPr lang="ru-RU" sz="2400" dirty="0"/>
                  <a:t>от </a:t>
                </a:r>
                <a:r>
                  <a:rPr lang="ru-RU" sz="2400" dirty="0" smtClean="0"/>
                  <a:t>т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/>
                      </a:rPr>
                      <m:t>ерма 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ru-RU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2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ru-RU" sz="2400" dirty="0" smtClean="0"/>
                  <a:t>.  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ru-RU" sz="2400" dirty="0" smtClean="0"/>
                  <a:t>То есть для двоичного полинома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ru-RU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2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ru-RU" sz="2400" dirty="0" smtClean="0"/>
                  <a:t>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ru-RU" sz="2400" dirty="0" smtClean="0"/>
                  <a:t>В </a:t>
                </a:r>
                <a:r>
                  <a:rPr lang="ru-RU" sz="2400" dirty="0"/>
                  <a:t>результате получим</a:t>
                </a:r>
                <a:r>
                  <a:rPr lang="ru-RU" sz="2400" dirty="0" smtClean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ru-RU" sz="2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2200" dirty="0" smtClean="0"/>
                  <a:t>Данный перенос основан на том, что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ru-RU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ru-RU" sz="20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для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ru-RU" sz="22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sz="2400" b="1" dirty="0" smtClean="0"/>
                  <a:t>Если</a:t>
                </a:r>
                <a:r>
                  <a:rPr lang="ru-RU" sz="2400" dirty="0" smtClean="0"/>
                  <a:t>, "X" </a:t>
                </a:r>
                <a:r>
                  <a:rPr lang="ru-RU" sz="2400" b="1" dirty="0" smtClean="0"/>
                  <a:t>не известен</a:t>
                </a:r>
                <a:r>
                  <a:rPr lang="ru-RU" sz="2400" dirty="0" smtClean="0"/>
                  <a:t>, то нельзя выполнить перенос.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sz="2200" dirty="0" smtClean="0"/>
              </a:p>
              <a:p>
                <a:pPr marL="355600" indent="-355600">
                  <a:lnSpc>
                    <a:spcPct val="100000"/>
                  </a:lnSpc>
                </a:pPr>
                <a:endParaRPr lang="ru-RU" sz="2200" i="1" dirty="0" smtClean="0"/>
              </a:p>
              <a:p>
                <a:pPr marL="355600" indent="-355600">
                  <a:lnSpc>
                    <a:spcPct val="100000"/>
                  </a:lnSpc>
                </a:pPr>
                <a:endParaRPr lang="ru-RU" sz="22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05933"/>
                <a:ext cx="8534399" cy="5655733"/>
              </a:xfrm>
              <a:blipFill rotWithShape="1">
                <a:blip r:embed="rId2"/>
                <a:stretch>
                  <a:fillRect l="-1071" t="-108" r="-10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70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0" y="905933"/>
            <a:ext cx="3801533" cy="528054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80460"/>
            <a:ext cx="7886700" cy="625473"/>
          </a:xfrm>
        </p:spPr>
        <p:txBody>
          <a:bodyPr/>
          <a:lstStyle/>
          <a:p>
            <a:pPr algn="ctr"/>
            <a:r>
              <a:rPr lang="ru-RU" sz="3600" b="1" dirty="0"/>
              <a:t>Контрольная сумма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3201" y="905933"/>
            <a:ext cx="5749924" cy="5655733"/>
          </a:xfrm>
        </p:spPr>
        <p:txBody>
          <a:bodyPr>
            <a:normAutofit/>
          </a:bodyPr>
          <a:lstStyle/>
          <a:p>
            <a:pPr marL="355600" indent="-355600"/>
            <a:r>
              <a:rPr lang="ru-RU" sz="2200" dirty="0" smtClean="0"/>
              <a:t>Пример: сообщение из </a:t>
            </a:r>
            <a:r>
              <a:rPr lang="ru-RU" sz="2200" dirty="0"/>
              <a:t>2 байт (6, </a:t>
            </a:r>
            <a:r>
              <a:rPr lang="ru-RU" sz="2200" dirty="0" smtClean="0"/>
              <a:t>23) </a:t>
            </a:r>
            <a:endParaRPr lang="en-US" sz="2200" dirty="0" smtClean="0"/>
          </a:p>
          <a:p>
            <a:pPr marL="698500" lvl="1" indent="-355600"/>
            <a:r>
              <a:rPr lang="ru-RU" sz="2000" dirty="0" smtClean="0"/>
              <a:t>6, 23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HEX</a:t>
            </a:r>
            <a:r>
              <a:rPr lang="ru-RU" sz="2000" dirty="0" smtClean="0"/>
              <a:t> </a:t>
            </a:r>
            <a:r>
              <a:rPr lang="en-US" sz="2000" dirty="0" smtClean="0"/>
              <a:t>0x</a:t>
            </a:r>
            <a:r>
              <a:rPr lang="ru-RU" sz="2000" dirty="0" smtClean="0"/>
              <a:t>0167h</a:t>
            </a:r>
            <a:r>
              <a:rPr lang="ru-RU" sz="2000" dirty="0"/>
              <a:t>, </a:t>
            </a:r>
            <a:endParaRPr lang="en-US" sz="2000" dirty="0" smtClean="0"/>
          </a:p>
          <a:p>
            <a:pPr marL="698500" lvl="1" indent="-355600"/>
            <a:r>
              <a:rPr lang="ru-RU" sz="2000" dirty="0" smtClean="0"/>
              <a:t>6, 23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en-US" sz="2000" dirty="0" smtClean="0"/>
              <a:t>BIN </a:t>
            </a:r>
            <a:r>
              <a:rPr lang="ru-RU" sz="2000" dirty="0" smtClean="0"/>
              <a:t>0000 </a:t>
            </a:r>
            <a:r>
              <a:rPr lang="ru-RU" sz="2000" dirty="0"/>
              <a:t>0110 0001 </a:t>
            </a:r>
            <a:r>
              <a:rPr lang="ru-RU" sz="2000" dirty="0" smtClean="0"/>
              <a:t>0111</a:t>
            </a:r>
            <a:r>
              <a:rPr lang="en-US" sz="2000" dirty="0" smtClean="0"/>
              <a:t>b</a:t>
            </a:r>
            <a:r>
              <a:rPr lang="ru-RU" sz="2000" dirty="0" smtClean="0"/>
              <a:t>. </a:t>
            </a:r>
            <a:endParaRPr lang="en-US" sz="2000" dirty="0" smtClean="0"/>
          </a:p>
          <a:p>
            <a:pPr marL="355600" indent="-355600"/>
            <a:r>
              <a:rPr lang="ru-RU" sz="2200" dirty="0" smtClean="0"/>
              <a:t>ширина регистра </a:t>
            </a:r>
            <a:r>
              <a:rPr lang="en-US" sz="2200" dirty="0" smtClean="0"/>
              <a:t>CRC </a:t>
            </a:r>
            <a:r>
              <a:rPr lang="ru-RU" sz="2200" dirty="0" smtClean="0"/>
              <a:t>1 </a:t>
            </a:r>
            <a:r>
              <a:rPr lang="ru-RU" sz="2200" dirty="0"/>
              <a:t>байт, </a:t>
            </a:r>
            <a:endParaRPr lang="en-US" sz="2200" dirty="0" smtClean="0"/>
          </a:p>
          <a:p>
            <a:pPr marL="355600" indent="-355600" algn="just"/>
            <a:r>
              <a:rPr lang="ru-RU" sz="2200" dirty="0" smtClean="0"/>
              <a:t>Делитель 1001 – </a:t>
            </a:r>
            <a:r>
              <a:rPr lang="ru-RU" sz="2200" i="1" dirty="0" smtClean="0"/>
              <a:t>специально выбранный особым образом двоичный многочлен, такой чтобы полученная </a:t>
            </a:r>
            <a:r>
              <a:rPr lang="en-US" sz="2200" i="1" dirty="0" smtClean="0"/>
              <a:t>CRC </a:t>
            </a:r>
            <a:r>
              <a:rPr lang="ru-RU" sz="2200" i="1" dirty="0" smtClean="0"/>
              <a:t>сумма была как можно более случайна и единственна для каждого делимого.</a:t>
            </a:r>
            <a:endParaRPr lang="ru-RU" sz="2200" i="1" dirty="0"/>
          </a:p>
          <a:p>
            <a:pPr marL="355600" indent="-355600"/>
            <a:r>
              <a:rPr lang="ru-RU" sz="2200" dirty="0" smtClean="0"/>
              <a:t>Значение </a:t>
            </a:r>
            <a:r>
              <a:rPr lang="en-US" sz="2200" dirty="0" smtClean="0"/>
              <a:t>CRC – </a:t>
            </a:r>
            <a:r>
              <a:rPr lang="ru-RU" sz="2200" dirty="0" smtClean="0"/>
              <a:t>остаток деления </a:t>
            </a:r>
            <a:br>
              <a:rPr lang="ru-RU" sz="2200" dirty="0" smtClean="0"/>
            </a:br>
            <a:r>
              <a:rPr lang="ru-RU" sz="2200" dirty="0" smtClean="0"/>
              <a:t>0000 </a:t>
            </a:r>
            <a:r>
              <a:rPr lang="ru-RU" sz="2200" dirty="0"/>
              <a:t>0110 0001 0111 </a:t>
            </a:r>
            <a:r>
              <a:rPr lang="ru-RU" sz="2200" dirty="0" smtClean="0"/>
              <a:t>на 1001</a:t>
            </a:r>
            <a:r>
              <a:rPr lang="ru-RU" sz="2200" dirty="0"/>
              <a:t>. </a:t>
            </a:r>
            <a:endParaRPr lang="ru-RU" sz="2200" dirty="0" smtClean="0"/>
          </a:p>
          <a:p>
            <a:pPr marL="355600" indent="-355600"/>
            <a:r>
              <a:rPr lang="ru-RU" sz="2200" i="1" dirty="0" smtClean="0"/>
              <a:t>В примере </a:t>
            </a:r>
            <a:r>
              <a:rPr lang="ru-RU" sz="2200" dirty="0"/>
              <a:t>частное от деления 1559 на 9 равно </a:t>
            </a:r>
            <a:r>
              <a:rPr lang="ru-RU" sz="2200" dirty="0" smtClean="0"/>
              <a:t>173 и </a:t>
            </a:r>
            <a:r>
              <a:rPr lang="ru-RU" sz="2200" dirty="0"/>
              <a:t>2 в </a:t>
            </a:r>
            <a:r>
              <a:rPr lang="ru-RU" sz="2200" dirty="0" smtClean="0"/>
              <a:t>остатке.</a:t>
            </a:r>
          </a:p>
          <a:p>
            <a:pPr marL="355600" indent="-355600"/>
            <a:endParaRPr lang="ru-RU" sz="2200" dirty="0" smtClean="0"/>
          </a:p>
          <a:p>
            <a:pPr marL="355600" indent="-355600"/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296594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846455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b="1" dirty="0" smtClean="0"/>
              <a:t>. Сложение и вычитание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085850"/>
            <a:ext cx="8534399" cy="5334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Сложение </a:t>
            </a:r>
            <a:r>
              <a:rPr lang="ru-RU" sz="2400" dirty="0"/>
              <a:t>двух чисел в CRC арифметике </a:t>
            </a:r>
            <a:r>
              <a:rPr lang="ru-RU" sz="2400" dirty="0" smtClean="0"/>
              <a:t>аналогично обычному</a:t>
            </a:r>
            <a:r>
              <a:rPr lang="en-US" sz="2400" dirty="0" smtClean="0"/>
              <a:t> </a:t>
            </a:r>
            <a:r>
              <a:rPr lang="ru-RU" sz="2400" dirty="0" smtClean="0"/>
              <a:t>арифметическому действию, но с запретом переноса.</a:t>
            </a:r>
            <a:endParaRPr lang="en-US" sz="2400" dirty="0" smtClean="0"/>
          </a:p>
          <a:p>
            <a:pPr lvl="1"/>
            <a:r>
              <a:rPr lang="ru-RU" sz="2200" dirty="0" smtClean="0"/>
              <a:t>Суммирование представляет операцию исключающего или </a:t>
            </a:r>
            <a:r>
              <a:rPr lang="en-US" sz="2200" dirty="0" smtClean="0"/>
              <a:t>(XOR)</a:t>
            </a:r>
          </a:p>
          <a:p>
            <a:pPr lvl="2"/>
            <a:r>
              <a:rPr lang="ru-RU" sz="2000" dirty="0" smtClean="0"/>
              <a:t>Например:</a:t>
            </a:r>
            <a:endParaRPr lang="en-US" sz="20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ru-RU" sz="1800" b="1" dirty="0" smtClean="0"/>
              <a:t>10011011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1800" b="1" dirty="0" smtClean="0"/>
              <a:t>+11001010</a:t>
            </a:r>
          </a:p>
          <a:p>
            <a:pPr marL="0" indent="0" algn="ctr">
              <a:lnSpc>
                <a:spcPct val="50000"/>
              </a:lnSpc>
              <a:spcBef>
                <a:spcPts val="0"/>
              </a:spcBef>
              <a:buNone/>
            </a:pPr>
            <a:r>
              <a:rPr lang="ru-RU" sz="1800" b="1" dirty="0" smtClean="0"/>
              <a:t>--------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1800" b="1" dirty="0" smtClean="0"/>
              <a:t>01010001</a:t>
            </a:r>
            <a:endParaRPr lang="en-US" sz="1800" b="1" dirty="0" smtClean="0"/>
          </a:p>
          <a:p>
            <a:pPr marL="685800" lvl="2" indent="-342900">
              <a:spcBef>
                <a:spcPts val="0"/>
              </a:spcBef>
            </a:pPr>
            <a:r>
              <a:rPr lang="ru-RU" sz="2000" dirty="0" smtClean="0"/>
              <a:t>Вычитание также по правилу </a:t>
            </a:r>
            <a:r>
              <a:rPr lang="en-US" sz="2000" dirty="0" smtClean="0"/>
              <a:t>XOR (</a:t>
            </a:r>
            <a:r>
              <a:rPr lang="ru-RU" sz="2000" dirty="0" smtClean="0"/>
              <a:t>правило зацикливания</a:t>
            </a:r>
            <a:r>
              <a:rPr lang="en-US" sz="2000" dirty="0" smtClean="0"/>
              <a:t>)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en-US" sz="2000" dirty="0" smtClean="0"/>
              <a:t>(0-0=0, 0-1=1-0=1, 1-1=0)</a:t>
            </a:r>
            <a:endParaRPr lang="ru-RU" sz="2000" dirty="0" smtClean="0"/>
          </a:p>
          <a:p>
            <a:pPr marL="0" indent="0" algn="ctr">
              <a:spcBef>
                <a:spcPts val="0"/>
              </a:spcBef>
              <a:buNone/>
            </a:pPr>
            <a:endParaRPr lang="en-US" sz="1800" b="1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ru-RU" sz="1800" b="1" dirty="0"/>
              <a:t>10011011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1800" b="1" dirty="0"/>
              <a:t>-11001010</a:t>
            </a:r>
          </a:p>
          <a:p>
            <a:pPr marL="0" indent="0" algn="ctr">
              <a:lnSpc>
                <a:spcPct val="50000"/>
              </a:lnSpc>
              <a:spcBef>
                <a:spcPts val="0"/>
              </a:spcBef>
              <a:buNone/>
            </a:pPr>
            <a:r>
              <a:rPr lang="ru-RU" sz="1800" b="1" dirty="0"/>
              <a:t>--------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1800" b="1" dirty="0"/>
              <a:t>01010001</a:t>
            </a:r>
            <a:endParaRPr lang="en-US" sz="1800" b="1" dirty="0"/>
          </a:p>
          <a:p>
            <a:pPr lvl="2"/>
            <a:r>
              <a:rPr lang="ru-RU" dirty="0"/>
              <a:t>В</a:t>
            </a:r>
            <a:r>
              <a:rPr lang="en-US" dirty="0" smtClean="0"/>
              <a:t> </a:t>
            </a:r>
            <a:r>
              <a:rPr lang="ru-RU" dirty="0" smtClean="0"/>
              <a:t>арифметике </a:t>
            </a:r>
            <a:r>
              <a:rPr lang="en-US" dirty="0" smtClean="0"/>
              <a:t>CRC</a:t>
            </a:r>
          </a:p>
          <a:p>
            <a:pPr marL="685800" lvl="2" indent="0" algn="ctr">
              <a:buNone/>
            </a:pPr>
            <a:r>
              <a:rPr lang="ru-RU" b="1" dirty="0"/>
              <a:t>1001 = 1010 + 0011</a:t>
            </a:r>
          </a:p>
          <a:p>
            <a:pPr marL="685800" lvl="2" indent="0" algn="ctr">
              <a:buNone/>
            </a:pPr>
            <a:r>
              <a:rPr lang="ru-RU" b="1" dirty="0"/>
              <a:t>1001 = 1010 - 0011</a:t>
            </a:r>
            <a:endParaRPr lang="ru-RU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323147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69850"/>
            <a:ext cx="8464550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/>
              <a:t>Контрольная </a:t>
            </a:r>
            <a:r>
              <a:rPr lang="ru-RU" sz="3600" b="1" dirty="0" smtClean="0"/>
              <a:t>сумма. </a:t>
            </a:r>
            <a:br>
              <a:rPr lang="ru-RU" sz="3600" b="1" dirty="0" smtClean="0"/>
            </a:br>
            <a:r>
              <a:rPr lang="ru-RU" sz="3600" b="1" dirty="0" smtClean="0"/>
              <a:t>арифметика </a:t>
            </a:r>
            <a:r>
              <a:rPr lang="en-US" sz="3600" b="1" dirty="0" smtClean="0"/>
              <a:t>CRC</a:t>
            </a:r>
            <a:r>
              <a:rPr lang="ru-RU" sz="3600" dirty="0" smtClean="0"/>
              <a:t>. </a:t>
            </a:r>
            <a:r>
              <a:rPr lang="ru-RU" sz="3600" b="1" dirty="0" smtClean="0"/>
              <a:t>Умножение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4800" y="1104900"/>
            <a:ext cx="8534399" cy="533400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Умножение, </a:t>
            </a:r>
            <a:r>
              <a:rPr lang="ru-RU" sz="2400" dirty="0"/>
              <a:t>считается </a:t>
            </a:r>
            <a:r>
              <a:rPr lang="ru-RU" sz="2400" dirty="0" smtClean="0"/>
              <a:t>суммой </a:t>
            </a:r>
            <a:r>
              <a:rPr lang="en-US" sz="2400" dirty="0" smtClean="0"/>
              <a:t>XOR</a:t>
            </a:r>
            <a:r>
              <a:rPr lang="ru-RU" sz="2400" dirty="0" smtClean="0"/>
              <a:t> </a:t>
            </a:r>
            <a:r>
              <a:rPr lang="ru-RU" sz="2400" dirty="0"/>
              <a:t>значений первого </a:t>
            </a:r>
            <a:r>
              <a:rPr lang="ru-RU" sz="2400" dirty="0" smtClean="0"/>
              <a:t>сомножителя</a:t>
            </a:r>
            <a:r>
              <a:rPr lang="ru-RU" sz="2400" dirty="0"/>
              <a:t>, сдвинутых в соответствии со значением второго сомножителя.</a:t>
            </a:r>
          </a:p>
          <a:p>
            <a:pPr marL="982663" indent="0">
              <a:spcBef>
                <a:spcPts val="0"/>
              </a:spcBef>
              <a:buNone/>
            </a:pPr>
            <a:r>
              <a:rPr lang="en-US" sz="1800" b="1" dirty="0" smtClean="0"/>
              <a:t>       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 </a:t>
            </a:r>
            <a:r>
              <a:rPr lang="ru-RU" sz="1800" b="1" dirty="0" smtClean="0"/>
              <a:t>0</a:t>
            </a:r>
            <a:r>
              <a:rPr lang="en-US" sz="1800" b="1" dirty="0" smtClean="0"/>
              <a:t>   </a:t>
            </a:r>
            <a:r>
              <a:rPr lang="ru-RU" sz="1800" b="1" dirty="0" smtClean="0"/>
              <a:t>1</a:t>
            </a:r>
            <a:endParaRPr lang="ru-RU" sz="1800" b="1" dirty="0"/>
          </a:p>
          <a:p>
            <a:pPr marL="982663" indent="0">
              <a:spcBef>
                <a:spcPts val="0"/>
              </a:spcBef>
              <a:buNone/>
            </a:pPr>
            <a:r>
              <a:rPr lang="en-US" sz="1800" b="1" dirty="0" smtClean="0"/>
              <a:t>        x</a:t>
            </a:r>
            <a:endParaRPr lang="en-US" sz="1800" b="1" dirty="0"/>
          </a:p>
          <a:p>
            <a:pPr marL="982663" indent="0">
              <a:spcBef>
                <a:spcPts val="0"/>
              </a:spcBef>
              <a:buNone/>
            </a:pPr>
            <a:r>
              <a:rPr lang="en-US" sz="1800" b="1" dirty="0" smtClean="0"/>
              <a:t>       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</a:t>
            </a:r>
            <a:r>
              <a:rPr lang="ru-RU" sz="1800" b="1" dirty="0" smtClean="0"/>
              <a:t>0</a:t>
            </a:r>
            <a:r>
              <a:rPr lang="en-US" sz="1800" b="1" dirty="0" smtClean="0"/>
              <a:t> 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 </a:t>
            </a:r>
            <a:r>
              <a:rPr lang="ru-RU" sz="1800" b="1" dirty="0" smtClean="0"/>
              <a:t>1</a:t>
            </a:r>
            <a:endParaRPr lang="ru-RU" sz="1800" b="1" dirty="0"/>
          </a:p>
          <a:p>
            <a:pPr marL="982663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en-US" sz="1800" b="1" dirty="0" smtClean="0"/>
              <a:t>         </a:t>
            </a:r>
            <a:r>
              <a:rPr lang="ru-RU" sz="1800" b="1" dirty="0" smtClean="0"/>
              <a:t>----</a:t>
            </a:r>
            <a:endParaRPr lang="ru-RU" sz="1800" b="1" dirty="0"/>
          </a:p>
          <a:p>
            <a:pPr marL="982663" indent="0">
              <a:spcBef>
                <a:spcPts val="0"/>
              </a:spcBef>
              <a:buNone/>
            </a:pPr>
            <a:r>
              <a:rPr lang="en-US" sz="1800" b="1" dirty="0" smtClean="0"/>
              <a:t>       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 </a:t>
            </a:r>
            <a:r>
              <a:rPr lang="ru-RU" sz="1800" b="1" dirty="0" smtClean="0"/>
              <a:t>0</a:t>
            </a:r>
            <a:r>
              <a:rPr lang="en-US" sz="1800" b="1" dirty="0" smtClean="0"/>
              <a:t>   </a:t>
            </a:r>
            <a:r>
              <a:rPr lang="ru-RU" sz="1800" b="1" dirty="0" smtClean="0"/>
              <a:t>1</a:t>
            </a:r>
            <a:endParaRPr lang="ru-RU" sz="1800" b="1" dirty="0"/>
          </a:p>
          <a:p>
            <a:pPr marL="982663" indent="0">
              <a:spcBef>
                <a:spcPts val="0"/>
              </a:spcBef>
              <a:buNone/>
            </a:pPr>
            <a:r>
              <a:rPr lang="en-US" sz="1800" b="1" dirty="0" smtClean="0"/>
              <a:t>    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</a:t>
            </a:r>
            <a:r>
              <a:rPr lang="ru-RU" sz="1800" b="1" dirty="0" smtClean="0"/>
              <a:t>0</a:t>
            </a:r>
            <a:r>
              <a:rPr lang="en-US" sz="1800" b="1" dirty="0" smtClean="0"/>
              <a:t> 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 </a:t>
            </a:r>
            <a:r>
              <a:rPr lang="ru-RU" sz="1800" b="1" dirty="0" smtClean="0"/>
              <a:t>.</a:t>
            </a:r>
            <a:endParaRPr lang="ru-RU" sz="1800" b="1" dirty="0"/>
          </a:p>
          <a:p>
            <a:pPr marL="982663" indent="0">
              <a:spcBef>
                <a:spcPts val="0"/>
              </a:spcBef>
              <a:buNone/>
            </a:pPr>
            <a:r>
              <a:rPr lang="en-US" sz="1800" b="1" dirty="0" smtClean="0"/>
              <a:t>   </a:t>
            </a:r>
            <a:r>
              <a:rPr lang="ru-RU" sz="1800" b="1" dirty="0" smtClean="0"/>
              <a:t>0</a:t>
            </a:r>
            <a:r>
              <a:rPr lang="en-US" sz="1800" b="1" dirty="0" smtClean="0"/>
              <a:t> </a:t>
            </a:r>
            <a:r>
              <a:rPr lang="ru-RU" sz="1800" b="1" dirty="0" smtClean="0"/>
              <a:t>0</a:t>
            </a:r>
            <a:r>
              <a:rPr lang="en-US" sz="1800" b="1" dirty="0" smtClean="0"/>
              <a:t> </a:t>
            </a:r>
            <a:r>
              <a:rPr lang="ru-RU" sz="1800" b="1" dirty="0" smtClean="0"/>
              <a:t>0</a:t>
            </a:r>
            <a:r>
              <a:rPr lang="en-US" sz="1800" b="1" dirty="0" smtClean="0"/>
              <a:t>  </a:t>
            </a:r>
            <a:r>
              <a:rPr lang="ru-RU" sz="1800" b="1" dirty="0" smtClean="0"/>
              <a:t>0</a:t>
            </a:r>
            <a:r>
              <a:rPr lang="en-US" sz="1800" b="1" dirty="0" smtClean="0"/>
              <a:t>   </a:t>
            </a:r>
            <a:r>
              <a:rPr lang="ru-RU" sz="1800" b="1" dirty="0" smtClean="0"/>
              <a:t>.</a:t>
            </a:r>
            <a:r>
              <a:rPr lang="en-US" sz="1800" b="1" dirty="0" smtClean="0"/>
              <a:t>    </a:t>
            </a:r>
            <a:r>
              <a:rPr lang="ru-RU" sz="1800" b="1" dirty="0" smtClean="0"/>
              <a:t>.</a:t>
            </a:r>
            <a:endParaRPr lang="ru-RU" sz="1800" b="1" dirty="0"/>
          </a:p>
          <a:p>
            <a:pPr marL="982663" indent="0">
              <a:spcBef>
                <a:spcPts val="0"/>
              </a:spcBef>
              <a:buNone/>
            </a:pPr>
            <a:r>
              <a:rPr lang="ru-RU" sz="1800" b="1" dirty="0" smtClean="0"/>
              <a:t>1</a:t>
            </a:r>
            <a:r>
              <a:rPr lang="en-US" sz="1800" b="1" dirty="0" smtClean="0"/>
              <a:t> </a:t>
            </a:r>
            <a:r>
              <a:rPr lang="ru-RU" sz="1800" b="1" dirty="0" smtClean="0"/>
              <a:t>1</a:t>
            </a:r>
            <a:r>
              <a:rPr lang="en-US" sz="1800" b="1" dirty="0" smtClean="0"/>
              <a:t> </a:t>
            </a:r>
            <a:r>
              <a:rPr lang="ru-RU" sz="1800" b="1" dirty="0" smtClean="0"/>
              <a:t>0</a:t>
            </a:r>
            <a:r>
              <a:rPr lang="en-US" sz="1800" b="1" dirty="0" smtClean="0"/>
              <a:t>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 </a:t>
            </a:r>
            <a:r>
              <a:rPr lang="ru-RU" sz="1800" b="1" dirty="0" smtClean="0"/>
              <a:t>.</a:t>
            </a:r>
            <a:r>
              <a:rPr lang="en-US" sz="1800" b="1" dirty="0" smtClean="0"/>
              <a:t>   </a:t>
            </a:r>
            <a:r>
              <a:rPr lang="ru-RU" sz="1800" b="1" dirty="0" smtClean="0"/>
              <a:t>.</a:t>
            </a:r>
            <a:r>
              <a:rPr lang="en-US" sz="1800" b="1" dirty="0" smtClean="0"/>
              <a:t>    </a:t>
            </a:r>
            <a:r>
              <a:rPr lang="ru-RU" sz="1800" b="1" dirty="0" smtClean="0"/>
              <a:t>.</a:t>
            </a:r>
            <a:endParaRPr lang="ru-RU" sz="1800" b="1" dirty="0"/>
          </a:p>
          <a:p>
            <a:pPr marL="982663" indent="0">
              <a:lnSpc>
                <a:spcPct val="50000"/>
              </a:lnSpc>
              <a:spcBef>
                <a:spcPts val="0"/>
              </a:spcBef>
              <a:buNone/>
            </a:pPr>
            <a:r>
              <a:rPr lang="ru-RU" sz="1800" b="1" dirty="0"/>
              <a:t>-------</a:t>
            </a:r>
          </a:p>
          <a:p>
            <a:pPr marL="982663" indent="0">
              <a:spcBef>
                <a:spcPts val="0"/>
              </a:spcBef>
              <a:buNone/>
            </a:pPr>
            <a:r>
              <a:rPr lang="ru-RU" sz="1800" b="1" dirty="0" smtClean="0"/>
              <a:t>1</a:t>
            </a:r>
            <a:r>
              <a:rPr lang="en-US" sz="1800" b="1" dirty="0" smtClean="0"/>
              <a:t> </a:t>
            </a:r>
            <a:r>
              <a:rPr lang="ru-RU" sz="1800" b="1" dirty="0" smtClean="0"/>
              <a:t>1</a:t>
            </a:r>
            <a:r>
              <a:rPr lang="en-US" sz="1800" b="1" dirty="0" smtClean="0"/>
              <a:t> </a:t>
            </a:r>
            <a:r>
              <a:rPr lang="ru-RU" sz="1800" b="1" dirty="0" smtClean="0"/>
              <a:t>1</a:t>
            </a:r>
            <a:r>
              <a:rPr lang="en-US" sz="1800" b="1" dirty="0" smtClean="0"/>
              <a:t>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</a:t>
            </a:r>
            <a:r>
              <a:rPr lang="ru-RU" sz="1800" b="1" dirty="0" smtClean="0"/>
              <a:t>1</a:t>
            </a:r>
            <a:r>
              <a:rPr lang="en-US" sz="1800" b="1" dirty="0" smtClean="0"/>
              <a:t>   </a:t>
            </a:r>
            <a:r>
              <a:rPr lang="ru-RU" sz="1800" b="1" dirty="0" smtClean="0"/>
              <a:t>1 </a:t>
            </a:r>
            <a:r>
              <a:rPr lang="en-US" sz="1800" b="1" dirty="0" smtClean="0"/>
              <a:t> </a:t>
            </a:r>
            <a:r>
              <a:rPr lang="ru-RU" sz="1800" b="1" dirty="0" smtClean="0"/>
              <a:t>при </a:t>
            </a:r>
            <a:r>
              <a:rPr lang="ru-RU" sz="1800" b="1" dirty="0"/>
              <a:t>суммировании используется </a:t>
            </a:r>
            <a:r>
              <a:rPr lang="ru-RU" sz="1800" b="1" dirty="0" smtClean="0"/>
              <a:t>CRC</a:t>
            </a:r>
            <a:r>
              <a:rPr lang="en-US" sz="1800" b="1" dirty="0" smtClean="0"/>
              <a:t> </a:t>
            </a:r>
            <a:r>
              <a:rPr lang="ru-RU" sz="1800" b="1" dirty="0" smtClean="0"/>
              <a:t>сложение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30476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952</Words>
  <Application>Microsoft Office PowerPoint</Application>
  <PresentationFormat>Экран (4:3)</PresentationFormat>
  <Paragraphs>222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CourierMCY-Bold</vt:lpstr>
      <vt:lpstr>HelveticaNeue</vt:lpstr>
      <vt:lpstr>Тема Office</vt:lpstr>
      <vt:lpstr>Контрольная сумма</vt:lpstr>
      <vt:lpstr>Контрольная сумма</vt:lpstr>
      <vt:lpstr>Контрольная сумма</vt:lpstr>
      <vt:lpstr>Контрольная сумма.  Полиномиальная арифметика.</vt:lpstr>
      <vt:lpstr>Контрольная сумма</vt:lpstr>
      <vt:lpstr>Контрольная сумма</vt:lpstr>
      <vt:lpstr>Контрольная сумма</vt:lpstr>
      <vt:lpstr>Контрольная сумма.  арифметика CRC. Сложение и вычитание</vt:lpstr>
      <vt:lpstr>Контрольная сумма.  арифметика CRC. Умножение</vt:lpstr>
      <vt:lpstr>Контрольная сумма.  арифметика CRC. Деление </vt:lpstr>
      <vt:lpstr>Контрольная сумма.  арифметика CRC.Сдвиг</vt:lpstr>
      <vt:lpstr>Контрольная сумма.  арифметика CRC.  CRC деление при помощи сдвига</vt:lpstr>
      <vt:lpstr>Контрольная сумма.  арифметика CRC. CRC деление при помощи сдвига</vt:lpstr>
      <vt:lpstr>Контрольная сумма.  арифметика CRC. Алгоритм расчета CRC суммы</vt:lpstr>
      <vt:lpstr>Контрольная сумма.  арифметика CRC. Алгоритм расчета CRC суммы</vt:lpstr>
      <vt:lpstr>Контрольная сумма.  CRC  алгоритм побитового сдвига</vt:lpstr>
      <vt:lpstr>Контрольная сумма.  CRC  алгоритм табличного сдвига</vt:lpstr>
      <vt:lpstr>Контрольная сумма.  арифметика CRC. Алгоритм расчета CRC суммы</vt:lpstr>
      <vt:lpstr>Контрольная сумма.  арифметика CRC. Виды полиномов CRC</vt:lpstr>
      <vt:lpstr>Контрольная сумма.  арифметика CRC. Алгоритм расчета CRC8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Администратор</dc:creator>
  <cp:lastModifiedBy>Ронкин Михаил Владимирович</cp:lastModifiedBy>
  <cp:revision>38</cp:revision>
  <dcterms:created xsi:type="dcterms:W3CDTF">2018-11-04T07:15:46Z</dcterms:created>
  <dcterms:modified xsi:type="dcterms:W3CDTF">2021-10-25T09:39:05Z</dcterms:modified>
</cp:coreProperties>
</file>