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61" r:id="rId3"/>
    <p:sldId id="338" r:id="rId4"/>
    <p:sldId id="339" r:id="rId5"/>
    <p:sldId id="290" r:id="rId6"/>
    <p:sldId id="377" r:id="rId7"/>
    <p:sldId id="378" r:id="rId8"/>
    <p:sldId id="379" r:id="rId9"/>
    <p:sldId id="358" r:id="rId10"/>
    <p:sldId id="363" r:id="rId11"/>
    <p:sldId id="351" r:id="rId12"/>
    <p:sldId id="360" r:id="rId13"/>
    <p:sldId id="380" r:id="rId14"/>
    <p:sldId id="381" r:id="rId15"/>
    <p:sldId id="357" r:id="rId16"/>
    <p:sldId id="382" r:id="rId17"/>
    <p:sldId id="376" r:id="rId18"/>
    <p:sldId id="364" r:id="rId19"/>
    <p:sldId id="350" r:id="rId20"/>
    <p:sldId id="365" r:id="rId21"/>
    <p:sldId id="352" r:id="rId22"/>
    <p:sldId id="354" r:id="rId23"/>
    <p:sldId id="366" r:id="rId24"/>
    <p:sldId id="355" r:id="rId25"/>
    <p:sldId id="356" r:id="rId26"/>
    <p:sldId id="367" r:id="rId27"/>
    <p:sldId id="353" r:id="rId28"/>
    <p:sldId id="368" r:id="rId29"/>
    <p:sldId id="369" r:id="rId30"/>
    <p:sldId id="370" r:id="rId31"/>
    <p:sldId id="371" r:id="rId32"/>
    <p:sldId id="372" r:id="rId33"/>
    <p:sldId id="375" r:id="rId34"/>
    <p:sldId id="373" r:id="rId35"/>
    <p:sldId id="374" r:id="rId3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>
      <p:cViewPr varScale="1">
        <p:scale>
          <a:sx n="106" d="100"/>
          <a:sy n="106" d="100"/>
        </p:scale>
        <p:origin x="191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46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402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841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7008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931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315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8931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6202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6620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9777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61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3445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6190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685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853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8538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461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0461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477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956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956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65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3342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96570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7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66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605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303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955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4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440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28.03.2024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5. Особенности архитектуры системных плат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084" y="764409"/>
            <a:ext cx="8352928" cy="5760640"/>
          </a:xfrm>
        </p:spPr>
        <p:txBody>
          <a:bodyPr>
            <a:noAutofit/>
          </a:bodyPr>
          <a:lstStyle/>
          <a:p>
            <a:r>
              <a:rPr lang="ru-RU" sz="2000" dirty="0"/>
              <a:t>В архитектуру системной платы интегрированы: </a:t>
            </a:r>
          </a:p>
          <a:p>
            <a:pPr lvl="1"/>
            <a:r>
              <a:rPr lang="ru-RU" sz="2000" b="1" dirty="0" smtClean="0"/>
              <a:t>IDE-интерфейс</a:t>
            </a:r>
            <a:r>
              <a:rPr lang="ru-RU" sz="2000" b="1" dirty="0"/>
              <a:t>.</a:t>
            </a:r>
            <a:r>
              <a:rPr lang="ru-RU" sz="2000" dirty="0"/>
              <a:t> Через данный </a:t>
            </a:r>
            <a:r>
              <a:rPr lang="ru-RU" sz="2000" dirty="0" smtClean="0"/>
              <a:t>интерфейс</a:t>
            </a:r>
            <a:endParaRPr lang="ru-RU" sz="2000" dirty="0"/>
          </a:p>
          <a:p>
            <a:pPr lvl="1"/>
            <a:r>
              <a:rPr lang="ru-RU" sz="2000" b="1" dirty="0" smtClean="0"/>
              <a:t>Интерфейсы </a:t>
            </a:r>
            <a:r>
              <a:rPr lang="ru-RU" sz="2000" b="1" dirty="0"/>
              <a:t>типа </a:t>
            </a:r>
            <a:r>
              <a:rPr lang="ru-RU" sz="2000" b="1" dirty="0" smtClean="0"/>
              <a:t>ATA </a:t>
            </a:r>
            <a:r>
              <a:rPr lang="en-US" sz="2000" b="1" dirty="0" smtClean="0"/>
              <a:t>(SATA) </a:t>
            </a:r>
            <a:r>
              <a:rPr lang="ru-RU" sz="2000" b="1" dirty="0" smtClean="0"/>
              <a:t>и </a:t>
            </a:r>
            <a:r>
              <a:rPr lang="en-US" sz="2000" b="1" dirty="0" smtClean="0"/>
              <a:t>IDE</a:t>
            </a:r>
            <a:r>
              <a:rPr lang="ru-RU" sz="2000" b="1" dirty="0" smtClean="0"/>
              <a:t>.</a:t>
            </a:r>
            <a:r>
              <a:rPr lang="ru-RU" sz="2000" dirty="0"/>
              <a:t>  подключаются внутренние жесткие диски и оптические приводы. </a:t>
            </a:r>
            <a:endParaRPr lang="en-US" sz="2000" dirty="0" smtClean="0"/>
          </a:p>
          <a:p>
            <a:pPr lvl="1"/>
            <a:r>
              <a:rPr lang="ru-RU" sz="2000" b="1" dirty="0" smtClean="0"/>
              <a:t>Слоты </a:t>
            </a:r>
            <a:r>
              <a:rPr lang="ru-RU" sz="2000" b="1" dirty="0"/>
              <a:t>расширения PCI.</a:t>
            </a:r>
            <a:r>
              <a:rPr lang="ru-RU" sz="2000" dirty="0"/>
              <a:t> В разъемы PCI вставляются звуковые и сетевые карты компьютера.</a:t>
            </a:r>
          </a:p>
          <a:p>
            <a:pPr lvl="1"/>
            <a:r>
              <a:rPr lang="ru-RU" sz="2000" b="1" dirty="0"/>
              <a:t>Слоты PCI-</a:t>
            </a:r>
            <a:r>
              <a:rPr lang="ru-RU" sz="2000" b="1" dirty="0" err="1"/>
              <a:t>Express</a:t>
            </a:r>
            <a:r>
              <a:rPr lang="ru-RU" sz="2000" b="1" dirty="0"/>
              <a:t> x16</a:t>
            </a:r>
            <a:r>
              <a:rPr lang="ru-RU" sz="2000" b="1" dirty="0" smtClean="0"/>
              <a:t>.</a:t>
            </a:r>
            <a:r>
              <a:rPr lang="ru-RU" sz="2000" dirty="0" smtClean="0"/>
              <a:t> Установка </a:t>
            </a:r>
            <a:r>
              <a:rPr lang="ru-RU" sz="2000" dirty="0"/>
              <a:t>графической платы. </a:t>
            </a:r>
          </a:p>
          <a:p>
            <a:pPr lvl="1"/>
            <a:r>
              <a:rPr lang="ru-RU" sz="2000" b="1" dirty="0"/>
              <a:t>Слоты PCI-</a:t>
            </a:r>
            <a:r>
              <a:rPr lang="ru-RU" sz="2000" b="1" dirty="0" err="1"/>
              <a:t>Express</a:t>
            </a:r>
            <a:r>
              <a:rPr lang="ru-RU" sz="2000" b="1" dirty="0"/>
              <a:t> x1.</a:t>
            </a:r>
            <a:r>
              <a:rPr lang="ru-RU" sz="2000" dirty="0"/>
              <a:t> </a:t>
            </a:r>
            <a:r>
              <a:rPr lang="ru-RU" sz="2000" dirty="0" smtClean="0"/>
              <a:t>Установка устройств типа </a:t>
            </a:r>
            <a:r>
              <a:rPr lang="ru-RU" sz="2000" dirty="0" err="1" smtClean="0"/>
              <a:t>Wi</a:t>
            </a:r>
            <a:r>
              <a:rPr lang="ru-RU" sz="2000" dirty="0" smtClean="0"/>
              <a:t>-</a:t>
            </a:r>
            <a:r>
              <a:rPr lang="ru-RU" sz="2000" dirty="0" err="1" smtClean="0"/>
              <a:t>Fi</a:t>
            </a:r>
            <a:r>
              <a:rPr lang="ru-RU" sz="2000" dirty="0" smtClean="0"/>
              <a:t>-карты </a:t>
            </a:r>
            <a:r>
              <a:rPr lang="ru-RU" sz="2000" dirty="0"/>
              <a:t>и GSM-модемы, а также различные контроллеры.</a:t>
            </a:r>
          </a:p>
          <a:p>
            <a:pPr lvl="1"/>
            <a:r>
              <a:rPr lang="ru-RU" sz="2000" b="1" dirty="0" smtClean="0"/>
              <a:t>Разъем </a:t>
            </a:r>
            <a:r>
              <a:rPr lang="ru-RU" sz="2000" b="1" dirty="0"/>
              <a:t>для батарейки BIOS.</a:t>
            </a:r>
            <a:r>
              <a:rPr lang="ru-RU" sz="2000" dirty="0"/>
              <a:t> </a:t>
            </a:r>
            <a:r>
              <a:rPr lang="ru-RU" sz="2000" dirty="0" smtClean="0"/>
              <a:t>(CMOS-память</a:t>
            </a:r>
            <a:r>
              <a:rPr lang="ru-RU" sz="2000" dirty="0"/>
              <a:t>,</a:t>
            </a:r>
            <a:r>
              <a:rPr lang="ru-RU" sz="2000" dirty="0" smtClean="0"/>
              <a:t> является энергозависимой), для </a:t>
            </a:r>
            <a:r>
              <a:rPr lang="ru-RU" sz="2000" dirty="0"/>
              <a:t>ее питания используется специальная </a:t>
            </a:r>
            <a:r>
              <a:rPr lang="ru-RU" sz="2000" dirty="0" smtClean="0"/>
              <a:t>батарейка.</a:t>
            </a:r>
          </a:p>
          <a:p>
            <a:pPr marL="354013" lvl="2" indent="-285750"/>
            <a:r>
              <a:rPr lang="ru-RU" sz="2000" dirty="0"/>
              <a:t>Материнская плата во многом определяет производительность и функциональные возможности компьютера, включая средства оптимальной настройки и мониторинга.</a:t>
            </a:r>
          </a:p>
          <a:p>
            <a:pPr marL="754063" lvl="2"/>
            <a:r>
              <a:rPr lang="ru-RU" sz="2000" dirty="0"/>
              <a:t>Основные производители: </a:t>
            </a:r>
            <a:r>
              <a:rPr lang="ru-RU" sz="2000" dirty="0" err="1"/>
              <a:t>Intel</a:t>
            </a:r>
            <a:r>
              <a:rPr lang="ru-RU" sz="2000" dirty="0"/>
              <a:t>, </a:t>
            </a:r>
            <a:r>
              <a:rPr lang="ru-RU" sz="2000" dirty="0" err="1"/>
              <a:t>ASUSTek</a:t>
            </a:r>
            <a:r>
              <a:rPr lang="ru-RU" sz="2000" dirty="0"/>
              <a:t>, MSI, </a:t>
            </a:r>
            <a:r>
              <a:rPr lang="en-US" sz="2000" dirty="0" err="1"/>
              <a:t>GigaByte</a:t>
            </a:r>
            <a:r>
              <a:rPr lang="en-US" sz="2000" dirty="0"/>
              <a:t> </a:t>
            </a:r>
            <a:r>
              <a:rPr lang="ru-RU" sz="2000" dirty="0"/>
              <a:t>и </a:t>
            </a:r>
            <a:r>
              <a:rPr lang="ru-RU" sz="2000" dirty="0" err="1"/>
              <a:t>тп</a:t>
            </a:r>
            <a:endParaRPr lang="ru-RU" sz="2000" dirty="0"/>
          </a:p>
          <a:p>
            <a:endParaRPr lang="ru-RU" sz="1800" i="1" dirty="0"/>
          </a:p>
          <a:p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2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Шинная организация платы. Виды шин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r>
              <a:rPr lang="ru-RU" sz="2000" b="1" dirty="0"/>
              <a:t>Шины по </a:t>
            </a:r>
            <a:r>
              <a:rPr lang="ru-RU" sz="2000" b="1" dirty="0" smtClean="0"/>
              <a:t>целевому назначению: </a:t>
            </a:r>
            <a:endParaRPr lang="ru-RU" sz="2000" b="1" dirty="0"/>
          </a:p>
          <a:p>
            <a:pPr lvl="1"/>
            <a:r>
              <a:rPr lang="ru-RU" sz="2000" dirty="0" smtClean="0"/>
              <a:t>шины </a:t>
            </a:r>
            <a:r>
              <a:rPr lang="ru-RU" sz="2000" dirty="0"/>
              <a:t>«</a:t>
            </a:r>
            <a:r>
              <a:rPr lang="ru-RU" sz="2000" dirty="0" smtClean="0"/>
              <a:t>процессорные шины» </a:t>
            </a:r>
            <a:r>
              <a:rPr lang="en-US" sz="2000" dirty="0"/>
              <a:t>(FSB, </a:t>
            </a:r>
            <a:r>
              <a:rPr lang="en-US" sz="2000" dirty="0" smtClean="0"/>
              <a:t>QPI, HT,  UMI</a:t>
            </a:r>
            <a:r>
              <a:rPr lang="en-US" sz="2000" dirty="0"/>
              <a:t>, DMI)</a:t>
            </a:r>
            <a:r>
              <a:rPr lang="ru-RU" sz="2000" dirty="0"/>
              <a:t>; </a:t>
            </a:r>
          </a:p>
          <a:p>
            <a:pPr lvl="1"/>
            <a:r>
              <a:rPr lang="ru-RU" sz="2000" dirty="0" smtClean="0"/>
              <a:t>шины </a:t>
            </a:r>
            <a:r>
              <a:rPr lang="ru-RU" sz="2000" dirty="0"/>
              <a:t>ввода/вывода</a:t>
            </a:r>
            <a:r>
              <a:rPr lang="en-US" sz="2000" dirty="0"/>
              <a:t> (PCI, </a:t>
            </a:r>
            <a:r>
              <a:rPr lang="en-US" sz="2000" dirty="0" smtClean="0"/>
              <a:t>PCI-Express, </a:t>
            </a:r>
            <a:r>
              <a:rPr lang="en-US" sz="2000" dirty="0" smtClean="0"/>
              <a:t>USB</a:t>
            </a:r>
            <a:r>
              <a:rPr lang="ru-RU" sz="2000" dirty="0" smtClean="0"/>
              <a:t>, </a:t>
            </a:r>
            <a:r>
              <a:rPr lang="en-US" sz="2000" dirty="0" smtClean="0"/>
              <a:t>SATA, DIMM, Ethernet, </a:t>
            </a:r>
            <a:r>
              <a:rPr lang="ru-RU" sz="2000" dirty="0" smtClean="0"/>
              <a:t>аудио-выход и </a:t>
            </a:r>
            <a:r>
              <a:rPr lang="ru-RU" sz="2000" dirty="0" err="1" smtClean="0"/>
              <a:t>тд</a:t>
            </a:r>
            <a:r>
              <a:rPr lang="en-US" sz="2000" dirty="0" smtClean="0"/>
              <a:t>)</a:t>
            </a:r>
            <a:r>
              <a:rPr lang="ru-RU" sz="2000" dirty="0"/>
              <a:t>; </a:t>
            </a:r>
          </a:p>
          <a:p>
            <a:pPr lvl="1"/>
            <a:r>
              <a:rPr lang="ru-RU" sz="2000" dirty="0" smtClean="0"/>
              <a:t>системные </a:t>
            </a:r>
            <a:r>
              <a:rPr lang="ru-RU" sz="2000" dirty="0"/>
              <a:t>шины</a:t>
            </a:r>
            <a:r>
              <a:rPr lang="en-US" sz="2000" dirty="0"/>
              <a:t> </a:t>
            </a:r>
            <a:r>
              <a:rPr lang="ru-RU" sz="2000" dirty="0" smtClean="0"/>
              <a:t>(</a:t>
            </a:r>
            <a:r>
              <a:rPr lang="en-US" sz="2000" dirty="0" smtClean="0"/>
              <a:t>SPI</a:t>
            </a:r>
            <a:r>
              <a:rPr lang="ru-RU" sz="2000" dirty="0" smtClean="0"/>
              <a:t>, </a:t>
            </a:r>
            <a:r>
              <a:rPr lang="en-US" sz="2000" dirty="0" smtClean="0"/>
              <a:t>USART,</a:t>
            </a:r>
            <a:r>
              <a:rPr lang="en-US" sz="2000" dirty="0" smtClean="0"/>
              <a:t>)</a:t>
            </a:r>
            <a:r>
              <a:rPr lang="ru-RU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34368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Шинная организация платы. Виды шин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1520" y="790576"/>
            <a:ext cx="8784976" cy="56627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ru-RU" sz="2000" dirty="0"/>
              <a:t>Шины по методу передачи данных:</a:t>
            </a:r>
          </a:p>
          <a:p>
            <a:pPr lvl="1">
              <a:spcBef>
                <a:spcPts val="0"/>
              </a:spcBef>
            </a:pPr>
            <a:r>
              <a:rPr lang="ru-RU" sz="2000" b="1" dirty="0" smtClean="0"/>
              <a:t>Последовательные (пример </a:t>
            </a:r>
            <a:r>
              <a:rPr lang="en-US" sz="2000" b="1" dirty="0" smtClean="0"/>
              <a:t>USB 2.0</a:t>
            </a:r>
            <a:r>
              <a:rPr lang="ru-RU" sz="2000" b="1" dirty="0" smtClean="0"/>
              <a:t>, </a:t>
            </a:r>
            <a:r>
              <a:rPr lang="en-US" sz="2000" b="1" dirty="0" smtClean="0"/>
              <a:t>SATA, Ethernet)</a:t>
            </a:r>
            <a:endParaRPr lang="ru-RU" sz="2000" b="1" dirty="0"/>
          </a:p>
          <a:p>
            <a:pPr lvl="2">
              <a:spcBef>
                <a:spcPts val="0"/>
              </a:spcBef>
            </a:pPr>
            <a:r>
              <a:rPr lang="ru-RU" sz="2000" dirty="0"/>
              <a:t>Передача пакетов по одному </a:t>
            </a:r>
            <a:r>
              <a:rPr lang="ru-RU" sz="2000" dirty="0" smtClean="0"/>
              <a:t>проводнику</a:t>
            </a:r>
          </a:p>
          <a:p>
            <a:pPr lvl="2">
              <a:spcBef>
                <a:spcPts val="0"/>
              </a:spcBef>
            </a:pPr>
            <a:r>
              <a:rPr lang="ru-RU" sz="2000" dirty="0" smtClean="0"/>
              <a:t>Возможна организация двух каналов (прием и передача)</a:t>
            </a:r>
          </a:p>
          <a:p>
            <a:pPr lvl="2">
              <a:spcBef>
                <a:spcPts val="0"/>
              </a:spcBef>
            </a:pPr>
            <a:r>
              <a:rPr lang="ru-RU" sz="2000" dirty="0" smtClean="0"/>
              <a:t>Данные объединяются в пакеты. </a:t>
            </a:r>
          </a:p>
          <a:p>
            <a:pPr lvl="2">
              <a:spcBef>
                <a:spcPts val="0"/>
              </a:spcBef>
            </a:pPr>
            <a:r>
              <a:rPr lang="ru-RU" sz="2000" dirty="0" smtClean="0"/>
              <a:t>Пакет также могут включать служебную информацию.</a:t>
            </a:r>
          </a:p>
          <a:p>
            <a:pPr lvl="2">
              <a:spcBef>
                <a:spcPts val="0"/>
              </a:spcBef>
            </a:pPr>
            <a:r>
              <a:rPr lang="ru-RU" sz="2000" dirty="0" smtClean="0"/>
              <a:t>Как правило асинхронные.</a:t>
            </a:r>
            <a:endParaRPr lang="ru-RU" sz="2000" dirty="0"/>
          </a:p>
          <a:p>
            <a:pPr lvl="1">
              <a:spcBef>
                <a:spcPts val="600"/>
              </a:spcBef>
            </a:pPr>
            <a:r>
              <a:rPr lang="ru-RU" sz="2000" b="1" dirty="0" smtClean="0"/>
              <a:t>Параллельные </a:t>
            </a:r>
            <a:r>
              <a:rPr lang="en-US" sz="2000" b="1" dirty="0" smtClean="0"/>
              <a:t>(</a:t>
            </a:r>
            <a:r>
              <a:rPr lang="ru-RU" sz="2000" b="1" dirty="0" smtClean="0"/>
              <a:t>пример </a:t>
            </a:r>
            <a:r>
              <a:rPr lang="en-US" sz="2000" b="1" dirty="0" smtClean="0"/>
              <a:t>DIMM,</a:t>
            </a:r>
            <a:r>
              <a:rPr lang="ru-RU" sz="2000" b="1" dirty="0" smtClean="0"/>
              <a:t> </a:t>
            </a:r>
            <a:r>
              <a:rPr lang="en-US" sz="2000" b="1" dirty="0" smtClean="0"/>
              <a:t>PCI, PATA (IDE) )</a:t>
            </a:r>
            <a:endParaRPr lang="ru-RU" sz="2000" b="1" dirty="0"/>
          </a:p>
          <a:p>
            <a:pPr lvl="2">
              <a:spcBef>
                <a:spcPts val="0"/>
              </a:spcBef>
            </a:pPr>
            <a:r>
              <a:rPr lang="ru-RU" sz="2000" dirty="0" smtClean="0"/>
              <a:t>Параллельных </a:t>
            </a:r>
            <a:r>
              <a:rPr lang="ru-RU" sz="2000" dirty="0"/>
              <a:t>шинах понятие «ширина шины» соответствует её разрядности – количеству сигнальных линий, количеству одновременно передаваемых битов информации. </a:t>
            </a:r>
            <a:endParaRPr lang="ru-RU" sz="2000" dirty="0" smtClean="0"/>
          </a:p>
          <a:p>
            <a:pPr lvl="2">
              <a:spcBef>
                <a:spcPts val="0"/>
              </a:spcBef>
            </a:pPr>
            <a:r>
              <a:rPr lang="ru-RU" sz="2000" dirty="0" smtClean="0"/>
              <a:t>Возможны отдельные вывода под служебные сигналы.</a:t>
            </a:r>
          </a:p>
          <a:p>
            <a:pPr lvl="2">
              <a:spcBef>
                <a:spcPts val="0"/>
              </a:spcBef>
            </a:pPr>
            <a:r>
              <a:rPr lang="ru-RU" sz="2000" dirty="0"/>
              <a:t>Как правило асинхронные</a:t>
            </a:r>
            <a:r>
              <a:rPr lang="ru-RU" sz="2000" dirty="0" smtClean="0"/>
              <a:t>.</a:t>
            </a:r>
          </a:p>
          <a:p>
            <a:pPr marL="715963" lvl="3">
              <a:spcBef>
                <a:spcPts val="600"/>
              </a:spcBef>
            </a:pPr>
            <a:r>
              <a:rPr lang="ru-RU" b="1" dirty="0" smtClean="0"/>
              <a:t>Последовательно-Параллельные</a:t>
            </a:r>
            <a:r>
              <a:rPr lang="en-US" b="1" dirty="0" smtClean="0"/>
              <a:t> </a:t>
            </a:r>
            <a:r>
              <a:rPr lang="ru-RU" b="1" dirty="0" smtClean="0"/>
              <a:t>(пример </a:t>
            </a:r>
            <a:r>
              <a:rPr lang="en-US" b="1" dirty="0" smtClean="0"/>
              <a:t>PCIe)</a:t>
            </a:r>
            <a:endParaRPr lang="ru-RU" b="1" dirty="0" smtClean="0"/>
          </a:p>
          <a:p>
            <a:pPr marL="1287463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/>
              <a:t>Объединение нескольких последовательных выводов шины</a:t>
            </a:r>
            <a:r>
              <a:rPr lang="ru-RU" dirty="0" smtClean="0"/>
              <a:t>.</a:t>
            </a:r>
          </a:p>
          <a:p>
            <a:pPr marL="1287463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Можно использовать разное количество выводов.</a:t>
            </a:r>
          </a:p>
          <a:p>
            <a:pPr marL="1287463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dirty="0" smtClean="0"/>
              <a:t>Все выводы работают асинхронно.</a:t>
            </a:r>
            <a:endParaRPr lang="ru-RU" dirty="0"/>
          </a:p>
          <a:p>
            <a:pPr marL="1287463" lvl="4" indent="-342900">
              <a:buFont typeface="Arial" panose="020B0604020202020204" pitchFamily="34" charset="0"/>
              <a:buChar char="•"/>
            </a:pPr>
            <a:endParaRPr lang="ru-RU" b="1" dirty="0"/>
          </a:p>
          <a:p>
            <a:pPr marL="1173163" lvl="3"/>
            <a:endParaRPr lang="ru-RU" sz="1600" b="1" dirty="0"/>
          </a:p>
          <a:p>
            <a:pPr marL="914400" lvl="2" indent="0">
              <a:buNone/>
            </a:pPr>
            <a:endParaRPr lang="ru-RU" sz="2000" dirty="0"/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652120" y="3212976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5652120" y="2996952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5652120" y="2780928"/>
            <a:ext cx="17281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/>
          <p:nvPr/>
        </p:nvCxnSpPr>
        <p:spPr>
          <a:xfrm>
            <a:off x="5652120" y="3068960"/>
            <a:ext cx="288032" cy="216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/>
          <p:nvPr/>
        </p:nvCxnSpPr>
        <p:spPr>
          <a:xfrm>
            <a:off x="5880720" y="3068960"/>
            <a:ext cx="288032" cy="216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/>
          <p:nvPr/>
        </p:nvCxnSpPr>
        <p:spPr>
          <a:xfrm>
            <a:off x="6161348" y="3068960"/>
            <a:ext cx="288032" cy="21602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олилиния 16"/>
          <p:cNvSpPr/>
          <p:nvPr/>
        </p:nvSpPr>
        <p:spPr>
          <a:xfrm>
            <a:off x="5476875" y="2799707"/>
            <a:ext cx="819150" cy="206787"/>
          </a:xfrm>
          <a:custGeom>
            <a:avLst/>
            <a:gdLst>
              <a:gd name="connsiteX0" fmla="*/ 0 w 819150"/>
              <a:gd name="connsiteY0" fmla="*/ 100656 h 206787"/>
              <a:gd name="connsiteX1" fmla="*/ 109538 w 819150"/>
              <a:gd name="connsiteY1" fmla="*/ 643 h 206787"/>
              <a:gd name="connsiteX2" fmla="*/ 223838 w 819150"/>
              <a:gd name="connsiteY2" fmla="*/ 143518 h 206787"/>
              <a:gd name="connsiteX3" fmla="*/ 347663 w 819150"/>
              <a:gd name="connsiteY3" fmla="*/ 172093 h 206787"/>
              <a:gd name="connsiteX4" fmla="*/ 428625 w 819150"/>
              <a:gd name="connsiteY4" fmla="*/ 19693 h 206787"/>
              <a:gd name="connsiteX5" fmla="*/ 514350 w 819150"/>
              <a:gd name="connsiteY5" fmla="*/ 172093 h 206787"/>
              <a:gd name="connsiteX6" fmla="*/ 595313 w 819150"/>
              <a:gd name="connsiteY6" fmla="*/ 29218 h 206787"/>
              <a:gd name="connsiteX7" fmla="*/ 723900 w 819150"/>
              <a:gd name="connsiteY7" fmla="*/ 195906 h 206787"/>
              <a:gd name="connsiteX8" fmla="*/ 819150 w 819150"/>
              <a:gd name="connsiteY8" fmla="*/ 176856 h 206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9150" h="206787">
                <a:moveTo>
                  <a:pt x="0" y="100656"/>
                </a:moveTo>
                <a:cubicBezTo>
                  <a:pt x="36116" y="47077"/>
                  <a:pt x="72232" y="-6501"/>
                  <a:pt x="109538" y="643"/>
                </a:cubicBezTo>
                <a:cubicBezTo>
                  <a:pt x="146844" y="7787"/>
                  <a:pt x="184151" y="114943"/>
                  <a:pt x="223838" y="143518"/>
                </a:cubicBezTo>
                <a:cubicBezTo>
                  <a:pt x="263526" y="172093"/>
                  <a:pt x="313532" y="192730"/>
                  <a:pt x="347663" y="172093"/>
                </a:cubicBezTo>
                <a:cubicBezTo>
                  <a:pt x="381794" y="151456"/>
                  <a:pt x="400844" y="19693"/>
                  <a:pt x="428625" y="19693"/>
                </a:cubicBezTo>
                <a:cubicBezTo>
                  <a:pt x="456406" y="19693"/>
                  <a:pt x="486569" y="170506"/>
                  <a:pt x="514350" y="172093"/>
                </a:cubicBezTo>
                <a:cubicBezTo>
                  <a:pt x="542131" y="173680"/>
                  <a:pt x="560388" y="25249"/>
                  <a:pt x="595313" y="29218"/>
                </a:cubicBezTo>
                <a:cubicBezTo>
                  <a:pt x="630238" y="33187"/>
                  <a:pt x="686594" y="171300"/>
                  <a:pt x="723900" y="195906"/>
                </a:cubicBezTo>
                <a:cubicBezTo>
                  <a:pt x="761206" y="220512"/>
                  <a:pt x="790178" y="198684"/>
                  <a:pt x="819150" y="17685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5481638" y="2647558"/>
            <a:ext cx="733425" cy="130130"/>
          </a:xfrm>
          <a:custGeom>
            <a:avLst/>
            <a:gdLst>
              <a:gd name="connsiteX0" fmla="*/ 0 w 733425"/>
              <a:gd name="connsiteY0" fmla="*/ 392 h 130130"/>
              <a:gd name="connsiteX1" fmla="*/ 166687 w 733425"/>
              <a:gd name="connsiteY1" fmla="*/ 76592 h 130130"/>
              <a:gd name="connsiteX2" fmla="*/ 309562 w 733425"/>
              <a:gd name="connsiteY2" fmla="*/ 392 h 130130"/>
              <a:gd name="connsiteX3" fmla="*/ 419100 w 733425"/>
              <a:gd name="connsiteY3" fmla="*/ 86117 h 130130"/>
              <a:gd name="connsiteX4" fmla="*/ 481012 w 733425"/>
              <a:gd name="connsiteY4" fmla="*/ 392 h 130130"/>
              <a:gd name="connsiteX5" fmla="*/ 600075 w 733425"/>
              <a:gd name="connsiteY5" fmla="*/ 128980 h 130130"/>
              <a:gd name="connsiteX6" fmla="*/ 733425 w 733425"/>
              <a:gd name="connsiteY6" fmla="*/ 52780 h 130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3425" h="130130">
                <a:moveTo>
                  <a:pt x="0" y="392"/>
                </a:moveTo>
                <a:cubicBezTo>
                  <a:pt x="57546" y="38492"/>
                  <a:pt x="115093" y="76592"/>
                  <a:pt x="166687" y="76592"/>
                </a:cubicBezTo>
                <a:cubicBezTo>
                  <a:pt x="218281" y="76592"/>
                  <a:pt x="267493" y="-1195"/>
                  <a:pt x="309562" y="392"/>
                </a:cubicBezTo>
                <a:cubicBezTo>
                  <a:pt x="351631" y="1979"/>
                  <a:pt x="390525" y="86117"/>
                  <a:pt x="419100" y="86117"/>
                </a:cubicBezTo>
                <a:cubicBezTo>
                  <a:pt x="447675" y="86117"/>
                  <a:pt x="450850" y="-6752"/>
                  <a:pt x="481012" y="392"/>
                </a:cubicBezTo>
                <a:cubicBezTo>
                  <a:pt x="511174" y="7536"/>
                  <a:pt x="558006" y="120249"/>
                  <a:pt x="600075" y="128980"/>
                </a:cubicBezTo>
                <a:cubicBezTo>
                  <a:pt x="642144" y="137711"/>
                  <a:pt x="687784" y="95245"/>
                  <a:pt x="733425" y="527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31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Шинная организация платы. Виды шин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/>
          </a:bodyPr>
          <a:lstStyle/>
          <a:p>
            <a:r>
              <a:rPr lang="ru-RU" sz="2000" b="1" dirty="0" smtClean="0"/>
              <a:t>Шины по степени синхронности:</a:t>
            </a:r>
          </a:p>
          <a:p>
            <a:pPr lvl="1"/>
            <a:r>
              <a:rPr lang="ru-RU" sz="2000" b="1" dirty="0" smtClean="0"/>
              <a:t>синхронные </a:t>
            </a:r>
            <a:r>
              <a:rPr lang="ru-RU" sz="2000" dirty="0" smtClean="0"/>
              <a:t>(осуществляющими передачу данных только по тактовым импульсам) </a:t>
            </a:r>
            <a:r>
              <a:rPr lang="en-US" sz="2000" dirty="0" smtClean="0"/>
              <a:t> - </a:t>
            </a:r>
            <a:r>
              <a:rPr lang="ru-RU" sz="2000" dirty="0" smtClean="0"/>
              <a:t>как правило параллельные </a:t>
            </a:r>
          </a:p>
          <a:p>
            <a:pPr lvl="1"/>
            <a:r>
              <a:rPr lang="ru-RU" sz="2000" b="1" dirty="0" smtClean="0"/>
              <a:t>асинхронные </a:t>
            </a:r>
            <a:r>
              <a:rPr lang="ru-RU" sz="2000" dirty="0"/>
              <a:t>(осуществляющими передачу данных в произвольные моменты времени) ) </a:t>
            </a:r>
            <a:r>
              <a:rPr lang="en-US" sz="2000" dirty="0"/>
              <a:t> - </a:t>
            </a:r>
            <a:r>
              <a:rPr lang="ru-RU" sz="2000" dirty="0"/>
              <a:t>как правило </a:t>
            </a:r>
            <a:r>
              <a:rPr lang="ru-RU" sz="2000" dirty="0" smtClean="0"/>
              <a:t>последовательные или последовательно-параллельными. </a:t>
            </a:r>
            <a:endParaRPr lang="ru-RU" sz="2000" dirty="0"/>
          </a:p>
        </p:txBody>
      </p:sp>
      <p:cxnSp>
        <p:nvCxnSpPr>
          <p:cNvPr id="5" name="Соединительная линия уступом 4"/>
          <p:cNvCxnSpPr/>
          <p:nvPr/>
        </p:nvCxnSpPr>
        <p:spPr>
          <a:xfrm>
            <a:off x="4644008" y="278092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/>
          <p:nvPr/>
        </p:nvCxnSpPr>
        <p:spPr>
          <a:xfrm>
            <a:off x="5148064" y="278092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/>
          <p:nvPr/>
        </p:nvCxnSpPr>
        <p:spPr>
          <a:xfrm>
            <a:off x="5657252" y="278092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4644008" y="27809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5148064" y="27809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5652120" y="2780928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лилиния 14"/>
          <p:cNvSpPr/>
          <p:nvPr/>
        </p:nvSpPr>
        <p:spPr>
          <a:xfrm>
            <a:off x="4632960" y="2803959"/>
            <a:ext cx="3467432" cy="343101"/>
          </a:xfrm>
          <a:custGeom>
            <a:avLst/>
            <a:gdLst>
              <a:gd name="connsiteX0" fmla="*/ 0 w 2964180"/>
              <a:gd name="connsiteY0" fmla="*/ 343101 h 343101"/>
              <a:gd name="connsiteX1" fmla="*/ 114300 w 2964180"/>
              <a:gd name="connsiteY1" fmla="*/ 201 h 343101"/>
              <a:gd name="connsiteX2" fmla="*/ 388620 w 2964180"/>
              <a:gd name="connsiteY2" fmla="*/ 289761 h 343101"/>
              <a:gd name="connsiteX3" fmla="*/ 571500 w 2964180"/>
              <a:gd name="connsiteY3" fmla="*/ 61161 h 343101"/>
              <a:gd name="connsiteX4" fmla="*/ 876300 w 2964180"/>
              <a:gd name="connsiteY4" fmla="*/ 244041 h 343101"/>
              <a:gd name="connsiteX5" fmla="*/ 1318260 w 2964180"/>
              <a:gd name="connsiteY5" fmla="*/ 190701 h 343101"/>
              <a:gd name="connsiteX6" fmla="*/ 1569720 w 2964180"/>
              <a:gd name="connsiteY6" fmla="*/ 84021 h 343101"/>
              <a:gd name="connsiteX7" fmla="*/ 1920240 w 2964180"/>
              <a:gd name="connsiteY7" fmla="*/ 221181 h 343101"/>
              <a:gd name="connsiteX8" fmla="*/ 2133600 w 2964180"/>
              <a:gd name="connsiteY8" fmla="*/ 114501 h 343101"/>
              <a:gd name="connsiteX9" fmla="*/ 2560320 w 2964180"/>
              <a:gd name="connsiteY9" fmla="*/ 236421 h 343101"/>
              <a:gd name="connsiteX10" fmla="*/ 2682240 w 2964180"/>
              <a:gd name="connsiteY10" fmla="*/ 91641 h 343101"/>
              <a:gd name="connsiteX11" fmla="*/ 2720340 w 2964180"/>
              <a:gd name="connsiteY11" fmla="*/ 99261 h 343101"/>
              <a:gd name="connsiteX12" fmla="*/ 2964180 w 2964180"/>
              <a:gd name="connsiteY12" fmla="*/ 122121 h 34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64180" h="343101">
                <a:moveTo>
                  <a:pt x="0" y="343101"/>
                </a:moveTo>
                <a:cubicBezTo>
                  <a:pt x="24765" y="176096"/>
                  <a:pt x="49530" y="9091"/>
                  <a:pt x="114300" y="201"/>
                </a:cubicBezTo>
                <a:cubicBezTo>
                  <a:pt x="179070" y="-8689"/>
                  <a:pt x="312420" y="279601"/>
                  <a:pt x="388620" y="289761"/>
                </a:cubicBezTo>
                <a:cubicBezTo>
                  <a:pt x="464820" y="299921"/>
                  <a:pt x="490220" y="68781"/>
                  <a:pt x="571500" y="61161"/>
                </a:cubicBezTo>
                <a:cubicBezTo>
                  <a:pt x="652780" y="53541"/>
                  <a:pt x="751840" y="222451"/>
                  <a:pt x="876300" y="244041"/>
                </a:cubicBezTo>
                <a:cubicBezTo>
                  <a:pt x="1000760" y="265631"/>
                  <a:pt x="1202690" y="217371"/>
                  <a:pt x="1318260" y="190701"/>
                </a:cubicBezTo>
                <a:cubicBezTo>
                  <a:pt x="1433830" y="164031"/>
                  <a:pt x="1469390" y="78941"/>
                  <a:pt x="1569720" y="84021"/>
                </a:cubicBezTo>
                <a:cubicBezTo>
                  <a:pt x="1670050" y="89101"/>
                  <a:pt x="1826260" y="216101"/>
                  <a:pt x="1920240" y="221181"/>
                </a:cubicBezTo>
                <a:cubicBezTo>
                  <a:pt x="2014220" y="226261"/>
                  <a:pt x="2026920" y="111961"/>
                  <a:pt x="2133600" y="114501"/>
                </a:cubicBezTo>
                <a:cubicBezTo>
                  <a:pt x="2240280" y="117041"/>
                  <a:pt x="2468880" y="240231"/>
                  <a:pt x="2560320" y="236421"/>
                </a:cubicBezTo>
                <a:cubicBezTo>
                  <a:pt x="2651760" y="232611"/>
                  <a:pt x="2655570" y="114501"/>
                  <a:pt x="2682240" y="91641"/>
                </a:cubicBezTo>
                <a:cubicBezTo>
                  <a:pt x="2708910" y="68781"/>
                  <a:pt x="2673350" y="94181"/>
                  <a:pt x="2720340" y="99261"/>
                </a:cubicBezTo>
                <a:cubicBezTo>
                  <a:pt x="2767330" y="104341"/>
                  <a:pt x="2865755" y="113231"/>
                  <a:pt x="2964180" y="1221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оединительная линия уступом 15"/>
          <p:cNvCxnSpPr/>
          <p:nvPr/>
        </p:nvCxnSpPr>
        <p:spPr>
          <a:xfrm>
            <a:off x="6166439" y="278664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/>
          <p:nvPr/>
        </p:nvCxnSpPr>
        <p:spPr>
          <a:xfrm>
            <a:off x="6662668" y="2795489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/>
          <p:nvPr/>
        </p:nvCxnSpPr>
        <p:spPr>
          <a:xfrm>
            <a:off x="7069656" y="2809679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/>
          <p:nvPr/>
        </p:nvCxnSpPr>
        <p:spPr>
          <a:xfrm>
            <a:off x="7649628" y="2809679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/>
          <p:nvPr/>
        </p:nvCxnSpPr>
        <p:spPr>
          <a:xfrm>
            <a:off x="5292080" y="350100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/>
          <p:nvPr/>
        </p:nvCxnSpPr>
        <p:spPr>
          <a:xfrm>
            <a:off x="5725264" y="350100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/>
          <p:nvPr/>
        </p:nvCxnSpPr>
        <p:spPr>
          <a:xfrm flipV="1">
            <a:off x="6366676" y="3488224"/>
            <a:ext cx="303819" cy="239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 flipV="1">
            <a:off x="6686520" y="3488224"/>
            <a:ext cx="303819" cy="239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622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Шинная организация платы. Виды шин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251520" y="790576"/>
            <a:ext cx="8640960" cy="5662760"/>
          </a:xfrm>
        </p:spPr>
        <p:txBody>
          <a:bodyPr>
            <a:normAutofit lnSpcReduction="10000"/>
          </a:bodyPr>
          <a:lstStyle/>
          <a:p>
            <a:r>
              <a:rPr lang="ru-RU" sz="2000" b="1" dirty="0" smtClean="0"/>
              <a:t>Шины </a:t>
            </a:r>
            <a:r>
              <a:rPr lang="ru-RU" sz="2000" b="1" dirty="0"/>
              <a:t>по </a:t>
            </a:r>
            <a:r>
              <a:rPr lang="ru-RU" sz="2000" b="1" dirty="0" smtClean="0"/>
              <a:t>модели доступа к данным</a:t>
            </a:r>
            <a:r>
              <a:rPr lang="ru-RU" sz="2000" b="1" dirty="0" smtClean="0"/>
              <a:t>:</a:t>
            </a:r>
            <a:endParaRPr lang="en-US" sz="2000" b="1" dirty="0" smtClean="0"/>
          </a:p>
          <a:p>
            <a:pPr marL="0" indent="0">
              <a:buNone/>
            </a:pPr>
            <a:r>
              <a:rPr lang="ru-RU" sz="2000" b="1" dirty="0" smtClean="0"/>
              <a:t>Фиксированный протокол доступа к данным</a:t>
            </a:r>
            <a:endParaRPr lang="ru-RU" sz="2000" b="1" dirty="0"/>
          </a:p>
          <a:p>
            <a:pPr lvl="1"/>
            <a:r>
              <a:rPr lang="ru-RU" sz="2000" b="1" dirty="0" smtClean="0"/>
              <a:t>Целевая шина – </a:t>
            </a:r>
            <a:r>
              <a:rPr lang="ru-RU" sz="2000" dirty="0" smtClean="0"/>
              <a:t>только заданный функционал и протокол</a:t>
            </a:r>
            <a:endParaRPr lang="ru-RU" sz="2000" dirty="0" smtClean="0"/>
          </a:p>
          <a:p>
            <a:pPr lvl="1"/>
            <a:r>
              <a:rPr lang="ru-RU" sz="2000" b="1" dirty="0" smtClean="0"/>
              <a:t>С </a:t>
            </a:r>
            <a:r>
              <a:rPr lang="ru-RU" sz="2000" b="1" dirty="0" smtClean="0"/>
              <a:t>мультиплексированием </a:t>
            </a:r>
            <a:r>
              <a:rPr lang="ru-RU" sz="2000" dirty="0"/>
              <a:t>(</a:t>
            </a:r>
            <a:r>
              <a:rPr lang="ru-RU" sz="2000" dirty="0" smtClean="0"/>
              <a:t>передача нескольких </a:t>
            </a:r>
            <a:r>
              <a:rPr lang="ru-RU" sz="2000" dirty="0"/>
              <a:t>типов </a:t>
            </a:r>
            <a:r>
              <a:rPr lang="ru-RU" sz="2000" dirty="0" smtClean="0"/>
              <a:t>данных по </a:t>
            </a:r>
            <a:r>
              <a:rPr lang="ru-RU" sz="2000" dirty="0"/>
              <a:t>одним и тем же линиям, </a:t>
            </a:r>
            <a:r>
              <a:rPr lang="ru-RU" sz="2000" dirty="0" smtClean="0"/>
              <a:t>например в процессоре это </a:t>
            </a:r>
            <a:r>
              <a:rPr lang="ru-RU" sz="2000" dirty="0"/>
              <a:t>адреса и </a:t>
            </a:r>
            <a:r>
              <a:rPr lang="ru-RU" sz="2000" dirty="0" smtClean="0"/>
              <a:t>данные)</a:t>
            </a:r>
            <a:r>
              <a:rPr lang="en-US" sz="2000" dirty="0" smtClean="0"/>
              <a:t>.</a:t>
            </a:r>
            <a:endParaRPr lang="ru-RU" sz="2000" dirty="0"/>
          </a:p>
          <a:p>
            <a:pPr marL="0" lvl="1" indent="0">
              <a:buNone/>
            </a:pPr>
            <a:r>
              <a:rPr lang="ru-RU" sz="2000" b="1" dirty="0" smtClean="0"/>
              <a:t>Гибкий протокол</a:t>
            </a:r>
            <a:endParaRPr lang="ru-RU" sz="2000" b="1" dirty="0" smtClean="0"/>
          </a:p>
          <a:p>
            <a:pPr lvl="1"/>
            <a:r>
              <a:rPr lang="ru-RU" sz="2000" b="1" dirty="0"/>
              <a:t>Шины с управляющим устройством</a:t>
            </a:r>
            <a:r>
              <a:rPr lang="ru-RU" sz="2000" dirty="0"/>
              <a:t>. – когда есть </a:t>
            </a:r>
            <a:r>
              <a:rPr lang="ru-RU" sz="2000" dirty="0" err="1"/>
              <a:t>тн</a:t>
            </a:r>
            <a:r>
              <a:rPr lang="ru-RU" sz="2000" dirty="0"/>
              <a:t>.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Мастер </a:t>
            </a:r>
            <a:r>
              <a:rPr lang="ru-RU" sz="2000" dirty="0"/>
              <a:t>– устройство, задающие режимы работы шин. Напри. </a:t>
            </a:r>
            <a:r>
              <a:rPr lang="en-US" sz="2000" dirty="0"/>
              <a:t>USB-</a:t>
            </a:r>
            <a:r>
              <a:rPr lang="ru-RU" sz="2000" dirty="0"/>
              <a:t>корневой </a:t>
            </a:r>
            <a:r>
              <a:rPr lang="ru-RU" sz="2000" dirty="0" err="1"/>
              <a:t>хаб</a:t>
            </a:r>
            <a:r>
              <a:rPr lang="ru-RU" sz="2000" dirty="0" smtClean="0"/>
              <a:t>. </a:t>
            </a:r>
            <a:r>
              <a:rPr lang="en-US" sz="2000" dirty="0" smtClean="0"/>
              <a:t>(</a:t>
            </a:r>
            <a:r>
              <a:rPr lang="ru-RU" sz="2000" dirty="0" smtClean="0"/>
              <a:t>Устройство Мастер, устройство подчинённый)</a:t>
            </a:r>
            <a:endParaRPr lang="ru-RU" sz="2000" dirty="0"/>
          </a:p>
          <a:p>
            <a:pPr lvl="1"/>
            <a:r>
              <a:rPr lang="ru-RU" sz="2000" b="1" dirty="0" smtClean="0"/>
              <a:t>Изохронные </a:t>
            </a:r>
            <a:r>
              <a:rPr lang="ru-RU" sz="2000" dirty="0" smtClean="0"/>
              <a:t>(то </a:t>
            </a:r>
            <a:r>
              <a:rPr lang="ru-RU" sz="2000" dirty="0"/>
              <a:t>есть </a:t>
            </a:r>
            <a:r>
              <a:rPr lang="ru-RU" sz="2000" dirty="0" smtClean="0"/>
              <a:t>с временными интервалами под каждого абонента)</a:t>
            </a:r>
            <a:r>
              <a:rPr lang="en-US" sz="2000" dirty="0" smtClean="0"/>
              <a:t>; </a:t>
            </a:r>
            <a:r>
              <a:rPr lang="ru-RU" sz="2000" dirty="0" smtClean="0"/>
              <a:t>пример </a:t>
            </a:r>
            <a:r>
              <a:rPr lang="en-US" sz="2000" dirty="0" smtClean="0"/>
              <a:t>USB</a:t>
            </a:r>
            <a:r>
              <a:rPr lang="ru-RU" sz="2000" dirty="0" smtClean="0"/>
              <a:t> (один из режимов</a:t>
            </a:r>
            <a:r>
              <a:rPr lang="ru-RU" sz="2000" dirty="0"/>
              <a:t>). Как правило для </a:t>
            </a:r>
            <a:r>
              <a:rPr lang="ru-RU" sz="2000" dirty="0" smtClean="0"/>
              <a:t>с мастером (но не все такие шины изохронные</a:t>
            </a:r>
            <a:r>
              <a:rPr lang="ru-RU" sz="2000" dirty="0" smtClean="0"/>
              <a:t>). Чаще если есть мастер</a:t>
            </a:r>
            <a:endParaRPr lang="ru-RU" sz="2000" dirty="0"/>
          </a:p>
          <a:p>
            <a:pPr lvl="1"/>
            <a:r>
              <a:rPr lang="ru-RU" sz="2000" b="1" dirty="0"/>
              <a:t>Со схемами арбитража </a:t>
            </a:r>
            <a:r>
              <a:rPr lang="ru-RU" sz="2000" dirty="0"/>
              <a:t>(то есть способа совместного использования шины несколькими устройствами); </a:t>
            </a:r>
            <a:br>
              <a:rPr lang="ru-RU" sz="2000" dirty="0"/>
            </a:br>
            <a:r>
              <a:rPr lang="ru-RU" sz="2000" dirty="0"/>
              <a:t>пример </a:t>
            </a:r>
            <a:r>
              <a:rPr lang="en-US" sz="2000" dirty="0"/>
              <a:t>Ethernet</a:t>
            </a:r>
            <a:r>
              <a:rPr lang="ru-RU" sz="2000" dirty="0"/>
              <a:t> – каждое устройство прослушивает всю линию. Как правило для </a:t>
            </a:r>
            <a:r>
              <a:rPr lang="ru-RU" sz="2000" dirty="0" err="1"/>
              <a:t>одноранговых</a:t>
            </a:r>
            <a:r>
              <a:rPr lang="ru-RU" sz="2000" dirty="0"/>
              <a:t> устройств</a:t>
            </a:r>
            <a:r>
              <a:rPr lang="ru-RU" sz="2000" dirty="0" smtClean="0"/>
              <a:t>. </a:t>
            </a:r>
            <a:endParaRPr lang="ru-RU" sz="2000" dirty="0"/>
          </a:p>
          <a:p>
            <a:pPr lvl="1"/>
            <a:endParaRPr lang="ru-RU" sz="2000" dirty="0" smtClean="0"/>
          </a:p>
        </p:txBody>
      </p:sp>
      <p:cxnSp>
        <p:nvCxnSpPr>
          <p:cNvPr id="5" name="Соединительная линия уступом 4"/>
          <p:cNvCxnSpPr/>
          <p:nvPr/>
        </p:nvCxnSpPr>
        <p:spPr>
          <a:xfrm>
            <a:off x="1772100" y="6258754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/>
          <p:nvPr/>
        </p:nvCxnSpPr>
        <p:spPr>
          <a:xfrm>
            <a:off x="2276156" y="6258754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Соединительная линия уступом 7"/>
          <p:cNvCxnSpPr/>
          <p:nvPr/>
        </p:nvCxnSpPr>
        <p:spPr>
          <a:xfrm>
            <a:off x="2785344" y="6258754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1772100" y="625875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flipV="1">
            <a:off x="2276156" y="625875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/>
          <p:nvPr/>
        </p:nvCxnSpPr>
        <p:spPr>
          <a:xfrm flipV="1">
            <a:off x="2780212" y="625875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олилиния 14"/>
          <p:cNvSpPr/>
          <p:nvPr/>
        </p:nvSpPr>
        <p:spPr>
          <a:xfrm>
            <a:off x="1761052" y="6281785"/>
            <a:ext cx="3467432" cy="343101"/>
          </a:xfrm>
          <a:custGeom>
            <a:avLst/>
            <a:gdLst>
              <a:gd name="connsiteX0" fmla="*/ 0 w 2964180"/>
              <a:gd name="connsiteY0" fmla="*/ 343101 h 343101"/>
              <a:gd name="connsiteX1" fmla="*/ 114300 w 2964180"/>
              <a:gd name="connsiteY1" fmla="*/ 201 h 343101"/>
              <a:gd name="connsiteX2" fmla="*/ 388620 w 2964180"/>
              <a:gd name="connsiteY2" fmla="*/ 289761 h 343101"/>
              <a:gd name="connsiteX3" fmla="*/ 571500 w 2964180"/>
              <a:gd name="connsiteY3" fmla="*/ 61161 h 343101"/>
              <a:gd name="connsiteX4" fmla="*/ 876300 w 2964180"/>
              <a:gd name="connsiteY4" fmla="*/ 244041 h 343101"/>
              <a:gd name="connsiteX5" fmla="*/ 1318260 w 2964180"/>
              <a:gd name="connsiteY5" fmla="*/ 190701 h 343101"/>
              <a:gd name="connsiteX6" fmla="*/ 1569720 w 2964180"/>
              <a:gd name="connsiteY6" fmla="*/ 84021 h 343101"/>
              <a:gd name="connsiteX7" fmla="*/ 1920240 w 2964180"/>
              <a:gd name="connsiteY7" fmla="*/ 221181 h 343101"/>
              <a:gd name="connsiteX8" fmla="*/ 2133600 w 2964180"/>
              <a:gd name="connsiteY8" fmla="*/ 114501 h 343101"/>
              <a:gd name="connsiteX9" fmla="*/ 2560320 w 2964180"/>
              <a:gd name="connsiteY9" fmla="*/ 236421 h 343101"/>
              <a:gd name="connsiteX10" fmla="*/ 2682240 w 2964180"/>
              <a:gd name="connsiteY10" fmla="*/ 91641 h 343101"/>
              <a:gd name="connsiteX11" fmla="*/ 2720340 w 2964180"/>
              <a:gd name="connsiteY11" fmla="*/ 99261 h 343101"/>
              <a:gd name="connsiteX12" fmla="*/ 2964180 w 2964180"/>
              <a:gd name="connsiteY12" fmla="*/ 122121 h 34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64180" h="343101">
                <a:moveTo>
                  <a:pt x="0" y="343101"/>
                </a:moveTo>
                <a:cubicBezTo>
                  <a:pt x="24765" y="176096"/>
                  <a:pt x="49530" y="9091"/>
                  <a:pt x="114300" y="201"/>
                </a:cubicBezTo>
                <a:cubicBezTo>
                  <a:pt x="179070" y="-8689"/>
                  <a:pt x="312420" y="279601"/>
                  <a:pt x="388620" y="289761"/>
                </a:cubicBezTo>
                <a:cubicBezTo>
                  <a:pt x="464820" y="299921"/>
                  <a:pt x="490220" y="68781"/>
                  <a:pt x="571500" y="61161"/>
                </a:cubicBezTo>
                <a:cubicBezTo>
                  <a:pt x="652780" y="53541"/>
                  <a:pt x="751840" y="222451"/>
                  <a:pt x="876300" y="244041"/>
                </a:cubicBezTo>
                <a:cubicBezTo>
                  <a:pt x="1000760" y="265631"/>
                  <a:pt x="1202690" y="217371"/>
                  <a:pt x="1318260" y="190701"/>
                </a:cubicBezTo>
                <a:cubicBezTo>
                  <a:pt x="1433830" y="164031"/>
                  <a:pt x="1469390" y="78941"/>
                  <a:pt x="1569720" y="84021"/>
                </a:cubicBezTo>
                <a:cubicBezTo>
                  <a:pt x="1670050" y="89101"/>
                  <a:pt x="1826260" y="216101"/>
                  <a:pt x="1920240" y="221181"/>
                </a:cubicBezTo>
                <a:cubicBezTo>
                  <a:pt x="2014220" y="226261"/>
                  <a:pt x="2026920" y="111961"/>
                  <a:pt x="2133600" y="114501"/>
                </a:cubicBezTo>
                <a:cubicBezTo>
                  <a:pt x="2240280" y="117041"/>
                  <a:pt x="2468880" y="240231"/>
                  <a:pt x="2560320" y="236421"/>
                </a:cubicBezTo>
                <a:cubicBezTo>
                  <a:pt x="2651760" y="232611"/>
                  <a:pt x="2655570" y="114501"/>
                  <a:pt x="2682240" y="91641"/>
                </a:cubicBezTo>
                <a:cubicBezTo>
                  <a:pt x="2708910" y="68781"/>
                  <a:pt x="2673350" y="94181"/>
                  <a:pt x="2720340" y="99261"/>
                </a:cubicBezTo>
                <a:cubicBezTo>
                  <a:pt x="2767330" y="104341"/>
                  <a:pt x="2865755" y="113231"/>
                  <a:pt x="2964180" y="1221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Соединительная линия уступом 15"/>
          <p:cNvCxnSpPr/>
          <p:nvPr/>
        </p:nvCxnSpPr>
        <p:spPr>
          <a:xfrm>
            <a:off x="3294531" y="6264474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/>
          <p:nvPr/>
        </p:nvCxnSpPr>
        <p:spPr>
          <a:xfrm>
            <a:off x="3790760" y="6273315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/>
          <p:nvPr/>
        </p:nvCxnSpPr>
        <p:spPr>
          <a:xfrm>
            <a:off x="4197748" y="6287505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/>
          <p:nvPr/>
        </p:nvCxnSpPr>
        <p:spPr>
          <a:xfrm>
            <a:off x="4777720" y="6287505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22"/>
          <p:cNvCxnSpPr/>
          <p:nvPr/>
        </p:nvCxnSpPr>
        <p:spPr>
          <a:xfrm>
            <a:off x="5292080" y="350100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/>
          <p:nvPr/>
        </p:nvCxnSpPr>
        <p:spPr>
          <a:xfrm>
            <a:off x="5725264" y="3501008"/>
            <a:ext cx="504056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27"/>
          <p:cNvCxnSpPr/>
          <p:nvPr/>
        </p:nvCxnSpPr>
        <p:spPr>
          <a:xfrm flipV="1">
            <a:off x="6366676" y="3488224"/>
            <a:ext cx="303819" cy="239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/>
          <p:nvPr/>
        </p:nvCxnSpPr>
        <p:spPr>
          <a:xfrm flipV="1">
            <a:off x="6686520" y="3488224"/>
            <a:ext cx="303819" cy="23909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/>
          <p:nvPr/>
        </p:nvCxnSpPr>
        <p:spPr>
          <a:xfrm>
            <a:off x="251520" y="908720"/>
            <a:ext cx="0" cy="5373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3528" y="6525344"/>
            <a:ext cx="2602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Рост гибкости протокола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27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4894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Шинная организация платы. Контроллер шины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79512" y="682686"/>
            <a:ext cx="8784976" cy="5986673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 smtClean="0"/>
              <a:t>Контроллеры шин</a:t>
            </a:r>
            <a:r>
              <a:rPr lang="en-US" sz="2400" b="1" dirty="0" smtClean="0"/>
              <a:t> </a:t>
            </a:r>
            <a:r>
              <a:rPr lang="ru-RU" sz="2400" dirty="0" smtClean="0"/>
              <a:t>(</a:t>
            </a:r>
            <a:r>
              <a:rPr lang="ru-RU" sz="2400" dirty="0"/>
              <a:t>адаптеры) шины</a:t>
            </a:r>
            <a:r>
              <a:rPr lang="ru-RU" sz="2400" b="1" dirty="0" smtClean="0"/>
              <a:t> </a:t>
            </a:r>
            <a:r>
              <a:rPr lang="ru-RU" sz="2400" dirty="0" smtClean="0"/>
              <a:t>– это отдельные процессорные устройства которые осуществляют непосредственные операции на каждом типе шин,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ru-RU" sz="2400" dirty="0" smtClean="0"/>
              <a:t>например </a:t>
            </a:r>
            <a:r>
              <a:rPr lang="ru-RU" sz="2400" i="1" dirty="0" smtClean="0"/>
              <a:t>корневой </a:t>
            </a:r>
            <a:r>
              <a:rPr lang="ru-RU" sz="2400" i="1" dirty="0" err="1" smtClean="0"/>
              <a:t>хаб</a:t>
            </a:r>
            <a:r>
              <a:rPr lang="ru-RU" sz="2400" i="1" dirty="0" smtClean="0"/>
              <a:t> </a:t>
            </a:r>
            <a:r>
              <a:rPr lang="en-US" sz="2400" i="1" dirty="0" smtClean="0"/>
              <a:t>USB</a:t>
            </a:r>
            <a:r>
              <a:rPr lang="en-US" sz="2400" dirty="0" smtClean="0"/>
              <a:t>, </a:t>
            </a:r>
            <a:r>
              <a:rPr lang="ru-RU" sz="2400" dirty="0" smtClean="0"/>
              <a:t>контроллера </a:t>
            </a:r>
            <a:r>
              <a:rPr lang="en-US" sz="2400" i="1" dirty="0" smtClean="0"/>
              <a:t>PCI-Express, </a:t>
            </a:r>
            <a:r>
              <a:rPr lang="ru-RU" sz="2400" i="1" dirty="0" smtClean="0"/>
              <a:t>Сетевая карта, </a:t>
            </a:r>
            <a:r>
              <a:rPr lang="en-US" sz="2400" i="1" dirty="0" smtClean="0"/>
              <a:t>Infinity fabric, </a:t>
            </a:r>
            <a:r>
              <a:rPr lang="en-US" sz="2400" i="1" dirty="0" smtClean="0"/>
              <a:t>QPI</a:t>
            </a:r>
            <a:r>
              <a:rPr lang="ru-RU" sz="2400" i="1" dirty="0" smtClean="0"/>
              <a:t> </a:t>
            </a:r>
            <a:r>
              <a:rPr lang="en-US" sz="2400" i="1" dirty="0" smtClean="0"/>
              <a:t>(</a:t>
            </a:r>
            <a:r>
              <a:rPr lang="ru-RU" sz="2400" i="1" dirty="0" smtClean="0"/>
              <a:t>системные шины – </a:t>
            </a:r>
            <a:r>
              <a:rPr lang="en-US" sz="2400" i="1" dirty="0" smtClean="0"/>
              <a:t>interconnection network)</a:t>
            </a:r>
            <a:r>
              <a:rPr lang="ru-RU" sz="2400" dirty="0" smtClean="0"/>
              <a:t>.</a:t>
            </a:r>
            <a:endParaRPr lang="ru-RU" sz="2400" dirty="0" smtClean="0"/>
          </a:p>
          <a:p>
            <a:pPr>
              <a:spcBef>
                <a:spcPts val="600"/>
              </a:spcBef>
            </a:pPr>
            <a:r>
              <a:rPr lang="ru-RU" sz="2400" dirty="0" smtClean="0"/>
              <a:t>Сложный </a:t>
            </a:r>
            <a:r>
              <a:rPr lang="ru-RU" sz="2400" dirty="0"/>
              <a:t>контроллер может иметь в своем составе и собственный процессор</a:t>
            </a:r>
            <a:r>
              <a:rPr lang="ru-RU" sz="2400" dirty="0" smtClean="0"/>
              <a:t>.</a:t>
            </a:r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ru-RU" sz="2400" dirty="0" smtClean="0"/>
              <a:t>Для </a:t>
            </a:r>
            <a:r>
              <a:rPr lang="ru-RU" sz="2400" dirty="0"/>
              <a:t>взаимодействия с программой (с помощью процессора или сопроцессоров) адаптеры и контроллеры обычно имеют </a:t>
            </a:r>
            <a:r>
              <a:rPr lang="ru-RU" sz="2400" i="1" dirty="0"/>
              <a:t>регистры </a:t>
            </a:r>
            <a:r>
              <a:rPr lang="en-US" sz="2400" i="1" dirty="0" smtClean="0"/>
              <a:t/>
            </a:r>
            <a:br>
              <a:rPr lang="en-US" sz="2400" i="1" dirty="0" smtClean="0"/>
            </a:br>
            <a:r>
              <a:rPr lang="ru-RU" sz="2400" dirty="0" smtClean="0"/>
              <a:t>ввода-вывода</a:t>
            </a:r>
            <a:r>
              <a:rPr lang="ru-RU" sz="2400" dirty="0"/>
              <a:t>, </a:t>
            </a:r>
            <a:r>
              <a:rPr lang="ru-RU" sz="2400" dirty="0" smtClean="0"/>
              <a:t>управления </a:t>
            </a:r>
            <a:r>
              <a:rPr lang="ru-RU" sz="2400" dirty="0"/>
              <a:t>и </a:t>
            </a:r>
            <a:r>
              <a:rPr lang="ru-RU" sz="2400" dirty="0" smtClean="0"/>
              <a:t>состояния</a:t>
            </a:r>
            <a:r>
              <a:rPr lang="en-US" sz="2400" dirty="0" smtClean="0"/>
              <a:t>.</a:t>
            </a:r>
          </a:p>
          <a:p>
            <a:endParaRPr lang="ru-RU" sz="2000" dirty="0"/>
          </a:p>
          <a:p>
            <a:pPr>
              <a:spcBef>
                <a:spcPts val="1200"/>
              </a:spcBef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744786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84894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Шинная организация платы. Контроллер шины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107504" y="682686"/>
            <a:ext cx="8856984" cy="5986673"/>
          </a:xfrm>
        </p:spPr>
        <p:txBody>
          <a:bodyPr>
            <a:noAutofit/>
          </a:bodyPr>
          <a:lstStyle/>
          <a:p>
            <a:r>
              <a:rPr lang="ru-RU" sz="2400" b="1" dirty="0" smtClean="0"/>
              <a:t>Функции </a:t>
            </a:r>
            <a:r>
              <a:rPr lang="ru-RU" sz="2400" b="1" dirty="0"/>
              <a:t>контроллера шины</a:t>
            </a:r>
            <a:r>
              <a:rPr lang="ru-RU" sz="2400" dirty="0"/>
              <a:t>: </a:t>
            </a:r>
          </a:p>
          <a:p>
            <a:pPr lvl="1"/>
            <a:r>
              <a:rPr lang="ru-RU" sz="2400" dirty="0"/>
              <a:t>поддержка протокола </a:t>
            </a:r>
            <a:r>
              <a:rPr lang="ru-RU" sz="2400" dirty="0" smtClean="0"/>
              <a:t>шины (или </a:t>
            </a:r>
            <a:r>
              <a:rPr lang="ru-RU" sz="2400" dirty="0" err="1" smtClean="0"/>
              <a:t>стэк</a:t>
            </a:r>
            <a:r>
              <a:rPr lang="ru-RU" sz="2400" dirty="0" smtClean="0"/>
              <a:t> протоколов</a:t>
            </a:r>
            <a:r>
              <a:rPr lang="en-US" sz="2400" dirty="0" smtClean="0"/>
              <a:t>, </a:t>
            </a:r>
            <a:r>
              <a:rPr lang="ru-RU" sz="2400" dirty="0" smtClean="0"/>
              <a:t>напр. </a:t>
            </a:r>
            <a:r>
              <a:rPr lang="en-US" sz="2400" dirty="0" smtClean="0"/>
              <a:t>PCI-</a:t>
            </a:r>
            <a:r>
              <a:rPr lang="en-US" sz="2400" dirty="0" err="1" smtClean="0"/>
              <a:t>EXpress</a:t>
            </a:r>
            <a:r>
              <a:rPr lang="ru-RU" sz="2400" dirty="0" smtClean="0"/>
              <a:t>);</a:t>
            </a:r>
            <a:r>
              <a:rPr lang="en-US" sz="2400" dirty="0" smtClean="0"/>
              <a:t> </a:t>
            </a:r>
            <a:r>
              <a:rPr lang="ru-RU" sz="2400" dirty="0" smtClean="0"/>
              <a:t>Это может быть и свой аналог </a:t>
            </a:r>
            <a:r>
              <a:rPr lang="en-US" sz="2400" dirty="0" smtClean="0"/>
              <a:t>BIOS.</a:t>
            </a:r>
            <a:endParaRPr lang="ru-RU" sz="2400" dirty="0"/>
          </a:p>
          <a:p>
            <a:pPr lvl="1"/>
            <a:r>
              <a:rPr lang="ru-RU" sz="2400" dirty="0"/>
              <a:t>Осуществление функции центрального </a:t>
            </a:r>
            <a:r>
              <a:rPr lang="ru-RU" sz="2400" dirty="0" smtClean="0"/>
              <a:t>хоста</a:t>
            </a:r>
            <a:r>
              <a:rPr lang="en-US" sz="2400" dirty="0" smtClean="0"/>
              <a:t> </a:t>
            </a:r>
            <a:r>
              <a:rPr lang="ru-RU" sz="2400" dirty="0" smtClean="0"/>
              <a:t>или </a:t>
            </a:r>
            <a:r>
              <a:rPr lang="ru-RU" sz="2400" dirty="0" smtClean="0"/>
              <a:t>регулирования</a:t>
            </a:r>
            <a:r>
              <a:rPr lang="en-US" sz="2400" dirty="0" smtClean="0"/>
              <a:t> </a:t>
            </a:r>
            <a:r>
              <a:rPr lang="ru-RU" sz="2400" dirty="0" smtClean="0"/>
              <a:t>на шине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en-US" sz="2400" dirty="0" smtClean="0"/>
              <a:t>(</a:t>
            </a:r>
            <a:r>
              <a:rPr lang="ru-RU" sz="2400" dirty="0" smtClean="0"/>
              <a:t>обмен сообщениями на шине, например </a:t>
            </a:r>
            <a:r>
              <a:rPr lang="en-US" sz="2400" dirty="0" smtClean="0"/>
              <a:t>USB, QPI, </a:t>
            </a:r>
            <a:r>
              <a:rPr lang="en-US" sz="2400" dirty="0" err="1" smtClean="0"/>
              <a:t>Inf.Fab</a:t>
            </a:r>
            <a:r>
              <a:rPr lang="en-US" sz="2400" dirty="0" smtClean="0"/>
              <a:t>.)</a:t>
            </a:r>
            <a:r>
              <a:rPr lang="ru-RU" sz="2400" dirty="0" smtClean="0"/>
              <a:t>;</a:t>
            </a:r>
            <a:endParaRPr lang="ru-RU" sz="2400" dirty="0"/>
          </a:p>
          <a:p>
            <a:pPr lvl="1"/>
            <a:r>
              <a:rPr lang="ru-RU" sz="2400" dirty="0"/>
              <a:t>Осуществление контроля за работой устройств и </a:t>
            </a:r>
            <a:r>
              <a:rPr lang="ru-RU" sz="2400" dirty="0" smtClean="0"/>
              <a:t>событиями на шине (</a:t>
            </a:r>
            <a:r>
              <a:rPr lang="ru-RU" sz="2400" b="1" dirty="0" smtClean="0"/>
              <a:t>прерываний)</a:t>
            </a:r>
            <a:r>
              <a:rPr lang="ru-RU" sz="2400" dirty="0" smtClean="0"/>
              <a:t>;</a:t>
            </a:r>
            <a:endParaRPr lang="ru-RU" sz="2400" dirty="0" smtClean="0"/>
          </a:p>
          <a:p>
            <a:pPr lvl="1"/>
            <a:r>
              <a:rPr lang="ru-RU" sz="2400" dirty="0" smtClean="0"/>
              <a:t>Адаптер для чипсета (</a:t>
            </a:r>
            <a:r>
              <a:rPr lang="ru-RU" sz="2400" dirty="0" err="1" smtClean="0"/>
              <a:t>межшинное</a:t>
            </a:r>
            <a:r>
              <a:rPr lang="ru-RU" sz="2400" dirty="0" smtClean="0"/>
              <a:t> </a:t>
            </a:r>
            <a:r>
              <a:rPr lang="ru-RU" sz="2400" dirty="0"/>
              <a:t>взаимодействие и с внешними к шине </a:t>
            </a:r>
            <a:r>
              <a:rPr lang="ru-RU" sz="2400" dirty="0" smtClean="0"/>
              <a:t>устройствами); </a:t>
            </a:r>
            <a:endParaRPr lang="ru-RU" sz="2400" dirty="0"/>
          </a:p>
          <a:p>
            <a:pPr lvl="2"/>
            <a:r>
              <a:rPr lang="ru-RU" dirty="0"/>
              <a:t>Осуществление контроля за пересылкой данных </a:t>
            </a:r>
            <a:r>
              <a:rPr lang="ru-RU" dirty="0" smtClean="0"/>
              <a:t>между шинами или внутри одной шины </a:t>
            </a:r>
            <a:r>
              <a:rPr lang="en-US" dirty="0" smtClean="0"/>
              <a:t>(</a:t>
            </a:r>
            <a:r>
              <a:rPr lang="en-US" b="1" dirty="0" smtClean="0"/>
              <a:t>DMA</a:t>
            </a:r>
            <a:r>
              <a:rPr lang="en-US" dirty="0"/>
              <a:t>)</a:t>
            </a:r>
            <a:r>
              <a:rPr lang="ru-RU" dirty="0"/>
              <a:t>. </a:t>
            </a:r>
          </a:p>
          <a:p>
            <a:endParaRPr lang="ru-RU" sz="2000" dirty="0"/>
          </a:p>
          <a:p>
            <a:pPr>
              <a:spcBef>
                <a:spcPts val="1200"/>
              </a:spcBef>
            </a:pP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093134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Шинная организация платы. Контроллер шины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457200" y="790576"/>
            <a:ext cx="8229600" cy="5662760"/>
          </a:xfrm>
        </p:spPr>
        <p:txBody>
          <a:bodyPr>
            <a:normAutofit lnSpcReduction="10000"/>
          </a:bodyPr>
          <a:lstStyle/>
          <a:p>
            <a:r>
              <a:rPr lang="ru-RU" sz="2000" b="1" dirty="0" smtClean="0"/>
              <a:t>Система </a:t>
            </a:r>
            <a:r>
              <a:rPr lang="ru-RU" sz="2000" b="1" dirty="0"/>
              <a:t>прерываний</a:t>
            </a:r>
            <a:r>
              <a:rPr lang="ru-RU" sz="2000" dirty="0"/>
              <a:t>:</a:t>
            </a:r>
            <a:endParaRPr lang="en-US" sz="2000" dirty="0"/>
          </a:p>
          <a:p>
            <a:pPr lvl="1"/>
            <a:r>
              <a:rPr lang="ru-RU" sz="2000" dirty="0"/>
              <a:t>Прерывание вызывается при наступлении определенных событий на шине, напр. нажатия клавиши или то, что вставлена карта памяти</a:t>
            </a:r>
            <a:r>
              <a:rPr lang="ru-RU" sz="2000" dirty="0" smtClean="0"/>
              <a:t>. Это не регулярные события.</a:t>
            </a:r>
            <a:endParaRPr lang="ru-RU" sz="2000" dirty="0"/>
          </a:p>
          <a:p>
            <a:pPr lvl="1"/>
            <a:r>
              <a:rPr lang="ru-RU" sz="2000" dirty="0"/>
              <a:t>Прерывание обрабатывается </a:t>
            </a:r>
            <a:r>
              <a:rPr lang="ru-RU" sz="2000" dirty="0" smtClean="0"/>
              <a:t>программно (сегодня это </a:t>
            </a:r>
            <a:r>
              <a:rPr lang="ru-RU" sz="2000" dirty="0" smtClean="0"/>
              <a:t>драйвер). </a:t>
            </a:r>
            <a:r>
              <a:rPr lang="ru-RU" sz="2000" dirty="0" err="1" smtClean="0"/>
              <a:t>Проргамми</a:t>
            </a:r>
            <a:r>
              <a:rPr lang="en-US" sz="2000" dirty="0" smtClean="0"/>
              <a:t>c</a:t>
            </a:r>
            <a:r>
              <a:rPr lang="ru-RU" sz="2000" dirty="0" smtClean="0"/>
              <a:t>т</a:t>
            </a:r>
            <a:r>
              <a:rPr lang="en-US" sz="2000" dirty="0" smtClean="0"/>
              <a:t> </a:t>
            </a:r>
            <a:r>
              <a:rPr lang="ru-RU" sz="2000" dirty="0" smtClean="0"/>
              <a:t>или операционная система взаимодействует с драйвером по </a:t>
            </a:r>
            <a:r>
              <a:rPr lang="en-US" sz="2000" dirty="0" smtClean="0"/>
              <a:t>API</a:t>
            </a:r>
            <a:endParaRPr lang="ru-RU" sz="2000" dirty="0"/>
          </a:p>
          <a:p>
            <a:pPr lvl="1"/>
            <a:r>
              <a:rPr lang="ru-RU" sz="2000" dirty="0"/>
              <a:t>В ходе прерываний производится обработка события, проверка ошибок и другие действия, говорящие операционной </a:t>
            </a:r>
            <a:r>
              <a:rPr lang="ru-RU" sz="2000" dirty="0" smtClean="0"/>
              <a:t>системе </a:t>
            </a:r>
            <a:r>
              <a:rPr lang="ru-RU" sz="2000" dirty="0"/>
              <a:t>что делать с событием.</a:t>
            </a:r>
            <a:endParaRPr lang="en-US" sz="2000" dirty="0" smtClean="0"/>
          </a:p>
          <a:p>
            <a:r>
              <a:rPr lang="ru-RU" sz="2000" b="1" dirty="0" smtClean="0"/>
              <a:t>Система </a:t>
            </a:r>
            <a:r>
              <a:rPr lang="en-US" sz="2000" b="1" dirty="0" smtClean="0"/>
              <a:t>DMA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pPr lvl="1"/>
            <a:r>
              <a:rPr lang="ru-RU" sz="2000" dirty="0" smtClean="0"/>
              <a:t>Если </a:t>
            </a:r>
            <a:r>
              <a:rPr lang="ru-RU" sz="2000" dirty="0"/>
              <a:t>передача данных по шине происходит без участия центрального процессора, то говорят, что осуществляется </a:t>
            </a:r>
            <a:r>
              <a:rPr lang="ru-RU" sz="2000" b="1" dirty="0"/>
              <a:t>прямой доступ к памяти </a:t>
            </a:r>
            <a:r>
              <a:rPr lang="ru-RU" sz="2000" dirty="0"/>
              <a:t>(</a:t>
            </a:r>
            <a:r>
              <a:rPr lang="en-US" sz="2000" dirty="0"/>
              <a:t>Direct Memory Access</a:t>
            </a:r>
            <a:r>
              <a:rPr lang="ru-RU" sz="2000" dirty="0"/>
              <a:t>, </a:t>
            </a:r>
            <a:r>
              <a:rPr lang="en-US" sz="2000" b="1" dirty="0"/>
              <a:t>DMA</a:t>
            </a:r>
            <a:r>
              <a:rPr lang="ru-RU" sz="2000" dirty="0"/>
              <a:t>). </a:t>
            </a:r>
            <a:endParaRPr lang="ru-RU" sz="2000" dirty="0" smtClean="0"/>
          </a:p>
          <a:p>
            <a:pPr lvl="1"/>
            <a:r>
              <a:rPr lang="ru-RU" sz="2000" dirty="0" smtClean="0"/>
              <a:t>Когда </a:t>
            </a:r>
            <a:r>
              <a:rPr lang="ru-RU" sz="2000" dirty="0"/>
              <a:t>передача данных заканчивается, контроллер выдает </a:t>
            </a:r>
            <a:r>
              <a:rPr lang="ru-RU" sz="2000" b="1" dirty="0"/>
              <a:t>прерывание</a:t>
            </a:r>
            <a:r>
              <a:rPr lang="ru-RU" sz="2000" dirty="0"/>
              <a:t>, вынуждая центральный процессор приостановить работу текущей программы и начать выполнение особой процедуры. 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384150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Процессорные шины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Аппаратные средства телекоммуникационных систем</a:t>
            </a:r>
            <a:endParaRPr lang="ru-RU" b="1" dirty="0" smtClean="0"/>
          </a:p>
          <a:p>
            <a:r>
              <a:rPr lang="ru-RU" b="1" dirty="0" smtClean="0"/>
              <a:t>Лекция 5. Особенности архитектуры системных плат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905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Шина </a:t>
            </a:r>
            <a:r>
              <a:rPr lang="en-US" sz="3200" b="1" dirty="0" smtClean="0"/>
              <a:t>Front-Side Bus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5737" y="1052736"/>
            <a:ext cx="612068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b="1" dirty="0">
                <a:latin typeface="+mj-lt"/>
              </a:rPr>
              <a:t>Шина FSB </a:t>
            </a:r>
            <a:r>
              <a:rPr lang="ru-RU" sz="2400" dirty="0">
                <a:latin typeface="+mj-lt"/>
              </a:rPr>
              <a:t>(</a:t>
            </a:r>
            <a:r>
              <a:rPr lang="ru-RU" sz="2400" dirty="0" err="1">
                <a:latin typeface="+mj-lt"/>
              </a:rPr>
              <a:t>Front</a:t>
            </a:r>
            <a:r>
              <a:rPr lang="ru-RU" sz="2400" dirty="0">
                <a:latin typeface="+mj-lt"/>
              </a:rPr>
              <a:t> – </a:t>
            </a:r>
            <a:r>
              <a:rPr lang="ru-RU" sz="2400" dirty="0" err="1">
                <a:latin typeface="+mj-lt"/>
              </a:rPr>
              <a:t>Side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Bus</a:t>
            </a:r>
            <a:r>
              <a:rPr lang="ru-RU" sz="2400" dirty="0" smtClean="0">
                <a:latin typeface="+mj-lt"/>
              </a:rPr>
              <a:t>) - </a:t>
            </a:r>
            <a:r>
              <a:rPr lang="ru-RU" sz="2400" dirty="0">
                <a:latin typeface="+mj-lt"/>
              </a:rPr>
              <a:t>параллельная мультиплексированная процессорная </a:t>
            </a:r>
            <a:r>
              <a:rPr lang="ru-RU" sz="2400" dirty="0" smtClean="0">
                <a:latin typeface="+mj-lt"/>
              </a:rPr>
              <a:t>шина.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+mj-lt"/>
              </a:rPr>
              <a:t>FSB</a:t>
            </a:r>
            <a:r>
              <a:rPr lang="ru-RU" sz="2400" dirty="0" smtClean="0">
                <a:latin typeface="+mj-lt"/>
              </a:rPr>
              <a:t> </a:t>
            </a:r>
            <a:r>
              <a:rPr lang="ru-RU" sz="2400" dirty="0">
                <a:latin typeface="+mj-lt"/>
              </a:rPr>
              <a:t>соединяет процессор с основной </a:t>
            </a:r>
            <a:r>
              <a:rPr lang="ru-RU" sz="2400" dirty="0" smtClean="0">
                <a:latin typeface="+mj-lt"/>
              </a:rPr>
              <a:t>памятью</a:t>
            </a:r>
            <a:r>
              <a:rPr lang="ru-RU" sz="2400" dirty="0">
                <a:latin typeface="+mj-lt"/>
              </a:rPr>
              <a:t>. </a:t>
            </a:r>
            <a:endParaRPr lang="ru-RU" sz="2400" dirty="0" smtClean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FSB </a:t>
            </a:r>
            <a:r>
              <a:rPr lang="ru-RU" sz="2400" dirty="0">
                <a:latin typeface="+mj-lt"/>
              </a:rPr>
              <a:t>подключается к северному мосту чипсета, </a:t>
            </a:r>
            <a:r>
              <a:rPr lang="ru-RU" sz="2400" dirty="0" smtClean="0">
                <a:latin typeface="+mj-lt"/>
              </a:rPr>
              <a:t>который </a:t>
            </a:r>
            <a:r>
              <a:rPr lang="ru-RU" sz="2400" dirty="0">
                <a:latin typeface="+mj-lt"/>
              </a:rPr>
              <a:t>содержит контроллер ОП. </a:t>
            </a:r>
            <a:endParaRPr lang="ru-RU" sz="2400" dirty="0" smtClean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+mj-lt"/>
              </a:rPr>
              <a:t>В </a:t>
            </a:r>
            <a:r>
              <a:rPr lang="ru-RU" sz="2400" dirty="0">
                <a:latin typeface="+mj-lt"/>
              </a:rPr>
              <a:t>некоторых компьютерах для </a:t>
            </a:r>
            <a:r>
              <a:rPr lang="ru-RU" sz="2400" dirty="0" smtClean="0">
                <a:latin typeface="+mj-lt"/>
              </a:rPr>
              <a:t>соединения </a:t>
            </a:r>
            <a:r>
              <a:rPr lang="ru-RU" sz="2400" dirty="0">
                <a:latin typeface="+mj-lt"/>
              </a:rPr>
              <a:t>процессора с </a:t>
            </a:r>
            <a:r>
              <a:rPr lang="ru-RU" sz="2400" dirty="0" smtClean="0">
                <a:latin typeface="+mj-lt"/>
              </a:rPr>
              <a:t>кэш-памятью </a:t>
            </a:r>
            <a:r>
              <a:rPr lang="ru-RU" sz="2400" dirty="0">
                <a:latin typeface="+mj-lt"/>
              </a:rPr>
              <a:t>второго уровня </a:t>
            </a:r>
            <a:r>
              <a:rPr lang="ru-RU" sz="2400" dirty="0" smtClean="0">
                <a:latin typeface="+mj-lt"/>
              </a:rPr>
              <a:t>используется </a:t>
            </a:r>
            <a:r>
              <a:rPr lang="ru-RU" sz="2400" dirty="0">
                <a:latin typeface="+mj-lt"/>
              </a:rPr>
              <a:t>отдельная шина </a:t>
            </a:r>
            <a:r>
              <a:rPr lang="ru-RU" sz="2400" b="1" dirty="0">
                <a:latin typeface="+mj-lt"/>
              </a:rPr>
              <a:t>BSB</a:t>
            </a:r>
            <a:r>
              <a:rPr lang="ru-RU" sz="2400" dirty="0">
                <a:latin typeface="+mj-lt"/>
              </a:rPr>
              <a:t> (</a:t>
            </a:r>
            <a:r>
              <a:rPr lang="ru-RU" sz="2400" dirty="0" err="1">
                <a:latin typeface="+mj-lt"/>
              </a:rPr>
              <a:t>Back</a:t>
            </a:r>
            <a:r>
              <a:rPr lang="ru-RU" sz="2400" dirty="0">
                <a:latin typeface="+mj-lt"/>
              </a:rPr>
              <a:t>- </a:t>
            </a:r>
            <a:r>
              <a:rPr lang="ru-RU" sz="2400" dirty="0" err="1">
                <a:latin typeface="+mj-lt"/>
              </a:rPr>
              <a:t>Side</a:t>
            </a:r>
            <a:r>
              <a:rPr lang="ru-RU" sz="2400" dirty="0">
                <a:latin typeface="+mj-lt"/>
              </a:rPr>
              <a:t> </a:t>
            </a:r>
            <a:r>
              <a:rPr lang="ru-RU" sz="2400" dirty="0" err="1">
                <a:latin typeface="+mj-lt"/>
              </a:rPr>
              <a:t>Bus</a:t>
            </a:r>
            <a:r>
              <a:rPr lang="ru-RU" sz="2400" dirty="0" smtClean="0">
                <a:latin typeface="+mj-lt"/>
              </a:rPr>
              <a:t>).</a:t>
            </a:r>
            <a:endParaRPr lang="en-US" sz="2400" dirty="0" smtClean="0">
              <a:latin typeface="+mj-lt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908720"/>
            <a:ext cx="22574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Понятие системная плата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Аппаратные средства телекоммуникационных систем</a:t>
            </a:r>
            <a:endParaRPr lang="ru-RU" b="1" dirty="0" smtClean="0"/>
          </a:p>
          <a:p>
            <a:r>
              <a:rPr lang="ru-RU" b="1" dirty="0" smtClean="0"/>
              <a:t>Лекция 5. Особенности архитектуры системных плат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094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Шина </a:t>
            </a:r>
            <a:r>
              <a:rPr lang="en-US" sz="3200" b="1" dirty="0" smtClean="0"/>
              <a:t>Front-Side Bus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2390" y="1124744"/>
            <a:ext cx="6120680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+mj-lt"/>
              </a:rPr>
              <a:t>FSB </a:t>
            </a:r>
            <a:r>
              <a:rPr lang="ru-RU" sz="2000" dirty="0" smtClean="0">
                <a:latin typeface="+mj-lt"/>
              </a:rPr>
              <a:t>является «узким» местом работы </a:t>
            </a:r>
            <a:r>
              <a:rPr lang="ru-RU" sz="2000" dirty="0" err="1" smtClean="0">
                <a:latin typeface="+mj-lt"/>
              </a:rPr>
              <a:t>пк</a:t>
            </a:r>
            <a:r>
              <a:rPr lang="ru-RU" sz="2000" dirty="0" smtClean="0">
                <a:latin typeface="+mj-lt"/>
              </a:rPr>
              <a:t>, задавая тактовую частоты работы.</a:t>
            </a:r>
            <a:endParaRPr lang="en-US" sz="2000" dirty="0" smtClean="0">
              <a:latin typeface="+mj-lt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</a:rPr>
              <a:t>Использование технологии </a:t>
            </a:r>
            <a:r>
              <a:rPr lang="en-US" sz="2000" dirty="0" smtClean="0">
                <a:latin typeface="+mj-lt"/>
              </a:rPr>
              <a:t>DDR (</a:t>
            </a:r>
            <a:r>
              <a:rPr lang="en-US" sz="2000" dirty="0">
                <a:latin typeface="+mj-lt"/>
              </a:rPr>
              <a:t> double data rate </a:t>
            </a:r>
            <a:r>
              <a:rPr lang="en-US" sz="2000" dirty="0" smtClean="0">
                <a:latin typeface="+mj-lt"/>
              </a:rPr>
              <a:t>) – </a:t>
            </a:r>
            <a:r>
              <a:rPr lang="ru-RU" sz="2000" dirty="0" smtClean="0">
                <a:latin typeface="+mj-lt"/>
              </a:rPr>
              <a:t>то есть синхронизации как по фонту и спаду (переднему и заднему фронтам). 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31F1F"/>
                </a:solidFill>
              </a:rPr>
              <a:t>Опорной частотой для процессора выступает частота тактирования (а не передачи данных) шины FSB, </a:t>
            </a:r>
          </a:p>
          <a:p>
            <a:pPr marL="7429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31F1F"/>
                </a:solidFill>
              </a:rPr>
              <a:t>частота тактирования шины памяти может задаваться </a:t>
            </a:r>
            <a:r>
              <a:rPr lang="ru-RU" sz="2000" dirty="0" smtClean="0">
                <a:solidFill>
                  <a:srgbClr val="231F1F"/>
                </a:solidFill>
              </a:rPr>
              <a:t>отдельно</a:t>
            </a:r>
          </a:p>
          <a:p>
            <a:pPr marL="285750" lvl="1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231F1F"/>
                </a:solidFill>
              </a:rPr>
              <a:t>Достоинство – гибкость «разгона» процессора и памяти</a:t>
            </a:r>
            <a:endParaRPr lang="ru-RU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231F1F"/>
              </a:solidFill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 smtClean="0">
              <a:latin typeface="+mj-lt"/>
            </a:endParaRPr>
          </a:p>
          <a:p>
            <a:endParaRPr lang="en-US" dirty="0" smtClean="0">
              <a:latin typeface="+mj-lt"/>
            </a:endParaRPr>
          </a:p>
          <a:p>
            <a:endParaRPr lang="ru-RU" dirty="0">
              <a:latin typeface="+mj-lt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216" y="908720"/>
            <a:ext cx="2257425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795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b="1" dirty="0" smtClean="0"/>
              <a:t>Системная плата. Шинная организация платы. </a:t>
            </a:r>
            <a:r>
              <a:rPr lang="en-US" b="1" dirty="0" smtClean="0"/>
              <a:t>FSB </a:t>
            </a:r>
            <a:r>
              <a:rPr lang="ru-RU" b="1" dirty="0" smtClean="0"/>
              <a:t>шина</a:t>
            </a:r>
            <a:endParaRPr lang="ru-RU" sz="20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844636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Шина FSB – </a:t>
            </a:r>
            <a:r>
              <a:rPr lang="ru-RU" sz="2000" b="1" dirty="0"/>
              <a:t>QPB</a:t>
            </a:r>
            <a:r>
              <a:rPr lang="ru-RU" sz="2000" dirty="0"/>
              <a:t>, или </a:t>
            </a:r>
            <a:r>
              <a:rPr lang="ru-RU" sz="2000" dirty="0" err="1"/>
              <a:t>Quad-Pumped</a:t>
            </a:r>
            <a:r>
              <a:rPr lang="ru-RU" sz="2000" dirty="0"/>
              <a:t> </a:t>
            </a:r>
            <a:r>
              <a:rPr lang="ru-RU" sz="2000" dirty="0" err="1"/>
              <a:t>Bus</a:t>
            </a:r>
            <a:r>
              <a:rPr lang="ru-RU" sz="2000" dirty="0"/>
              <a:t>, способна передавать четыре блока данных за такт и два адреса за </a:t>
            </a:r>
            <a:r>
              <a:rPr lang="ru-RU" sz="2000" dirty="0" smtClean="0"/>
              <a:t>такт</a:t>
            </a:r>
          </a:p>
          <a:p>
            <a:r>
              <a:rPr lang="ru-RU" sz="2000" dirty="0" smtClean="0">
                <a:latin typeface="TimesNewRomanPSMT"/>
              </a:rPr>
              <a:t>64 разрядная шина -</a:t>
            </a:r>
            <a:r>
              <a:rPr lang="en-US" sz="2000" dirty="0" smtClean="0">
                <a:latin typeface="TimesNewRomanPSMT"/>
              </a:rPr>
              <a:t>&gt;</a:t>
            </a:r>
            <a:r>
              <a:rPr lang="ru-RU" sz="2000" dirty="0" smtClean="0">
                <a:latin typeface="TimesNewRomanPSMT"/>
              </a:rPr>
              <a:t>256 бит информации за такт</a:t>
            </a:r>
          </a:p>
          <a:p>
            <a:r>
              <a:rPr lang="ru-RU" sz="2000" dirty="0" smtClean="0">
                <a:latin typeface="TimesNewRomanPSMT"/>
              </a:rPr>
              <a:t>(на самом деле меньше, так как часто данные занимают меньше 64 бит)</a:t>
            </a:r>
            <a:endParaRPr lang="en-US" sz="2000" dirty="0">
              <a:latin typeface="TimesNewRomanPSMT"/>
            </a:endParaRPr>
          </a:p>
          <a:p>
            <a:endParaRPr lang="ru-RU" sz="2000" dirty="0">
              <a:latin typeface="TimesNewRomanPSMT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31" y="2492896"/>
            <a:ext cx="7235905" cy="414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51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err="1" smtClean="0"/>
              <a:t>HyperTransport</a:t>
            </a:r>
            <a:r>
              <a:rPr lang="en-US" sz="2800" b="1" dirty="0" smtClean="0"/>
              <a:t> </a:t>
            </a:r>
            <a:r>
              <a:rPr lang="ru-RU" sz="2800" b="1" dirty="0" smtClean="0"/>
              <a:t>и </a:t>
            </a:r>
            <a:r>
              <a:rPr lang="en-US" sz="2800" b="1" dirty="0" smtClean="0"/>
              <a:t>Infinity fabric (AMD)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613" y="849707"/>
            <a:ext cx="8718851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>
                <a:latin typeface="TimesNewRomanPSMT"/>
              </a:rPr>
              <a:t>Д</a:t>
            </a:r>
            <a:r>
              <a:rPr lang="ru-RU" sz="2000" dirty="0" smtClean="0">
                <a:latin typeface="TimesNewRomanPSMT"/>
              </a:rPr>
              <a:t>вунаправленная последовательно</a:t>
            </a:r>
            <a:r>
              <a:rPr lang="en-US" sz="2000" dirty="0" smtClean="0">
                <a:latin typeface="TimesNewRomanPSMT"/>
              </a:rPr>
              <a:t>-</a:t>
            </a:r>
            <a:r>
              <a:rPr lang="ru-RU" sz="2000" dirty="0" smtClean="0">
                <a:latin typeface="TimesNewRomanPSMT"/>
              </a:rPr>
              <a:t>параллельная </a:t>
            </a:r>
            <a:r>
              <a:rPr lang="ru-RU" sz="2000" dirty="0">
                <a:latin typeface="TimesNewRomanPSMT"/>
              </a:rPr>
              <a:t>компьютерная </a:t>
            </a:r>
            <a:r>
              <a:rPr lang="ru-RU" sz="2000" dirty="0" smtClean="0">
                <a:latin typeface="TimesNewRomanPSMT"/>
              </a:rPr>
              <a:t>шина</a:t>
            </a:r>
            <a:r>
              <a:rPr lang="en-US" sz="2000" dirty="0" smtClean="0">
                <a:latin typeface="TimesNewRomanPSMT"/>
              </a:rPr>
              <a:t> </a:t>
            </a:r>
            <a:r>
              <a:rPr lang="ru-RU" sz="2000" dirty="0" smtClean="0"/>
              <a:t>технология точка-точка.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14338" name="Picture 2" descr="Ð¢Ð¾Ð¿Ð¾Ð»Ð¾Ð³Ð¸Ñ ÑÐ¸Ð½Ñ HyperTrans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556792"/>
            <a:ext cx="5040560" cy="480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71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Ð¢Ð¾Ð¿Ð¾Ð»Ð¾Ð³Ð¸Ñ ÑÐ¸Ð½Ñ HyperTranspo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7" y="2666932"/>
            <a:ext cx="3347864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err="1" smtClean="0"/>
              <a:t>HyperTransport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9613" y="849707"/>
            <a:ext cx="605455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Особенности:</a:t>
            </a:r>
            <a:endParaRPr lang="ru-RU" sz="2000" b="1" dirty="0"/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i="1" dirty="0" smtClean="0"/>
              <a:t>Синхронность</a:t>
            </a:r>
            <a:r>
              <a:rPr lang="ru-RU" sz="2000" i="1" dirty="0" smtClean="0"/>
              <a:t> - частота ядра, ОЗУ и шины </a:t>
            </a:r>
            <a:r>
              <a:rPr lang="ru-RU" sz="2000" i="1" dirty="0" err="1" smtClean="0"/>
              <a:t>HyperTransport</a:t>
            </a:r>
            <a:r>
              <a:rPr lang="ru-RU" sz="2000" i="1" dirty="0" smtClean="0"/>
              <a:t>, привязаны к «шине» тактового генератора (НТТ), -является опорной. (регулируются множителями)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Топология на основе моста и тоннелей</a:t>
            </a:r>
            <a:r>
              <a:rPr lang="ru-RU" sz="2000" dirty="0" smtClean="0"/>
              <a:t>, объединённых в цепи – последовательное объединение нескольких </a:t>
            </a:r>
            <a:r>
              <a:rPr lang="ru-RU" sz="2000" b="1" dirty="0" smtClean="0"/>
              <a:t>туннелей</a:t>
            </a:r>
            <a:r>
              <a:rPr lang="ru-RU" sz="2000" dirty="0" smtClean="0"/>
              <a:t>) 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Мосты</a:t>
            </a:r>
            <a:r>
              <a:rPr lang="ru-RU" sz="2000" dirty="0" smtClean="0"/>
              <a:t> (выполняет маршрутизацию пакетов между отдельными цепями), 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Архитектура </a:t>
            </a:r>
            <a:r>
              <a:rPr lang="ru-RU" sz="2000" dirty="0"/>
              <a:t>легко </a:t>
            </a:r>
            <a:r>
              <a:rPr lang="ru-RU" sz="2000" dirty="0" smtClean="0"/>
              <a:t>масштабируется.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Автоматическое </a:t>
            </a:r>
            <a:r>
              <a:rPr lang="ru-RU" sz="2000" dirty="0"/>
              <a:t>определение ширины </a:t>
            </a:r>
            <a:r>
              <a:rPr lang="ru-RU" sz="2000" dirty="0" smtClean="0"/>
              <a:t>шины</a:t>
            </a:r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 smtClean="0"/>
              <a:t>DDR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Позволяет </a:t>
            </a:r>
            <a:r>
              <a:rPr lang="ru-RU" sz="2000" b="1" dirty="0"/>
              <a:t>передавать асимметричные потоки данных </a:t>
            </a:r>
            <a:r>
              <a:rPr lang="ru-RU" sz="2000" dirty="0"/>
              <a:t>к периферийным устройствам и от </a:t>
            </a:r>
            <a:r>
              <a:rPr lang="ru-RU" sz="2000" dirty="0" smtClean="0"/>
              <a:t>них</a:t>
            </a:r>
            <a:endParaRPr lang="en-US" sz="2000" dirty="0" smtClean="0"/>
          </a:p>
          <a:p>
            <a:pPr marL="53340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Гетерогенные и гомогенные варианты систем</a:t>
            </a:r>
            <a:endParaRPr lang="ru-RU" sz="2000" b="1" dirty="0"/>
          </a:p>
        </p:txBody>
      </p:sp>
    </p:spTree>
    <p:extLst>
      <p:ext uri="{BB962C8B-B14F-4D97-AF65-F5344CB8AC3E}">
        <p14:creationId xmlns:p14="http://schemas.microsoft.com/office/powerpoint/2010/main" val="18208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Шина </a:t>
            </a:r>
            <a:r>
              <a:rPr lang="en-US" sz="2800" b="1" dirty="0" err="1" smtClean="0"/>
              <a:t>HyperTransport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Inf.Fab</a:t>
            </a:r>
            <a:r>
              <a:rPr lang="en-US" sz="2800" b="1" dirty="0" smtClean="0"/>
              <a:t>.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95626"/>
            <a:ext cx="2983564" cy="3962902"/>
          </a:xfrm>
          <a:prstGeom prst="rect">
            <a:avLst/>
          </a:prstGeom>
        </p:spPr>
      </p:pic>
      <p:pic>
        <p:nvPicPr>
          <p:cNvPr id="15362" name="Picture 2" descr="ÐÑÐ¿Ð¾Ð»ÑÐ·Ð¾Ð²Ð°Ð½Ð¸Ðµ ÑÐ¸Ð½Ñ ÐyperÐ¢ransport Ð½Ð° Ð¿ÑÐ¸Ð¼ÐµÑÐµ Ð´Ð²ÑÑÐ¿ÑÐ¾ÑÐµÑÑÐ¾ÑÐ½Ð¾Ð¹ ÑÐ¸ÑÑÐµÐ¼Ñ Ð½Ð° Ð±Ð°Ð·Ðµ AMD Opter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73" y="1124744"/>
            <a:ext cx="5435291" cy="375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35644" y="5158528"/>
            <a:ext cx="722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rgbClr val="231F1F"/>
                </a:solidFill>
                <a:latin typeface="OpenSansRegular"/>
              </a:rPr>
              <a:t>Примеры </a:t>
            </a:r>
            <a:r>
              <a:rPr lang="en-US" dirty="0" smtClean="0">
                <a:solidFill>
                  <a:srgbClr val="231F1F"/>
                </a:solidFill>
                <a:latin typeface="OpenSansRegular"/>
              </a:rPr>
              <a:t>AMD </a:t>
            </a:r>
            <a:r>
              <a:rPr lang="ru-RU" dirty="0" smtClean="0">
                <a:solidFill>
                  <a:srgbClr val="231F1F"/>
                </a:solidFill>
                <a:latin typeface="OpenSansRegular"/>
              </a:rPr>
              <a:t>процессоры, чипсеты </a:t>
            </a:r>
            <a:r>
              <a:rPr lang="en-US" dirty="0" err="1" smtClean="0"/>
              <a:t>nForce</a:t>
            </a:r>
            <a:r>
              <a:rPr lang="ru-RU" dirty="0" smtClean="0"/>
              <a:t>, </a:t>
            </a:r>
            <a:r>
              <a:rPr lang="en-US" dirty="0"/>
              <a:t>ATI </a:t>
            </a:r>
            <a:r>
              <a:rPr lang="en-US" dirty="0" smtClean="0"/>
              <a:t>Radeon</a:t>
            </a:r>
            <a:r>
              <a:rPr lang="ru-RU" dirty="0" smtClean="0"/>
              <a:t>, </a:t>
            </a:r>
            <a:r>
              <a:rPr lang="en-US" dirty="0" smtClean="0"/>
              <a:t>Xbox</a:t>
            </a:r>
            <a:r>
              <a:rPr lang="ru-RU" dirty="0" smtClean="0"/>
              <a:t>, С</a:t>
            </a:r>
            <a:r>
              <a:rPr lang="en-US" dirty="0" smtClean="0"/>
              <a:t>ISCO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11560" y="5626102"/>
            <a:ext cx="7653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Обеспечивающая высокую скорость при низкой латентности</a:t>
            </a:r>
            <a:r>
              <a:rPr lang="ru-RU" dirty="0" smtClean="0"/>
              <a:t>, простота масштабирования устройств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447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QPI </a:t>
            </a:r>
            <a:r>
              <a:rPr lang="ru-RU" sz="2400" b="1" dirty="0" smtClean="0"/>
              <a:t>шина</a:t>
            </a:r>
            <a:r>
              <a:rPr lang="en-US" sz="2400" b="1" dirty="0" smtClean="0"/>
              <a:t> </a:t>
            </a:r>
            <a:r>
              <a:rPr lang="ru-RU" sz="2400" b="1" dirty="0" smtClean="0"/>
              <a:t>и  </a:t>
            </a:r>
            <a:r>
              <a:rPr lang="en-US" sz="2400" b="1" dirty="0" smtClean="0"/>
              <a:t>UPI (Intel)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-39770" y="1014765"/>
            <a:ext cx="91649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ru-RU" sz="2400" dirty="0" smtClean="0"/>
              <a:t>Служит </a:t>
            </a:r>
            <a:r>
              <a:rPr lang="ru-RU" sz="2400" b="1" dirty="0"/>
              <a:t>для соединения устройств в системе между собой</a:t>
            </a:r>
            <a:r>
              <a:rPr lang="ru-RU" sz="2400" dirty="0"/>
              <a:t>, а также для «общения» процессоров между собой в многопроцессорных системах. </a:t>
            </a:r>
            <a:endParaRPr lang="ru-RU" sz="2400" dirty="0" smtClean="0"/>
          </a:p>
        </p:txBody>
      </p:sp>
      <p:pic>
        <p:nvPicPr>
          <p:cNvPr id="16386" name="Picture 2" descr="https://www.intuit.ru/EDI/06_03_15_2/1425593881-30116/tutorial/673/objects/13/files/13_0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26" y="2181473"/>
            <a:ext cx="4371975" cy="2609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ÐÐ°ÑÐ¸Ð°Ð½ÑÑ Ð´Ð¾ÑÑÑÐ¿Ð° Ðº Ð¿Ð°Ð¼ÑÑÐ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26" y="5013176"/>
            <a:ext cx="4729493" cy="105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678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Шина </a:t>
            </a:r>
            <a:r>
              <a:rPr lang="en-US" sz="2400" b="1" dirty="0" smtClean="0"/>
              <a:t>QPI </a:t>
            </a:r>
            <a:r>
              <a:rPr lang="ru-RU" sz="2400" b="1" dirty="0" smtClean="0"/>
              <a:t>шина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026" y="713404"/>
            <a:ext cx="867443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Особенности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Кэш—</a:t>
            </a:r>
            <a:r>
              <a:rPr lang="ru-RU" sz="2000" b="1" dirty="0" err="1" smtClean="0"/>
              <a:t>когеренстность</a:t>
            </a:r>
            <a:r>
              <a:rPr lang="ru-RU" sz="2000" dirty="0" smtClean="0"/>
              <a:t> </a:t>
            </a:r>
            <a:r>
              <a:rPr lang="ru-RU" sz="2000" dirty="0"/>
              <a:t>(передача кэш-данных в обход оперативной памяти на полной скорости шины).</a:t>
            </a:r>
            <a:endParaRPr lang="ru-RU" sz="2000" dirty="0" smtClean="0">
              <a:latin typeface="TimesNewRomanPSMT"/>
            </a:endParaRP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Двунаправленный высокоскоростной обмен данными </a:t>
            </a:r>
            <a:r>
              <a:rPr lang="ru-RU" sz="2000" dirty="0"/>
              <a:t>между процессором и внешней памятью, а также между процессором и контроллером ввода/вывода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Специальные линии контроля ошибок передачи данных.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 smtClean="0"/>
              <a:t>Параллельное соединение устройств.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Шина памяти встроена в процессор.</a:t>
            </a:r>
            <a:endParaRPr lang="en-US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В основном используют в серверах.</a:t>
            </a:r>
            <a:endParaRPr lang="ru-RU" sz="2000" dirty="0"/>
          </a:p>
        </p:txBody>
      </p:sp>
      <p:pic>
        <p:nvPicPr>
          <p:cNvPr id="16390" name="Picture 6" descr="Nehale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819" y="4431067"/>
            <a:ext cx="4203973" cy="220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694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60648"/>
            <a:ext cx="8229600" cy="79208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Современные тенденции для шин процессор-память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46144" y="1538722"/>
            <a:ext cx="8333659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400" b="1" dirty="0" smtClean="0"/>
              <a:t>Проблема</a:t>
            </a:r>
            <a:r>
              <a:rPr lang="ru-RU" sz="2400" dirty="0" smtClean="0"/>
              <a:t>– компенсация латентности доступа к памяти и быстродействующим устройствам.</a:t>
            </a:r>
          </a:p>
          <a:p>
            <a:pPr>
              <a:spcBef>
                <a:spcPts val="600"/>
              </a:spcBef>
            </a:pPr>
            <a:r>
              <a:rPr lang="ru-RU" sz="2400" u="sng" dirty="0" smtClean="0"/>
              <a:t>В современных ЭВМ используют шины типа </a:t>
            </a:r>
            <a:r>
              <a:rPr lang="en-US" sz="2400" u="sng" dirty="0" smtClean="0"/>
              <a:t>DMI (Intel)</a:t>
            </a:r>
            <a:r>
              <a:rPr lang="ru-RU" sz="2400" u="sng" dirty="0" smtClean="0"/>
              <a:t> и</a:t>
            </a:r>
            <a:r>
              <a:rPr lang="en-US" sz="2400" u="sng" dirty="0" smtClean="0"/>
              <a:t> UMI (AMD)</a:t>
            </a:r>
            <a:r>
              <a:rPr lang="ru-RU" sz="2400" u="sng" dirty="0" smtClean="0"/>
              <a:t>, а шины </a:t>
            </a:r>
            <a:r>
              <a:rPr lang="en-US" sz="2400" u="sng" dirty="0" smtClean="0"/>
              <a:t>QPI </a:t>
            </a:r>
            <a:r>
              <a:rPr lang="ru-RU" sz="2400" u="sng" dirty="0" smtClean="0"/>
              <a:t>и</a:t>
            </a:r>
            <a:r>
              <a:rPr lang="en-US" sz="2400" u="sng" dirty="0" smtClean="0"/>
              <a:t> HT</a:t>
            </a:r>
            <a:r>
              <a:rPr lang="ru-RU" sz="2400" u="sng" dirty="0" smtClean="0"/>
              <a:t> находятся внутри процессора</a:t>
            </a:r>
            <a:endParaRPr lang="en-US" sz="2400" u="sng" dirty="0" smtClean="0"/>
          </a:p>
        </p:txBody>
      </p:sp>
      <p:pic>
        <p:nvPicPr>
          <p:cNvPr id="11268" name="Picture 4" descr="ÐÐ°ÑÑÐ¸Ð½ÐºÐ¸ Ð¿Ð¾ Ð·Ð°Ð¿ÑÐ¾ÑÑ ÑÐ¸Ð½Ð° DMI Ð¸ UM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61048"/>
            <a:ext cx="3078088" cy="220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02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260648"/>
            <a:ext cx="8229600" cy="79208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Современные тенденции для шин процессор-память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7198" y="1340768"/>
            <a:ext cx="782960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sz="2000" b="1" dirty="0" smtClean="0"/>
              <a:t>Особенности </a:t>
            </a:r>
            <a:r>
              <a:rPr lang="en-US" sz="2000" b="1" dirty="0" smtClean="0"/>
              <a:t>UMI, DMI</a:t>
            </a:r>
            <a:r>
              <a:rPr lang="ru-RU" sz="2000" b="1" dirty="0" smtClean="0"/>
              <a:t>:</a:t>
            </a:r>
            <a:endParaRPr lang="ru-RU" sz="20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Технология точка-точка,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Наличие </a:t>
            </a:r>
            <a:r>
              <a:rPr lang="ru-RU" sz="2000" dirty="0"/>
              <a:t>в процессоре нескольких отдельных </a:t>
            </a:r>
            <a:r>
              <a:rPr lang="ru-RU" sz="2000" dirty="0" smtClean="0"/>
              <a:t>шин,</a:t>
            </a:r>
            <a:endParaRPr lang="ru-RU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Специальные шины для </a:t>
            </a:r>
            <a:r>
              <a:rPr lang="ru-RU" sz="2000" dirty="0"/>
              <a:t>непосредственной связи процессора с </a:t>
            </a:r>
            <a:r>
              <a:rPr lang="ru-RU" sz="2000" dirty="0" smtClean="0"/>
              <a:t>памятью и </a:t>
            </a:r>
            <a:r>
              <a:rPr lang="ru-RU" sz="2000" dirty="0" err="1" smtClean="0"/>
              <a:t>хабами</a:t>
            </a:r>
            <a:r>
              <a:rPr lang="ru-RU" sz="2000" dirty="0" smtClean="0"/>
              <a:t> </a:t>
            </a:r>
            <a:r>
              <a:rPr lang="en-US" sz="2000" dirty="0" smtClean="0"/>
              <a:t>PCI-Express</a:t>
            </a:r>
            <a:endParaRPr lang="ru-RU" sz="2000" dirty="0" smtClean="0"/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Преимущество</a:t>
            </a:r>
            <a:r>
              <a:rPr lang="ru-RU" sz="2000" dirty="0"/>
              <a:t> - уменьшение задержек (латентности) при обращении процессора к оперативной памяти, </a:t>
            </a:r>
            <a:endParaRPr lang="en-US" sz="2000" dirty="0" smtClean="0"/>
          </a:p>
          <a:p>
            <a:pPr marL="1200150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 smtClean="0"/>
              <a:t>из </a:t>
            </a:r>
            <a:r>
              <a:rPr lang="ru-RU" sz="2000" dirty="0"/>
              <a:t>пути следования данных по маршруту «процессор – ОЗУ» </a:t>
            </a:r>
            <a:r>
              <a:rPr lang="ru-RU" sz="2000" dirty="0" smtClean="0"/>
              <a:t>и обратно </a:t>
            </a:r>
            <a:r>
              <a:rPr lang="ru-RU" sz="2000" dirty="0"/>
              <a:t>исключаются такие загруженные элементы, как интерфейсная шина и контроллер северного </a:t>
            </a:r>
            <a:r>
              <a:rPr lang="ru-RU" sz="2000" dirty="0" smtClean="0"/>
              <a:t>моста.</a:t>
            </a:r>
            <a:endParaRPr lang="ru-RU" sz="2000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 </a:t>
            </a:r>
            <a:r>
              <a:rPr lang="ru-RU" sz="2000" b="1" dirty="0"/>
              <a:t>Синхронизация работы</a:t>
            </a:r>
            <a:r>
              <a:rPr lang="en-US" sz="2000" b="1" dirty="0"/>
              <a:t> </a:t>
            </a:r>
            <a:r>
              <a:rPr lang="ru-RU" sz="2000" b="1" dirty="0"/>
              <a:t>шины единым устройством,</a:t>
            </a:r>
            <a:r>
              <a:rPr lang="ru-RU" sz="2000" dirty="0"/>
              <a:t> частоты каждого устройства регулируются коэффициентами.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5140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Архитектуры Чип-сетов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Аппаратные средства телекоммуникационных систем</a:t>
            </a:r>
            <a:endParaRPr lang="ru-RU" b="1" dirty="0" smtClean="0"/>
          </a:p>
          <a:p>
            <a:r>
              <a:rPr lang="ru-RU" b="1" dirty="0" smtClean="0"/>
              <a:t>Лекция 5. Особенности архитектуры системных плат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274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6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052736"/>
            <a:ext cx="3826768" cy="33123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800" dirty="0" smtClean="0"/>
              <a:t>Материнская (</a:t>
            </a:r>
            <a:r>
              <a:rPr lang="ru-RU" sz="1800" dirty="0"/>
              <a:t>системная, </a:t>
            </a:r>
            <a:r>
              <a:rPr lang="ru-RU" sz="1800" dirty="0" smtClean="0"/>
              <a:t>главная) </a:t>
            </a:r>
            <a:r>
              <a:rPr lang="ru-RU" sz="1800" dirty="0"/>
              <a:t>плата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( </a:t>
            </a:r>
            <a:r>
              <a:rPr lang="ru-RU" sz="1800" dirty="0" err="1" smtClean="0"/>
              <a:t>Motherboard</a:t>
            </a:r>
            <a:r>
              <a:rPr lang="ru-RU" sz="1800" dirty="0"/>
              <a:t>) является основным компонентом каждого </a:t>
            </a:r>
            <a:r>
              <a:rPr lang="ru-RU" sz="1800" dirty="0" smtClean="0"/>
              <a:t>ЭВМ. Это </a:t>
            </a:r>
            <a:r>
              <a:rPr lang="ru-RU" sz="1800" dirty="0"/>
              <a:t>элемент, который управляет внутренними связями и с помощью системы прерываний взаимодействует с внешними устройствами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819379"/>
            <a:ext cx="4587962" cy="3498608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57200" y="3789040"/>
            <a:ext cx="85880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7800" indent="-177800">
              <a:tabLst>
                <a:tab pos="269875" algn="l"/>
              </a:tabLst>
            </a:pPr>
            <a:r>
              <a:rPr lang="ru-RU" dirty="0"/>
              <a:t>В архитектуру системной </a:t>
            </a:r>
            <a:endParaRPr lang="en-US" dirty="0" smtClean="0"/>
          </a:p>
          <a:p>
            <a:pPr marL="177800" indent="-177800">
              <a:tabLst>
                <a:tab pos="269875" algn="l"/>
              </a:tabLst>
            </a:pPr>
            <a:r>
              <a:rPr lang="ru-RU" dirty="0" smtClean="0"/>
              <a:t>платы </a:t>
            </a:r>
            <a:r>
              <a:rPr lang="ru-RU" dirty="0"/>
              <a:t>интегрированы: </a:t>
            </a:r>
          </a:p>
          <a:p>
            <a:pPr marL="177800" lvl="2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Микросхемы чипсета (</a:t>
            </a:r>
            <a:r>
              <a:rPr lang="en-US" dirty="0"/>
              <a:t>chip-set) </a:t>
            </a:r>
            <a:r>
              <a:rPr lang="ru-RU" dirty="0"/>
              <a:t>(северный и южный </a:t>
            </a:r>
            <a:r>
              <a:rPr lang="ru-RU" dirty="0" smtClean="0"/>
              <a:t>мост, контроль  прерываний</a:t>
            </a:r>
            <a:r>
              <a:rPr lang="en-US" dirty="0" smtClean="0"/>
              <a:t>)</a:t>
            </a:r>
            <a:endParaRPr lang="en-US" dirty="0"/>
          </a:p>
          <a:p>
            <a:pPr marL="177800" lvl="2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Микросхема ПЗУ </a:t>
            </a:r>
            <a:r>
              <a:rPr lang="en-US" dirty="0" smtClean="0"/>
              <a:t>(FLASH), </a:t>
            </a:r>
            <a:r>
              <a:rPr lang="ru-RU" dirty="0"/>
              <a:t>содержащая программу </a:t>
            </a:r>
            <a:r>
              <a:rPr lang="en-US" dirty="0" smtClean="0"/>
              <a:t>BIOS (UEFI)</a:t>
            </a:r>
            <a:r>
              <a:rPr lang="ru-RU" dirty="0" smtClean="0"/>
              <a:t>, систему </a:t>
            </a:r>
            <a:r>
              <a:rPr lang="en-US" dirty="0" err="1" smtClean="0"/>
              <a:t>Plug&amp;Play</a:t>
            </a:r>
            <a:endParaRPr lang="en-US" dirty="0"/>
          </a:p>
          <a:p>
            <a:pPr marL="177800" lvl="2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Систему магистралей (системная магистраль </a:t>
            </a:r>
            <a:r>
              <a:rPr lang="ru-RU" dirty="0" smtClean="0"/>
              <a:t>систем. интерфейсов </a:t>
            </a:r>
            <a:r>
              <a:rPr lang="en-US" dirty="0" smtClean="0"/>
              <a:t>FS</a:t>
            </a:r>
            <a:r>
              <a:rPr lang="en-US" dirty="0"/>
              <a:t>B</a:t>
            </a:r>
            <a:r>
              <a:rPr lang="en-US" dirty="0" smtClean="0"/>
              <a:t>, </a:t>
            </a:r>
            <a:r>
              <a:rPr lang="en-US" dirty="0"/>
              <a:t>QPI</a:t>
            </a:r>
            <a:r>
              <a:rPr lang="en-US" dirty="0" smtClean="0"/>
              <a:t>, SPI,</a:t>
            </a:r>
            <a:r>
              <a:rPr lang="ru-RU" dirty="0" smtClean="0"/>
              <a:t> и пользовательских интерфейсов</a:t>
            </a:r>
            <a:r>
              <a:rPr lang="en-US" dirty="0" smtClean="0"/>
              <a:t>  </a:t>
            </a:r>
            <a:r>
              <a:rPr lang="en-US" dirty="0"/>
              <a:t>PCI-E, USB </a:t>
            </a:r>
            <a:r>
              <a:rPr lang="ru-RU" dirty="0"/>
              <a:t>и т.д.)</a:t>
            </a:r>
          </a:p>
          <a:p>
            <a:pPr marL="177800" lvl="1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Разъем (сокет</a:t>
            </a:r>
            <a:r>
              <a:rPr lang="en-US" dirty="0"/>
              <a:t>, PCI-E, USB, DIMM </a:t>
            </a:r>
            <a:r>
              <a:rPr lang="ru-RU" dirty="0"/>
              <a:t>и т.д</a:t>
            </a:r>
            <a:r>
              <a:rPr lang="ru-RU" dirty="0" smtClean="0"/>
              <a:t>.), и внешние разъемы </a:t>
            </a:r>
            <a:r>
              <a:rPr lang="en-US" dirty="0" smtClean="0"/>
              <a:t>(USB, RJ-45 </a:t>
            </a:r>
            <a:r>
              <a:rPr lang="ru-RU" dirty="0" smtClean="0"/>
              <a:t>и т.д.)</a:t>
            </a:r>
            <a:endParaRPr lang="ru-RU" dirty="0"/>
          </a:p>
          <a:p>
            <a:pPr marL="177800" lvl="1" indent="-177800">
              <a:buFont typeface="Arial" panose="020B0604020202020204" pitchFamily="34" charset="0"/>
              <a:buChar char="•"/>
              <a:tabLst>
                <a:tab pos="269875" algn="l"/>
              </a:tabLst>
            </a:pPr>
            <a:r>
              <a:rPr lang="ru-RU" dirty="0"/>
              <a:t>Платы расширения (сетевая, </a:t>
            </a:r>
            <a:r>
              <a:rPr lang="en-US" dirty="0" err="1"/>
              <a:t>wi-fi</a:t>
            </a:r>
            <a:r>
              <a:rPr lang="en-US" dirty="0"/>
              <a:t>,</a:t>
            </a:r>
            <a:r>
              <a:rPr lang="ru-RU" dirty="0"/>
              <a:t> звуковая</a:t>
            </a:r>
            <a:r>
              <a:rPr lang="en-US" dirty="0"/>
              <a:t> </a:t>
            </a:r>
            <a:r>
              <a:rPr lang="ru-RU" dirty="0"/>
              <a:t>и т.д</a:t>
            </a:r>
            <a:r>
              <a:rPr lang="ru-RU" dirty="0" smtClean="0"/>
              <a:t>.)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2910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084" y="764409"/>
            <a:ext cx="8352928" cy="576064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2400" b="1" dirty="0" smtClean="0"/>
              <a:t>Чипсет</a:t>
            </a:r>
            <a:r>
              <a:rPr lang="ru-RU" sz="2400" b="1" dirty="0"/>
              <a:t>.</a:t>
            </a:r>
            <a:r>
              <a:rPr lang="ru-RU" sz="2400" dirty="0"/>
              <a:t> Это связующий элемент системной платы, благодаря которому обеспечивается совместное функционирование центрального процессора, подсистем памяти, устройств ввода-вывода и так далее. Как правило, чипсет имеет </a:t>
            </a:r>
            <a:r>
              <a:rPr lang="ru-RU" sz="2400" dirty="0" smtClean="0"/>
              <a:t>северный </a:t>
            </a:r>
            <a:r>
              <a:rPr lang="ru-RU" sz="2400" dirty="0"/>
              <a:t>мост и южный мост. </a:t>
            </a:r>
            <a:endParaRPr lang="ru-RU" sz="24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2400" b="1" dirty="0" smtClean="0"/>
              <a:t>Северный мост </a:t>
            </a:r>
            <a:r>
              <a:rPr lang="ru-RU" sz="2400" dirty="0" smtClean="0"/>
              <a:t>- </a:t>
            </a:r>
            <a:r>
              <a:rPr lang="ru-RU" sz="2400" dirty="0"/>
              <a:t>связь процессора </a:t>
            </a:r>
            <a:r>
              <a:rPr lang="ru-RU" sz="2400" dirty="0" smtClean="0"/>
              <a:t>с основными устройствами ЭВМ (ОЗУ, графическая карта)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2400" dirty="0" smtClean="0"/>
              <a:t> </a:t>
            </a:r>
            <a:r>
              <a:rPr lang="ru-RU" sz="2400" b="1" dirty="0" smtClean="0"/>
              <a:t>Южный мост - </a:t>
            </a:r>
            <a:r>
              <a:rPr lang="ru-RU" sz="2400" dirty="0" smtClean="0"/>
              <a:t>работа </a:t>
            </a:r>
            <a:r>
              <a:rPr lang="ru-RU" sz="2400" dirty="0"/>
              <a:t>дисковой подсистемы и интерфейсные </a:t>
            </a:r>
            <a:r>
              <a:rPr lang="ru-RU" sz="2400" dirty="0" smtClean="0"/>
              <a:t>разъемы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ru-RU" sz="2400" i="1" dirty="0" smtClean="0"/>
              <a:t>Иногда мосты объединены </a:t>
            </a:r>
            <a:r>
              <a:rPr lang="ru-RU" sz="2400" i="1" dirty="0"/>
              <a:t>в одном чипе</a:t>
            </a:r>
            <a:r>
              <a:rPr lang="ru-RU" sz="2400" i="1" dirty="0" smtClean="0"/>
              <a:t>.</a:t>
            </a:r>
            <a:endParaRPr lang="ru-RU" sz="2400" i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Архитектура Чип-сета</a:t>
            </a:r>
            <a:endParaRPr lang="ru-RU" sz="3200" b="1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1108173"/>
            <a:ext cx="4583988" cy="3850987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6084" y="764409"/>
            <a:ext cx="4093908" cy="547290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b="1" dirty="0"/>
              <a:t>Архитектура системной платы определяется набором микросхем (</a:t>
            </a:r>
            <a:r>
              <a:rPr lang="en-US" sz="2000" b="1" dirty="0"/>
              <a:t>chipset</a:t>
            </a:r>
            <a:r>
              <a:rPr lang="ru-RU" sz="2000" b="1" dirty="0" smtClean="0"/>
              <a:t>):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таймеры</a:t>
            </a:r>
            <a:r>
              <a:rPr lang="ru-RU" sz="2000" dirty="0"/>
              <a:t>, 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система</a:t>
            </a:r>
            <a:r>
              <a:rPr lang="ru-RU" sz="2000" dirty="0"/>
              <a:t> управления </a:t>
            </a:r>
            <a:r>
              <a:rPr lang="ru-RU" sz="2000" dirty="0" smtClean="0"/>
              <a:t>"</a:t>
            </a:r>
            <a:r>
              <a:rPr lang="ru-RU" sz="2000" dirty="0"/>
              <a:t>обвязки" </a:t>
            </a:r>
            <a:r>
              <a:rPr lang="ru-RU" sz="2000" dirty="0" smtClean="0"/>
              <a:t>микропроцессора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BIOS/UEFI</a:t>
            </a:r>
            <a:endParaRPr lang="ru-RU" sz="2000" dirty="0" smtClean="0"/>
          </a:p>
          <a:p>
            <a:pPr lvl="1">
              <a:spcBef>
                <a:spcPts val="600"/>
              </a:spcBef>
            </a:pPr>
            <a:r>
              <a:rPr lang="ru-RU" sz="1600" dirty="0" smtClean="0"/>
              <a:t>контроль прерываний</a:t>
            </a:r>
            <a:endParaRPr lang="en-US" sz="1600" dirty="0" smtClean="0"/>
          </a:p>
          <a:p>
            <a:pPr lvl="1">
              <a:spcBef>
                <a:spcPts val="600"/>
              </a:spcBef>
            </a:pPr>
            <a:r>
              <a:rPr lang="ru-RU" sz="1600" dirty="0"/>
              <a:t> контроллеры внешних </a:t>
            </a:r>
            <a:r>
              <a:rPr lang="ru-RU" sz="1600" dirty="0" smtClean="0"/>
              <a:t>устройств</a:t>
            </a:r>
          </a:p>
          <a:p>
            <a:pPr lvl="1">
              <a:spcBef>
                <a:spcPts val="600"/>
              </a:spcBef>
            </a:pPr>
            <a:r>
              <a:rPr lang="ru-RU" sz="1600" dirty="0" smtClean="0"/>
              <a:t>Настройки системной платы.</a:t>
            </a:r>
            <a:endParaRPr lang="ru-RU" sz="1600" dirty="0"/>
          </a:p>
          <a:p>
            <a:pPr>
              <a:spcBef>
                <a:spcPts val="600"/>
              </a:spcBef>
            </a:pPr>
            <a:r>
              <a:rPr lang="ru-RU" sz="2000" dirty="0" smtClean="0"/>
              <a:t>Контроллеры взаимодействия основной памяти </a:t>
            </a:r>
            <a:r>
              <a:rPr lang="ru-RU" sz="2000" dirty="0"/>
              <a:t>и </a:t>
            </a:r>
            <a:r>
              <a:rPr lang="ru-RU" sz="2000" dirty="0" smtClean="0"/>
              <a:t>устройств ввода-вывода,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 часы </a:t>
            </a:r>
            <a:r>
              <a:rPr lang="ru-RU" sz="2000" dirty="0"/>
              <a:t>реального </a:t>
            </a:r>
            <a:r>
              <a:rPr lang="ru-RU" sz="2000" dirty="0" smtClean="0"/>
              <a:t>времени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 клавиатурный контроллер</a:t>
            </a:r>
            <a:r>
              <a:rPr lang="ru-RU" sz="2000" dirty="0"/>
              <a:t> </a:t>
            </a:r>
            <a:endParaRPr lang="ru-RU" sz="20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9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Архитектура Чип-сета</a:t>
            </a:r>
            <a:endParaRPr lang="ru-RU" sz="32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2888" y="3284984"/>
            <a:ext cx="3829218" cy="3216909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394522" y="908720"/>
            <a:ext cx="8425950" cy="2476872"/>
          </a:xfrm>
        </p:spPr>
        <p:txBody>
          <a:bodyPr>
            <a:normAutofit fontScale="85000" lnSpcReduction="20000"/>
          </a:bodyPr>
          <a:lstStyle/>
          <a:p>
            <a:r>
              <a:rPr lang="ru-RU" sz="2600" b="1" dirty="0"/>
              <a:t>Чипсет определяет основные функциональные возможности платы: </a:t>
            </a:r>
          </a:p>
          <a:p>
            <a:pPr marL="685800" lvl="1"/>
            <a:r>
              <a:rPr lang="ru-RU" sz="2600" dirty="0"/>
              <a:t>типы поддерживаемых </a:t>
            </a:r>
            <a:r>
              <a:rPr lang="ru-RU" sz="2600" dirty="0" smtClean="0"/>
              <a:t>процессоров – сокеты и их число, </a:t>
            </a:r>
            <a:endParaRPr lang="ru-RU" sz="2600" dirty="0"/>
          </a:p>
          <a:p>
            <a:pPr marL="685800" lvl="1"/>
            <a:r>
              <a:rPr lang="ru-RU" sz="2600" dirty="0"/>
              <a:t>структура/объем </a:t>
            </a:r>
            <a:r>
              <a:rPr lang="ru-RU" sz="2600" dirty="0" smtClean="0"/>
              <a:t>кэша (северный мост), </a:t>
            </a:r>
            <a:endParaRPr lang="ru-RU" sz="2600" dirty="0"/>
          </a:p>
          <a:p>
            <a:pPr marL="685800" lvl="1"/>
            <a:r>
              <a:rPr lang="ru-RU" sz="2600" dirty="0"/>
              <a:t>возможные сочетания типов и объемов модулей памяти, </a:t>
            </a:r>
          </a:p>
          <a:p>
            <a:pPr marL="685800" lvl="1"/>
            <a:r>
              <a:rPr lang="ru-RU" sz="2600" dirty="0"/>
              <a:t>поддержка режимов энергосбережения, </a:t>
            </a:r>
          </a:p>
          <a:p>
            <a:pPr marL="685800" lvl="1"/>
            <a:r>
              <a:rPr lang="ru-RU" sz="2600" dirty="0"/>
              <a:t>возможность программной настройки </a:t>
            </a:r>
            <a:r>
              <a:rPr lang="ru-RU" sz="2600" dirty="0" smtClean="0"/>
              <a:t>параметров </a:t>
            </a:r>
            <a:r>
              <a:rPr lang="en-US" sz="2600" dirty="0" smtClean="0"/>
              <a:t>(BIOS/UEFI)</a:t>
            </a:r>
            <a:endParaRPr lang="ru-RU" sz="2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250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Современные версии чипсетов</a:t>
            </a:r>
            <a:r>
              <a:rPr lang="en-US" sz="2800" b="1" dirty="0" smtClean="0"/>
              <a:t> Intel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92197"/>
            <a:ext cx="8435280" cy="4752823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u="sng" dirty="0" smtClean="0"/>
              <a:t>Современные чипсеты используют </a:t>
            </a:r>
            <a:r>
              <a:rPr lang="ru-RU" sz="2000" u="sng" dirty="0" err="1" smtClean="0"/>
              <a:t>субядра</a:t>
            </a:r>
            <a:r>
              <a:rPr lang="ru-RU" sz="2000" u="sng" dirty="0" smtClean="0"/>
              <a:t> процессора для доступа к главным компонентам ПК (функции северного моста)</a:t>
            </a:r>
            <a:r>
              <a:rPr lang="en-US" sz="2000" u="sng" dirty="0" smtClean="0"/>
              <a:t>.</a:t>
            </a:r>
            <a:endParaRPr lang="ru-RU" sz="2000" u="sng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2052" name="Picture 4" descr="http://hww.ru/wp/wp-content/uploads/2017/11/IntelCor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752" y="1700808"/>
            <a:ext cx="4918946" cy="42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457200" y="6237312"/>
            <a:ext cx="822960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Фирмы производители чипсетов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 также </a:t>
            </a:r>
            <a:r>
              <a:rPr lang="ru-RU" dirty="0" err="1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NVid</a:t>
            </a:r>
            <a:r>
              <a:rPr lang="en-US" dirty="0" err="1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dirty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и </a:t>
            </a:r>
            <a:r>
              <a:rPr lang="ru-RU" dirty="0" err="1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Asus</a:t>
            </a:r>
            <a:r>
              <a:rPr lang="ru-RU" dirty="0" smtClean="0">
                <a:solidFill>
                  <a:srgbClr val="333333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Современные версии чипсетов</a:t>
            </a:r>
            <a:r>
              <a:rPr lang="en-US" sz="2800" b="1" dirty="0" smtClean="0"/>
              <a:t> Intel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3589852" cy="475282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000" b="1" dirty="0" smtClean="0"/>
              <a:t>Особенности:</a:t>
            </a:r>
          </a:p>
          <a:p>
            <a:pPr>
              <a:spcBef>
                <a:spcPts val="600"/>
              </a:spcBef>
            </a:pPr>
            <a:r>
              <a:rPr lang="ru-RU" sz="2000" b="1" dirty="0" smtClean="0"/>
              <a:t>Оптимизация частоты процессора 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turboboost</a:t>
            </a:r>
            <a:r>
              <a:rPr lang="en-US" sz="2000" b="1" dirty="0" smtClean="0"/>
              <a:t>).</a:t>
            </a:r>
          </a:p>
          <a:p>
            <a:pPr>
              <a:spcBef>
                <a:spcPts val="600"/>
              </a:spcBef>
            </a:pPr>
            <a:r>
              <a:rPr lang="en-US" sz="2000" b="1" dirty="0" smtClean="0"/>
              <a:t>QPI </a:t>
            </a:r>
            <a:r>
              <a:rPr lang="ru-RU" sz="2000" b="1" dirty="0" smtClean="0"/>
              <a:t>встроена в процессор.</a:t>
            </a:r>
          </a:p>
          <a:p>
            <a:pPr>
              <a:spcBef>
                <a:spcPts val="600"/>
              </a:spcBef>
            </a:pPr>
            <a:r>
              <a:rPr lang="ru-RU" sz="2000" u="sng" dirty="0" smtClean="0"/>
              <a:t>Выделенные линии </a:t>
            </a:r>
            <a:r>
              <a:rPr lang="en-US" sz="2000" u="sng" dirty="0" smtClean="0"/>
              <a:t>PCI-e </a:t>
            </a:r>
            <a:r>
              <a:rPr lang="ru-RU" sz="2000" u="sng" dirty="0" smtClean="0"/>
              <a:t>в процессоре.</a:t>
            </a:r>
          </a:p>
          <a:p>
            <a:pPr>
              <a:spcBef>
                <a:spcPts val="600"/>
              </a:spcBef>
            </a:pPr>
            <a:r>
              <a:rPr lang="ru-RU" sz="2000" i="1" dirty="0" smtClean="0"/>
              <a:t>Создание </a:t>
            </a:r>
            <a:r>
              <a:rPr lang="en-US" sz="2000" i="1" dirty="0" smtClean="0"/>
              <a:t>RAID </a:t>
            </a:r>
            <a:r>
              <a:rPr lang="ru-RU" sz="2000" i="1" dirty="0" smtClean="0"/>
              <a:t>массивов для хранения данных (с резервированием или проверкой данных).</a:t>
            </a:r>
            <a:endParaRPr lang="en-US" sz="2000" i="1" dirty="0" smtClean="0"/>
          </a:p>
          <a:p>
            <a:pPr>
              <a:spcBef>
                <a:spcPts val="600"/>
              </a:spcBef>
            </a:pPr>
            <a:r>
              <a:rPr lang="ru-RU" sz="2000" b="1" dirty="0" smtClean="0"/>
              <a:t>Поддержка </a:t>
            </a:r>
            <a:r>
              <a:rPr lang="en-US" sz="2000" b="1" dirty="0" smtClean="0"/>
              <a:t>SLI – </a:t>
            </a:r>
            <a:r>
              <a:rPr lang="ru-RU" sz="2000" b="1" dirty="0" smtClean="0"/>
              <a:t>объединение видеоадаптеров</a:t>
            </a:r>
            <a:endParaRPr lang="en-US" sz="2000" b="1" dirty="0" smtClean="0"/>
          </a:p>
          <a:p>
            <a:pPr>
              <a:spcBef>
                <a:spcPts val="600"/>
              </a:spcBef>
            </a:pPr>
            <a:r>
              <a:rPr lang="en-US" sz="2000" b="1" dirty="0" smtClean="0"/>
              <a:t>64 </a:t>
            </a:r>
            <a:r>
              <a:rPr lang="ru-RU" sz="2000" b="1" dirty="0" smtClean="0"/>
              <a:t>разрядная шина </a:t>
            </a:r>
            <a:endParaRPr lang="ru-RU" sz="2000" b="1" dirty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2052" name="Picture 4" descr="http://hww.ru/wp/wp-content/uploads/2017/11/IntelCore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857" y="1124744"/>
            <a:ext cx="4918946" cy="4249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983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Современные версии чипсетов</a:t>
            </a:r>
            <a:r>
              <a:rPr lang="en-US" sz="3200" b="1" dirty="0" smtClean="0"/>
              <a:t> AMD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4104456" cy="568863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dirty="0" smtClean="0"/>
              <a:t>Особенности: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Использование </a:t>
            </a:r>
            <a:r>
              <a:rPr lang="ru-RU" sz="2000" dirty="0" err="1" smtClean="0"/>
              <a:t>субядра</a:t>
            </a:r>
            <a:r>
              <a:rPr lang="ru-RU" sz="2000" dirty="0" smtClean="0"/>
              <a:t> процессора для доступа к главным компонентам ПК (функции северного моста)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Оптимизация частоты процессора </a:t>
            </a:r>
            <a:r>
              <a:rPr lang="en-US" sz="2000" dirty="0" smtClean="0"/>
              <a:t>(</a:t>
            </a:r>
            <a:r>
              <a:rPr lang="en-US" sz="2000" dirty="0" err="1" smtClean="0"/>
              <a:t>turboboost</a:t>
            </a:r>
            <a:r>
              <a:rPr lang="en-US" sz="2000" dirty="0" smtClean="0"/>
              <a:t>).</a:t>
            </a:r>
          </a:p>
          <a:p>
            <a:pPr>
              <a:spcBef>
                <a:spcPts val="600"/>
              </a:spcBef>
            </a:pPr>
            <a:r>
              <a:rPr lang="ru-RU" sz="2000" b="1" dirty="0" err="1"/>
              <a:t>HyperTransport</a:t>
            </a:r>
            <a:endParaRPr lang="ru-RU" sz="2000" b="1" dirty="0"/>
          </a:p>
          <a:p>
            <a:pPr>
              <a:spcBef>
                <a:spcPts val="600"/>
              </a:spcBef>
            </a:pPr>
            <a:r>
              <a:rPr lang="ru-RU" sz="2000" b="1" dirty="0" smtClean="0"/>
              <a:t>встроена в процессор.</a:t>
            </a:r>
            <a:endParaRPr lang="en-US" sz="2000" b="1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Шина работы с процессором </a:t>
            </a:r>
            <a:r>
              <a:rPr lang="en-US" sz="2000" dirty="0" smtClean="0"/>
              <a:t>UMI</a:t>
            </a:r>
            <a:endParaRPr lang="ru-RU" sz="2000" dirty="0" smtClean="0"/>
          </a:p>
          <a:p>
            <a:pPr>
              <a:spcBef>
                <a:spcPts val="600"/>
              </a:spcBef>
            </a:pPr>
            <a:r>
              <a:rPr lang="en-US" sz="2000" b="1" dirty="0" smtClean="0"/>
              <a:t>PCI-e16=2xPCI-e8 (</a:t>
            </a:r>
            <a:r>
              <a:rPr lang="en-US" sz="2000" b="1" dirty="0" err="1" smtClean="0"/>
              <a:t>CrossFireX</a:t>
            </a:r>
            <a:r>
              <a:rPr lang="en-US" sz="2000" b="1" dirty="0" smtClean="0"/>
              <a:t>)</a:t>
            </a:r>
            <a:endParaRPr lang="ru-RU" sz="2000" b="1" dirty="0" smtClean="0"/>
          </a:p>
          <a:p>
            <a:pPr>
              <a:spcBef>
                <a:spcPts val="600"/>
              </a:spcBef>
            </a:pPr>
            <a:r>
              <a:rPr lang="en-US" sz="2000" b="1" dirty="0"/>
              <a:t>64 </a:t>
            </a:r>
            <a:r>
              <a:rPr lang="ru-RU" sz="2000" b="1" dirty="0"/>
              <a:t>разрядная шина </a:t>
            </a:r>
          </a:p>
          <a:p>
            <a:pPr>
              <a:spcBef>
                <a:spcPts val="600"/>
              </a:spcBef>
            </a:pPr>
            <a:r>
              <a:rPr lang="en-US" sz="2000" dirty="0" smtClean="0"/>
              <a:t>RAID </a:t>
            </a:r>
            <a:r>
              <a:rPr lang="ru-RU" sz="2000" dirty="0" smtClean="0"/>
              <a:t>массивы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5122" name="Picture 2" descr="https://ru.gecid.com/data/mboard/201310111805-3809/img/IMG_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12776"/>
            <a:ext cx="4458097" cy="4541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151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6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911" y="5085184"/>
            <a:ext cx="8242177" cy="129614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1800" dirty="0" smtClean="0"/>
              <a:t>Материнская (</a:t>
            </a:r>
            <a:r>
              <a:rPr lang="ru-RU" sz="1800" dirty="0"/>
              <a:t>системная, </a:t>
            </a:r>
            <a:r>
              <a:rPr lang="ru-RU" sz="1800" dirty="0" smtClean="0"/>
              <a:t>главная) </a:t>
            </a:r>
            <a:r>
              <a:rPr lang="ru-RU" sz="1800" dirty="0"/>
              <a:t>плата </a:t>
            </a:r>
            <a:r>
              <a:rPr lang="ru-RU" sz="1800" dirty="0" smtClean="0"/>
              <a:t/>
            </a:r>
            <a:br>
              <a:rPr lang="ru-RU" sz="1800" dirty="0" smtClean="0"/>
            </a:br>
            <a:r>
              <a:rPr lang="ru-RU" sz="1800" dirty="0" smtClean="0"/>
              <a:t>( </a:t>
            </a:r>
            <a:r>
              <a:rPr lang="ru-RU" sz="1800" dirty="0" err="1" smtClean="0"/>
              <a:t>Motherboard</a:t>
            </a:r>
            <a:r>
              <a:rPr lang="ru-RU" sz="1800" dirty="0"/>
              <a:t>) является основным компонентом каждого </a:t>
            </a:r>
            <a:r>
              <a:rPr lang="ru-RU" sz="1800" dirty="0" smtClean="0"/>
              <a:t>ЭВМ. Это </a:t>
            </a:r>
            <a:r>
              <a:rPr lang="ru-RU" sz="1800" dirty="0"/>
              <a:t>элемент, который управляет внутренними связями и с помощью системы прерываний взаимодействует с внешними устройствами</a:t>
            </a:r>
            <a:r>
              <a:rPr lang="ru-RU" sz="1800" dirty="0" smtClean="0"/>
              <a:t>.</a:t>
            </a:r>
            <a:endParaRPr lang="ru-RU" sz="18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2" descr="https://it.ros-kit.ru/upload/medialibrary/images/ustroistvo_materinskoi_plat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6526295" cy="407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292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Системная плата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352928" cy="5760640"/>
          </a:xfrm>
        </p:spPr>
        <p:txBody>
          <a:bodyPr>
            <a:noAutofit/>
          </a:bodyPr>
          <a:lstStyle/>
          <a:p>
            <a:r>
              <a:rPr lang="ru-RU" sz="2000" dirty="0" smtClean="0"/>
              <a:t>В архитектуру системной платы интегрированы: </a:t>
            </a:r>
          </a:p>
          <a:p>
            <a:pPr marL="742950" lvl="2" indent="-342900"/>
            <a:r>
              <a:rPr lang="ru-RU" sz="2000" b="1" dirty="0" smtClean="0"/>
              <a:t>Микросхемы чипсета </a:t>
            </a:r>
            <a:r>
              <a:rPr lang="ru-RU" sz="2000" dirty="0" smtClean="0"/>
              <a:t>(</a:t>
            </a:r>
            <a:r>
              <a:rPr lang="en-US" sz="2000" dirty="0" smtClean="0"/>
              <a:t>chip-set) </a:t>
            </a:r>
            <a:r>
              <a:rPr lang="ru-RU" sz="2000" dirty="0" smtClean="0"/>
              <a:t>(северный и южный мост</a:t>
            </a:r>
            <a:r>
              <a:rPr lang="en-US" sz="2000" dirty="0" smtClean="0"/>
              <a:t>, </a:t>
            </a:r>
            <a:r>
              <a:rPr lang="ru-RU" sz="2000" dirty="0" smtClean="0"/>
              <a:t>в </a:t>
            </a:r>
            <a:r>
              <a:rPr lang="ru-RU" sz="2000" dirty="0" err="1" smtClean="0"/>
              <a:t>т.ч</a:t>
            </a:r>
            <a:r>
              <a:rPr lang="ru-RU" sz="2000" dirty="0" smtClean="0"/>
              <a:t>. прерывания</a:t>
            </a:r>
          </a:p>
          <a:p>
            <a:pPr marL="400050" lvl="2" indent="0">
              <a:buNone/>
            </a:pPr>
            <a:r>
              <a:rPr lang="ru-RU" sz="2000" dirty="0" smtClean="0"/>
              <a:t>	Прямой доступ к памяти </a:t>
            </a:r>
            <a:r>
              <a:rPr lang="en-US" sz="2000" dirty="0" smtClean="0"/>
              <a:t>(DMA) </a:t>
            </a:r>
            <a:r>
              <a:rPr lang="ru-RU" sz="2000" dirty="0" smtClean="0"/>
              <a:t>и т.д.)</a:t>
            </a:r>
            <a:endParaRPr lang="en-US" sz="2000" dirty="0" smtClean="0"/>
          </a:p>
          <a:p>
            <a:pPr marL="742950" lvl="2" indent="-342900"/>
            <a:r>
              <a:rPr lang="ru-RU" sz="2000" b="1" dirty="0" smtClean="0"/>
              <a:t>Микросхема ПЗУ</a:t>
            </a:r>
            <a:r>
              <a:rPr lang="ru-RU" sz="2000" dirty="0" smtClean="0"/>
              <a:t> </a:t>
            </a:r>
            <a:r>
              <a:rPr lang="en-US" sz="2000" dirty="0" smtClean="0"/>
              <a:t>(CMOS, Flash), </a:t>
            </a:r>
            <a:r>
              <a:rPr lang="ru-RU" sz="2000" dirty="0" smtClean="0"/>
              <a:t>содержит программу </a:t>
            </a:r>
            <a:r>
              <a:rPr lang="en-US" sz="2000" dirty="0" smtClean="0"/>
              <a:t>BIOS(UEFI) </a:t>
            </a:r>
            <a:endParaRPr lang="ru-RU" sz="2000" dirty="0" smtClean="0"/>
          </a:p>
          <a:p>
            <a:pPr marL="742950" lvl="2" indent="-342900"/>
            <a:r>
              <a:rPr lang="ru-RU" sz="2000" b="1" dirty="0" smtClean="0"/>
              <a:t>Систему магистралей </a:t>
            </a:r>
            <a:r>
              <a:rPr lang="ru-RU" sz="2000" dirty="0" smtClean="0"/>
              <a:t>(системная магистраль </a:t>
            </a:r>
            <a:r>
              <a:rPr lang="en-US" sz="2000" dirty="0" smtClean="0"/>
              <a:t>(FBS, INTEL(QPI,DMI, FDI),</a:t>
            </a:r>
            <a:r>
              <a:rPr lang="ru-RU" sz="2000" dirty="0" smtClean="0"/>
              <a:t> </a:t>
            </a:r>
            <a:r>
              <a:rPr lang="en-US" sz="2000" dirty="0" smtClean="0"/>
              <a:t>AMD(HT,</a:t>
            </a:r>
            <a:r>
              <a:rPr lang="ru-RU" sz="2000" dirty="0" smtClean="0"/>
              <a:t> </a:t>
            </a:r>
            <a:r>
              <a:rPr lang="en-US" sz="2000" dirty="0" smtClean="0"/>
              <a:t>UMI)),  PCI-E, USB </a:t>
            </a:r>
            <a:r>
              <a:rPr lang="ru-RU" sz="2000" dirty="0" smtClean="0"/>
              <a:t>и т.д.)</a:t>
            </a:r>
            <a:endParaRPr lang="ru-RU" sz="2000" dirty="0"/>
          </a:p>
          <a:p>
            <a:pPr lvl="1"/>
            <a:r>
              <a:rPr lang="ru-RU" sz="2000" dirty="0" smtClean="0"/>
              <a:t>Разъем (сокет</a:t>
            </a:r>
            <a:r>
              <a:rPr lang="en-US" sz="2000" dirty="0"/>
              <a:t>,</a:t>
            </a:r>
            <a:r>
              <a:rPr lang="ru-RU" sz="2000" dirty="0" smtClean="0"/>
              <a:t> </a:t>
            </a:r>
            <a:r>
              <a:rPr lang="en-US" sz="2000" dirty="0" smtClean="0"/>
              <a:t>socket</a:t>
            </a:r>
            <a:r>
              <a:rPr lang="ru-RU" sz="2000" dirty="0" smtClean="0"/>
              <a:t>) </a:t>
            </a:r>
            <a:r>
              <a:rPr lang="ru-RU" sz="2000" dirty="0"/>
              <a:t>процессора, </a:t>
            </a:r>
            <a:endParaRPr lang="ru-RU" sz="2000" dirty="0" smtClean="0"/>
          </a:p>
          <a:p>
            <a:pPr lvl="1"/>
            <a:r>
              <a:rPr lang="ru-RU" sz="2000" dirty="0" smtClean="0"/>
              <a:t>Разъемы модулей </a:t>
            </a:r>
            <a:r>
              <a:rPr lang="ru-RU" sz="2000" dirty="0"/>
              <a:t>оперативной </a:t>
            </a:r>
            <a:r>
              <a:rPr lang="ru-RU" sz="2000" dirty="0" smtClean="0"/>
              <a:t>памяти</a:t>
            </a:r>
            <a:r>
              <a:rPr lang="en-US" sz="2000" dirty="0" smtClean="0"/>
              <a:t> (SIMM, DIMM)</a:t>
            </a:r>
            <a:r>
              <a:rPr lang="ru-RU" sz="2000" dirty="0" smtClean="0"/>
              <a:t>, </a:t>
            </a:r>
          </a:p>
          <a:p>
            <a:pPr lvl="1"/>
            <a:r>
              <a:rPr lang="ru-RU" sz="2000" dirty="0"/>
              <a:t>Разъемы </a:t>
            </a:r>
            <a:r>
              <a:rPr lang="ru-RU" sz="2000" dirty="0" smtClean="0"/>
              <a:t>видеоадаптера</a:t>
            </a:r>
            <a:r>
              <a:rPr lang="en-US" sz="2000" dirty="0" smtClean="0"/>
              <a:t> (AGP, PCI, PCI-Express),</a:t>
            </a:r>
          </a:p>
          <a:p>
            <a:pPr lvl="1"/>
            <a:r>
              <a:rPr lang="ru-RU" sz="2000" dirty="0" smtClean="0"/>
              <a:t>Разъемы для подключения внешних запоминающих устройств </a:t>
            </a:r>
            <a:r>
              <a:rPr lang="en-US" sz="2000" dirty="0" smtClean="0"/>
              <a:t>(SATA, IDE)</a:t>
            </a:r>
          </a:p>
          <a:p>
            <a:pPr lvl="1"/>
            <a:r>
              <a:rPr lang="ru-RU" sz="2000" dirty="0" smtClean="0"/>
              <a:t>Разъемы работы с периферийными устройствами и др. разъемы </a:t>
            </a:r>
            <a:r>
              <a:rPr lang="en-US" sz="2000" dirty="0" smtClean="0"/>
              <a:t>(USB, COM, </a:t>
            </a:r>
            <a:r>
              <a:rPr lang="en-US" sz="2000" dirty="0"/>
              <a:t>IEEE 1394 (FireWire</a:t>
            </a:r>
            <a:r>
              <a:rPr lang="en-US" sz="2000" dirty="0" smtClean="0"/>
              <a:t>), PS/2 </a:t>
            </a:r>
            <a:r>
              <a:rPr lang="ru-RU" sz="2000" dirty="0" smtClean="0"/>
              <a:t>и др.)</a:t>
            </a:r>
            <a:endParaRPr lang="ru-RU" sz="2000" dirty="0"/>
          </a:p>
          <a:p>
            <a:pPr marL="685800" lvl="2"/>
            <a:r>
              <a:rPr lang="ru-RU" sz="2000" b="1" dirty="0" smtClean="0"/>
              <a:t>Платы расширения </a:t>
            </a:r>
            <a:r>
              <a:rPr lang="ru-RU" sz="2000" dirty="0" smtClean="0"/>
              <a:t>(сетевая, </a:t>
            </a:r>
            <a:r>
              <a:rPr lang="en-US" sz="2000" dirty="0" err="1" smtClean="0"/>
              <a:t>wi-fi</a:t>
            </a:r>
            <a:r>
              <a:rPr lang="en-US" sz="2000" dirty="0" smtClean="0"/>
              <a:t>,</a:t>
            </a:r>
            <a:r>
              <a:rPr lang="ru-RU" sz="2000" dirty="0" smtClean="0"/>
              <a:t> звуковая</a:t>
            </a:r>
            <a:r>
              <a:rPr lang="en-US" sz="2000" dirty="0" smtClean="0"/>
              <a:t> </a:t>
            </a:r>
            <a:r>
              <a:rPr lang="ru-RU" sz="2000" dirty="0" smtClean="0"/>
              <a:t>и т.д.)</a:t>
            </a:r>
          </a:p>
          <a:p>
            <a:endParaRPr lang="ru-RU" sz="16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49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260648"/>
            <a:ext cx="8496944" cy="864096"/>
          </a:xfrm>
        </p:spPr>
        <p:txBody>
          <a:bodyPr>
            <a:noAutofit/>
          </a:bodyPr>
          <a:lstStyle/>
          <a:p>
            <a:pPr lvl="1" algn="ctr"/>
            <a:r>
              <a:rPr lang="ru-RU" sz="3200" b="1" dirty="0" smtClean="0"/>
              <a:t>Способы организации магистралей </a:t>
            </a:r>
            <a:br>
              <a:rPr lang="ru-RU" sz="3200" b="1" dirty="0" smtClean="0"/>
            </a:br>
            <a:r>
              <a:rPr lang="ru-RU" sz="3200" b="1" dirty="0" smtClean="0"/>
              <a:t>системной латы</a:t>
            </a:r>
            <a:endParaRPr lang="ru-RU" sz="36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033242"/>
            <a:ext cx="2897758" cy="30757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73266"/>
            <a:ext cx="8938620" cy="318745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4024" y="4760719"/>
            <a:ext cx="698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с одной шиной – низкое быстродействие, строго последовательный доступ </a:t>
            </a:r>
          </a:p>
          <a:p>
            <a:r>
              <a:rPr lang="ru-RU" dirty="0" smtClean="0"/>
              <a:t>Достоинство – цена, </a:t>
            </a:r>
            <a:r>
              <a:rPr lang="ru-RU" dirty="0" smtClean="0"/>
              <a:t>простота</a:t>
            </a:r>
          </a:p>
          <a:p>
            <a:r>
              <a:rPr lang="ru-RU" dirty="0" smtClean="0"/>
              <a:t>Встречается в микроконтроллерах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3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327083"/>
            <a:ext cx="8712968" cy="720080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Способы организации магистралей </a:t>
            </a:r>
            <a:br>
              <a:rPr lang="ru-RU" sz="2800" b="1" dirty="0" smtClean="0"/>
            </a:br>
            <a:r>
              <a:rPr lang="ru-RU" sz="2800" b="1" dirty="0" smtClean="0"/>
              <a:t>системной латы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1987" y="5805264"/>
            <a:ext cx="8414388" cy="86439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Адаптер это контроллер шины</a:t>
            </a: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Процессор не тратит ресурсов на обслуживание УВВ, только отправляет задачи</a:t>
            </a: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515103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с двумя шинами – связь через адаптеры, разгрузка шины за счет отдельной магистрали для </a:t>
            </a:r>
            <a:r>
              <a:rPr lang="ru-RU" dirty="0" err="1" smtClean="0"/>
              <a:t>переферии</a:t>
            </a:r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213" y="1047163"/>
            <a:ext cx="8245574" cy="410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71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3872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800" b="1" dirty="0" smtClean="0"/>
              <a:t>Способы организации магистралей </a:t>
            </a:r>
            <a:br>
              <a:rPr lang="ru-RU" sz="2800" b="1" dirty="0" smtClean="0"/>
            </a:br>
            <a:r>
              <a:rPr lang="ru-RU" sz="2800" b="1" dirty="0" smtClean="0"/>
              <a:t>системной латы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1987" y="6165304"/>
            <a:ext cx="8414388" cy="50435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1800" dirty="0" smtClean="0"/>
              <a:t>Система с тремя шинами. – Использование шины расширения для разгрузки основных магистралей</a:t>
            </a:r>
            <a:endParaRPr lang="ru-RU" sz="1800" dirty="0"/>
          </a:p>
          <a:p>
            <a:pPr marL="0" indent="0">
              <a:spcBef>
                <a:spcPts val="0"/>
              </a:spcBef>
              <a:buNone/>
            </a:pPr>
            <a:endParaRPr lang="en-US" sz="1800" dirty="0" smtClean="0"/>
          </a:p>
          <a:p>
            <a:pPr marL="0" indent="0">
              <a:spcBef>
                <a:spcPts val="0"/>
              </a:spcBef>
              <a:buNone/>
            </a:pPr>
            <a:endParaRPr lang="ru-RU" sz="1800" dirty="0" smtClean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4827873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Система с двумя шинами – связь через адаптеры, разгрузка шины за счет отдельной магистрали для </a:t>
            </a:r>
            <a:r>
              <a:rPr lang="ru-RU" dirty="0" err="1" smtClean="0"/>
              <a:t>переферии</a:t>
            </a:r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53" y="1052736"/>
            <a:ext cx="8256377" cy="50356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1600" y="2386307"/>
            <a:ext cx="144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Напр</a:t>
            </a:r>
            <a:r>
              <a:rPr lang="ru-RU" dirty="0" smtClean="0"/>
              <a:t>, чипсет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2755639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Напр</a:t>
            </a:r>
            <a:r>
              <a:rPr lang="ru-RU" dirty="0" smtClean="0"/>
              <a:t>, </a:t>
            </a:r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520884" y="4326986"/>
            <a:ext cx="123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Напр</a:t>
            </a:r>
            <a:r>
              <a:rPr lang="ru-RU" dirty="0" smtClean="0"/>
              <a:t>, </a:t>
            </a:r>
            <a:r>
              <a:rPr lang="en-US" dirty="0" smtClean="0"/>
              <a:t>SATA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378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5936"/>
          </a:xfrm>
        </p:spPr>
        <p:txBody>
          <a:bodyPr>
            <a:noAutofit/>
          </a:bodyPr>
          <a:lstStyle/>
          <a:p>
            <a:pPr lvl="1" algn="ctr"/>
            <a:r>
              <a:rPr lang="ru-RU" b="1" dirty="0" smtClean="0"/>
              <a:t>Системная плата</a:t>
            </a:r>
            <a:endParaRPr lang="ru-RU" sz="20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667013"/>
            <a:ext cx="4320480" cy="608949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15816" y="6463268"/>
            <a:ext cx="8640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799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2149</TotalTime>
  <Words>1377</Words>
  <Application>Microsoft Office PowerPoint</Application>
  <PresentationFormat>Экран (4:3)</PresentationFormat>
  <Paragraphs>274</Paragraphs>
  <Slides>35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OpenSansRegular</vt:lpstr>
      <vt:lpstr>Times New Roman</vt:lpstr>
      <vt:lpstr>TimesNewRomanPSMT</vt:lpstr>
      <vt:lpstr>Тема Office</vt:lpstr>
      <vt:lpstr>Аппаратные средства телекоммуникационных систем</vt:lpstr>
      <vt:lpstr>Понятие системная плата</vt:lpstr>
      <vt:lpstr>Системная плата</vt:lpstr>
      <vt:lpstr>Системная плата</vt:lpstr>
      <vt:lpstr>Системная плата</vt:lpstr>
      <vt:lpstr>Способы организации магистралей  системной латы</vt:lpstr>
      <vt:lpstr>Способы организации магистралей  системной латы</vt:lpstr>
      <vt:lpstr>Способы организации магистралей  системной латы</vt:lpstr>
      <vt:lpstr>Системная плата</vt:lpstr>
      <vt:lpstr>Системная плата</vt:lpstr>
      <vt:lpstr>Шинная организация платы. Виды шин</vt:lpstr>
      <vt:lpstr>Шинная организация платы. Виды шин</vt:lpstr>
      <vt:lpstr>Шинная организация платы. Виды шин</vt:lpstr>
      <vt:lpstr>Шинная организация платы. Виды шин</vt:lpstr>
      <vt:lpstr>Шинная организация платы. Контроллер шины</vt:lpstr>
      <vt:lpstr>Шинная организация платы. Контроллер шины</vt:lpstr>
      <vt:lpstr>Шинная организация платы. Контроллер шины</vt:lpstr>
      <vt:lpstr>Процессорные шины</vt:lpstr>
      <vt:lpstr>Шина Front-Side Bus</vt:lpstr>
      <vt:lpstr>Шина Front-Side Bus</vt:lpstr>
      <vt:lpstr>Системная плата. Шинная организация платы. FSB шина</vt:lpstr>
      <vt:lpstr>Шина HyperTransport и Infinity fabric (AMD)</vt:lpstr>
      <vt:lpstr>Шина HyperTransport</vt:lpstr>
      <vt:lpstr>Шина HyperTransport Inf.Fab.</vt:lpstr>
      <vt:lpstr>Шина QPI шина и  UPI (Intel)</vt:lpstr>
      <vt:lpstr>Шина QPI шина</vt:lpstr>
      <vt:lpstr>Современные тенденции для шин процессор-память</vt:lpstr>
      <vt:lpstr>Современные тенденции для шин процессор-память</vt:lpstr>
      <vt:lpstr>Архитектуры Чип-сетов</vt:lpstr>
      <vt:lpstr>Системная плата</vt:lpstr>
      <vt:lpstr>Архитектура Чип-сета</vt:lpstr>
      <vt:lpstr>Архитектура Чип-сета</vt:lpstr>
      <vt:lpstr>Современные версии чипсетов Intel</vt:lpstr>
      <vt:lpstr>Современные версии чипсетов Intel</vt:lpstr>
      <vt:lpstr>Современные версии чипсетов AMD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236</cp:revision>
  <dcterms:created xsi:type="dcterms:W3CDTF">2018-09-05T04:46:37Z</dcterms:created>
  <dcterms:modified xsi:type="dcterms:W3CDTF">2024-03-28T15:24:36Z</dcterms:modified>
</cp:coreProperties>
</file>