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4"/>
  </p:notesMasterIdLst>
  <p:sldIdLst>
    <p:sldId id="434" r:id="rId2"/>
    <p:sldId id="639" r:id="rId3"/>
    <p:sldId id="436" r:id="rId4"/>
    <p:sldId id="435" r:id="rId5"/>
    <p:sldId id="640" r:id="rId6"/>
    <p:sldId id="641" r:id="rId7"/>
    <p:sldId id="642" r:id="rId8"/>
    <p:sldId id="643" r:id="rId9"/>
    <p:sldId id="644" r:id="rId10"/>
    <p:sldId id="645" r:id="rId11"/>
    <p:sldId id="646" r:id="rId12"/>
    <p:sldId id="438" r:id="rId13"/>
    <p:sldId id="437" r:id="rId14"/>
    <p:sldId id="439" r:id="rId15"/>
    <p:sldId id="647" r:id="rId16"/>
    <p:sldId id="441" r:id="rId17"/>
    <p:sldId id="440" r:id="rId18"/>
    <p:sldId id="442" r:id="rId19"/>
    <p:sldId id="443" r:id="rId20"/>
    <p:sldId id="444" r:id="rId21"/>
    <p:sldId id="648" r:id="rId22"/>
    <p:sldId id="451" r:id="rId23"/>
    <p:sldId id="592" r:id="rId24"/>
    <p:sldId id="452" r:id="rId25"/>
    <p:sldId id="649" r:id="rId26"/>
    <p:sldId id="453" r:id="rId27"/>
    <p:sldId id="454" r:id="rId28"/>
    <p:sldId id="636" r:id="rId29"/>
    <p:sldId id="455" r:id="rId30"/>
    <p:sldId id="456" r:id="rId31"/>
    <p:sldId id="629" r:id="rId32"/>
    <p:sldId id="457" r:id="rId33"/>
    <p:sldId id="631" r:id="rId34"/>
    <p:sldId id="632" r:id="rId35"/>
    <p:sldId id="630" r:id="rId36"/>
    <p:sldId id="614" r:id="rId37"/>
    <p:sldId id="650" r:id="rId38"/>
    <p:sldId id="460" r:id="rId39"/>
    <p:sldId id="525" r:id="rId40"/>
    <p:sldId id="526" r:id="rId41"/>
    <p:sldId id="462" r:id="rId42"/>
    <p:sldId id="638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4" autoAdjust="0"/>
    <p:restoredTop sz="94297" autoAdjust="0"/>
  </p:normalViewPr>
  <p:slideViewPr>
    <p:cSldViewPr>
      <p:cViewPr>
        <p:scale>
          <a:sx n="125" d="100"/>
          <a:sy n="125" d="100"/>
        </p:scale>
        <p:origin x="1578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C2008-05F8-45B1-A816-9CBD1C15D35E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23E28-BACD-4714-B451-5726E864F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0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857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760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1448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934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790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422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970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183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026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96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450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285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9554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9554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2601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713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7133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1916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1916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1916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1916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02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82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4965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496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784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496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328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954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416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30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17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0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16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35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82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52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1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7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99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21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8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3646C-F49A-4670-8098-81142323192A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94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mhtml:file://D:\&#1052;&#1086;&#1080;%20&#1076;&#1086;&#1082;&#1091;&#1084;&#1077;&#1085;&#1090;&#1099;\_&#1050;&#1091;&#1088;&#1089;_&#1089;&#1077;&#1090;&#1080;\2011-2012\&#1051;&#1077;&#1082;&#1094;&#1080;&#1080;&#1040;&#1055;&#1054;&#1069;&#1080;&#1057;_2011\&#1056;&#1072;&#1079;&#1076;&#1077;&#1083;-4%20&#1059;&#1088;&#1086;&#1074;&#1077;&#1085;&#1100;%20&#1087;&#1077;&#1088;&#1077;&#1076;&#1072;&#1095;&#1080;%20&#1076;&#1072;&#1085;&#1085;&#1099;&#1093;\4-19-20LAN_&#1052;&#1086;&#1089;&#1090;&#1099;&#1050;&#1086;&#1084;&#1084;&#1091;&#1090;\&#1058;&#1077;&#1093;&#1085;&#1086;&#1083;&#1086;&#1075;&#1080;&#1103;%20Gigabit%20Ethernet_&#1058;&#1077;&#1093;&#1085;&#1086;&#1083;&#1086;&#1075;&#1080;&#1080;_&#1058;&#1077;&#1088;&#1072;&#1083;&#1080;&#1085;&#1082;.mht!/images/tech/ge/ge2.gif" TargetMode="Externa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Аппаратные средства телекоммуникационных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/>
          <a:lstStyle/>
          <a:p>
            <a:r>
              <a:rPr lang="ru-RU" b="1" dirty="0" smtClean="0"/>
              <a:t>Лекция 11. Локальные  </a:t>
            </a:r>
            <a:r>
              <a:rPr lang="ru-RU" b="1" dirty="0"/>
              <a:t>сеть 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Fast Ethernet, </a:t>
            </a:r>
            <a:br>
              <a:rPr lang="en-US" b="1" dirty="0" smtClean="0"/>
            </a:br>
            <a:r>
              <a:rPr lang="en-US" b="1" dirty="0" smtClean="0"/>
              <a:t>1-10-40-100 Gigabit Ethernet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43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 smtClean="0"/>
              <a:t>Авто-переговоры</a:t>
            </a:r>
            <a:endParaRPr lang="ru-RU" sz="36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894730"/>
            <a:ext cx="8724375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1800" indent="-342900" algn="just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622300" algn="l"/>
              </a:tabLst>
              <a:defRPr/>
            </a:pPr>
            <a:r>
              <a:rPr lang="ru-RU" sz="2200" b="1" dirty="0">
                <a:latin typeface="+mj-lt"/>
              </a:rPr>
              <a:t>Переговорный процесс происходит при включении питания устройства, </a:t>
            </a:r>
            <a:endParaRPr lang="en-US" sz="2200" b="1" dirty="0">
              <a:latin typeface="+mj-lt"/>
            </a:endParaRPr>
          </a:p>
          <a:p>
            <a:pPr marL="8890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622300" algn="l"/>
              </a:tabLst>
              <a:defRPr/>
            </a:pPr>
            <a:r>
              <a:rPr lang="ru-RU" sz="2200" dirty="0">
                <a:latin typeface="+mj-lt"/>
              </a:rPr>
              <a:t>инициирован модулем управления.</a:t>
            </a:r>
            <a:r>
              <a:rPr lang="en-US" sz="2200" dirty="0">
                <a:latin typeface="+mj-lt"/>
              </a:rPr>
              <a:t> </a:t>
            </a:r>
          </a:p>
          <a:p>
            <a:pPr marL="431800" indent="-342900" algn="just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622300" algn="l"/>
              </a:tabLst>
              <a:defRPr/>
            </a:pPr>
            <a:r>
              <a:rPr lang="ru-RU" sz="2200" i="1" dirty="0">
                <a:latin typeface="+mj-lt"/>
              </a:rPr>
              <a:t>Узлы, поддерживающие функцию </a:t>
            </a:r>
            <a:r>
              <a:rPr lang="en-US" sz="2200" i="1" dirty="0">
                <a:latin typeface="+mj-lt"/>
              </a:rPr>
              <a:t>Auto</a:t>
            </a:r>
            <a:r>
              <a:rPr lang="ru-RU" sz="2200" i="1" dirty="0">
                <a:latin typeface="+mj-lt"/>
              </a:rPr>
              <a:t>- </a:t>
            </a:r>
            <a:r>
              <a:rPr lang="en-US" sz="2200" i="1" dirty="0">
                <a:latin typeface="+mj-lt"/>
              </a:rPr>
              <a:t>negotiation</a:t>
            </a:r>
            <a:r>
              <a:rPr lang="ru-RU" sz="2200" i="1" dirty="0">
                <a:latin typeface="+mj-lt"/>
              </a:rPr>
              <a:t>, посылают пачки импульсов,  </a:t>
            </a:r>
            <a:r>
              <a:rPr lang="en-US" sz="2200" i="1" dirty="0">
                <a:latin typeface="+mj-lt"/>
              </a:rPr>
              <a:t>Fast Link Pulse burst </a:t>
            </a:r>
            <a:r>
              <a:rPr lang="ru-RU" sz="2200" i="1" dirty="0">
                <a:latin typeface="+mj-lt"/>
              </a:rPr>
              <a:t>(FLP). </a:t>
            </a:r>
            <a:endParaRPr lang="en-US" sz="2200" i="1" dirty="0">
              <a:latin typeface="+mj-lt"/>
            </a:endParaRPr>
          </a:p>
          <a:p>
            <a:pPr marL="889000" lvl="1" indent="-342900" algn="just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622300" algn="l"/>
              </a:tabLst>
              <a:defRPr/>
            </a:pPr>
            <a:r>
              <a:rPr lang="ru-RU" sz="2200" dirty="0">
                <a:latin typeface="+mj-lt"/>
              </a:rPr>
              <a:t>8-битное слово</a:t>
            </a:r>
            <a:r>
              <a:rPr lang="en-US" sz="2200" dirty="0">
                <a:latin typeface="+mj-lt"/>
              </a:rPr>
              <a:t> – </a:t>
            </a:r>
            <a:r>
              <a:rPr lang="ru-RU" sz="2200" dirty="0">
                <a:latin typeface="+mj-lt"/>
              </a:rPr>
              <a:t>кодирующее предлагаемый режим взаимодействия</a:t>
            </a:r>
          </a:p>
          <a:p>
            <a:pPr marL="889000" lvl="1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622300" algn="l"/>
              </a:tabLst>
              <a:defRPr/>
            </a:pPr>
            <a:r>
              <a:rPr lang="ru-RU" sz="2200" i="1" dirty="0">
                <a:latin typeface="+mj-lt"/>
              </a:rPr>
              <a:t>Режимы начинаются с меньшего </a:t>
            </a:r>
            <a:r>
              <a:rPr lang="ru-RU" sz="2200" i="1" dirty="0" smtClean="0">
                <a:latin typeface="+mj-lt"/>
              </a:rPr>
              <a:t>приоритета </a:t>
            </a:r>
            <a:endParaRPr lang="en-US" sz="2200" i="1" dirty="0">
              <a:latin typeface="+mj-lt"/>
            </a:endParaRPr>
          </a:p>
          <a:p>
            <a:pPr marL="1803400" lvl="3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622300" algn="l"/>
              </a:tabLst>
              <a:defRPr/>
            </a:pPr>
            <a:r>
              <a:rPr lang="ru-RU" sz="2200" dirty="0">
                <a:latin typeface="+mj-lt"/>
              </a:rPr>
              <a:t>Режим 10Base-T</a:t>
            </a:r>
            <a:r>
              <a:rPr lang="en-US" sz="2200" dirty="0">
                <a:latin typeface="+mj-lt"/>
              </a:rPr>
              <a:t>X</a:t>
            </a:r>
            <a:r>
              <a:rPr lang="ru-RU" sz="2200" dirty="0">
                <a:latin typeface="+mj-lt"/>
              </a:rPr>
              <a:t> имеет самый низкий приоритет,  </a:t>
            </a:r>
          </a:p>
          <a:p>
            <a:pPr marL="1803400" lvl="3" indent="-342900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622300" algn="l"/>
              </a:tabLst>
              <a:defRPr/>
            </a:pPr>
            <a:r>
              <a:rPr lang="ru-RU" sz="2200" dirty="0">
                <a:latin typeface="+mj-lt"/>
              </a:rPr>
              <a:t>режим 100Base-T4 - самый высокий. </a:t>
            </a:r>
          </a:p>
          <a:p>
            <a:pPr marL="889000" lvl="1" indent="-342900" algn="just">
              <a:spcBef>
                <a:spcPts val="1200"/>
              </a:spcBef>
              <a:buFont typeface="Arial" panose="020B0604020202020204" pitchFamily="34" charset="0"/>
              <a:buChar char="•"/>
              <a:tabLst>
                <a:tab pos="622300" algn="l"/>
              </a:tabLst>
              <a:defRPr/>
            </a:pPr>
            <a:r>
              <a:rPr lang="ru-RU" sz="2200" dirty="0">
                <a:latin typeface="+mj-lt"/>
              </a:rPr>
              <a:t>Если узел не поддерживает </a:t>
            </a:r>
            <a:r>
              <a:rPr lang="en-US" sz="2200" dirty="0">
                <a:latin typeface="+mj-lt"/>
              </a:rPr>
              <a:t>FLP, </a:t>
            </a:r>
            <a:r>
              <a:rPr lang="ru-RU" sz="2200" dirty="0">
                <a:latin typeface="+mj-lt"/>
              </a:rPr>
              <a:t>то используются служебные сигналы проверки целостности линии технологии 10Base-T - </a:t>
            </a:r>
            <a:r>
              <a:rPr lang="en-US" sz="2200" dirty="0">
                <a:latin typeface="+mj-lt"/>
              </a:rPr>
              <a:t>link test pulses</a:t>
            </a:r>
            <a:r>
              <a:rPr lang="ru-RU" sz="2200" dirty="0">
                <a:latin typeface="+mj-lt"/>
              </a:rPr>
              <a:t>.</a:t>
            </a:r>
            <a:r>
              <a:rPr lang="en-US" sz="2200" dirty="0">
                <a:latin typeface="+mj-lt"/>
              </a:rPr>
              <a:t> </a:t>
            </a:r>
            <a:endParaRPr lang="en-US" sz="2200" spc="-100" dirty="0" smtClean="0"/>
          </a:p>
          <a:p>
            <a:pPr marL="431800" indent="-342900" algn="just">
              <a:buFont typeface="Arial" panose="020B0604020202020204" pitchFamily="34" charset="0"/>
              <a:buChar char="•"/>
              <a:tabLst>
                <a:tab pos="622300" algn="l"/>
              </a:tabLst>
              <a:defRPr/>
            </a:pPr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101403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5400" b="1" dirty="0" smtClean="0"/>
              <a:t>Особенности реализации ОСИ стандарта </a:t>
            </a:r>
            <a:r>
              <a:rPr lang="en-US" sz="5400" b="1" dirty="0" smtClean="0"/>
              <a:t>Fast </a:t>
            </a:r>
            <a:r>
              <a:rPr lang="en-US" sz="5400" b="1" dirty="0"/>
              <a:t>Ethernet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Лекция 11. Локальные  </a:t>
            </a:r>
            <a:r>
              <a:rPr lang="ru-RU" b="1" dirty="0"/>
              <a:t>сеть 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Fast Ethernet, </a:t>
            </a:r>
            <a:br>
              <a:rPr lang="en-US" b="1" dirty="0" smtClean="0"/>
            </a:br>
            <a:r>
              <a:rPr lang="en-US" b="1" dirty="0" smtClean="0"/>
              <a:t>1-10-40-100 Gigabit Ethernet ,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2254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58377"/>
            <a:ext cx="8147248" cy="1152128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 smtClean="0"/>
              <a:t>Модель </a:t>
            </a:r>
            <a:r>
              <a:rPr lang="en-US" sz="3600" b="1" dirty="0" smtClean="0"/>
              <a:t>OSI. </a:t>
            </a:r>
            <a:br>
              <a:rPr lang="en-US" sz="3600" b="1" dirty="0" smtClean="0"/>
            </a:br>
            <a:r>
              <a:rPr lang="ru-RU" sz="3600" b="1" dirty="0" smtClean="0"/>
              <a:t>Отличия </a:t>
            </a:r>
            <a:r>
              <a:rPr lang="ru-RU" sz="3600" b="1" dirty="0"/>
              <a:t>классического</a:t>
            </a:r>
            <a:r>
              <a:rPr lang="en-US" sz="3600" b="1" dirty="0"/>
              <a:t> </a:t>
            </a:r>
            <a:r>
              <a:rPr lang="ru-RU" sz="3600" b="1" dirty="0"/>
              <a:t>и </a:t>
            </a:r>
            <a:r>
              <a:rPr lang="en-US" sz="3600" b="1" dirty="0" smtClean="0"/>
              <a:t>Fast Ethernet</a:t>
            </a:r>
            <a:endParaRPr lang="ru-RU" sz="3600" b="1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9712" y="1310505"/>
            <a:ext cx="5526555" cy="54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 smtClean="0"/>
              <a:t>Модель </a:t>
            </a:r>
            <a:r>
              <a:rPr lang="en-US" sz="3600" b="1" dirty="0" smtClean="0"/>
              <a:t>OSI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94730"/>
            <a:ext cx="8856984" cy="554461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Канальный уровень разделен на </a:t>
            </a:r>
            <a:r>
              <a:rPr lang="en-US" sz="2400" dirty="0" smtClean="0"/>
              <a:t>LLC </a:t>
            </a:r>
            <a:r>
              <a:rPr lang="ru-RU" sz="2400" dirty="0" smtClean="0"/>
              <a:t>и </a:t>
            </a:r>
            <a:r>
              <a:rPr lang="en-US" sz="2400" dirty="0" smtClean="0"/>
              <a:t>MAC </a:t>
            </a:r>
            <a:r>
              <a:rPr lang="ru-RU" sz="2400" dirty="0" smtClean="0"/>
              <a:t>подуровни</a:t>
            </a:r>
          </a:p>
          <a:p>
            <a:r>
              <a:rPr lang="ru-RU" sz="2400" dirty="0" smtClean="0"/>
              <a:t>Физический уровень на уровень согласования, </a:t>
            </a:r>
            <a:r>
              <a:rPr lang="en-US" sz="2400" dirty="0" smtClean="0"/>
              <a:t>MII </a:t>
            </a:r>
            <a:r>
              <a:rPr lang="ru-RU" sz="2400" dirty="0" smtClean="0"/>
              <a:t>и </a:t>
            </a:r>
            <a:r>
              <a:rPr lang="en-US" sz="2400" dirty="0" smtClean="0"/>
              <a:t>PHY </a:t>
            </a:r>
            <a:r>
              <a:rPr lang="ru-RU" sz="2400" dirty="0" smtClean="0"/>
              <a:t>подуровни.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420888"/>
            <a:ext cx="8233634" cy="417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871552"/>
            <a:ext cx="4211960" cy="374733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/>
              <a:t>Модель </a:t>
            </a:r>
            <a:r>
              <a:rPr lang="en-US" sz="3600" b="1" dirty="0"/>
              <a:t>OSI</a:t>
            </a:r>
            <a:r>
              <a:rPr lang="en-US" sz="3600" b="1" dirty="0" smtClean="0"/>
              <a:t>.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94730"/>
            <a:ext cx="8856984" cy="4766518"/>
          </a:xfrm>
        </p:spPr>
        <p:txBody>
          <a:bodyPr>
            <a:normAutofit/>
          </a:bodyPr>
          <a:lstStyle/>
          <a:p>
            <a:r>
              <a:rPr lang="ru-RU" sz="2400" b="1" dirty="0"/>
              <a:t>Интерфейс </a:t>
            </a:r>
            <a:r>
              <a:rPr lang="ru-RU" sz="2400" b="1" dirty="0" smtClean="0"/>
              <a:t>MII</a:t>
            </a:r>
            <a:r>
              <a:rPr lang="ru-RU" sz="2400" dirty="0" smtClean="0"/>
              <a:t> (</a:t>
            </a:r>
            <a:r>
              <a:rPr lang="en-US" sz="2400" dirty="0"/>
              <a:t>Media Independent Interface</a:t>
            </a:r>
            <a:r>
              <a:rPr lang="ru-RU" sz="2400" dirty="0" smtClean="0"/>
              <a:t>) - независимый </a:t>
            </a:r>
            <a:r>
              <a:rPr lang="ru-RU" sz="2400" dirty="0"/>
              <a:t>от используемой физической среды способ обмена данными между MAC-подуровнем и подуровнем PHY. </a:t>
            </a:r>
            <a:endParaRPr lang="en-US" sz="2400" dirty="0" smtClean="0"/>
          </a:p>
          <a:p>
            <a:pPr>
              <a:spcBef>
                <a:spcPts val="1200"/>
              </a:spcBef>
            </a:pPr>
            <a:r>
              <a:rPr lang="ru-RU" sz="2200" b="1" dirty="0" smtClean="0"/>
              <a:t>MAC (</a:t>
            </a:r>
            <a:r>
              <a:rPr lang="en-US" sz="2200" b="1" i="1" dirty="0"/>
              <a:t>media access </a:t>
            </a:r>
            <a:r>
              <a:rPr lang="en-US" sz="2200" b="1" i="1" dirty="0" smtClean="0"/>
              <a:t>control</a:t>
            </a:r>
            <a:r>
              <a:rPr lang="ru-RU" sz="2200" b="1" i="1" dirty="0" smtClean="0"/>
              <a:t>)</a:t>
            </a:r>
            <a:r>
              <a:rPr lang="ru-RU" sz="2200" b="1" dirty="0" smtClean="0"/>
              <a:t> расширение </a:t>
            </a:r>
            <a:r>
              <a:rPr lang="ru-RU" sz="2200" b="1" dirty="0"/>
              <a:t>модели OSI. </a:t>
            </a:r>
            <a:endParaRPr lang="en-US" sz="2200" b="1" dirty="0" smtClean="0"/>
          </a:p>
          <a:p>
            <a:r>
              <a:rPr lang="ru-RU" sz="2200" b="1" i="1" dirty="0"/>
              <a:t>LLC </a:t>
            </a:r>
            <a:r>
              <a:rPr lang="en-US" sz="2200" b="1" i="1" dirty="0"/>
              <a:t>(</a:t>
            </a:r>
            <a:r>
              <a:rPr lang="ru-RU" sz="2200" b="1" i="1" dirty="0" err="1"/>
              <a:t>Logical</a:t>
            </a:r>
            <a:r>
              <a:rPr lang="ru-RU" sz="2200" b="1" i="1" dirty="0"/>
              <a:t> </a:t>
            </a:r>
            <a:r>
              <a:rPr lang="ru-RU" sz="2200" b="1" i="1" dirty="0" err="1"/>
              <a:t>Link</a:t>
            </a:r>
            <a:r>
              <a:rPr lang="ru-RU" sz="2200" b="1" i="1" dirty="0"/>
              <a:t> </a:t>
            </a:r>
            <a:r>
              <a:rPr lang="ru-RU" sz="2200" b="1" i="1" dirty="0" err="1"/>
              <a:t>Control</a:t>
            </a:r>
            <a:r>
              <a:rPr lang="en-US" sz="2200" b="1" i="1" dirty="0"/>
              <a:t>)</a:t>
            </a:r>
            <a:r>
              <a:rPr lang="ru-RU" sz="2200" b="1" i="1" dirty="0"/>
              <a:t> </a:t>
            </a:r>
            <a:r>
              <a:rPr lang="ru-RU" sz="2200" b="1" i="1" dirty="0" smtClean="0"/>
              <a:t>— </a:t>
            </a:r>
            <a:r>
              <a:rPr lang="ru-RU" sz="2200" b="1" i="1" dirty="0"/>
              <a:t>подуровень управления логической связью</a:t>
            </a:r>
            <a:r>
              <a:rPr lang="ru-RU" sz="2200" i="1" dirty="0"/>
              <a:t> </a:t>
            </a:r>
            <a:endParaRPr lang="en-US" sz="2200" i="1" dirty="0" smtClean="0"/>
          </a:p>
          <a:p>
            <a:pPr marL="625475" lvl="1"/>
            <a:r>
              <a:rPr lang="ru-RU" sz="2200" dirty="0" smtClean="0"/>
              <a:t>управление </a:t>
            </a:r>
            <a:r>
              <a:rPr lang="ru-RU" sz="2200" dirty="0"/>
              <a:t>передачей данных;</a:t>
            </a:r>
          </a:p>
          <a:p>
            <a:pPr marL="625475" lvl="1"/>
            <a:r>
              <a:rPr lang="ru-RU" sz="2200" dirty="0" smtClean="0"/>
              <a:t>проверк</a:t>
            </a:r>
            <a:r>
              <a:rPr lang="ru-RU" sz="2200" dirty="0"/>
              <a:t>а</a:t>
            </a:r>
            <a:r>
              <a:rPr lang="ru-RU" sz="2200" dirty="0" smtClean="0"/>
              <a:t> правильности </a:t>
            </a:r>
            <a:r>
              <a:rPr lang="ru-RU" sz="2200" dirty="0"/>
              <a:t>передачи 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информации </a:t>
            </a:r>
            <a:r>
              <a:rPr lang="ru-RU" sz="2200" dirty="0"/>
              <a:t>по соединению.</a:t>
            </a:r>
          </a:p>
          <a:p>
            <a:pPr>
              <a:spcBef>
                <a:spcPts val="1200"/>
              </a:spcBef>
            </a:pPr>
            <a:r>
              <a:rPr lang="ru-RU" sz="2200" b="1" dirty="0" smtClean="0"/>
              <a:t>Подуровень согласования </a:t>
            </a:r>
            <a:r>
              <a:rPr lang="ru-RU" sz="2200" dirty="0" smtClean="0"/>
              <a:t>–</a:t>
            </a:r>
            <a:br>
              <a:rPr lang="ru-RU" sz="2200" dirty="0" smtClean="0"/>
            </a:br>
            <a:r>
              <a:rPr lang="ru-RU" sz="2200" dirty="0" smtClean="0"/>
              <a:t>согласования с классическим</a:t>
            </a:r>
            <a:br>
              <a:rPr lang="ru-RU" sz="2200" dirty="0" smtClean="0"/>
            </a:br>
            <a:r>
              <a:rPr lang="en-US" sz="2200" dirty="0" smtClean="0"/>
              <a:t>Ethernet.</a:t>
            </a:r>
          </a:p>
          <a:p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54556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5400" b="1" dirty="0" smtClean="0"/>
              <a:t>Особенности сетевой карты стандарта </a:t>
            </a:r>
            <a:r>
              <a:rPr lang="en-US" sz="5400" b="1" dirty="0" smtClean="0"/>
              <a:t>Fast </a:t>
            </a:r>
            <a:r>
              <a:rPr lang="en-US" sz="5400" b="1" dirty="0"/>
              <a:t>Ethernet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Лекция 11. Локальные  </a:t>
            </a:r>
            <a:r>
              <a:rPr lang="ru-RU" b="1" dirty="0"/>
              <a:t>сеть 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Fast Ethernet, </a:t>
            </a:r>
            <a:br>
              <a:rPr lang="en-US" b="1" dirty="0" smtClean="0"/>
            </a:br>
            <a:r>
              <a:rPr lang="en-US" b="1" dirty="0" smtClean="0"/>
              <a:t>1-10-40-100 Gigabit Ethernet ,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2116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178" y="3501009"/>
            <a:ext cx="4165026" cy="312870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 smtClean="0"/>
              <a:t>Сетевая карта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144" y="764704"/>
            <a:ext cx="8856984" cy="5630614"/>
          </a:xfrm>
        </p:spPr>
        <p:txBody>
          <a:bodyPr>
            <a:normAutofit/>
          </a:bodyPr>
          <a:lstStyle/>
          <a:p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Микросхема трансивера реализует 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функции 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устройства 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устройства согласования</a:t>
            </a:r>
          </a:p>
          <a:p>
            <a:r>
              <a:rPr lang="ru-RU" sz="2000" b="1" dirty="0"/>
              <a:t>Канал передачи данных от MAC к PHY </a:t>
            </a:r>
            <a:endParaRPr lang="ru-RU" sz="2000" b="1" dirty="0" smtClean="0"/>
          </a:p>
          <a:p>
            <a:pPr lvl="1"/>
            <a:r>
              <a:rPr lang="ru-RU" sz="2000" dirty="0" smtClean="0"/>
              <a:t>4-битная параллельная шина данных </a:t>
            </a:r>
          </a:p>
          <a:p>
            <a:pPr lvl="1"/>
            <a:r>
              <a:rPr lang="ru-RU" sz="2000" dirty="0" smtClean="0"/>
              <a:t>синхронизируется </a:t>
            </a:r>
            <a:r>
              <a:rPr lang="ru-RU" sz="2000" dirty="0"/>
              <a:t>тактовым сигналом, генерируемым PHY, </a:t>
            </a:r>
            <a:endParaRPr lang="ru-RU" sz="2000" dirty="0" smtClean="0"/>
          </a:p>
          <a:p>
            <a:pPr lvl="1"/>
            <a:r>
              <a:rPr lang="ru-RU" sz="2000" dirty="0" smtClean="0"/>
              <a:t>Работает по сигналу </a:t>
            </a:r>
            <a:r>
              <a:rPr lang="ru-RU" sz="2000" dirty="0"/>
              <a:t>"Передача", генерируемым MAC-подуровнем</a:t>
            </a:r>
            <a:r>
              <a:rPr lang="ru-RU" sz="20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ru-RU" sz="2000" b="1" dirty="0"/>
              <a:t>К</a:t>
            </a:r>
            <a:r>
              <a:rPr lang="ru-RU" sz="2000" b="1" dirty="0" smtClean="0"/>
              <a:t>анал </a:t>
            </a:r>
            <a:r>
              <a:rPr lang="ru-RU" sz="2000" b="1" dirty="0"/>
              <a:t>передачи данных от PHY к MAC </a:t>
            </a:r>
            <a:endParaRPr lang="ru-RU" sz="2000" b="1" dirty="0" smtClean="0"/>
          </a:p>
          <a:p>
            <a:pPr lvl="1">
              <a:spcBef>
                <a:spcPts val="600"/>
              </a:spcBef>
            </a:pPr>
            <a:r>
              <a:rPr lang="ru-RU" sz="2000" dirty="0" smtClean="0"/>
              <a:t>4-битная</a:t>
            </a:r>
            <a:r>
              <a:rPr lang="en-US" sz="2000" dirty="0" smtClean="0"/>
              <a:t> </a:t>
            </a:r>
            <a:r>
              <a:rPr lang="ru-RU" sz="2000" dirty="0" smtClean="0"/>
              <a:t>параллельная шина </a:t>
            </a:r>
            <a:r>
              <a:rPr lang="ru-RU" sz="2000" dirty="0"/>
              <a:t>данных, </a:t>
            </a:r>
            <a:endParaRPr lang="ru-RU" sz="2000" dirty="0" smtClean="0"/>
          </a:p>
          <a:p>
            <a:pPr lvl="1"/>
            <a:r>
              <a:rPr lang="ru-RU" sz="2000" dirty="0" smtClean="0"/>
              <a:t>синхронизируется </a:t>
            </a:r>
            <a:r>
              <a:rPr lang="ru-RU" sz="2000" dirty="0"/>
              <a:t>тактовым сигналом </a:t>
            </a:r>
            <a:endParaRPr lang="ru-RU" sz="2000" dirty="0" smtClean="0"/>
          </a:p>
          <a:p>
            <a:pPr lvl="1"/>
            <a:r>
              <a:rPr lang="ru-RU" sz="2000" dirty="0" smtClean="0"/>
              <a:t>сигнал </a:t>
            </a:r>
            <a:r>
              <a:rPr lang="ru-RU" sz="2000" dirty="0"/>
              <a:t>"Прием", </a:t>
            </a:r>
            <a:r>
              <a:rPr lang="ru-RU" sz="2000" dirty="0" smtClean="0"/>
              <a:t>генерируются </a:t>
            </a:r>
            <a:r>
              <a:rPr lang="ru-RU" sz="2000" dirty="0"/>
              <a:t>PHY</a:t>
            </a:r>
            <a:r>
              <a:rPr lang="ru-RU" sz="2000" dirty="0" smtClean="0"/>
              <a:t>.</a:t>
            </a:r>
          </a:p>
          <a:p>
            <a:pPr marL="419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Сигналы управления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двухпроводная </a:t>
            </a:r>
            <a:r>
              <a:rPr lang="ru-RU" sz="2000" dirty="0" smtClean="0"/>
              <a:t>шина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Конфигурация </a:t>
            </a:r>
            <a:r>
              <a:rPr lang="en-US" sz="2000" dirty="0" smtClean="0"/>
              <a:t>PHY</a:t>
            </a:r>
            <a:r>
              <a:rPr lang="ru-RU" sz="2000" dirty="0" smtClean="0"/>
              <a:t>, скорости </a:t>
            </a:r>
            <a:endParaRPr lang="en-US" sz="2000" dirty="0" smtClean="0"/>
          </a:p>
          <a:p>
            <a:pPr lvl="1">
              <a:spcBef>
                <a:spcPts val="600"/>
              </a:spcBef>
            </a:pPr>
            <a:r>
              <a:rPr lang="ru-RU" sz="2000" dirty="0" smtClean="0"/>
              <a:t>Контроль состояния портов и линий</a:t>
            </a:r>
          </a:p>
          <a:p>
            <a:pPr marL="819150" lvl="2" indent="-342900"/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267952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 smtClean="0"/>
              <a:t>Физический уровень </a:t>
            </a:r>
            <a:r>
              <a:rPr lang="en-US" sz="3600" b="1" dirty="0" smtClean="0"/>
              <a:t>PHY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94730"/>
            <a:ext cx="6120680" cy="5544616"/>
          </a:xfrm>
        </p:spPr>
        <p:txBody>
          <a:bodyPr>
            <a:normAutofit/>
          </a:bodyPr>
          <a:lstStyle/>
          <a:p>
            <a:pPr marL="252413" indent="-252413"/>
            <a:r>
              <a:rPr lang="en-US" sz="2000" dirty="0" smtClean="0"/>
              <a:t>PHY</a:t>
            </a:r>
            <a:r>
              <a:rPr lang="ru-RU" sz="2000" dirty="0" smtClean="0"/>
              <a:t> (трансивер, контроллер </a:t>
            </a:r>
            <a:r>
              <a:rPr lang="en-US" sz="2000" dirty="0" smtClean="0"/>
              <a:t>Ethernet</a:t>
            </a:r>
            <a:r>
              <a:rPr lang="ru-RU" sz="2000" dirty="0" smtClean="0"/>
              <a:t>)</a:t>
            </a:r>
            <a:r>
              <a:rPr lang="en-US" sz="2000" dirty="0" smtClean="0"/>
              <a:t> </a:t>
            </a:r>
          </a:p>
          <a:p>
            <a:pPr marL="252413" indent="-252413"/>
            <a:r>
              <a:rPr lang="ru-RU" sz="2000" dirty="0" smtClean="0"/>
              <a:t>обеспечивает:</a:t>
            </a:r>
          </a:p>
          <a:p>
            <a:pPr marL="442913" indent="-252413"/>
            <a:r>
              <a:rPr lang="ru-RU" sz="2000" dirty="0" smtClean="0"/>
              <a:t>кодирование </a:t>
            </a:r>
            <a:r>
              <a:rPr lang="ru-RU" sz="2000" dirty="0"/>
              <a:t>данных, </a:t>
            </a:r>
            <a:r>
              <a:rPr lang="ru-RU" sz="2000" dirty="0" smtClean="0"/>
              <a:t>от MAC-подуровня</a:t>
            </a:r>
          </a:p>
          <a:p>
            <a:pPr marL="442913" indent="-252413"/>
            <a:r>
              <a:rPr lang="ru-RU" sz="2000" dirty="0" smtClean="0"/>
              <a:t>передачу по физическому кабелю, </a:t>
            </a:r>
            <a:endParaRPr lang="en-US" sz="2000" dirty="0" smtClean="0"/>
          </a:p>
          <a:p>
            <a:pPr marL="442913" indent="-252413"/>
            <a:r>
              <a:rPr lang="ru-RU" sz="2000" dirty="0" smtClean="0"/>
              <a:t>синхронизацию </a:t>
            </a:r>
            <a:r>
              <a:rPr lang="ru-RU" sz="2000" dirty="0"/>
              <a:t>передаваемых </a:t>
            </a:r>
            <a:r>
              <a:rPr lang="ru-RU" sz="2000" dirty="0" smtClean="0"/>
              <a:t>данных</a:t>
            </a:r>
            <a:r>
              <a:rPr lang="ru-RU" sz="2000" dirty="0"/>
              <a:t>, </a:t>
            </a:r>
            <a:endParaRPr lang="en-US" sz="2000" dirty="0" smtClean="0"/>
          </a:p>
          <a:p>
            <a:pPr marL="442913" indent="-252413"/>
            <a:r>
              <a:rPr lang="ru-RU" sz="2000" dirty="0" smtClean="0"/>
              <a:t> </a:t>
            </a:r>
            <a:r>
              <a:rPr lang="ru-RU" sz="2000" dirty="0"/>
              <a:t>прием и декодирование </a:t>
            </a:r>
            <a:r>
              <a:rPr lang="ru-RU" sz="2000" dirty="0" smtClean="0"/>
              <a:t>данных.</a:t>
            </a:r>
            <a:endParaRPr lang="en-US" sz="2000" dirty="0" smtClean="0"/>
          </a:p>
          <a:p>
            <a:pPr marL="442913" indent="-252413"/>
            <a:r>
              <a:rPr lang="ru-RU" sz="2000" dirty="0" smtClean="0"/>
              <a:t>Автоматическое согласование скорости.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1163539"/>
            <a:ext cx="3723753" cy="54206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3501008"/>
            <a:ext cx="3713584" cy="322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1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 smtClean="0"/>
              <a:t>Сетевая карта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8856984" cy="2232248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b="1" dirty="0" smtClean="0"/>
              <a:t>Аппаратное обеспечение  - </a:t>
            </a:r>
            <a:r>
              <a:rPr lang="ru-RU" sz="2200" dirty="0" smtClean="0"/>
              <a:t>Сетевая </a:t>
            </a:r>
            <a:r>
              <a:rPr lang="ru-RU" sz="2200" dirty="0"/>
              <a:t>интерфейсная плата (</a:t>
            </a:r>
            <a:r>
              <a:rPr lang="en-US" sz="2200" dirty="0"/>
              <a:t>NIC</a:t>
            </a:r>
            <a:r>
              <a:rPr lang="ru-RU" sz="2200" dirty="0"/>
              <a:t>), </a:t>
            </a:r>
          </a:p>
          <a:p>
            <a:pPr marL="715963" lvl="3"/>
            <a:r>
              <a:rPr lang="ru-RU" sz="2200" dirty="0"/>
              <a:t>М</a:t>
            </a:r>
            <a:r>
              <a:rPr lang="ru-RU" sz="2200" dirty="0" smtClean="0"/>
              <a:t>икросхемы </a:t>
            </a:r>
            <a:r>
              <a:rPr lang="en-US" sz="2200" dirty="0"/>
              <a:t>MAC</a:t>
            </a:r>
            <a:r>
              <a:rPr lang="ru-RU" sz="2200" dirty="0"/>
              <a:t> </a:t>
            </a:r>
            <a:r>
              <a:rPr lang="ru-RU" sz="2200" dirty="0" smtClean="0"/>
              <a:t>под уровня</a:t>
            </a:r>
            <a:r>
              <a:rPr lang="ru-RU" sz="2200" dirty="0"/>
              <a:t>, </a:t>
            </a:r>
          </a:p>
          <a:p>
            <a:pPr marL="715963" lvl="3"/>
            <a:r>
              <a:rPr lang="en-US" sz="2200" dirty="0" smtClean="0"/>
              <a:t>MII</a:t>
            </a:r>
            <a:r>
              <a:rPr lang="ru-RU" sz="2200" dirty="0"/>
              <a:t>-интерфейс </a:t>
            </a:r>
          </a:p>
          <a:p>
            <a:pPr marL="715963" lvl="3"/>
            <a:r>
              <a:rPr lang="ru-RU" sz="2200" dirty="0" smtClean="0"/>
              <a:t>Микросхему трансивера </a:t>
            </a:r>
            <a:r>
              <a:rPr lang="en-US" sz="2200" dirty="0" smtClean="0"/>
              <a:t> </a:t>
            </a:r>
            <a:r>
              <a:rPr lang="ru-RU" sz="2200" dirty="0" smtClean="0"/>
              <a:t> </a:t>
            </a:r>
            <a:endParaRPr lang="ru-RU" sz="2200" dirty="0"/>
          </a:p>
          <a:p>
            <a:pPr marL="1258888" lvl="5">
              <a:spcBef>
                <a:spcPts val="0"/>
              </a:spcBef>
            </a:pPr>
            <a:r>
              <a:rPr lang="ru-RU" dirty="0"/>
              <a:t>подуровень согласования, </a:t>
            </a:r>
          </a:p>
          <a:p>
            <a:pPr marL="1258888" lvl="5">
              <a:spcBef>
                <a:spcPts val="0"/>
              </a:spcBef>
            </a:pPr>
            <a:r>
              <a:rPr lang="ru-RU" dirty="0"/>
              <a:t>устройство физического уровня PHY </a:t>
            </a:r>
            <a:r>
              <a:rPr lang="ru-RU" dirty="0" smtClean="0"/>
              <a:t> (физ. уровень)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401" y="2852936"/>
            <a:ext cx="63055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8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 smtClean="0"/>
              <a:t>Сетевая карта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94730"/>
            <a:ext cx="8856984" cy="2462262"/>
          </a:xfrm>
        </p:spPr>
        <p:txBody>
          <a:bodyPr>
            <a:normAutofit/>
          </a:bodyPr>
          <a:lstStyle/>
          <a:p>
            <a:pPr marL="419100" lvl="1" indent="-342900">
              <a:buFont typeface="Arial" panose="020B0604020202020204" pitchFamily="34" charset="0"/>
              <a:buChar char="•"/>
            </a:pPr>
            <a:r>
              <a:rPr lang="ru-RU" sz="2200" b="1" dirty="0" smtClean="0"/>
              <a:t>Программное обеспечение (драйвера) - </a:t>
            </a:r>
            <a:r>
              <a:rPr lang="ru-RU" sz="2200" dirty="0" smtClean="0"/>
              <a:t>сетевые </a:t>
            </a:r>
            <a:r>
              <a:rPr lang="ru-RU" sz="2200" dirty="0"/>
              <a:t>и </a:t>
            </a:r>
            <a:r>
              <a:rPr lang="ru-RU" sz="2200" dirty="0" smtClean="0"/>
              <a:t>транспортные протоколы, </a:t>
            </a:r>
          </a:p>
          <a:p>
            <a:pPr marL="715963" lvl="3"/>
            <a:r>
              <a:rPr lang="ru-RU" sz="2200" dirty="0" smtClean="0"/>
              <a:t>Драйвера реализуют модули уровней OSI от 2.1 </a:t>
            </a:r>
            <a:r>
              <a:rPr lang="en-US" sz="2200" dirty="0" smtClean="0"/>
              <a:t>(LLC </a:t>
            </a:r>
            <a:r>
              <a:rPr lang="ru-RU" sz="2200" dirty="0" smtClean="0"/>
              <a:t>и выше)</a:t>
            </a:r>
          </a:p>
          <a:p>
            <a:pPr lvl="1"/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47" y="2128969"/>
            <a:ext cx="7419898" cy="431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470025"/>
          </a:xfrm>
        </p:spPr>
        <p:txBody>
          <a:bodyPr>
            <a:normAutofit/>
          </a:bodyPr>
          <a:lstStyle/>
          <a:p>
            <a:r>
              <a:rPr lang="ru-RU" sz="5400" b="1" dirty="0" smtClean="0"/>
              <a:t>Стандарт </a:t>
            </a:r>
            <a:r>
              <a:rPr lang="en-US" sz="5400" b="1" dirty="0" smtClean="0"/>
              <a:t>Fast </a:t>
            </a:r>
            <a:r>
              <a:rPr lang="en-US" sz="5400" b="1" dirty="0"/>
              <a:t>Ethernet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Лекция 11. Локальные  </a:t>
            </a:r>
            <a:r>
              <a:rPr lang="ru-RU" b="1" dirty="0"/>
              <a:t>сеть 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Fast Ethernet, </a:t>
            </a:r>
            <a:br>
              <a:rPr lang="en-US" b="1" dirty="0" smtClean="0"/>
            </a:br>
            <a:r>
              <a:rPr lang="en-US" b="1" dirty="0" smtClean="0"/>
              <a:t>1-10-40-100 Gigabit Ethernet ,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9299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 smtClean="0"/>
              <a:t>Сетевая карта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94730"/>
            <a:ext cx="8856984" cy="5702622"/>
          </a:xfrm>
        </p:spPr>
        <p:txBody>
          <a:bodyPr>
            <a:normAutofit/>
          </a:bodyPr>
          <a:lstStyle/>
          <a:p>
            <a:pPr marL="88900" indent="444500" algn="just">
              <a:defRPr/>
            </a:pPr>
            <a:r>
              <a:rPr lang="ru-RU" sz="2200" dirty="0" smtClean="0"/>
              <a:t>Настройки сетевой карты хранятся: </a:t>
            </a:r>
          </a:p>
          <a:p>
            <a:pPr marL="88900" indent="444500" algn="just">
              <a:defRPr/>
            </a:pPr>
            <a:r>
              <a:rPr lang="ru-RU" sz="2200" b="1" dirty="0" smtClean="0"/>
              <a:t>Регистр </a:t>
            </a:r>
            <a:r>
              <a:rPr lang="ru-RU" sz="2200" b="1" dirty="0"/>
              <a:t>управления (</a:t>
            </a:r>
            <a:r>
              <a:rPr lang="en-US" sz="2200" b="1" dirty="0"/>
              <a:t>Control Register</a:t>
            </a:r>
            <a:r>
              <a:rPr lang="ru-RU" sz="2200" b="1" dirty="0" smtClean="0"/>
              <a:t>) </a:t>
            </a:r>
            <a:r>
              <a:rPr lang="ru-RU" sz="2200" dirty="0" smtClean="0"/>
              <a:t>– конфигурация </a:t>
            </a:r>
            <a:r>
              <a:rPr lang="en-US" sz="2200" dirty="0" smtClean="0"/>
              <a:t>PHY</a:t>
            </a:r>
            <a:r>
              <a:rPr lang="ru-RU" sz="2200" dirty="0" smtClean="0"/>
              <a:t> </a:t>
            </a:r>
          </a:p>
          <a:p>
            <a:pPr marL="488950" lvl="1" indent="444500" algn="just">
              <a:defRPr/>
            </a:pPr>
            <a:r>
              <a:rPr lang="ru-RU" sz="1800" dirty="0" smtClean="0"/>
              <a:t>Установка скорости порта</a:t>
            </a:r>
          </a:p>
          <a:p>
            <a:pPr marL="889000" lvl="2" indent="444500" algn="just">
              <a:defRPr/>
            </a:pPr>
            <a:r>
              <a:rPr lang="ru-RU" sz="2000" dirty="0" smtClean="0"/>
              <a:t>Функция </a:t>
            </a:r>
            <a:r>
              <a:rPr lang="en-US" sz="2000" dirty="0"/>
              <a:t>Auto</a:t>
            </a:r>
            <a:r>
              <a:rPr lang="ru-RU" sz="2000" dirty="0"/>
              <a:t>-</a:t>
            </a:r>
            <a:r>
              <a:rPr lang="en-US" sz="2000" dirty="0"/>
              <a:t>negotiation</a:t>
            </a:r>
            <a:endParaRPr lang="ru-RU" sz="2000" dirty="0" smtClean="0"/>
          </a:p>
          <a:p>
            <a:pPr marL="88900" indent="444500" algn="just">
              <a:defRPr/>
            </a:pPr>
            <a:r>
              <a:rPr lang="ru-RU" sz="2200" b="1" dirty="0"/>
              <a:t>Р</a:t>
            </a:r>
            <a:r>
              <a:rPr lang="ru-RU" sz="2200" b="1" dirty="0" smtClean="0"/>
              <a:t>егистре </a:t>
            </a:r>
            <a:r>
              <a:rPr lang="ru-RU" sz="2200" b="1" dirty="0"/>
              <a:t>статуса (</a:t>
            </a:r>
            <a:r>
              <a:rPr lang="en-US" sz="2200" b="1" dirty="0"/>
              <a:t>Status Register</a:t>
            </a:r>
            <a:r>
              <a:rPr lang="ru-RU" sz="2200" b="1" dirty="0" smtClean="0"/>
              <a:t>)</a:t>
            </a:r>
            <a:r>
              <a:rPr lang="en-US" sz="2200" b="1" dirty="0" smtClean="0"/>
              <a:t> </a:t>
            </a:r>
            <a:r>
              <a:rPr lang="en-US" sz="2200" dirty="0" smtClean="0"/>
              <a:t>– </a:t>
            </a:r>
            <a:r>
              <a:rPr lang="ru-RU" sz="2200" dirty="0" smtClean="0"/>
              <a:t>контроль линий и портов.</a:t>
            </a:r>
          </a:p>
          <a:p>
            <a:pPr marL="488950" lvl="1" indent="444500" algn="just">
              <a:defRPr/>
            </a:pPr>
            <a:r>
              <a:rPr lang="ru-RU" sz="1800" dirty="0" smtClean="0"/>
              <a:t>Режимы работы портов </a:t>
            </a:r>
            <a:r>
              <a:rPr lang="en-US" sz="1800" dirty="0" smtClean="0"/>
              <a:t>Fast </a:t>
            </a:r>
            <a:r>
              <a:rPr lang="en-US" sz="1800" dirty="0" err="1" smtClean="0"/>
              <a:t>ethernet</a:t>
            </a:r>
            <a:r>
              <a:rPr lang="en-US" sz="1800" dirty="0" smtClean="0"/>
              <a:t>:</a:t>
            </a:r>
            <a:endParaRPr lang="ru-RU" sz="1800" dirty="0" smtClean="0"/>
          </a:p>
          <a:p>
            <a:pPr lvl="2"/>
            <a:r>
              <a:rPr lang="en-US" sz="1900" dirty="0"/>
              <a:t>100Base-T4; </a:t>
            </a:r>
            <a:endParaRPr lang="ru-RU" sz="1900" dirty="0"/>
          </a:p>
          <a:p>
            <a:pPr lvl="2"/>
            <a:r>
              <a:rPr lang="en-US" sz="1900" dirty="0"/>
              <a:t>100Base-TX full-duplex; </a:t>
            </a:r>
            <a:endParaRPr lang="ru-RU" sz="1900" dirty="0"/>
          </a:p>
          <a:p>
            <a:pPr lvl="2"/>
            <a:r>
              <a:rPr lang="en-US" sz="1900" dirty="0"/>
              <a:t>100Base-TX half-duplex; </a:t>
            </a:r>
            <a:endParaRPr lang="ru-RU" sz="1900" dirty="0"/>
          </a:p>
          <a:p>
            <a:pPr lvl="2"/>
            <a:r>
              <a:rPr lang="en-US" sz="1900" dirty="0"/>
              <a:t>10 Mb/s </a:t>
            </a:r>
            <a:r>
              <a:rPr lang="en-US" sz="1900" dirty="0" smtClean="0"/>
              <a:t>full-duplex</a:t>
            </a:r>
            <a:r>
              <a:rPr lang="ru-RU" sz="1900" dirty="0" smtClean="0"/>
              <a:t> (полнодуплексный)</a:t>
            </a:r>
            <a:r>
              <a:rPr lang="en-US" sz="1900" dirty="0" smtClean="0"/>
              <a:t>; </a:t>
            </a:r>
            <a:endParaRPr lang="ru-RU" sz="1900" dirty="0"/>
          </a:p>
          <a:p>
            <a:pPr lvl="2"/>
            <a:r>
              <a:rPr lang="en-US" sz="1900" dirty="0"/>
              <a:t>10Mb/s </a:t>
            </a:r>
            <a:r>
              <a:rPr lang="en-US" sz="1900" dirty="0" smtClean="0"/>
              <a:t>half-duplex</a:t>
            </a:r>
            <a:r>
              <a:rPr lang="ru-RU" sz="1900" dirty="0" smtClean="0"/>
              <a:t> (полудуплексный)</a:t>
            </a:r>
            <a:r>
              <a:rPr lang="en-US" sz="1900" dirty="0" smtClean="0"/>
              <a:t>; </a:t>
            </a:r>
            <a:endParaRPr lang="ru-RU" sz="1900" dirty="0"/>
          </a:p>
          <a:p>
            <a:pPr lvl="2"/>
            <a:r>
              <a:rPr lang="ru-RU" sz="1900" dirty="0"/>
              <a:t>ошибка на дальнем конце линии</a:t>
            </a:r>
            <a:r>
              <a:rPr lang="ru-RU" sz="1900" dirty="0" smtClean="0"/>
              <a:t>. </a:t>
            </a:r>
          </a:p>
          <a:p>
            <a:pPr marL="88900" indent="444500" algn="just">
              <a:defRPr/>
            </a:pPr>
            <a:endParaRPr lang="en-US" sz="2200" spc="-40" dirty="0"/>
          </a:p>
          <a:p>
            <a:pPr marL="88900" indent="444500" algn="just">
              <a:defRPr/>
            </a:pPr>
            <a:endParaRPr lang="ru-RU" sz="2200" u="sng" dirty="0">
              <a:solidFill>
                <a:srgbClr val="0000C6"/>
              </a:solidFill>
            </a:endParaRPr>
          </a:p>
          <a:p>
            <a:pPr marL="419100" lvl="1" indent="-342900">
              <a:buFont typeface="Arial" panose="020B0604020202020204" pitchFamily="34" charset="0"/>
              <a:buChar char="•"/>
            </a:pPr>
            <a:endParaRPr lang="ru-RU" sz="2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813" y="3861048"/>
            <a:ext cx="4287187" cy="28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26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470025"/>
          </a:xfrm>
        </p:spPr>
        <p:txBody>
          <a:bodyPr>
            <a:normAutofit/>
          </a:bodyPr>
          <a:lstStyle/>
          <a:p>
            <a:r>
              <a:rPr lang="ru-RU" sz="5400" b="1" dirty="0" smtClean="0"/>
              <a:t>Стандарт </a:t>
            </a:r>
            <a:r>
              <a:rPr lang="en-US" sz="5400" b="1" dirty="0" smtClean="0"/>
              <a:t>Gigabit Ethernet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Лекция 11. Локальные  </a:t>
            </a:r>
            <a:r>
              <a:rPr lang="ru-RU" b="1" dirty="0"/>
              <a:t>сеть 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Fast Ethernet, </a:t>
            </a:r>
            <a:br>
              <a:rPr lang="en-US" b="1" dirty="0" smtClean="0"/>
            </a:br>
            <a:r>
              <a:rPr lang="en-US" b="1" dirty="0" smtClean="0"/>
              <a:t>1-10-40-100 Gigabit Ethernet ,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1008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ru-RU" sz="3600" b="1" dirty="0" err="1"/>
              <a:t>Gigabit</a:t>
            </a:r>
            <a:r>
              <a:rPr lang="ru-RU" sz="3600" dirty="0"/>
              <a:t> </a:t>
            </a:r>
            <a:r>
              <a:rPr lang="en-US" sz="3600" b="1" dirty="0" smtClean="0"/>
              <a:t>Ethernet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8622" y="764704"/>
            <a:ext cx="8640960" cy="5688632"/>
          </a:xfrm>
        </p:spPr>
        <p:txBody>
          <a:bodyPr>
            <a:normAutofit/>
          </a:bodyPr>
          <a:lstStyle/>
          <a:p>
            <a:r>
              <a:rPr lang="ru-RU" sz="2200" b="1" dirty="0" smtClean="0"/>
              <a:t>Все </a:t>
            </a:r>
            <a:r>
              <a:rPr lang="ru-RU" sz="2200" b="1" dirty="0"/>
              <a:t>конфигурации </a:t>
            </a:r>
            <a:r>
              <a:rPr lang="ru-RU" sz="2200" b="1" dirty="0" smtClean="0"/>
              <a:t>по принципу «точка-точка»</a:t>
            </a:r>
          </a:p>
          <a:p>
            <a:r>
              <a:rPr lang="ru-RU" sz="2200" dirty="0" smtClean="0"/>
              <a:t>«</a:t>
            </a:r>
            <a:r>
              <a:rPr lang="ru-RU" sz="2200" b="1" dirty="0"/>
              <a:t>Нормальный» - полнодуплексный </a:t>
            </a:r>
            <a:r>
              <a:rPr lang="ru-RU" sz="2200" b="1" dirty="0" smtClean="0"/>
              <a:t>режим - </a:t>
            </a:r>
            <a:r>
              <a:rPr lang="ru-RU" sz="2200" b="1" dirty="0"/>
              <a:t>используется, когда имеется центральный коммутатор</a:t>
            </a:r>
            <a:r>
              <a:rPr lang="ru-RU" sz="2200" dirty="0"/>
              <a:t>. </a:t>
            </a:r>
            <a:endParaRPr lang="en-US" sz="2200" dirty="0" smtClean="0"/>
          </a:p>
          <a:p>
            <a:pPr marL="742950" lvl="2" indent="-342900"/>
            <a:r>
              <a:rPr lang="ru-RU" sz="2000" i="1" dirty="0" smtClean="0"/>
              <a:t>Полудуплексный режим работы используется тогда, когда компьютеры соединены с концентратором. </a:t>
            </a:r>
          </a:p>
          <a:p>
            <a:r>
              <a:rPr lang="ru-RU" sz="2200" dirty="0" smtClean="0"/>
              <a:t>Коммутаторы могут работать на смешанных скоростях</a:t>
            </a:r>
          </a:p>
          <a:p>
            <a:pPr lvl="1"/>
            <a:r>
              <a:rPr lang="ru-RU" sz="2000" dirty="0" smtClean="0"/>
              <a:t>автоматически </a:t>
            </a:r>
            <a:r>
              <a:rPr lang="ru-RU" sz="2000" dirty="0"/>
              <a:t>выбирают оптимальную скорость. </a:t>
            </a:r>
            <a:endParaRPr lang="en-US" sz="2000" dirty="0" smtClean="0"/>
          </a:p>
          <a:p>
            <a:pPr lvl="1"/>
            <a:endParaRPr lang="ru-RU" sz="2000" dirty="0"/>
          </a:p>
          <a:p>
            <a:endParaRPr lang="ru-RU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27584" y="5949280"/>
            <a:ext cx="74888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194136"/>
              </p:ext>
            </p:extLst>
          </p:nvPr>
        </p:nvGraphicFramePr>
        <p:xfrm>
          <a:off x="218622" y="3501008"/>
          <a:ext cx="8640960" cy="3032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2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3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6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Наиболее </a:t>
                      </a:r>
                      <a:r>
                        <a:rPr lang="ru-RU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распространённые виды </a:t>
                      </a:r>
                      <a:r>
                        <a:rPr lang="ru-RU" sz="180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Gigabit</a:t>
                      </a:r>
                      <a:r>
                        <a:rPr lang="ru-RU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Ethernet</a:t>
                      </a:r>
                      <a:endParaRPr lang="ru-RU" sz="18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Название</a:t>
                      </a:r>
                      <a:r>
                        <a:rPr lang="ru-RU" sz="1800" baseline="0" dirty="0" smtClean="0"/>
                        <a:t> 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Тип кабеля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Длина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Особенности.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1000Base-SX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Оптоволокно 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550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err="1" smtClean="0"/>
                        <a:t>Многомодовое</a:t>
                      </a:r>
                      <a:r>
                        <a:rPr lang="ru-RU" sz="1800" u="none" strike="noStrike" kern="1200" baseline="0" dirty="0" smtClean="0"/>
                        <a:t> волокно (50, 62,5 мкм)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1000Base-LX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Оптоволокно 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5000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err="1" smtClean="0"/>
                        <a:t>Одномодовое</a:t>
                      </a:r>
                      <a:r>
                        <a:rPr lang="ru-RU" sz="1800" u="none" strike="noStrike" kern="1200" baseline="0" dirty="0" smtClean="0"/>
                        <a:t> (10 мкм) или</a:t>
                      </a:r>
                    </a:p>
                    <a:p>
                      <a:r>
                        <a:rPr lang="ru-RU" sz="1800" u="none" strike="noStrike" kern="1200" baseline="0" dirty="0" err="1" smtClean="0"/>
                        <a:t>многомодовое</a:t>
                      </a:r>
                      <a:r>
                        <a:rPr lang="ru-RU" sz="1800" u="none" strike="noStrike" kern="1200" baseline="0" dirty="0" smtClean="0"/>
                        <a:t> (50, 62,5 мкм) волокно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1000Base-CX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2 экранированные</a:t>
                      </a:r>
                    </a:p>
                    <a:p>
                      <a:r>
                        <a:rPr lang="ru-RU" sz="1800" u="none" strike="noStrike" kern="1200" baseline="0" dirty="0" smtClean="0"/>
                        <a:t>витые пары</a:t>
                      </a:r>
                      <a:endParaRPr lang="ru-RU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25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kern="1200" baseline="0" dirty="0" smtClean="0"/>
                        <a:t>Экранированная витая пара 5-й категории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1000Base-T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4 </a:t>
                      </a:r>
                      <a:r>
                        <a:rPr lang="ru-RU" sz="1800" u="none" strike="noStrike" kern="1200" baseline="0" dirty="0" smtClean="0"/>
                        <a:t>неэкранированные</a:t>
                      </a:r>
                    </a:p>
                    <a:p>
                      <a:r>
                        <a:rPr lang="ru-RU" sz="1800" u="none" strike="noStrike" kern="1200" baseline="0" dirty="0" smtClean="0"/>
                        <a:t>витые пары</a:t>
                      </a:r>
                      <a:endParaRPr lang="ru-RU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100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Стандартная витая пара 5-й категории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42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8343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Gigabit Ethernet (</a:t>
            </a:r>
            <a:r>
              <a:rPr lang="en-US" b="1" dirty="0" err="1"/>
              <a:t>GbE</a:t>
            </a:r>
            <a:r>
              <a:rPr lang="en-US" b="1" dirty="0"/>
              <a:t>)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Autofit/>
          </a:bodyPr>
          <a:lstStyle/>
          <a:p>
            <a:pPr marL="76200" indent="-76200"/>
            <a:r>
              <a:rPr lang="ru-RU" sz="1600" dirty="0"/>
              <a:t/>
            </a:r>
            <a:br>
              <a:rPr lang="ru-RU" sz="1600" dirty="0"/>
            </a:br>
            <a:endParaRPr lang="ru-RU" sz="16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85621"/>
              </p:ext>
            </p:extLst>
          </p:nvPr>
        </p:nvGraphicFramePr>
        <p:xfrm>
          <a:off x="179513" y="931992"/>
          <a:ext cx="8784974" cy="5265822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22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Стандарт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Год</a:t>
                      </a:r>
                      <a:endParaRPr lang="ru-RU" sz="1700" dirty="0">
                        <a:effectLst/>
                      </a:endParaRP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Тип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Скорость </a:t>
                      </a:r>
                      <a:r>
                        <a:rPr lang="ru-RU" sz="1700" dirty="0" smtClean="0">
                          <a:effectLst/>
                        </a:rPr>
                        <a:t>М</a:t>
                      </a:r>
                      <a:r>
                        <a:rPr lang="en-US" sz="1700" dirty="0" smtClean="0">
                          <a:effectLst/>
                        </a:rPr>
                        <a:t>bps</a:t>
                      </a:r>
                      <a:endParaRPr lang="en-US" sz="1700" dirty="0">
                        <a:effectLst/>
                      </a:endParaRP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длина, м</a:t>
                      </a:r>
                      <a:endParaRPr lang="ru-RU" sz="1700" dirty="0">
                        <a:effectLst/>
                      </a:endParaRP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Тип кабеля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16">
                <a:tc rowSpan="3"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IEEE 802.3z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1998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1000Base-CX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1000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25 м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UTP/STP</a:t>
                      </a:r>
                      <a:r>
                        <a:rPr lang="ru-RU" sz="1700" dirty="0" smtClean="0">
                          <a:effectLst/>
                        </a:rPr>
                        <a:t> </a:t>
                      </a:r>
                      <a:r>
                        <a:rPr lang="en-US" sz="1700" dirty="0" smtClean="0">
                          <a:effectLst/>
                        </a:rPr>
                        <a:t>cat </a:t>
                      </a:r>
                      <a:r>
                        <a:rPr lang="en-US" sz="1700" dirty="0">
                          <a:effectLst/>
                        </a:rPr>
                        <a:t>5,5e,6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00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1000Base-LX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Одномод — 5 км</a:t>
                      </a:r>
                      <a:br>
                        <a:rPr lang="ru-RU" sz="1700">
                          <a:effectLst/>
                        </a:rPr>
                      </a:br>
                      <a:r>
                        <a:rPr lang="ru-RU" sz="1700">
                          <a:effectLst/>
                        </a:rPr>
                        <a:t>Многомод — 550 м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оптоволоконный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51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1000Base-SX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550 м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87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IEEE 802.3ab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1999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1000Base-T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100 м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UTP/STP</a:t>
                      </a:r>
                      <a:r>
                        <a:rPr lang="ru-RU" sz="1700" dirty="0" smtClean="0">
                          <a:effectLst/>
                        </a:rPr>
                        <a:t> </a:t>
                      </a:r>
                      <a:r>
                        <a:rPr lang="en-US" sz="1700" dirty="0" smtClean="0">
                          <a:effectLst/>
                        </a:rPr>
                        <a:t>cat </a:t>
                      </a:r>
                      <a:r>
                        <a:rPr lang="en-US" sz="1700" dirty="0">
                          <a:effectLst/>
                        </a:rPr>
                        <a:t>5,5</a:t>
                      </a:r>
                      <a:r>
                        <a:rPr lang="ru-RU" sz="1700" dirty="0">
                          <a:effectLst/>
                        </a:rPr>
                        <a:t>е,6,7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516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TIA 854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2001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1000BASE‑TX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1000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100 м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UTP/STP</a:t>
                      </a:r>
                      <a:r>
                        <a:rPr lang="ru-RU" sz="1700" dirty="0" smtClean="0">
                          <a:effectLst/>
                        </a:rPr>
                        <a:t> </a:t>
                      </a:r>
                      <a:r>
                        <a:rPr lang="en-US" sz="1700" dirty="0" smtClean="0">
                          <a:effectLst/>
                        </a:rPr>
                        <a:t>cat </a:t>
                      </a:r>
                      <a:r>
                        <a:rPr lang="en-US" sz="1700" dirty="0">
                          <a:effectLst/>
                        </a:rPr>
                        <a:t>6,7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516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IEEE 802.3ah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2004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1000BASE‑LX10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1000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 км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оптоволоконный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516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IEEE 802.3ah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2004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1000BASE‑BX10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1000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10 км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8009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IEEE 802.3ap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2007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1000BASE‑KX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 м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для объединительной платы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516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non-standard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?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1000BASE‑EX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40 км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оптоволоконный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1516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non-standard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?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1000BASE‑ZX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1000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70 км</a:t>
                      </a:r>
                    </a:p>
                  </a:txBody>
                  <a:tcPr marL="52781" marR="52781" marT="26390" marB="39586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29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07288" cy="1080120"/>
          </a:xfrm>
        </p:spPr>
        <p:txBody>
          <a:bodyPr>
            <a:noAutofit/>
          </a:bodyPr>
          <a:lstStyle/>
          <a:p>
            <a:r>
              <a:rPr lang="ru-RU" b="1" dirty="0" smtClean="0"/>
              <a:t>Особенности использования оптоволокна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256583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Оптоволокно:</a:t>
            </a:r>
          </a:p>
          <a:p>
            <a:pPr lvl="1"/>
            <a:r>
              <a:rPr lang="ru-RU" sz="2400" dirty="0" smtClean="0"/>
              <a:t>Передача </a:t>
            </a:r>
            <a:r>
              <a:rPr lang="ru-RU" sz="2400" dirty="0"/>
              <a:t>сигналов с помощью коротких волн возможна с дешевыми светодиодами. </a:t>
            </a:r>
            <a:endParaRPr lang="ru-RU" sz="2400" dirty="0" smtClean="0"/>
          </a:p>
          <a:p>
            <a:pPr lvl="1"/>
            <a:r>
              <a:rPr lang="ru-RU" sz="2400" dirty="0" smtClean="0"/>
              <a:t>применяется </a:t>
            </a:r>
            <a:r>
              <a:rPr lang="ru-RU" sz="2400" dirty="0"/>
              <a:t>с </a:t>
            </a:r>
            <a:r>
              <a:rPr lang="ru-RU" sz="2400" dirty="0" err="1"/>
              <a:t>многомодовым</a:t>
            </a:r>
            <a:r>
              <a:rPr lang="ru-RU" sz="2400" dirty="0"/>
              <a:t> </a:t>
            </a:r>
            <a:r>
              <a:rPr lang="ru-RU" sz="2400" dirty="0" smtClean="0"/>
              <a:t>волокном.</a:t>
            </a:r>
            <a:endParaRPr lang="ru-RU" sz="2400" dirty="0"/>
          </a:p>
          <a:p>
            <a:pPr lvl="2"/>
            <a:r>
              <a:rPr lang="ru-RU" i="1" dirty="0" smtClean="0"/>
              <a:t>для </a:t>
            </a:r>
            <a:r>
              <a:rPr lang="ru-RU" i="1" dirty="0"/>
              <a:t>50-мкм волокна допустимая длина — не более 500м. </a:t>
            </a:r>
            <a:endParaRPr lang="ru-RU" i="1" dirty="0" smtClean="0"/>
          </a:p>
          <a:p>
            <a:pPr lvl="2"/>
            <a:r>
              <a:rPr lang="ru-RU" dirty="0" smtClean="0"/>
              <a:t>Передача </a:t>
            </a:r>
            <a:r>
              <a:rPr lang="ru-RU" dirty="0"/>
              <a:t>сигналов на длинных волнах требует более дорогих лазеров</a:t>
            </a:r>
            <a:r>
              <a:rPr lang="ru-RU" dirty="0" smtClean="0"/>
              <a:t>.</a:t>
            </a:r>
          </a:p>
          <a:p>
            <a:pPr lvl="2"/>
            <a:r>
              <a:rPr lang="ru-RU" i="1" dirty="0" smtClean="0"/>
              <a:t> в </a:t>
            </a:r>
            <a:r>
              <a:rPr lang="ru-RU" i="1" dirty="0"/>
              <a:t>сочетании с </a:t>
            </a:r>
            <a:r>
              <a:rPr lang="ru-RU" i="1" dirty="0" err="1"/>
              <a:t>одномодовым</a:t>
            </a:r>
            <a:r>
              <a:rPr lang="ru-RU" i="1" dirty="0"/>
              <a:t> (10 мкм) волокном разрешается длина кабеля до 5 </a:t>
            </a:r>
            <a:r>
              <a:rPr lang="ru-RU" i="1" dirty="0" smtClean="0"/>
              <a:t>км.</a:t>
            </a:r>
          </a:p>
          <a:p>
            <a:pPr lvl="3"/>
            <a:r>
              <a:rPr lang="ru-RU" sz="2400" dirty="0" smtClean="0"/>
              <a:t>Более поздние вариации стандарта допускали даже более длинные кабели на </a:t>
            </a:r>
            <a:r>
              <a:rPr lang="ru-RU" sz="2400" dirty="0" err="1" smtClean="0"/>
              <a:t>одномодовом</a:t>
            </a:r>
            <a:r>
              <a:rPr lang="ru-RU" sz="2400" dirty="0" smtClean="0"/>
              <a:t> волокне.</a:t>
            </a:r>
          </a:p>
        </p:txBody>
      </p:sp>
    </p:spTree>
    <p:extLst>
      <p:ext uri="{BB962C8B-B14F-4D97-AF65-F5344CB8AC3E}">
        <p14:creationId xmlns:p14="http://schemas.microsoft.com/office/powerpoint/2010/main" val="376124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07288" cy="70609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Особенности использования витой пары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66006"/>
            <a:ext cx="8784976" cy="587536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Работа на скорости 1 Гбит/с -  отправки бита каждую наносекунду. </a:t>
            </a:r>
          </a:p>
          <a:p>
            <a:pPr lvl="1">
              <a:spcBef>
                <a:spcPts val="1200"/>
              </a:spcBef>
            </a:pPr>
            <a:r>
              <a:rPr lang="ru-RU" sz="2400" dirty="0"/>
              <a:t>При этом в силу минимально-разрешенной длины пакета длина кабеля для 2х витой пары 25 м </a:t>
            </a:r>
          </a:p>
          <a:p>
            <a:pPr lvl="2">
              <a:spcBef>
                <a:spcPts val="1200"/>
              </a:spcBef>
            </a:pPr>
            <a:r>
              <a:rPr lang="ru-RU" dirty="0"/>
              <a:t>Так как скорость большая длина кабеля для гарантии отсутствия </a:t>
            </a:r>
            <a:r>
              <a:rPr lang="ru-RU" dirty="0" smtClean="0"/>
              <a:t>коллизий </a:t>
            </a:r>
            <a:r>
              <a:rPr lang="ru-RU" dirty="0"/>
              <a:t>уменьшена</a:t>
            </a:r>
            <a:r>
              <a:rPr lang="ru-RU" dirty="0" smtClean="0"/>
              <a:t>.</a:t>
            </a:r>
          </a:p>
          <a:p>
            <a:pPr lvl="2">
              <a:spcBef>
                <a:spcPts val="1200"/>
              </a:spcBef>
            </a:pPr>
            <a:r>
              <a:rPr lang="ru-RU" dirty="0" smtClean="0"/>
              <a:t>Максимальная длина вынуждена установлена в силу стандарта </a:t>
            </a:r>
            <a:r>
              <a:rPr lang="en-US" dirty="0" smtClean="0"/>
              <a:t>IEEE 802.3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405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07288" cy="706090"/>
          </a:xfrm>
        </p:spPr>
        <p:txBody>
          <a:bodyPr>
            <a:normAutofit/>
          </a:bodyPr>
          <a:lstStyle/>
          <a:p>
            <a:r>
              <a:rPr lang="ru-RU" sz="4000" b="1" dirty="0"/>
              <a:t>Расширение </a:t>
            </a:r>
            <a:r>
              <a:rPr lang="ru-RU" sz="4000" b="1" dirty="0" smtClean="0"/>
              <a:t>носителя пакета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rmAutofit/>
          </a:bodyPr>
          <a:lstStyle/>
          <a:p>
            <a:r>
              <a:rPr lang="ru-RU" sz="2200" b="1" dirty="0" smtClean="0"/>
              <a:t>Расширение </a:t>
            </a:r>
            <a:r>
              <a:rPr lang="ru-RU" sz="2200" b="1" dirty="0"/>
              <a:t>носителя </a:t>
            </a:r>
            <a:r>
              <a:rPr lang="ru-RU" sz="2200" dirty="0"/>
              <a:t>(</a:t>
            </a:r>
            <a:r>
              <a:rPr lang="ru-RU" sz="2200" b="1" dirty="0" err="1"/>
              <a:t>carrier</a:t>
            </a:r>
            <a:r>
              <a:rPr lang="ru-RU" sz="2200" b="1" dirty="0"/>
              <a:t> </a:t>
            </a:r>
            <a:r>
              <a:rPr lang="ru-RU" sz="2200" b="1" dirty="0" err="1"/>
              <a:t>extension</a:t>
            </a:r>
            <a:r>
              <a:rPr lang="ru-RU" sz="2200" dirty="0"/>
              <a:t>). </a:t>
            </a:r>
          </a:p>
          <a:p>
            <a:pPr lvl="1"/>
            <a:r>
              <a:rPr lang="ru-RU" sz="2200" dirty="0"/>
              <a:t> аппаратура вставляет собственное поле заполнения, растягивающее нормальный кадр до 512 байт. </a:t>
            </a:r>
          </a:p>
          <a:p>
            <a:pPr lvl="1"/>
            <a:r>
              <a:rPr lang="ru-RU" sz="2200" dirty="0"/>
              <a:t> поле добавляется </a:t>
            </a:r>
            <a:r>
              <a:rPr lang="ru-RU" sz="2200" dirty="0" smtClean="0"/>
              <a:t>после </a:t>
            </a:r>
            <a:r>
              <a:rPr lang="en-US" sz="2200" dirty="0" smtClean="0"/>
              <a:t>CRC – </a:t>
            </a:r>
            <a:r>
              <a:rPr lang="ru-RU" sz="2200" dirty="0" smtClean="0"/>
              <a:t>не учитывается ПО.</a:t>
            </a:r>
          </a:p>
          <a:p>
            <a:pPr lvl="1"/>
            <a:r>
              <a:rPr lang="ru-RU" sz="2200" dirty="0" smtClean="0"/>
              <a:t>Длина кабеля расширена до 200 м.</a:t>
            </a:r>
            <a:endParaRPr lang="ru-RU" sz="2200" dirty="0"/>
          </a:p>
          <a:p>
            <a:pPr lvl="2"/>
            <a:r>
              <a:rPr lang="ru-RU" sz="2200" dirty="0" smtClean="0"/>
              <a:t>тратить </a:t>
            </a:r>
            <a:r>
              <a:rPr lang="ru-RU" sz="2200" dirty="0"/>
              <a:t>512 байт на передачу 64 байт  не эффективно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graphicFrame>
        <p:nvGraphicFramePr>
          <p:cNvPr id="6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69995"/>
              </p:ext>
            </p:extLst>
          </p:nvPr>
        </p:nvGraphicFramePr>
        <p:xfrm>
          <a:off x="899592" y="3789040"/>
          <a:ext cx="5943600" cy="395288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5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Pre+SFD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DA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SA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T|L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LLC data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(Pad)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FCS</a:t>
                      </a:r>
                      <a:endParaRPr kumimoji="0" lang="ru-RU" alt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91"/>
          <p:cNvSpPr>
            <a:spLocks noChangeArrowheads="1"/>
          </p:cNvSpPr>
          <p:nvPr/>
        </p:nvSpPr>
        <p:spPr bwMode="auto">
          <a:xfrm>
            <a:off x="6843192" y="3789040"/>
            <a:ext cx="1524000" cy="38100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Rectangle 92"/>
          <p:cNvSpPr>
            <a:spLocks noChangeArrowheads="1"/>
          </p:cNvSpPr>
          <p:nvPr/>
        </p:nvSpPr>
        <p:spPr bwMode="auto">
          <a:xfrm>
            <a:off x="6852717" y="3803328"/>
            <a:ext cx="1362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800" b="0" dirty="0">
                <a:effectLst/>
              </a:rPr>
              <a:t>расширение</a:t>
            </a:r>
          </a:p>
        </p:txBody>
      </p:sp>
      <p:sp>
        <p:nvSpPr>
          <p:cNvPr id="9" name="Line 93"/>
          <p:cNvSpPr>
            <a:spLocks noChangeShapeType="1"/>
          </p:cNvSpPr>
          <p:nvPr/>
        </p:nvSpPr>
        <p:spPr bwMode="auto">
          <a:xfrm>
            <a:off x="899592" y="417004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Line 94"/>
          <p:cNvSpPr>
            <a:spLocks noChangeShapeType="1"/>
          </p:cNvSpPr>
          <p:nvPr/>
        </p:nvSpPr>
        <p:spPr bwMode="auto">
          <a:xfrm>
            <a:off x="8367192" y="417004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Line 95"/>
          <p:cNvSpPr>
            <a:spLocks noChangeShapeType="1"/>
          </p:cNvSpPr>
          <p:nvPr/>
        </p:nvSpPr>
        <p:spPr bwMode="auto">
          <a:xfrm>
            <a:off x="6004992" y="4703440"/>
            <a:ext cx="2362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" name="Line 96"/>
          <p:cNvSpPr>
            <a:spLocks noChangeShapeType="1"/>
          </p:cNvSpPr>
          <p:nvPr/>
        </p:nvSpPr>
        <p:spPr bwMode="auto">
          <a:xfrm flipH="1">
            <a:off x="899592" y="4703440"/>
            <a:ext cx="182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3" name="Rectangle 97"/>
          <p:cNvSpPr>
            <a:spLocks noChangeArrowheads="1"/>
          </p:cNvSpPr>
          <p:nvPr/>
        </p:nvSpPr>
        <p:spPr bwMode="auto">
          <a:xfrm>
            <a:off x="3109392" y="4366890"/>
            <a:ext cx="26420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800" b="0" dirty="0">
                <a:effectLst/>
              </a:rPr>
              <a:t>416 байт для </a:t>
            </a:r>
            <a:r>
              <a:rPr lang="en-US" altLang="ru-RU" sz="1800" b="0" dirty="0">
                <a:effectLst/>
              </a:rPr>
              <a:t>1000Base-X</a:t>
            </a:r>
            <a:endParaRPr lang="ru-RU" altLang="ru-RU" sz="1800" b="0" dirty="0">
              <a:effectLst/>
            </a:endParaRPr>
          </a:p>
          <a:p>
            <a:r>
              <a:rPr lang="ru-RU" altLang="ru-RU" sz="1800" b="0" dirty="0" smtClean="0">
                <a:effectLst/>
              </a:rPr>
              <a:t>512 </a:t>
            </a:r>
            <a:r>
              <a:rPr lang="ru-RU" altLang="ru-RU" sz="1800" b="0" dirty="0">
                <a:effectLst/>
              </a:rPr>
              <a:t>байт для 1000</a:t>
            </a:r>
            <a:r>
              <a:rPr lang="en-US" altLang="ru-RU" sz="1800" b="0" dirty="0">
                <a:effectLst/>
              </a:rPr>
              <a:t>Base-T</a:t>
            </a:r>
            <a:r>
              <a:rPr lang="ru-RU" altLang="ru-RU" sz="1800" b="0" dirty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93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0728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Пакетная передача кадров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rmAutofit lnSpcReduction="10000"/>
          </a:bodyPr>
          <a:lstStyle/>
          <a:p>
            <a:r>
              <a:rPr lang="ru-RU" sz="2200" b="1" dirty="0" smtClean="0"/>
              <a:t>Пакетная </a:t>
            </a:r>
            <a:r>
              <a:rPr lang="ru-RU" sz="2200" b="1" dirty="0"/>
              <a:t>передача кадров </a:t>
            </a:r>
            <a:r>
              <a:rPr lang="ru-RU" sz="2200" dirty="0" smtClean="0"/>
              <a:t>(пакетная перегруженность </a:t>
            </a:r>
            <a:r>
              <a:rPr lang="ru-RU" sz="2200" b="1" dirty="0" err="1" smtClean="0"/>
              <a:t>frame</a:t>
            </a:r>
            <a:r>
              <a:rPr lang="ru-RU" sz="2200" b="1" dirty="0" smtClean="0"/>
              <a:t> </a:t>
            </a:r>
            <a:r>
              <a:rPr lang="ru-RU" sz="2200" b="1" dirty="0" err="1"/>
              <a:t>bursting</a:t>
            </a:r>
            <a:r>
              <a:rPr lang="ru-RU" sz="2200" dirty="0"/>
              <a:t>). </a:t>
            </a:r>
          </a:p>
          <a:p>
            <a:r>
              <a:rPr lang="ru-RU" sz="2200" dirty="0"/>
              <a:t>Увеличение  допустимой длины сегмента, </a:t>
            </a:r>
          </a:p>
          <a:p>
            <a:pPr lvl="1"/>
            <a:r>
              <a:rPr lang="ru-RU" sz="2200" dirty="0" smtClean="0"/>
              <a:t>короткие </a:t>
            </a:r>
            <a:r>
              <a:rPr lang="ru-RU" sz="2200" dirty="0"/>
              <a:t>кадры накапливаются и передаются вместе. </a:t>
            </a:r>
            <a:endParaRPr lang="ru-RU" sz="2200" dirty="0" smtClean="0"/>
          </a:p>
          <a:p>
            <a:pPr lvl="1"/>
            <a:r>
              <a:rPr lang="ru-RU" sz="2200" dirty="0" smtClean="0"/>
              <a:t>Передающая </a:t>
            </a:r>
            <a:r>
              <a:rPr lang="ru-RU" sz="2200" dirty="0"/>
              <a:t>станция заполняет интервал между кадрами битами </a:t>
            </a:r>
            <a:r>
              <a:rPr lang="ru-RU" sz="2200" dirty="0" smtClean="0"/>
              <a:t>расширения,</a:t>
            </a:r>
          </a:p>
          <a:p>
            <a:pPr lvl="2"/>
            <a:r>
              <a:rPr lang="ru-RU" sz="2000" dirty="0" smtClean="0"/>
              <a:t>другие </a:t>
            </a:r>
            <a:r>
              <a:rPr lang="ru-RU" sz="2000" dirty="0"/>
              <a:t>станции будут воздерживаться от передачи, пока она не освободит линию.</a:t>
            </a:r>
          </a:p>
          <a:p>
            <a:pPr lvl="1"/>
            <a:r>
              <a:rPr lang="ru-RU" sz="2200" dirty="0" smtClean="0"/>
              <a:t>Длина пакета кадров до 65536 </a:t>
            </a:r>
            <a:r>
              <a:rPr lang="ru-RU" sz="2200" dirty="0"/>
              <a:t>бит </a:t>
            </a:r>
            <a:r>
              <a:rPr lang="ru-RU" sz="2200" dirty="0" smtClean="0"/>
              <a:t>(8192 байт).</a:t>
            </a:r>
          </a:p>
          <a:p>
            <a:pPr lvl="2"/>
            <a:r>
              <a:rPr lang="ru-RU" sz="2000" dirty="0" smtClean="0"/>
              <a:t>Длина включает полные пакеты от преамбулы до </a:t>
            </a:r>
            <a:r>
              <a:rPr lang="en-US" sz="2000" dirty="0" smtClean="0"/>
              <a:t>CRC</a:t>
            </a:r>
            <a:endParaRPr lang="ru-RU" sz="2000" dirty="0" smtClean="0"/>
          </a:p>
          <a:p>
            <a:r>
              <a:rPr lang="ru-RU" sz="2200" dirty="0" smtClean="0"/>
              <a:t> </a:t>
            </a:r>
            <a:r>
              <a:rPr lang="ru-RU" sz="2200" dirty="0"/>
              <a:t>Если полная длина пакета оказывается менее 512 байт, то, производится аппаратное заполнение фиктивными данными. </a:t>
            </a:r>
            <a:endParaRPr lang="ru-RU" sz="2200" dirty="0" smtClean="0"/>
          </a:p>
          <a:p>
            <a:pPr lvl="1"/>
            <a:r>
              <a:rPr lang="ru-RU" sz="1800" dirty="0" smtClean="0"/>
              <a:t>Это важно так как должна быть совместимость с </a:t>
            </a:r>
            <a:r>
              <a:rPr lang="en-US" sz="1800" dirty="0" smtClean="0"/>
              <a:t>carrier extension. </a:t>
            </a:r>
            <a:endParaRPr lang="ru-RU" sz="1800" dirty="0" smtClean="0"/>
          </a:p>
          <a:p>
            <a:r>
              <a:rPr lang="ru-RU" sz="2100" dirty="0" smtClean="0"/>
              <a:t>Режим актуален для полудуплексной работы</a:t>
            </a:r>
          </a:p>
          <a:p>
            <a:pPr lvl="1"/>
            <a:r>
              <a:rPr lang="ru-RU" sz="2100" dirty="0" smtClean="0"/>
              <a:t>Так как в полнодуплексном режиме </a:t>
            </a:r>
            <a:r>
              <a:rPr lang="en-US" sz="2100" dirty="0" smtClean="0"/>
              <a:t>CSMA/CD </a:t>
            </a:r>
            <a:r>
              <a:rPr lang="ru-RU" sz="2100" dirty="0" smtClean="0"/>
              <a:t>не нужен.</a:t>
            </a:r>
          </a:p>
          <a:p>
            <a:endParaRPr lang="ru-RU" sz="2200" dirty="0"/>
          </a:p>
          <a:p>
            <a:pPr lvl="1"/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28893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07288" cy="706090"/>
          </a:xfrm>
        </p:spPr>
        <p:txBody>
          <a:bodyPr>
            <a:normAutofit/>
          </a:bodyPr>
          <a:lstStyle/>
          <a:p>
            <a:r>
              <a:rPr lang="ru-RU" sz="3600" b="1" dirty="0" err="1"/>
              <a:t>Джамбо</a:t>
            </a:r>
            <a:r>
              <a:rPr lang="ru-RU" sz="3600" b="1" dirty="0"/>
              <a:t>-пакеты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 сетях </a:t>
            </a:r>
            <a:r>
              <a:rPr lang="ru-RU" sz="2400" dirty="0" err="1"/>
              <a:t>Gigabit</a:t>
            </a:r>
            <a:r>
              <a:rPr lang="ru-RU" sz="2400" dirty="0"/>
              <a:t> </a:t>
            </a:r>
            <a:r>
              <a:rPr lang="en-US" sz="2400" dirty="0" smtClean="0"/>
              <a:t>Ethernet </a:t>
            </a:r>
            <a:r>
              <a:rPr lang="ru-RU" sz="2400" dirty="0" smtClean="0"/>
              <a:t>допустимы </a:t>
            </a:r>
            <a:r>
              <a:rPr lang="ru-RU" sz="2400" b="1" dirty="0" err="1" smtClean="0"/>
              <a:t>Джамбо</a:t>
            </a:r>
            <a:r>
              <a:rPr lang="ru-RU" sz="2400" b="1" dirty="0" smtClean="0"/>
              <a:t>-пакеты </a:t>
            </a:r>
            <a:r>
              <a:rPr lang="ru-RU" sz="2400" dirty="0"/>
              <a:t>( </a:t>
            </a:r>
            <a:r>
              <a:rPr lang="ru-RU" sz="2400" b="1" dirty="0" err="1"/>
              <a:t>Jumbo</a:t>
            </a:r>
            <a:r>
              <a:rPr lang="ru-RU" sz="2400" b="1" dirty="0"/>
              <a:t> </a:t>
            </a:r>
            <a:r>
              <a:rPr lang="ru-RU" sz="2400" b="1" dirty="0" err="1"/>
              <a:t>frames</a:t>
            </a:r>
            <a:r>
              <a:rPr lang="ru-RU" sz="2400" dirty="0"/>
              <a:t>) допускают кадры длиной более 1500 байт, обычно до 9 Кбайт</a:t>
            </a:r>
            <a:r>
              <a:rPr lang="ru-RU" sz="2400" dirty="0" smtClean="0"/>
              <a:t>.</a:t>
            </a:r>
          </a:p>
          <a:p>
            <a:pPr lvl="1"/>
            <a:r>
              <a:rPr lang="ru-RU" sz="2000" dirty="0" smtClean="0"/>
              <a:t>Не везде используются</a:t>
            </a:r>
          </a:p>
          <a:p>
            <a:pPr lvl="1"/>
            <a:r>
              <a:rPr lang="ru-RU" sz="2000" dirty="0" smtClean="0"/>
              <a:t>Не являются стандартом </a:t>
            </a:r>
            <a:r>
              <a:rPr lang="en-US" sz="2000" dirty="0" smtClean="0"/>
              <a:t>IEEE 802.3</a:t>
            </a:r>
          </a:p>
          <a:p>
            <a:pPr lvl="1"/>
            <a:r>
              <a:rPr lang="ru-RU" sz="2000" dirty="0" smtClean="0"/>
              <a:t>Определяются на уровне сетевой карты (сетевой уровень должен позволять работать с кадрами до 9000 байт).</a:t>
            </a:r>
          </a:p>
          <a:p>
            <a:pPr lvl="2"/>
            <a:r>
              <a:rPr lang="ru-RU" sz="2000" dirty="0" smtClean="0"/>
              <a:t>Смысл технологии в том, что необязательно дополнять каждый пакет, просто передаются объединённые пакеты, которые определяются от заголовка до </a:t>
            </a:r>
            <a:r>
              <a:rPr lang="en-US" sz="2000" dirty="0" smtClean="0"/>
              <a:t>CRC</a:t>
            </a:r>
            <a:r>
              <a:rPr lang="ru-RU" sz="2000" dirty="0" smtClean="0"/>
              <a:t>, так чтобы общая длина была 9000 байт.</a:t>
            </a:r>
            <a:endParaRPr lang="ru-RU" sz="2000" dirty="0"/>
          </a:p>
          <a:p>
            <a:endParaRPr lang="ru-RU" sz="2200" dirty="0"/>
          </a:p>
          <a:p>
            <a:pPr lvl="1"/>
            <a:endParaRPr lang="ru-RU" sz="2200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96" y="4869160"/>
            <a:ext cx="4037561" cy="181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328" y="4785010"/>
            <a:ext cx="4254688" cy="189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7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5" y="1124744"/>
            <a:ext cx="4619625" cy="40386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07288" cy="70609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Архитектура стандарта </a:t>
            </a:r>
            <a:r>
              <a:rPr lang="en-US" sz="3600" b="1" dirty="0" err="1" smtClean="0"/>
              <a:t>GbE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15938"/>
            <a:ext cx="4968552" cy="5544616"/>
          </a:xfrm>
        </p:spPr>
        <p:txBody>
          <a:bodyPr>
            <a:normAutofit/>
          </a:bodyPr>
          <a:lstStyle/>
          <a:p>
            <a:pPr marL="742950" lvl="2" indent="-342900"/>
            <a:r>
              <a:rPr lang="ru-RU" sz="2000" dirty="0" smtClean="0"/>
              <a:t>Логическое </a:t>
            </a:r>
            <a:r>
              <a:rPr lang="ru-RU" sz="2000" dirty="0"/>
              <a:t>кодирование 8B/10B</a:t>
            </a:r>
          </a:p>
          <a:p>
            <a:pPr marL="742950" lvl="2" indent="-342900"/>
            <a:r>
              <a:rPr lang="ru-RU" sz="2000" dirty="0"/>
              <a:t>Линейное кодирование </a:t>
            </a:r>
            <a:r>
              <a:rPr lang="en-US" sz="2000" dirty="0" smtClean="0"/>
              <a:t>NRZI  </a:t>
            </a:r>
            <a:endParaRPr lang="ru-RU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Функция кодирования - </a:t>
            </a:r>
            <a:r>
              <a:rPr lang="en-US" sz="2200" dirty="0" smtClean="0"/>
              <a:t>PCS</a:t>
            </a:r>
            <a:endParaRPr lang="ru-RU" sz="22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dirty="0" err="1" smtClean="0"/>
              <a:t>среданезависимый</a:t>
            </a:r>
            <a:r>
              <a:rPr lang="ru-RU" sz="2200" dirty="0" smtClean="0"/>
              <a:t> интерфейс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ru-RU" sz="2200" dirty="0" smtClean="0"/>
              <a:t>GMII.</a:t>
            </a:r>
            <a:endParaRPr lang="en-US" sz="2200" dirty="0" smtClean="0"/>
          </a:p>
          <a:p>
            <a:pPr marL="742950" lvl="2" indent="-342900"/>
            <a:r>
              <a:rPr lang="ru-RU" sz="2000" dirty="0" smtClean="0"/>
              <a:t>Расширенный интерфейс </a:t>
            </a:r>
            <a:r>
              <a:rPr lang="en-US" sz="2000" dirty="0" smtClean="0"/>
              <a:t>MII</a:t>
            </a:r>
            <a:endParaRPr lang="ru-RU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ru-RU" sz="2200" dirty="0" smtClean="0"/>
          </a:p>
        </p:txBody>
      </p:sp>
      <p:pic>
        <p:nvPicPr>
          <p:cNvPr id="6" name="Picture 2" descr="Physiscal Interfaces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437112"/>
            <a:ext cx="4472100" cy="1853984"/>
          </a:xfrm>
          <a:prstGeom prst="rect">
            <a:avLst/>
          </a:prstGeom>
          <a:noFill/>
          <a:ln w="12700">
            <a:solidFill>
              <a:srgbClr val="548DD4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4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2008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2696" y="744254"/>
            <a:ext cx="8640960" cy="554461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Скорости до 100 </a:t>
            </a:r>
            <a:r>
              <a:rPr lang="ru-RU" sz="2000" dirty="0" err="1" smtClean="0"/>
              <a:t>МБит</a:t>
            </a:r>
            <a:r>
              <a:rPr lang="en-US" sz="2000" dirty="0"/>
              <a:t>.</a:t>
            </a:r>
            <a:endParaRPr lang="ru-RU" sz="2000" dirty="0" smtClean="0"/>
          </a:p>
          <a:p>
            <a:r>
              <a:rPr lang="ru-RU" sz="2000" dirty="0" smtClean="0"/>
              <a:t>Использование 4 витых </a:t>
            </a:r>
          </a:p>
          <a:p>
            <a:r>
              <a:rPr lang="ru-RU" sz="2000" dirty="0" smtClean="0"/>
              <a:t>Запрещение конфигураций без коммутатора или </a:t>
            </a:r>
            <a:r>
              <a:rPr lang="ru-RU" sz="2000" dirty="0" err="1" smtClean="0"/>
              <a:t>хаба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r>
              <a:rPr lang="ru-RU" sz="2000" dirty="0" smtClean="0"/>
              <a:t>Введено двойное кодирование</a:t>
            </a:r>
          </a:p>
          <a:p>
            <a:pPr lvl="1"/>
            <a:r>
              <a:rPr lang="ru-RU" sz="1800" dirty="0" smtClean="0"/>
              <a:t>Логическое кодирование</a:t>
            </a:r>
            <a:r>
              <a:rPr lang="en-US" sz="1800" dirty="0" smtClean="0"/>
              <a:t> </a:t>
            </a:r>
            <a:r>
              <a:rPr lang="ru-RU" sz="1800" dirty="0"/>
              <a:t>- зависит от стандарта </a:t>
            </a:r>
            <a:endParaRPr lang="en-US" sz="1800" dirty="0" smtClean="0"/>
          </a:p>
          <a:p>
            <a:pPr lvl="2"/>
            <a:r>
              <a:rPr lang="en-US" sz="1800" dirty="0"/>
              <a:t>4B/5B</a:t>
            </a:r>
            <a:r>
              <a:rPr lang="ru-RU" sz="1800" dirty="0"/>
              <a:t> для </a:t>
            </a:r>
            <a:r>
              <a:rPr lang="en-US" sz="1800" dirty="0" err="1"/>
              <a:t>Fx</a:t>
            </a:r>
            <a:r>
              <a:rPr lang="en-US" sz="1800" dirty="0"/>
              <a:t> </a:t>
            </a:r>
            <a:r>
              <a:rPr lang="ru-RU" sz="1800" dirty="0"/>
              <a:t>и </a:t>
            </a:r>
            <a:r>
              <a:rPr lang="en-US" sz="1800" dirty="0" err="1"/>
              <a:t>Tx</a:t>
            </a:r>
            <a:r>
              <a:rPr lang="en-US" sz="1800" dirty="0"/>
              <a:t>,  </a:t>
            </a:r>
            <a:r>
              <a:rPr lang="en-US" sz="1800" dirty="0" smtClean="0"/>
              <a:t>8B/6T </a:t>
            </a:r>
            <a:r>
              <a:rPr lang="ru-RU" sz="1800" dirty="0"/>
              <a:t>для</a:t>
            </a:r>
            <a:r>
              <a:rPr lang="en-US" sz="1800" dirty="0"/>
              <a:t> </a:t>
            </a:r>
            <a:r>
              <a:rPr lang="ru-RU" sz="1800" dirty="0"/>
              <a:t>100Base-T4 </a:t>
            </a:r>
            <a:endParaRPr lang="en-US" sz="1800" dirty="0"/>
          </a:p>
          <a:p>
            <a:pPr lvl="1"/>
            <a:r>
              <a:rPr lang="ru-RU" sz="1800" dirty="0"/>
              <a:t>Линейное кодирование (физическое)  - зависит </a:t>
            </a:r>
            <a:r>
              <a:rPr lang="ru-RU" sz="1800" dirty="0" smtClean="0"/>
              <a:t>от стандарта </a:t>
            </a:r>
            <a:endParaRPr lang="en-US" sz="1800" dirty="0" smtClean="0"/>
          </a:p>
          <a:p>
            <a:pPr lvl="2"/>
            <a:r>
              <a:rPr lang="en-US" sz="1800" dirty="0" smtClean="0"/>
              <a:t>NRZI </a:t>
            </a:r>
            <a:r>
              <a:rPr lang="ru-RU" sz="1800" dirty="0" smtClean="0"/>
              <a:t>для </a:t>
            </a:r>
            <a:r>
              <a:rPr lang="en-US" sz="1800" dirty="0" smtClean="0"/>
              <a:t>FX, MLT3 </a:t>
            </a:r>
            <a:r>
              <a:rPr lang="ru-RU" sz="1800" dirty="0" smtClean="0"/>
              <a:t>для </a:t>
            </a:r>
            <a:r>
              <a:rPr lang="en-US" sz="1800" dirty="0" smtClean="0"/>
              <a:t>T4 </a:t>
            </a:r>
            <a:r>
              <a:rPr lang="ru-RU" sz="1800" dirty="0" smtClean="0"/>
              <a:t>и </a:t>
            </a:r>
            <a:r>
              <a:rPr lang="en-US" sz="1800" dirty="0" smtClean="0"/>
              <a:t>TX</a:t>
            </a:r>
          </a:p>
          <a:p>
            <a:pPr lvl="2"/>
            <a:endParaRPr lang="en-US" sz="1800" dirty="0" smtClean="0"/>
          </a:p>
          <a:p>
            <a:endParaRPr lang="ru-RU" sz="2400" dirty="0" smtClean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860355"/>
              </p:ext>
            </p:extLst>
          </p:nvPr>
        </p:nvGraphicFramePr>
        <p:xfrm>
          <a:off x="316388" y="3717032"/>
          <a:ext cx="8370413" cy="266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8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4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Наиболее распространённые</a:t>
                      </a:r>
                      <a:r>
                        <a:rPr lang="ru-RU" baseline="0" dirty="0" smtClean="0"/>
                        <a:t> виды </a:t>
                      </a:r>
                      <a:r>
                        <a:rPr lang="en-US" baseline="0" dirty="0" smtClean="0"/>
                        <a:t>Fast Ethernet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Название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Тип кабеля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Длина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Особенности.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u="none" strike="noStrike" kern="1200" baseline="0" dirty="0" smtClean="0"/>
                        <a:t>100Base-T4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u="none" strike="noStrike" kern="1200" baseline="0" dirty="0" smtClean="0"/>
                        <a:t>Витая пара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u="none" strike="noStrike" kern="1200" baseline="0" dirty="0" smtClean="0"/>
                        <a:t>Использование не экранированной витой пары категории 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u="none" strike="noStrike" kern="1200" baseline="0" dirty="0" smtClean="0"/>
                        <a:t>100Base-TX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u="none" strike="noStrike" kern="1200" baseline="0" dirty="0" smtClean="0"/>
                        <a:t>Витая пара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u="none" strike="noStrike" kern="1200" baseline="0" dirty="0" smtClean="0"/>
                        <a:t>Полный дуплекс при 100 Мбит/с (витая пара 5 категории)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u="none" strike="noStrike" kern="1200" baseline="0" dirty="0" smtClean="0"/>
                        <a:t>100Base-FX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u="none" strike="noStrike" kern="1200" baseline="0" dirty="0" smtClean="0"/>
                        <a:t>Оптоволокно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u="none" strike="noStrike" kern="1200" baseline="0" dirty="0" smtClean="0"/>
                        <a:t>Полный дуплекс при 100 Мбит/с; большая длина сегмента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29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07288" cy="70609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Архитектура стандарта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GbE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676" y="764704"/>
            <a:ext cx="8640960" cy="554461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200" spc="-70" dirty="0"/>
              <a:t>GMII</a:t>
            </a:r>
            <a:r>
              <a:rPr lang="ru-RU" sz="2200" spc="-70" dirty="0"/>
              <a:t> интерфейс. </a:t>
            </a:r>
            <a:r>
              <a:rPr lang="ru-RU" sz="2200" spc="-70" dirty="0" smtClean="0"/>
              <a:t>- Независимый </a:t>
            </a:r>
            <a:r>
              <a:rPr lang="ru-RU" sz="2200" spc="-70" dirty="0"/>
              <a:t>от среды интерфейс (</a:t>
            </a:r>
            <a:r>
              <a:rPr lang="en-US" sz="2200" spc="-70" dirty="0"/>
              <a:t>gigabit media independent interface</a:t>
            </a:r>
            <a:r>
              <a:rPr lang="ru-RU" sz="2200" spc="-70" dirty="0"/>
              <a:t>) </a:t>
            </a:r>
            <a:r>
              <a:rPr lang="ru-RU" sz="2200" spc="-70" dirty="0" smtClean="0"/>
              <a:t> - расширение </a:t>
            </a:r>
            <a:r>
              <a:rPr lang="en-US" sz="2200" spc="-70" dirty="0" smtClean="0"/>
              <a:t>MII</a:t>
            </a:r>
            <a:endParaRPr lang="ru-RU" sz="2200" spc="-70" dirty="0"/>
          </a:p>
          <a:p>
            <a:pPr lvl="1">
              <a:defRPr/>
            </a:pPr>
            <a:r>
              <a:rPr lang="ru-RU" sz="2000" spc="-70" dirty="0"/>
              <a:t>обеспечивает взаимодействие между уровнем </a:t>
            </a:r>
            <a:r>
              <a:rPr lang="en-US" sz="2000" spc="-70" dirty="0"/>
              <a:t>MAC</a:t>
            </a:r>
            <a:r>
              <a:rPr lang="ru-RU" sz="2000" spc="-70" dirty="0"/>
              <a:t> и физическим уровнем. </a:t>
            </a:r>
          </a:p>
          <a:p>
            <a:pPr>
              <a:defRPr/>
            </a:pPr>
            <a:r>
              <a:rPr lang="ru-RU" sz="2200" spc="-70" dirty="0"/>
              <a:t>отдельные 8 битные шины для  приемника и </a:t>
            </a:r>
            <a:r>
              <a:rPr lang="ru-RU" sz="2200" spc="-70" dirty="0" smtClean="0"/>
              <a:t>передатчика (</a:t>
            </a:r>
            <a:r>
              <a:rPr lang="en-US" sz="2200" spc="-70" dirty="0" smtClean="0"/>
              <a:t>Rx </a:t>
            </a:r>
            <a:r>
              <a:rPr lang="ru-RU" sz="2200" spc="-70" dirty="0" smtClean="0"/>
              <a:t>и </a:t>
            </a:r>
            <a:r>
              <a:rPr lang="en-US" sz="2200" spc="-70" dirty="0" err="1" smtClean="0"/>
              <a:t>Tx</a:t>
            </a:r>
            <a:r>
              <a:rPr lang="en-US" sz="2200" spc="-70" dirty="0" smtClean="0"/>
              <a:t>)</a:t>
            </a:r>
            <a:endParaRPr lang="ru-RU" sz="2200" spc="-70" dirty="0"/>
          </a:p>
          <a:p>
            <a:pPr lvl="1">
              <a:defRPr/>
            </a:pPr>
            <a:r>
              <a:rPr lang="ru-RU" sz="1800" spc="-70" dirty="0"/>
              <a:t>может поддерживать как полудуплексный, так и дуплексный режимы. </a:t>
            </a:r>
            <a:endParaRPr lang="en-US" sz="1800" spc="-70" dirty="0" smtClean="0"/>
          </a:p>
          <a:p>
            <a:pPr>
              <a:defRPr/>
            </a:pPr>
            <a:r>
              <a:rPr lang="ru-RU" sz="2200" spc="-70" dirty="0" smtClean="0"/>
              <a:t>Расширенная шина управления</a:t>
            </a:r>
            <a:endParaRPr lang="ru-RU" sz="2200" spc="-70" dirty="0"/>
          </a:p>
          <a:p>
            <a:pPr lvl="1">
              <a:defRPr/>
            </a:pPr>
            <a:r>
              <a:rPr lang="ru-RU" sz="2000" spc="-70" dirty="0" smtClean="0"/>
              <a:t>синхронизации </a:t>
            </a:r>
            <a:r>
              <a:rPr lang="ru-RU" sz="2000" spc="-70" dirty="0"/>
              <a:t>(</a:t>
            </a:r>
            <a:r>
              <a:rPr lang="en-US" sz="2000" spc="-70" dirty="0"/>
              <a:t>clock </a:t>
            </a:r>
            <a:r>
              <a:rPr lang="en-US" sz="2000" spc="-70" dirty="0" smtClean="0"/>
              <a:t>signal </a:t>
            </a:r>
            <a:r>
              <a:rPr lang="en-US" sz="2000" spc="-70" dirty="0" err="1" smtClean="0"/>
              <a:t>Tx</a:t>
            </a:r>
            <a:r>
              <a:rPr lang="en-US" sz="2000" spc="-70" dirty="0" smtClean="0"/>
              <a:t> </a:t>
            </a:r>
            <a:r>
              <a:rPr lang="ru-RU" sz="2000" spc="-70" dirty="0" smtClean="0"/>
              <a:t>и </a:t>
            </a:r>
            <a:r>
              <a:rPr lang="en-US" sz="2000" spc="-70" dirty="0" smtClean="0"/>
              <a:t>Rx</a:t>
            </a:r>
            <a:r>
              <a:rPr lang="ru-RU" sz="2000" spc="-70" dirty="0" smtClean="0"/>
              <a:t>), </a:t>
            </a:r>
            <a:endParaRPr lang="ru-RU" sz="2000" spc="-70" dirty="0"/>
          </a:p>
          <a:p>
            <a:pPr lvl="1">
              <a:defRPr/>
            </a:pPr>
            <a:r>
              <a:rPr lang="ru-RU" sz="2000" spc="-70" dirty="0"/>
              <a:t> два сигнала состояния линии </a:t>
            </a:r>
            <a:r>
              <a:rPr lang="ru-RU" sz="2000" spc="-70" dirty="0" smtClean="0"/>
              <a:t>– </a:t>
            </a:r>
            <a:endParaRPr lang="en-US" sz="2000" spc="-70" dirty="0" smtClean="0"/>
          </a:p>
          <a:p>
            <a:pPr lvl="1">
              <a:defRPr/>
            </a:pPr>
            <a:r>
              <a:rPr lang="ru-RU" sz="2000" spc="-70" dirty="0" smtClean="0"/>
              <a:t> </a:t>
            </a:r>
            <a:r>
              <a:rPr lang="ru-RU" sz="2000" spc="-70" dirty="0"/>
              <a:t>наличие сигнала на </a:t>
            </a:r>
            <a:r>
              <a:rPr lang="ru-RU" sz="2000" spc="-70" dirty="0" smtClean="0"/>
              <a:t>линии</a:t>
            </a:r>
            <a:r>
              <a:rPr lang="en-US" sz="2000" spc="-70" dirty="0" smtClean="0"/>
              <a:t> (</a:t>
            </a:r>
            <a:r>
              <a:rPr lang="en-US" sz="2000" spc="-70" dirty="0" err="1" smtClean="0"/>
              <a:t>En</a:t>
            </a:r>
            <a:r>
              <a:rPr lang="en-US" sz="2000" spc="-70" dirty="0" smtClean="0"/>
              <a:t>/</a:t>
            </a:r>
            <a:r>
              <a:rPr lang="en-US" sz="2000" spc="-70" dirty="0" err="1" smtClean="0"/>
              <a:t>Dv</a:t>
            </a:r>
            <a:r>
              <a:rPr lang="en-US" sz="2000" spc="-70" dirty="0" smtClean="0"/>
              <a:t>)</a:t>
            </a:r>
          </a:p>
          <a:p>
            <a:pPr lvl="1">
              <a:defRPr/>
            </a:pPr>
            <a:r>
              <a:rPr lang="ru-RU" sz="2000" spc="-70" dirty="0" smtClean="0"/>
              <a:t>об </a:t>
            </a:r>
            <a:r>
              <a:rPr lang="ru-RU" sz="2000" spc="-70" dirty="0"/>
              <a:t>отсутствии </a:t>
            </a:r>
            <a:r>
              <a:rPr lang="ru-RU" sz="2000" spc="-70" dirty="0" smtClean="0"/>
              <a:t>коллизий</a:t>
            </a:r>
            <a:r>
              <a:rPr lang="en-US" sz="2000" spc="-70" dirty="0" smtClean="0"/>
              <a:t> (</a:t>
            </a:r>
            <a:r>
              <a:rPr lang="en-US" sz="2000" spc="-70" dirty="0" err="1" smtClean="0"/>
              <a:t>Er</a:t>
            </a:r>
            <a:r>
              <a:rPr lang="en-US" sz="2000" spc="-70" dirty="0" smtClean="0"/>
              <a:t>)</a:t>
            </a:r>
            <a:r>
              <a:rPr lang="ru-RU" sz="2000" spc="-70" dirty="0" smtClean="0"/>
              <a:t> </a:t>
            </a:r>
            <a:endParaRPr lang="en-US" sz="2000" spc="-7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ru-RU" sz="2200" spc="-7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2800201"/>
            <a:ext cx="3219450" cy="3667125"/>
          </a:xfrm>
          <a:prstGeom prst="rect">
            <a:avLst/>
          </a:prstGeom>
        </p:spPr>
      </p:pic>
      <p:pic>
        <p:nvPicPr>
          <p:cNvPr id="17410" name="Picture 2" descr="https://www.microsemi.com/images/VSC/big/vsc85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47482"/>
            <a:ext cx="4655803" cy="211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79912" y="444909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 GMII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3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07288" cy="706090"/>
          </a:xfrm>
        </p:spPr>
        <p:txBody>
          <a:bodyPr>
            <a:normAutofit/>
          </a:bodyPr>
          <a:lstStyle/>
          <a:p>
            <a:r>
              <a:rPr lang="ru-RU" sz="3600" b="1" dirty="0" smtClean="0"/>
              <a:t>Архитектура стандарта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GbE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2676" y="764704"/>
            <a:ext cx="8640960" cy="5544616"/>
          </a:xfrm>
        </p:spPr>
        <p:txBody>
          <a:bodyPr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endParaRPr lang="ru-RU" sz="2200" spc="-70" dirty="0"/>
          </a:p>
        </p:txBody>
      </p:sp>
      <p:pic>
        <p:nvPicPr>
          <p:cNvPr id="17410" name="Picture 2" descr="https://www.microsemi.com/images/VSC/big/vsc85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6" y="3912522"/>
            <a:ext cx="5975878" cy="270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190755" y="356490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PHY GMII</a:t>
            </a:r>
            <a:endParaRPr lang="ru-RU" dirty="0"/>
          </a:p>
        </p:txBody>
      </p:sp>
      <p:pic>
        <p:nvPicPr>
          <p:cNvPr id="20482" name="Picture 2" descr="http://citforum.ru/nets/semenov/4/41/10GE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894730"/>
            <a:ext cx="6470761" cy="255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6136" y="3128284"/>
            <a:ext cx="2931418" cy="333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090" y="3645024"/>
            <a:ext cx="5154822" cy="31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70609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Система кодирования </a:t>
            </a:r>
            <a:r>
              <a:rPr lang="en-US" sz="2800" b="1" dirty="0" smtClean="0"/>
              <a:t>8B/10B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544616"/>
          </a:xfrm>
        </p:spPr>
        <p:txBody>
          <a:bodyPr>
            <a:normAutofit/>
          </a:bodyPr>
          <a:lstStyle/>
          <a:p>
            <a:r>
              <a:rPr lang="ru-RU" sz="2000" dirty="0"/>
              <a:t>система кодирования 8B/10B, </a:t>
            </a:r>
            <a:endParaRPr lang="en-US" sz="2000" dirty="0" smtClean="0"/>
          </a:p>
          <a:p>
            <a:pPr lvl="1"/>
            <a:r>
              <a:rPr lang="ru-RU" sz="2000" dirty="0" smtClean="0"/>
              <a:t>Используется 256 комбинаций из 1024</a:t>
            </a:r>
          </a:p>
          <a:p>
            <a:r>
              <a:rPr lang="ru-RU" sz="2000" dirty="0" smtClean="0"/>
              <a:t>Кодовые слов сбалансировано </a:t>
            </a:r>
          </a:p>
          <a:p>
            <a:pPr marL="457200" lvl="3" indent="12700" algn="just">
              <a:spcBef>
                <a:spcPts val="0"/>
              </a:spcBef>
              <a:defRPr/>
            </a:pPr>
            <a:r>
              <a:rPr lang="ru-RU" dirty="0"/>
              <a:t>позволяет избежать более 4 идентичных бит подряд, и ни в одном коде не должно быть более 6 нулей или 6 единиц. </a:t>
            </a:r>
            <a:endParaRPr lang="en-US" dirty="0" smtClean="0"/>
          </a:p>
          <a:p>
            <a:pPr marL="457200" lvl="3" indent="12700" algn="just">
              <a:spcBef>
                <a:spcPts val="0"/>
              </a:spcBef>
              <a:defRPr/>
            </a:pPr>
            <a:r>
              <a:rPr lang="en-US" dirty="0" smtClean="0"/>
              <a:t> </a:t>
            </a:r>
            <a:r>
              <a:rPr lang="ru-RU" dirty="0" smtClean="0"/>
              <a:t>Для</a:t>
            </a:r>
            <a:r>
              <a:rPr lang="en-US" dirty="0" smtClean="0"/>
              <a:t> </a:t>
            </a:r>
            <a:r>
              <a:rPr lang="ru-RU" dirty="0" smtClean="0"/>
              <a:t>синхронизации</a:t>
            </a:r>
            <a:r>
              <a:rPr lang="ru-RU" dirty="0"/>
              <a:t>.</a:t>
            </a:r>
          </a:p>
          <a:p>
            <a:pPr marL="358775" lvl="2"/>
            <a:r>
              <a:rPr lang="ru-RU" sz="2000" dirty="0" smtClean="0"/>
              <a:t>Представляет </a:t>
            </a:r>
            <a:r>
              <a:rPr lang="ru-RU" sz="2000" dirty="0"/>
              <a:t>собой сумму </a:t>
            </a:r>
            <a:r>
              <a:rPr lang="en-US" sz="2000" dirty="0"/>
              <a:t>5B6B </a:t>
            </a:r>
            <a:r>
              <a:rPr lang="ru-RU" sz="2000" dirty="0"/>
              <a:t>и </a:t>
            </a:r>
            <a:r>
              <a:rPr lang="en-US" sz="2000" dirty="0"/>
              <a:t>3B4B</a:t>
            </a:r>
          </a:p>
          <a:p>
            <a:pPr marL="358775" lvl="2"/>
            <a:r>
              <a:rPr lang="ru-RU" sz="2000" dirty="0"/>
              <a:t>Используется 2 варианта кодирования</a:t>
            </a:r>
          </a:p>
          <a:p>
            <a:pPr marL="815975" lvl="4"/>
            <a:r>
              <a:rPr lang="en-US" sz="1800" dirty="0"/>
              <a:t>D7.0 = 1110001011 (Current RD-)</a:t>
            </a:r>
          </a:p>
          <a:p>
            <a:pPr marL="815975" lvl="4"/>
            <a:r>
              <a:rPr lang="en-US" sz="1800" dirty="0"/>
              <a:t>D7.0 = 0001110100 (Current RD</a:t>
            </a:r>
            <a:r>
              <a:rPr lang="en-US" sz="1800" dirty="0" smtClean="0"/>
              <a:t>+)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3938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70609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Система кодирования </a:t>
            </a:r>
            <a:r>
              <a:rPr lang="en-US" sz="2800" b="1" dirty="0" smtClean="0"/>
              <a:t>8B/10B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544616"/>
          </a:xfrm>
        </p:spPr>
        <p:txBody>
          <a:bodyPr>
            <a:normAutofit/>
          </a:bodyPr>
          <a:lstStyle/>
          <a:p>
            <a:pPr marL="342900" lvl="2" indent="-342900"/>
            <a:r>
              <a:rPr lang="ru-RU" sz="2000" dirty="0" smtClean="0"/>
              <a:t>Код </a:t>
            </a:r>
            <a:r>
              <a:rPr lang="en-US" sz="2000" dirty="0" smtClean="0"/>
              <a:t>8B10B </a:t>
            </a:r>
            <a:r>
              <a:rPr lang="ru-RU" sz="2000" dirty="0" smtClean="0"/>
              <a:t>представляет собой сумму </a:t>
            </a:r>
            <a:r>
              <a:rPr lang="en-US" sz="2000" dirty="0" smtClean="0"/>
              <a:t>5B6B </a:t>
            </a:r>
            <a:r>
              <a:rPr lang="ru-RU" sz="2000" dirty="0" smtClean="0"/>
              <a:t>и </a:t>
            </a:r>
            <a:r>
              <a:rPr lang="en-US" sz="2000" dirty="0" smtClean="0"/>
              <a:t>3B4B</a:t>
            </a:r>
          </a:p>
          <a:p>
            <a:pPr lvl="2"/>
            <a:r>
              <a:rPr lang="ru-RU" sz="2000" dirty="0" smtClean="0"/>
              <a:t>Используется 2 варианта кодирования</a:t>
            </a:r>
          </a:p>
          <a:p>
            <a:pPr lvl="3"/>
            <a:r>
              <a:rPr lang="en-US" sz="1800" dirty="0"/>
              <a:t>D7.0 = 1110001011 </a:t>
            </a:r>
            <a:r>
              <a:rPr lang="en-US" sz="1800" dirty="0" smtClean="0"/>
              <a:t>(</a:t>
            </a:r>
            <a:r>
              <a:rPr lang="en-US" sz="1800" dirty="0"/>
              <a:t>Current RD-)</a:t>
            </a:r>
          </a:p>
          <a:p>
            <a:pPr lvl="3"/>
            <a:r>
              <a:rPr lang="en-US" sz="1800" dirty="0"/>
              <a:t>D7.0 = </a:t>
            </a:r>
            <a:r>
              <a:rPr lang="en-US" sz="1800" dirty="0" smtClean="0"/>
              <a:t>0001110100 (</a:t>
            </a:r>
            <a:r>
              <a:rPr lang="en-US" sz="1800" dirty="0"/>
              <a:t>Current RD</a:t>
            </a:r>
            <a:r>
              <a:rPr lang="en-US" sz="1800" dirty="0" smtClean="0"/>
              <a:t>+)</a:t>
            </a:r>
            <a:endParaRPr lang="ru-RU" sz="1800" dirty="0"/>
          </a:p>
          <a:p>
            <a:pPr lvl="3"/>
            <a:endParaRPr lang="ru-RU" sz="1800" dirty="0" smtClean="0"/>
          </a:p>
          <a:p>
            <a:pPr lvl="3"/>
            <a:endParaRPr lang="ru-RU" sz="1800" dirty="0"/>
          </a:p>
          <a:p>
            <a:pPr lvl="3"/>
            <a:endParaRPr lang="ru-RU" sz="1800" dirty="0" smtClean="0"/>
          </a:p>
          <a:p>
            <a:pPr lvl="3"/>
            <a:endParaRPr lang="ru-RU" sz="1800" dirty="0"/>
          </a:p>
          <a:p>
            <a:pPr lvl="3"/>
            <a:endParaRPr lang="ru-RU" sz="1800" dirty="0" smtClean="0"/>
          </a:p>
          <a:p>
            <a:pPr lvl="3"/>
            <a:r>
              <a:rPr lang="ru-RU" sz="1800" dirty="0" smtClean="0"/>
              <a:t>Использование специальных символов разделителей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348880"/>
            <a:ext cx="64865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93096"/>
            <a:ext cx="59150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40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70609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Система кодирования </a:t>
            </a:r>
            <a:r>
              <a:rPr lang="en-US" sz="2800" b="1" dirty="0" smtClean="0"/>
              <a:t>8B/10B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544616"/>
          </a:xfrm>
        </p:spPr>
        <p:txBody>
          <a:bodyPr>
            <a:normAutofit/>
          </a:bodyPr>
          <a:lstStyle/>
          <a:p>
            <a:pPr marL="342900" lvl="2" indent="-342900"/>
            <a:r>
              <a:rPr lang="ru-RU" sz="2000" dirty="0" smtClean="0"/>
              <a:t>Код </a:t>
            </a:r>
            <a:r>
              <a:rPr lang="en-US" sz="2000" dirty="0" smtClean="0"/>
              <a:t>8B10B </a:t>
            </a:r>
            <a:r>
              <a:rPr lang="ru-RU" sz="2000" dirty="0" smtClean="0"/>
              <a:t>представляет собой сумму </a:t>
            </a:r>
            <a:r>
              <a:rPr lang="en-US" sz="2000" dirty="0" smtClean="0"/>
              <a:t>5B6B </a:t>
            </a:r>
            <a:r>
              <a:rPr lang="ru-RU" sz="2000" dirty="0" smtClean="0"/>
              <a:t>и </a:t>
            </a:r>
            <a:r>
              <a:rPr lang="en-US" sz="2000" dirty="0" smtClean="0"/>
              <a:t>3B4B</a:t>
            </a:r>
          </a:p>
          <a:p>
            <a:pPr lvl="2"/>
            <a:r>
              <a:rPr lang="ru-RU" sz="2000" dirty="0" smtClean="0"/>
              <a:t>Используется 2 варианта кодирования</a:t>
            </a:r>
          </a:p>
          <a:p>
            <a:pPr lvl="3"/>
            <a:r>
              <a:rPr lang="en-US" sz="1800" dirty="0"/>
              <a:t>D7.0 = 1110001011 </a:t>
            </a:r>
            <a:r>
              <a:rPr lang="en-US" sz="1800" dirty="0" smtClean="0"/>
              <a:t>(</a:t>
            </a:r>
            <a:r>
              <a:rPr lang="en-US" sz="1800" dirty="0"/>
              <a:t>Current RD-)</a:t>
            </a:r>
          </a:p>
          <a:p>
            <a:pPr lvl="3"/>
            <a:r>
              <a:rPr lang="en-US" sz="1800" dirty="0"/>
              <a:t>D7.0 = </a:t>
            </a:r>
            <a:r>
              <a:rPr lang="en-US" sz="1800" dirty="0" smtClean="0"/>
              <a:t>0001110100 (</a:t>
            </a:r>
            <a:r>
              <a:rPr lang="en-US" sz="1800" dirty="0"/>
              <a:t>Current RD</a:t>
            </a:r>
            <a:r>
              <a:rPr lang="en-US" sz="1800" dirty="0" smtClean="0"/>
              <a:t>+)</a:t>
            </a:r>
            <a:endParaRPr lang="ru-RU" sz="1800" dirty="0"/>
          </a:p>
          <a:p>
            <a:pPr lvl="3"/>
            <a:endParaRPr lang="ru-RU" sz="1800" dirty="0" smtClean="0"/>
          </a:p>
          <a:p>
            <a:pPr lvl="3"/>
            <a:endParaRPr lang="ru-RU" sz="1800" dirty="0"/>
          </a:p>
          <a:p>
            <a:pPr lvl="3"/>
            <a:endParaRPr lang="ru-RU" sz="1800" dirty="0" smtClean="0"/>
          </a:p>
          <a:p>
            <a:pPr lvl="3"/>
            <a:endParaRPr lang="ru-RU" sz="1800" dirty="0"/>
          </a:p>
          <a:p>
            <a:pPr lvl="3"/>
            <a:endParaRPr lang="ru-RU" sz="1800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6153926" cy="344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1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70609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PAM5 </a:t>
            </a:r>
            <a:r>
              <a:rPr lang="ru-RU" sz="2800" b="1" dirty="0" smtClean="0"/>
              <a:t>кодирование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4752528"/>
          </a:xfrm>
        </p:spPr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Сигнал 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имеет 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5 уровней  {–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2, –1, 0, +1, +2}. </a:t>
            </a:r>
            <a:endParaRPr lang="ru-RU" altLang="ru-RU" sz="200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Четыре уровня 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{–2, –1, 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+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1, +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2} кодировани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е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информации </a:t>
            </a:r>
            <a:r>
              <a:rPr lang="en-US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{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00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, 01, 10 и 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11</a:t>
            </a:r>
            <a:r>
              <a:rPr lang="en-US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}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.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 </a:t>
            </a:r>
            <a:endParaRPr lang="ru-RU" altLang="ru-RU" sz="200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Уровень 0 (</a:t>
            </a:r>
            <a:r>
              <a:rPr lang="ru-RU" altLang="ru-RU" sz="20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Forward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Error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  <a:latin typeface="+mj-lt"/>
                <a:cs typeface="Times New Roman" pitchFamily="18" charset="0"/>
              </a:rPr>
              <a:t>Correction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, FEC) 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для коррекции 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ошибок. </a:t>
            </a:r>
            <a:endParaRPr lang="ru-RU" altLang="ru-RU" sz="200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  <a:cs typeface="Times New Roman" pitchFamily="18" charset="0"/>
              </a:rPr>
              <a:t>реализуется кодером </a:t>
            </a:r>
            <a:r>
              <a:rPr lang="ru-RU" altLang="ru-RU" sz="2000" dirty="0" err="1">
                <a:solidFill>
                  <a:srgbClr val="000000"/>
                </a:solidFill>
                <a:cs typeface="Times New Roman" pitchFamily="18" charset="0"/>
              </a:rPr>
              <a:t>Треллиса</a:t>
            </a:r>
            <a:r>
              <a:rPr lang="ru-RU" altLang="ru-RU" sz="2000" dirty="0">
                <a:solidFill>
                  <a:srgbClr val="000000"/>
                </a:solidFill>
                <a:cs typeface="Times New Roman" pitchFamily="18" charset="0"/>
              </a:rPr>
              <a:t> и декодером </a:t>
            </a:r>
            <a:r>
              <a:rPr lang="ru-RU" altLang="ru-RU" sz="2000" dirty="0" err="1">
                <a:solidFill>
                  <a:srgbClr val="000000"/>
                </a:solidFill>
                <a:cs typeface="Times New Roman" pitchFamily="18" charset="0"/>
              </a:rPr>
              <a:t>Витерби</a:t>
            </a:r>
            <a:r>
              <a:rPr lang="ru-RU" altLang="ru-RU" sz="2000" dirty="0">
                <a:solidFill>
                  <a:srgbClr val="000000"/>
                </a:solidFill>
                <a:cs typeface="Times New Roman" pitchFamily="18" charset="0"/>
              </a:rPr>
              <a:t>. </a:t>
            </a:r>
            <a:endParaRPr lang="ru-RU" altLang="ru-RU" sz="20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  <a:cs typeface="Times New Roman" pitchFamily="18" charset="0"/>
              </a:rPr>
              <a:t>позволяет </a:t>
            </a:r>
            <a:r>
              <a:rPr lang="ru-RU" altLang="ru-RU" sz="2000" dirty="0">
                <a:solidFill>
                  <a:srgbClr val="000000"/>
                </a:solidFill>
                <a:cs typeface="Times New Roman" pitchFamily="18" charset="0"/>
              </a:rPr>
              <a:t>увеличить помехоустойчивость приемника на 6 дБ.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Битовая 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скорость в два раза больше </a:t>
            </a:r>
            <a:r>
              <a:rPr lang="ru-RU" altLang="ru-RU" sz="20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бодовой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.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в одном дискретном состоянии кодируется два бита,</a:t>
            </a:r>
            <a:endParaRPr lang="ru-RU" altLang="ru-RU" sz="2000" dirty="0">
              <a:latin typeface="+mj-lt"/>
              <a:cs typeface="Arial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кабель 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5-й 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кат. частота 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125 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МГц (</a:t>
            </a:r>
            <a:r>
              <a:rPr lang="ru-RU" altLang="ru-RU" sz="2000" dirty="0" err="1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Мбод</a:t>
            </a: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/с),  скорость 250 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Мбит/с. </a:t>
            </a:r>
            <a:endParaRPr lang="ru-RU" altLang="ru-RU" sz="200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4 кабеля 1000 </a:t>
            </a:r>
            <a:r>
              <a:rPr lang="ru-RU" altLang="ru-RU" sz="20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Мбит/с, </a:t>
            </a:r>
            <a:endParaRPr lang="ru-RU" altLang="ru-RU" sz="2000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endParaRPr lang="ru-RU" sz="2000" dirty="0" smtClean="0">
              <a:latin typeface="+mj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440814"/>
            <a:ext cx="184731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8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3933056"/>
            <a:ext cx="6353321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63888" y="374839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Кодирование </a:t>
            </a:r>
            <a:r>
              <a:rPr lang="en-US" dirty="0" smtClean="0"/>
              <a:t>PAM5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26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36555" y="274638"/>
            <a:ext cx="8450245" cy="562074"/>
          </a:xfrm>
        </p:spPr>
        <p:txBody>
          <a:bodyPr>
            <a:noAutofit/>
          </a:bodyPr>
          <a:lstStyle/>
          <a:p>
            <a:r>
              <a:rPr lang="ru-RU" sz="3000" b="1" dirty="0" smtClean="0"/>
              <a:t>Подключение 1000</a:t>
            </a:r>
            <a:r>
              <a:rPr lang="en-US" sz="3000" b="1" dirty="0" smtClean="0"/>
              <a:t>Base T</a:t>
            </a:r>
            <a:endParaRPr lang="ru-RU" sz="3000" b="1" dirty="0"/>
          </a:p>
        </p:txBody>
      </p:sp>
      <p:grpSp>
        <p:nvGrpSpPr>
          <p:cNvPr id="13" name="Group 73"/>
          <p:cNvGrpSpPr>
            <a:grpSpLocks/>
          </p:cNvGrpSpPr>
          <p:nvPr/>
        </p:nvGrpSpPr>
        <p:grpSpPr bwMode="auto">
          <a:xfrm>
            <a:off x="236555" y="1768475"/>
            <a:ext cx="8610600" cy="990600"/>
            <a:chOff x="144" y="1056"/>
            <a:chExt cx="5424" cy="624"/>
          </a:xfrm>
        </p:grpSpPr>
        <p:sp>
          <p:nvSpPr>
            <p:cNvPr id="14" name="Rectangle 40"/>
            <p:cNvSpPr>
              <a:spLocks noChangeArrowheads="1"/>
            </p:cNvSpPr>
            <p:nvPr/>
          </p:nvSpPr>
          <p:spPr bwMode="auto">
            <a:xfrm>
              <a:off x="144" y="1056"/>
              <a:ext cx="13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ru-RU" sz="1600">
                  <a:effectLst/>
                </a:rPr>
                <a:t>250 Mbps TXD&lt;6</a:t>
              </a:r>
              <a:r>
                <a:rPr lang="ru-RU" altLang="ru-RU" sz="1600">
                  <a:effectLst/>
                </a:rPr>
                <a:t>:7</a:t>
              </a:r>
              <a:r>
                <a:rPr lang="en-US" altLang="ru-RU" sz="1600">
                  <a:effectLst/>
                </a:rPr>
                <a:t>&gt;</a:t>
              </a:r>
              <a:endParaRPr lang="ru-RU" altLang="ru-RU" sz="1600">
                <a:effectLst/>
              </a:endParaRPr>
            </a:p>
          </p:txBody>
        </p:sp>
        <p:sp>
          <p:nvSpPr>
            <p:cNvPr id="15" name="Rectangle 44"/>
            <p:cNvSpPr>
              <a:spLocks noChangeArrowheads="1"/>
            </p:cNvSpPr>
            <p:nvPr/>
          </p:nvSpPr>
          <p:spPr bwMode="auto">
            <a:xfrm>
              <a:off x="2256" y="1200"/>
              <a:ext cx="240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6" name="Freeform 45"/>
            <p:cNvSpPr>
              <a:spLocks/>
            </p:cNvSpPr>
            <p:nvPr/>
          </p:nvSpPr>
          <p:spPr bwMode="auto">
            <a:xfrm>
              <a:off x="1536" y="1104"/>
              <a:ext cx="192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Freeform 47"/>
            <p:cNvSpPr>
              <a:spLocks/>
            </p:cNvSpPr>
            <p:nvPr/>
          </p:nvSpPr>
          <p:spPr bwMode="auto">
            <a:xfrm flipV="1">
              <a:off x="2496" y="1344"/>
              <a:ext cx="720" cy="48"/>
            </a:xfrm>
            <a:custGeom>
              <a:avLst/>
              <a:gdLst>
                <a:gd name="T0" fmla="*/ 0 w 384"/>
                <a:gd name="T1" fmla="*/ 48 h 152"/>
                <a:gd name="T2" fmla="*/ 48 w 384"/>
                <a:gd name="T3" fmla="*/ 144 h 152"/>
                <a:gd name="T4" fmla="*/ 96 w 384"/>
                <a:gd name="T5" fmla="*/ 0 h 152"/>
                <a:gd name="T6" fmla="*/ 144 w 384"/>
                <a:gd name="T7" fmla="*/ 144 h 152"/>
                <a:gd name="T8" fmla="*/ 192 w 384"/>
                <a:gd name="T9" fmla="*/ 0 h 152"/>
                <a:gd name="T10" fmla="*/ 240 w 384"/>
                <a:gd name="T11" fmla="*/ 144 h 152"/>
                <a:gd name="T12" fmla="*/ 288 w 384"/>
                <a:gd name="T13" fmla="*/ 0 h 152"/>
                <a:gd name="T14" fmla="*/ 336 w 384"/>
                <a:gd name="T15" fmla="*/ 144 h 152"/>
                <a:gd name="T16" fmla="*/ 384 w 384"/>
                <a:gd name="T1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152">
                  <a:moveTo>
                    <a:pt x="0" y="48"/>
                  </a:moveTo>
                  <a:cubicBezTo>
                    <a:pt x="16" y="100"/>
                    <a:pt x="32" y="152"/>
                    <a:pt x="48" y="144"/>
                  </a:cubicBezTo>
                  <a:cubicBezTo>
                    <a:pt x="64" y="136"/>
                    <a:pt x="80" y="0"/>
                    <a:pt x="96" y="0"/>
                  </a:cubicBezTo>
                  <a:cubicBezTo>
                    <a:pt x="112" y="0"/>
                    <a:pt x="128" y="144"/>
                    <a:pt x="144" y="144"/>
                  </a:cubicBezTo>
                  <a:cubicBezTo>
                    <a:pt x="160" y="144"/>
                    <a:pt x="176" y="0"/>
                    <a:pt x="192" y="0"/>
                  </a:cubicBezTo>
                  <a:cubicBezTo>
                    <a:pt x="208" y="0"/>
                    <a:pt x="224" y="144"/>
                    <a:pt x="240" y="144"/>
                  </a:cubicBezTo>
                  <a:cubicBezTo>
                    <a:pt x="256" y="144"/>
                    <a:pt x="272" y="0"/>
                    <a:pt x="288" y="0"/>
                  </a:cubicBezTo>
                  <a:cubicBezTo>
                    <a:pt x="304" y="0"/>
                    <a:pt x="320" y="144"/>
                    <a:pt x="336" y="144"/>
                  </a:cubicBezTo>
                  <a:cubicBezTo>
                    <a:pt x="352" y="144"/>
                    <a:pt x="368" y="72"/>
                    <a:pt x="3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2496" y="1344"/>
              <a:ext cx="720" cy="48"/>
            </a:xfrm>
            <a:custGeom>
              <a:avLst/>
              <a:gdLst>
                <a:gd name="T0" fmla="*/ 0 w 384"/>
                <a:gd name="T1" fmla="*/ 48 h 152"/>
                <a:gd name="T2" fmla="*/ 48 w 384"/>
                <a:gd name="T3" fmla="*/ 144 h 152"/>
                <a:gd name="T4" fmla="*/ 96 w 384"/>
                <a:gd name="T5" fmla="*/ 0 h 152"/>
                <a:gd name="T6" fmla="*/ 144 w 384"/>
                <a:gd name="T7" fmla="*/ 144 h 152"/>
                <a:gd name="T8" fmla="*/ 192 w 384"/>
                <a:gd name="T9" fmla="*/ 0 h 152"/>
                <a:gd name="T10" fmla="*/ 240 w 384"/>
                <a:gd name="T11" fmla="*/ 144 h 152"/>
                <a:gd name="T12" fmla="*/ 288 w 384"/>
                <a:gd name="T13" fmla="*/ 0 h 152"/>
                <a:gd name="T14" fmla="*/ 336 w 384"/>
                <a:gd name="T15" fmla="*/ 144 h 152"/>
                <a:gd name="T16" fmla="*/ 384 w 384"/>
                <a:gd name="T1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152">
                  <a:moveTo>
                    <a:pt x="0" y="48"/>
                  </a:moveTo>
                  <a:cubicBezTo>
                    <a:pt x="16" y="100"/>
                    <a:pt x="32" y="152"/>
                    <a:pt x="48" y="144"/>
                  </a:cubicBezTo>
                  <a:cubicBezTo>
                    <a:pt x="64" y="136"/>
                    <a:pt x="80" y="0"/>
                    <a:pt x="96" y="0"/>
                  </a:cubicBezTo>
                  <a:cubicBezTo>
                    <a:pt x="112" y="0"/>
                    <a:pt x="128" y="144"/>
                    <a:pt x="144" y="144"/>
                  </a:cubicBezTo>
                  <a:cubicBezTo>
                    <a:pt x="160" y="144"/>
                    <a:pt x="176" y="0"/>
                    <a:pt x="192" y="0"/>
                  </a:cubicBezTo>
                  <a:cubicBezTo>
                    <a:pt x="208" y="0"/>
                    <a:pt x="224" y="144"/>
                    <a:pt x="240" y="144"/>
                  </a:cubicBezTo>
                  <a:cubicBezTo>
                    <a:pt x="256" y="144"/>
                    <a:pt x="272" y="0"/>
                    <a:pt x="288" y="0"/>
                  </a:cubicBezTo>
                  <a:cubicBezTo>
                    <a:pt x="304" y="0"/>
                    <a:pt x="320" y="144"/>
                    <a:pt x="336" y="144"/>
                  </a:cubicBezTo>
                  <a:cubicBezTo>
                    <a:pt x="352" y="144"/>
                    <a:pt x="368" y="72"/>
                    <a:pt x="3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Rectangle 49"/>
            <p:cNvSpPr>
              <a:spLocks noChangeArrowheads="1"/>
            </p:cNvSpPr>
            <p:nvPr/>
          </p:nvSpPr>
          <p:spPr bwMode="auto">
            <a:xfrm>
              <a:off x="3216" y="1200"/>
              <a:ext cx="240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Rectangle 50"/>
            <p:cNvSpPr>
              <a:spLocks noChangeArrowheads="1"/>
            </p:cNvSpPr>
            <p:nvPr/>
          </p:nvSpPr>
          <p:spPr bwMode="auto">
            <a:xfrm>
              <a:off x="1488" y="115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altLang="ru-RU" sz="1800" b="0">
                  <a:effectLst/>
                </a:rPr>
                <a:t>Т</a:t>
              </a:r>
            </a:p>
          </p:txBody>
        </p:sp>
        <p:sp>
          <p:nvSpPr>
            <p:cNvPr id="21" name="Freeform 51"/>
            <p:cNvSpPr>
              <a:spLocks/>
            </p:cNvSpPr>
            <p:nvPr/>
          </p:nvSpPr>
          <p:spPr bwMode="auto">
            <a:xfrm flipH="1">
              <a:off x="1516" y="1392"/>
              <a:ext cx="215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Rectangle 52"/>
            <p:cNvSpPr>
              <a:spLocks noChangeArrowheads="1"/>
            </p:cNvSpPr>
            <p:nvPr/>
          </p:nvSpPr>
          <p:spPr bwMode="auto">
            <a:xfrm flipH="1">
              <a:off x="1564" y="1440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800" b="0">
                  <a:effectLst/>
                </a:rPr>
                <a:t>R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23" name="Line 53"/>
            <p:cNvSpPr>
              <a:spLocks noChangeShapeType="1"/>
            </p:cNvSpPr>
            <p:nvPr/>
          </p:nvSpPr>
          <p:spPr bwMode="auto">
            <a:xfrm>
              <a:off x="1728" y="1248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4" name="Line 54"/>
            <p:cNvSpPr>
              <a:spLocks noChangeShapeType="1"/>
            </p:cNvSpPr>
            <p:nvPr/>
          </p:nvSpPr>
          <p:spPr bwMode="auto">
            <a:xfrm flipH="1">
              <a:off x="1728" y="1536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5" name="Line 55"/>
            <p:cNvSpPr>
              <a:spLocks noChangeShapeType="1"/>
            </p:cNvSpPr>
            <p:nvPr/>
          </p:nvSpPr>
          <p:spPr bwMode="auto">
            <a:xfrm>
              <a:off x="720" y="1248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6" name="Line 56"/>
            <p:cNvSpPr>
              <a:spLocks noChangeShapeType="1"/>
            </p:cNvSpPr>
            <p:nvPr/>
          </p:nvSpPr>
          <p:spPr bwMode="auto">
            <a:xfrm flipH="1">
              <a:off x="720" y="1536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7" name="Rectangle 57"/>
            <p:cNvSpPr>
              <a:spLocks noChangeArrowheads="1"/>
            </p:cNvSpPr>
            <p:nvPr/>
          </p:nvSpPr>
          <p:spPr bwMode="auto">
            <a:xfrm>
              <a:off x="192" y="1344"/>
              <a:ext cx="1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ru-RU" sz="1600">
                  <a:effectLst/>
                </a:rPr>
                <a:t>250 Mbps RXD&lt;</a:t>
              </a:r>
              <a:r>
                <a:rPr lang="ru-RU" altLang="ru-RU" sz="1600">
                  <a:effectLst/>
                </a:rPr>
                <a:t>6</a:t>
              </a:r>
              <a:r>
                <a:rPr lang="en-US" altLang="ru-RU" sz="1600">
                  <a:effectLst/>
                </a:rPr>
                <a:t>:</a:t>
              </a:r>
              <a:r>
                <a:rPr lang="ru-RU" altLang="ru-RU" sz="1600">
                  <a:effectLst/>
                </a:rPr>
                <a:t>7</a:t>
              </a:r>
              <a:r>
                <a:rPr lang="en-US" altLang="ru-RU" sz="1600">
                  <a:effectLst/>
                </a:rPr>
                <a:t>&gt;</a:t>
              </a:r>
              <a:endParaRPr lang="ru-RU" altLang="ru-RU" sz="1600">
                <a:effectLst/>
              </a:endParaRPr>
            </a:p>
          </p:txBody>
        </p:sp>
        <p:sp>
          <p:nvSpPr>
            <p:cNvPr id="28" name="Line 60"/>
            <p:cNvSpPr>
              <a:spLocks noChangeShapeType="1"/>
            </p:cNvSpPr>
            <p:nvPr/>
          </p:nvSpPr>
          <p:spPr bwMode="auto">
            <a:xfrm>
              <a:off x="3456" y="1248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9" name="Line 61"/>
            <p:cNvSpPr>
              <a:spLocks noChangeShapeType="1"/>
            </p:cNvSpPr>
            <p:nvPr/>
          </p:nvSpPr>
          <p:spPr bwMode="auto">
            <a:xfrm flipH="1">
              <a:off x="3456" y="1536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0" name="Freeform 62"/>
            <p:cNvSpPr>
              <a:spLocks/>
            </p:cNvSpPr>
            <p:nvPr/>
          </p:nvSpPr>
          <p:spPr bwMode="auto">
            <a:xfrm>
              <a:off x="3984" y="1104"/>
              <a:ext cx="192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Rectangle 63"/>
            <p:cNvSpPr>
              <a:spLocks noChangeArrowheads="1"/>
            </p:cNvSpPr>
            <p:nvPr/>
          </p:nvSpPr>
          <p:spPr bwMode="auto">
            <a:xfrm>
              <a:off x="3936" y="115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800" b="0">
                  <a:effectLst/>
                </a:rPr>
                <a:t>R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32" name="Freeform 64"/>
            <p:cNvSpPr>
              <a:spLocks/>
            </p:cNvSpPr>
            <p:nvPr/>
          </p:nvSpPr>
          <p:spPr bwMode="auto">
            <a:xfrm flipH="1">
              <a:off x="3964" y="1392"/>
              <a:ext cx="215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Rectangle 65"/>
            <p:cNvSpPr>
              <a:spLocks noChangeArrowheads="1"/>
            </p:cNvSpPr>
            <p:nvPr/>
          </p:nvSpPr>
          <p:spPr bwMode="auto">
            <a:xfrm flipH="1">
              <a:off x="4016" y="144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800" b="0">
                  <a:effectLst/>
                </a:rPr>
                <a:t>T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34" name="Rectangle 66"/>
            <p:cNvSpPr>
              <a:spLocks noChangeArrowheads="1"/>
            </p:cNvSpPr>
            <p:nvPr/>
          </p:nvSpPr>
          <p:spPr bwMode="auto">
            <a:xfrm>
              <a:off x="4167" y="1056"/>
              <a:ext cx="14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600">
                  <a:effectLst/>
                </a:rPr>
                <a:t>TXD&lt;</a:t>
              </a:r>
              <a:r>
                <a:rPr lang="ru-RU" altLang="ru-RU" sz="1600">
                  <a:effectLst/>
                </a:rPr>
                <a:t>6</a:t>
              </a:r>
              <a:r>
                <a:rPr lang="en-US" altLang="ru-RU" sz="1600">
                  <a:effectLst/>
                </a:rPr>
                <a:t>:</a:t>
              </a:r>
              <a:r>
                <a:rPr lang="ru-RU" altLang="ru-RU" sz="1600">
                  <a:effectLst/>
                </a:rPr>
                <a:t>7</a:t>
              </a:r>
              <a:r>
                <a:rPr lang="en-US" altLang="ru-RU" sz="1600">
                  <a:effectLst/>
                </a:rPr>
                <a:t>&gt; 250 Mbps</a:t>
              </a:r>
              <a:endParaRPr lang="ru-RU" altLang="ru-RU" sz="1600">
                <a:effectLst/>
              </a:endParaRPr>
            </a:p>
          </p:txBody>
        </p:sp>
        <p:sp>
          <p:nvSpPr>
            <p:cNvPr id="35" name="Line 67"/>
            <p:cNvSpPr>
              <a:spLocks noChangeShapeType="1"/>
            </p:cNvSpPr>
            <p:nvPr/>
          </p:nvSpPr>
          <p:spPr bwMode="auto">
            <a:xfrm>
              <a:off x="4167" y="1248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6" name="Line 68"/>
            <p:cNvSpPr>
              <a:spLocks noChangeShapeType="1"/>
            </p:cNvSpPr>
            <p:nvPr/>
          </p:nvSpPr>
          <p:spPr bwMode="auto">
            <a:xfrm flipH="1">
              <a:off x="4167" y="1536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7" name="Rectangle 69"/>
            <p:cNvSpPr>
              <a:spLocks noChangeArrowheads="1"/>
            </p:cNvSpPr>
            <p:nvPr/>
          </p:nvSpPr>
          <p:spPr bwMode="auto">
            <a:xfrm>
              <a:off x="4224" y="1344"/>
              <a:ext cx="1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600">
                  <a:effectLst/>
                </a:rPr>
                <a:t>RXD&lt;</a:t>
              </a:r>
              <a:r>
                <a:rPr lang="ru-RU" altLang="ru-RU" sz="1600">
                  <a:effectLst/>
                </a:rPr>
                <a:t>6</a:t>
              </a:r>
              <a:r>
                <a:rPr lang="en-US" altLang="ru-RU" sz="1600">
                  <a:effectLst/>
                </a:rPr>
                <a:t>:</a:t>
              </a:r>
              <a:r>
                <a:rPr lang="ru-RU" altLang="ru-RU" sz="1600">
                  <a:effectLst/>
                </a:rPr>
                <a:t>7</a:t>
              </a:r>
              <a:r>
                <a:rPr lang="en-US" altLang="ru-RU" sz="1600">
                  <a:effectLst/>
                </a:rPr>
                <a:t>&gt; 250 Mbps</a:t>
              </a:r>
              <a:endParaRPr lang="ru-RU" altLang="ru-RU" sz="1600">
                <a:effectLst/>
              </a:endParaRPr>
            </a:p>
          </p:txBody>
        </p:sp>
        <p:sp>
          <p:nvSpPr>
            <p:cNvPr id="38" name="Rectangle 72"/>
            <p:cNvSpPr>
              <a:spLocks noChangeArrowheads="1"/>
            </p:cNvSpPr>
            <p:nvPr/>
          </p:nvSpPr>
          <p:spPr bwMode="auto">
            <a:xfrm>
              <a:off x="2496" y="1152"/>
              <a:ext cx="7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600">
                  <a:effectLst/>
                </a:rPr>
                <a:t>125 Mbaud</a:t>
              </a:r>
              <a:endParaRPr lang="ru-RU" altLang="ru-RU" sz="1600">
                <a:effectLst/>
              </a:endParaRPr>
            </a:p>
          </p:txBody>
        </p:sp>
      </p:grpSp>
      <p:grpSp>
        <p:nvGrpSpPr>
          <p:cNvPr id="39" name="Group 74"/>
          <p:cNvGrpSpPr>
            <a:grpSpLocks/>
          </p:cNvGrpSpPr>
          <p:nvPr/>
        </p:nvGrpSpPr>
        <p:grpSpPr bwMode="auto">
          <a:xfrm>
            <a:off x="236555" y="2911475"/>
            <a:ext cx="8610600" cy="990600"/>
            <a:chOff x="144" y="1056"/>
            <a:chExt cx="5424" cy="624"/>
          </a:xfrm>
        </p:grpSpPr>
        <p:sp>
          <p:nvSpPr>
            <p:cNvPr id="40" name="Rectangle 75"/>
            <p:cNvSpPr>
              <a:spLocks noChangeArrowheads="1"/>
            </p:cNvSpPr>
            <p:nvPr/>
          </p:nvSpPr>
          <p:spPr bwMode="auto">
            <a:xfrm>
              <a:off x="144" y="1056"/>
              <a:ext cx="13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ru-RU" sz="1600">
                  <a:effectLst/>
                </a:rPr>
                <a:t>250 Mbps TXD&lt;4:5&gt;</a:t>
              </a:r>
              <a:endParaRPr lang="ru-RU" altLang="ru-RU" sz="1600">
                <a:effectLst/>
              </a:endParaRPr>
            </a:p>
          </p:txBody>
        </p:sp>
        <p:sp>
          <p:nvSpPr>
            <p:cNvPr id="41" name="Rectangle 76"/>
            <p:cNvSpPr>
              <a:spLocks noChangeArrowheads="1"/>
            </p:cNvSpPr>
            <p:nvPr/>
          </p:nvSpPr>
          <p:spPr bwMode="auto">
            <a:xfrm>
              <a:off x="2256" y="1200"/>
              <a:ext cx="240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2" name="Freeform 77"/>
            <p:cNvSpPr>
              <a:spLocks/>
            </p:cNvSpPr>
            <p:nvPr/>
          </p:nvSpPr>
          <p:spPr bwMode="auto">
            <a:xfrm>
              <a:off x="1536" y="1104"/>
              <a:ext cx="192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Freeform 78"/>
            <p:cNvSpPr>
              <a:spLocks/>
            </p:cNvSpPr>
            <p:nvPr/>
          </p:nvSpPr>
          <p:spPr bwMode="auto">
            <a:xfrm flipV="1">
              <a:off x="2496" y="1344"/>
              <a:ext cx="720" cy="48"/>
            </a:xfrm>
            <a:custGeom>
              <a:avLst/>
              <a:gdLst>
                <a:gd name="T0" fmla="*/ 0 w 384"/>
                <a:gd name="T1" fmla="*/ 48 h 152"/>
                <a:gd name="T2" fmla="*/ 48 w 384"/>
                <a:gd name="T3" fmla="*/ 144 h 152"/>
                <a:gd name="T4" fmla="*/ 96 w 384"/>
                <a:gd name="T5" fmla="*/ 0 h 152"/>
                <a:gd name="T6" fmla="*/ 144 w 384"/>
                <a:gd name="T7" fmla="*/ 144 h 152"/>
                <a:gd name="T8" fmla="*/ 192 w 384"/>
                <a:gd name="T9" fmla="*/ 0 h 152"/>
                <a:gd name="T10" fmla="*/ 240 w 384"/>
                <a:gd name="T11" fmla="*/ 144 h 152"/>
                <a:gd name="T12" fmla="*/ 288 w 384"/>
                <a:gd name="T13" fmla="*/ 0 h 152"/>
                <a:gd name="T14" fmla="*/ 336 w 384"/>
                <a:gd name="T15" fmla="*/ 144 h 152"/>
                <a:gd name="T16" fmla="*/ 384 w 384"/>
                <a:gd name="T1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152">
                  <a:moveTo>
                    <a:pt x="0" y="48"/>
                  </a:moveTo>
                  <a:cubicBezTo>
                    <a:pt x="16" y="100"/>
                    <a:pt x="32" y="152"/>
                    <a:pt x="48" y="144"/>
                  </a:cubicBezTo>
                  <a:cubicBezTo>
                    <a:pt x="64" y="136"/>
                    <a:pt x="80" y="0"/>
                    <a:pt x="96" y="0"/>
                  </a:cubicBezTo>
                  <a:cubicBezTo>
                    <a:pt x="112" y="0"/>
                    <a:pt x="128" y="144"/>
                    <a:pt x="144" y="144"/>
                  </a:cubicBezTo>
                  <a:cubicBezTo>
                    <a:pt x="160" y="144"/>
                    <a:pt x="176" y="0"/>
                    <a:pt x="192" y="0"/>
                  </a:cubicBezTo>
                  <a:cubicBezTo>
                    <a:pt x="208" y="0"/>
                    <a:pt x="224" y="144"/>
                    <a:pt x="240" y="144"/>
                  </a:cubicBezTo>
                  <a:cubicBezTo>
                    <a:pt x="256" y="144"/>
                    <a:pt x="272" y="0"/>
                    <a:pt x="288" y="0"/>
                  </a:cubicBezTo>
                  <a:cubicBezTo>
                    <a:pt x="304" y="0"/>
                    <a:pt x="320" y="144"/>
                    <a:pt x="336" y="144"/>
                  </a:cubicBezTo>
                  <a:cubicBezTo>
                    <a:pt x="352" y="144"/>
                    <a:pt x="368" y="72"/>
                    <a:pt x="3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Freeform 79"/>
            <p:cNvSpPr>
              <a:spLocks/>
            </p:cNvSpPr>
            <p:nvPr/>
          </p:nvSpPr>
          <p:spPr bwMode="auto">
            <a:xfrm>
              <a:off x="2496" y="1344"/>
              <a:ext cx="720" cy="48"/>
            </a:xfrm>
            <a:custGeom>
              <a:avLst/>
              <a:gdLst>
                <a:gd name="T0" fmla="*/ 0 w 384"/>
                <a:gd name="T1" fmla="*/ 48 h 152"/>
                <a:gd name="T2" fmla="*/ 48 w 384"/>
                <a:gd name="T3" fmla="*/ 144 h 152"/>
                <a:gd name="T4" fmla="*/ 96 w 384"/>
                <a:gd name="T5" fmla="*/ 0 h 152"/>
                <a:gd name="T6" fmla="*/ 144 w 384"/>
                <a:gd name="T7" fmla="*/ 144 h 152"/>
                <a:gd name="T8" fmla="*/ 192 w 384"/>
                <a:gd name="T9" fmla="*/ 0 h 152"/>
                <a:gd name="T10" fmla="*/ 240 w 384"/>
                <a:gd name="T11" fmla="*/ 144 h 152"/>
                <a:gd name="T12" fmla="*/ 288 w 384"/>
                <a:gd name="T13" fmla="*/ 0 h 152"/>
                <a:gd name="T14" fmla="*/ 336 w 384"/>
                <a:gd name="T15" fmla="*/ 144 h 152"/>
                <a:gd name="T16" fmla="*/ 384 w 384"/>
                <a:gd name="T1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152">
                  <a:moveTo>
                    <a:pt x="0" y="48"/>
                  </a:moveTo>
                  <a:cubicBezTo>
                    <a:pt x="16" y="100"/>
                    <a:pt x="32" y="152"/>
                    <a:pt x="48" y="144"/>
                  </a:cubicBezTo>
                  <a:cubicBezTo>
                    <a:pt x="64" y="136"/>
                    <a:pt x="80" y="0"/>
                    <a:pt x="96" y="0"/>
                  </a:cubicBezTo>
                  <a:cubicBezTo>
                    <a:pt x="112" y="0"/>
                    <a:pt x="128" y="144"/>
                    <a:pt x="144" y="144"/>
                  </a:cubicBezTo>
                  <a:cubicBezTo>
                    <a:pt x="160" y="144"/>
                    <a:pt x="176" y="0"/>
                    <a:pt x="192" y="0"/>
                  </a:cubicBezTo>
                  <a:cubicBezTo>
                    <a:pt x="208" y="0"/>
                    <a:pt x="224" y="144"/>
                    <a:pt x="240" y="144"/>
                  </a:cubicBezTo>
                  <a:cubicBezTo>
                    <a:pt x="256" y="144"/>
                    <a:pt x="272" y="0"/>
                    <a:pt x="288" y="0"/>
                  </a:cubicBezTo>
                  <a:cubicBezTo>
                    <a:pt x="304" y="0"/>
                    <a:pt x="320" y="144"/>
                    <a:pt x="336" y="144"/>
                  </a:cubicBezTo>
                  <a:cubicBezTo>
                    <a:pt x="352" y="144"/>
                    <a:pt x="368" y="72"/>
                    <a:pt x="3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Rectangle 80"/>
            <p:cNvSpPr>
              <a:spLocks noChangeArrowheads="1"/>
            </p:cNvSpPr>
            <p:nvPr/>
          </p:nvSpPr>
          <p:spPr bwMode="auto">
            <a:xfrm>
              <a:off x="3216" y="1200"/>
              <a:ext cx="240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6" name="Rectangle 81"/>
            <p:cNvSpPr>
              <a:spLocks noChangeArrowheads="1"/>
            </p:cNvSpPr>
            <p:nvPr/>
          </p:nvSpPr>
          <p:spPr bwMode="auto">
            <a:xfrm>
              <a:off x="1488" y="115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altLang="ru-RU" sz="1800" b="0">
                  <a:effectLst/>
                </a:rPr>
                <a:t>Т</a:t>
              </a:r>
            </a:p>
          </p:txBody>
        </p:sp>
        <p:sp>
          <p:nvSpPr>
            <p:cNvPr id="47" name="Freeform 82"/>
            <p:cNvSpPr>
              <a:spLocks/>
            </p:cNvSpPr>
            <p:nvPr/>
          </p:nvSpPr>
          <p:spPr bwMode="auto">
            <a:xfrm flipH="1">
              <a:off x="1516" y="1392"/>
              <a:ext cx="215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8" name="Rectangle 83"/>
            <p:cNvSpPr>
              <a:spLocks noChangeArrowheads="1"/>
            </p:cNvSpPr>
            <p:nvPr/>
          </p:nvSpPr>
          <p:spPr bwMode="auto">
            <a:xfrm flipH="1">
              <a:off x="1564" y="1440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800" b="0" dirty="0">
                  <a:effectLst/>
                </a:rPr>
                <a:t>R</a:t>
              </a:r>
              <a:endParaRPr lang="ru-RU" altLang="ru-RU" sz="1800" b="0" dirty="0">
                <a:effectLst/>
              </a:endParaRPr>
            </a:p>
          </p:txBody>
        </p:sp>
        <p:sp>
          <p:nvSpPr>
            <p:cNvPr id="49" name="Line 84"/>
            <p:cNvSpPr>
              <a:spLocks noChangeShapeType="1"/>
            </p:cNvSpPr>
            <p:nvPr/>
          </p:nvSpPr>
          <p:spPr bwMode="auto">
            <a:xfrm>
              <a:off x="1728" y="1248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0" name="Line 85"/>
            <p:cNvSpPr>
              <a:spLocks noChangeShapeType="1"/>
            </p:cNvSpPr>
            <p:nvPr/>
          </p:nvSpPr>
          <p:spPr bwMode="auto">
            <a:xfrm flipH="1">
              <a:off x="1728" y="1536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1" name="Line 86"/>
            <p:cNvSpPr>
              <a:spLocks noChangeShapeType="1"/>
            </p:cNvSpPr>
            <p:nvPr/>
          </p:nvSpPr>
          <p:spPr bwMode="auto">
            <a:xfrm>
              <a:off x="720" y="1248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2" name="Line 87"/>
            <p:cNvSpPr>
              <a:spLocks noChangeShapeType="1"/>
            </p:cNvSpPr>
            <p:nvPr/>
          </p:nvSpPr>
          <p:spPr bwMode="auto">
            <a:xfrm flipH="1">
              <a:off x="720" y="1536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3" name="Rectangle 88"/>
            <p:cNvSpPr>
              <a:spLocks noChangeArrowheads="1"/>
            </p:cNvSpPr>
            <p:nvPr/>
          </p:nvSpPr>
          <p:spPr bwMode="auto">
            <a:xfrm>
              <a:off x="192" y="1344"/>
              <a:ext cx="1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ru-RU" sz="1600">
                  <a:effectLst/>
                </a:rPr>
                <a:t>250 Mbps RXD&lt;4:5&gt;</a:t>
              </a:r>
              <a:endParaRPr lang="ru-RU" altLang="ru-RU" sz="1600">
                <a:effectLst/>
              </a:endParaRPr>
            </a:p>
          </p:txBody>
        </p:sp>
        <p:sp>
          <p:nvSpPr>
            <p:cNvPr id="54" name="Line 89"/>
            <p:cNvSpPr>
              <a:spLocks noChangeShapeType="1"/>
            </p:cNvSpPr>
            <p:nvPr/>
          </p:nvSpPr>
          <p:spPr bwMode="auto">
            <a:xfrm>
              <a:off x="3456" y="1248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5" name="Line 90"/>
            <p:cNvSpPr>
              <a:spLocks noChangeShapeType="1"/>
            </p:cNvSpPr>
            <p:nvPr/>
          </p:nvSpPr>
          <p:spPr bwMode="auto">
            <a:xfrm flipH="1">
              <a:off x="3456" y="1536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56" name="Freeform 91"/>
            <p:cNvSpPr>
              <a:spLocks/>
            </p:cNvSpPr>
            <p:nvPr/>
          </p:nvSpPr>
          <p:spPr bwMode="auto">
            <a:xfrm>
              <a:off x="3984" y="1104"/>
              <a:ext cx="192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7" name="Rectangle 92"/>
            <p:cNvSpPr>
              <a:spLocks noChangeArrowheads="1"/>
            </p:cNvSpPr>
            <p:nvPr/>
          </p:nvSpPr>
          <p:spPr bwMode="auto">
            <a:xfrm>
              <a:off x="3936" y="115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800" b="0">
                  <a:effectLst/>
                </a:rPr>
                <a:t>R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58" name="Freeform 93"/>
            <p:cNvSpPr>
              <a:spLocks/>
            </p:cNvSpPr>
            <p:nvPr/>
          </p:nvSpPr>
          <p:spPr bwMode="auto">
            <a:xfrm flipH="1">
              <a:off x="3964" y="1392"/>
              <a:ext cx="215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59" name="Rectangle 94"/>
            <p:cNvSpPr>
              <a:spLocks noChangeArrowheads="1"/>
            </p:cNvSpPr>
            <p:nvPr/>
          </p:nvSpPr>
          <p:spPr bwMode="auto">
            <a:xfrm flipH="1">
              <a:off x="4016" y="144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800" b="0">
                  <a:effectLst/>
                </a:rPr>
                <a:t>T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60" name="Rectangle 95"/>
            <p:cNvSpPr>
              <a:spLocks noChangeArrowheads="1"/>
            </p:cNvSpPr>
            <p:nvPr/>
          </p:nvSpPr>
          <p:spPr bwMode="auto">
            <a:xfrm>
              <a:off x="4167" y="1056"/>
              <a:ext cx="14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600">
                  <a:effectLst/>
                </a:rPr>
                <a:t>TXD&lt;4:5&gt; 250 Mbps</a:t>
              </a:r>
              <a:endParaRPr lang="ru-RU" altLang="ru-RU" sz="1600">
                <a:effectLst/>
              </a:endParaRPr>
            </a:p>
          </p:txBody>
        </p:sp>
        <p:sp>
          <p:nvSpPr>
            <p:cNvPr id="61" name="Line 96"/>
            <p:cNvSpPr>
              <a:spLocks noChangeShapeType="1"/>
            </p:cNvSpPr>
            <p:nvPr/>
          </p:nvSpPr>
          <p:spPr bwMode="auto">
            <a:xfrm>
              <a:off x="4167" y="1248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2" name="Line 97"/>
            <p:cNvSpPr>
              <a:spLocks noChangeShapeType="1"/>
            </p:cNvSpPr>
            <p:nvPr/>
          </p:nvSpPr>
          <p:spPr bwMode="auto">
            <a:xfrm flipH="1">
              <a:off x="4167" y="1536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3" name="Rectangle 98"/>
            <p:cNvSpPr>
              <a:spLocks noChangeArrowheads="1"/>
            </p:cNvSpPr>
            <p:nvPr/>
          </p:nvSpPr>
          <p:spPr bwMode="auto">
            <a:xfrm>
              <a:off x="4224" y="1344"/>
              <a:ext cx="1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600">
                  <a:effectLst/>
                </a:rPr>
                <a:t>RXD&lt;4:5&gt; 250 Mbps</a:t>
              </a:r>
              <a:endParaRPr lang="ru-RU" altLang="ru-RU" sz="1600">
                <a:effectLst/>
              </a:endParaRPr>
            </a:p>
          </p:txBody>
        </p:sp>
        <p:sp>
          <p:nvSpPr>
            <p:cNvPr id="64" name="Rectangle 99"/>
            <p:cNvSpPr>
              <a:spLocks noChangeArrowheads="1"/>
            </p:cNvSpPr>
            <p:nvPr/>
          </p:nvSpPr>
          <p:spPr bwMode="auto">
            <a:xfrm>
              <a:off x="2496" y="1152"/>
              <a:ext cx="7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600" dirty="0">
                  <a:effectLst/>
                </a:rPr>
                <a:t>125 </a:t>
              </a:r>
              <a:r>
                <a:rPr lang="en-US" altLang="ru-RU" sz="1600" dirty="0" err="1">
                  <a:effectLst/>
                </a:rPr>
                <a:t>Mbaud</a:t>
              </a:r>
              <a:endParaRPr lang="ru-RU" altLang="ru-RU" sz="1600" dirty="0">
                <a:effectLst/>
              </a:endParaRPr>
            </a:p>
          </p:txBody>
        </p:sp>
      </p:grpSp>
      <p:grpSp>
        <p:nvGrpSpPr>
          <p:cNvPr id="65" name="Group 100"/>
          <p:cNvGrpSpPr>
            <a:grpSpLocks/>
          </p:cNvGrpSpPr>
          <p:nvPr/>
        </p:nvGrpSpPr>
        <p:grpSpPr bwMode="auto">
          <a:xfrm>
            <a:off x="236555" y="4054475"/>
            <a:ext cx="8610600" cy="990600"/>
            <a:chOff x="144" y="1056"/>
            <a:chExt cx="5424" cy="624"/>
          </a:xfrm>
        </p:grpSpPr>
        <p:sp>
          <p:nvSpPr>
            <p:cNvPr id="66" name="Rectangle 101"/>
            <p:cNvSpPr>
              <a:spLocks noChangeArrowheads="1"/>
            </p:cNvSpPr>
            <p:nvPr/>
          </p:nvSpPr>
          <p:spPr bwMode="auto">
            <a:xfrm>
              <a:off x="144" y="1056"/>
              <a:ext cx="13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ru-RU" sz="1600">
                  <a:effectLst/>
                </a:rPr>
                <a:t>250 Mbps TXD&lt;2:3&gt;</a:t>
              </a:r>
              <a:endParaRPr lang="ru-RU" altLang="ru-RU" sz="1600">
                <a:effectLst/>
              </a:endParaRPr>
            </a:p>
          </p:txBody>
        </p:sp>
        <p:sp>
          <p:nvSpPr>
            <p:cNvPr id="67" name="Rectangle 102"/>
            <p:cNvSpPr>
              <a:spLocks noChangeArrowheads="1"/>
            </p:cNvSpPr>
            <p:nvPr/>
          </p:nvSpPr>
          <p:spPr bwMode="auto">
            <a:xfrm>
              <a:off x="2256" y="1200"/>
              <a:ext cx="240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68" name="Freeform 103"/>
            <p:cNvSpPr>
              <a:spLocks/>
            </p:cNvSpPr>
            <p:nvPr/>
          </p:nvSpPr>
          <p:spPr bwMode="auto">
            <a:xfrm>
              <a:off x="1536" y="1104"/>
              <a:ext cx="192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9" name="Freeform 104"/>
            <p:cNvSpPr>
              <a:spLocks/>
            </p:cNvSpPr>
            <p:nvPr/>
          </p:nvSpPr>
          <p:spPr bwMode="auto">
            <a:xfrm flipV="1">
              <a:off x="2496" y="1344"/>
              <a:ext cx="720" cy="48"/>
            </a:xfrm>
            <a:custGeom>
              <a:avLst/>
              <a:gdLst>
                <a:gd name="T0" fmla="*/ 0 w 384"/>
                <a:gd name="T1" fmla="*/ 48 h 152"/>
                <a:gd name="T2" fmla="*/ 48 w 384"/>
                <a:gd name="T3" fmla="*/ 144 h 152"/>
                <a:gd name="T4" fmla="*/ 96 w 384"/>
                <a:gd name="T5" fmla="*/ 0 h 152"/>
                <a:gd name="T6" fmla="*/ 144 w 384"/>
                <a:gd name="T7" fmla="*/ 144 h 152"/>
                <a:gd name="T8" fmla="*/ 192 w 384"/>
                <a:gd name="T9" fmla="*/ 0 h 152"/>
                <a:gd name="T10" fmla="*/ 240 w 384"/>
                <a:gd name="T11" fmla="*/ 144 h 152"/>
                <a:gd name="T12" fmla="*/ 288 w 384"/>
                <a:gd name="T13" fmla="*/ 0 h 152"/>
                <a:gd name="T14" fmla="*/ 336 w 384"/>
                <a:gd name="T15" fmla="*/ 144 h 152"/>
                <a:gd name="T16" fmla="*/ 384 w 384"/>
                <a:gd name="T1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152">
                  <a:moveTo>
                    <a:pt x="0" y="48"/>
                  </a:moveTo>
                  <a:cubicBezTo>
                    <a:pt x="16" y="100"/>
                    <a:pt x="32" y="152"/>
                    <a:pt x="48" y="144"/>
                  </a:cubicBezTo>
                  <a:cubicBezTo>
                    <a:pt x="64" y="136"/>
                    <a:pt x="80" y="0"/>
                    <a:pt x="96" y="0"/>
                  </a:cubicBezTo>
                  <a:cubicBezTo>
                    <a:pt x="112" y="0"/>
                    <a:pt x="128" y="144"/>
                    <a:pt x="144" y="144"/>
                  </a:cubicBezTo>
                  <a:cubicBezTo>
                    <a:pt x="160" y="144"/>
                    <a:pt x="176" y="0"/>
                    <a:pt x="192" y="0"/>
                  </a:cubicBezTo>
                  <a:cubicBezTo>
                    <a:pt x="208" y="0"/>
                    <a:pt x="224" y="144"/>
                    <a:pt x="240" y="144"/>
                  </a:cubicBezTo>
                  <a:cubicBezTo>
                    <a:pt x="256" y="144"/>
                    <a:pt x="272" y="0"/>
                    <a:pt x="288" y="0"/>
                  </a:cubicBezTo>
                  <a:cubicBezTo>
                    <a:pt x="304" y="0"/>
                    <a:pt x="320" y="144"/>
                    <a:pt x="336" y="144"/>
                  </a:cubicBezTo>
                  <a:cubicBezTo>
                    <a:pt x="352" y="144"/>
                    <a:pt x="368" y="72"/>
                    <a:pt x="3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0" name="Freeform 105"/>
            <p:cNvSpPr>
              <a:spLocks/>
            </p:cNvSpPr>
            <p:nvPr/>
          </p:nvSpPr>
          <p:spPr bwMode="auto">
            <a:xfrm>
              <a:off x="2496" y="1344"/>
              <a:ext cx="720" cy="48"/>
            </a:xfrm>
            <a:custGeom>
              <a:avLst/>
              <a:gdLst>
                <a:gd name="T0" fmla="*/ 0 w 384"/>
                <a:gd name="T1" fmla="*/ 48 h 152"/>
                <a:gd name="T2" fmla="*/ 48 w 384"/>
                <a:gd name="T3" fmla="*/ 144 h 152"/>
                <a:gd name="T4" fmla="*/ 96 w 384"/>
                <a:gd name="T5" fmla="*/ 0 h 152"/>
                <a:gd name="T6" fmla="*/ 144 w 384"/>
                <a:gd name="T7" fmla="*/ 144 h 152"/>
                <a:gd name="T8" fmla="*/ 192 w 384"/>
                <a:gd name="T9" fmla="*/ 0 h 152"/>
                <a:gd name="T10" fmla="*/ 240 w 384"/>
                <a:gd name="T11" fmla="*/ 144 h 152"/>
                <a:gd name="T12" fmla="*/ 288 w 384"/>
                <a:gd name="T13" fmla="*/ 0 h 152"/>
                <a:gd name="T14" fmla="*/ 336 w 384"/>
                <a:gd name="T15" fmla="*/ 144 h 152"/>
                <a:gd name="T16" fmla="*/ 384 w 384"/>
                <a:gd name="T1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152">
                  <a:moveTo>
                    <a:pt x="0" y="48"/>
                  </a:moveTo>
                  <a:cubicBezTo>
                    <a:pt x="16" y="100"/>
                    <a:pt x="32" y="152"/>
                    <a:pt x="48" y="144"/>
                  </a:cubicBezTo>
                  <a:cubicBezTo>
                    <a:pt x="64" y="136"/>
                    <a:pt x="80" y="0"/>
                    <a:pt x="96" y="0"/>
                  </a:cubicBezTo>
                  <a:cubicBezTo>
                    <a:pt x="112" y="0"/>
                    <a:pt x="128" y="144"/>
                    <a:pt x="144" y="144"/>
                  </a:cubicBezTo>
                  <a:cubicBezTo>
                    <a:pt x="160" y="144"/>
                    <a:pt x="176" y="0"/>
                    <a:pt x="192" y="0"/>
                  </a:cubicBezTo>
                  <a:cubicBezTo>
                    <a:pt x="208" y="0"/>
                    <a:pt x="224" y="144"/>
                    <a:pt x="240" y="144"/>
                  </a:cubicBezTo>
                  <a:cubicBezTo>
                    <a:pt x="256" y="144"/>
                    <a:pt x="272" y="0"/>
                    <a:pt x="288" y="0"/>
                  </a:cubicBezTo>
                  <a:cubicBezTo>
                    <a:pt x="304" y="0"/>
                    <a:pt x="320" y="144"/>
                    <a:pt x="336" y="144"/>
                  </a:cubicBezTo>
                  <a:cubicBezTo>
                    <a:pt x="352" y="144"/>
                    <a:pt x="368" y="72"/>
                    <a:pt x="3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1" name="Rectangle 106"/>
            <p:cNvSpPr>
              <a:spLocks noChangeArrowheads="1"/>
            </p:cNvSpPr>
            <p:nvPr/>
          </p:nvSpPr>
          <p:spPr bwMode="auto">
            <a:xfrm>
              <a:off x="3216" y="1200"/>
              <a:ext cx="240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2" name="Rectangle 107"/>
            <p:cNvSpPr>
              <a:spLocks noChangeArrowheads="1"/>
            </p:cNvSpPr>
            <p:nvPr/>
          </p:nvSpPr>
          <p:spPr bwMode="auto">
            <a:xfrm>
              <a:off x="1488" y="115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altLang="ru-RU" sz="1800" b="0">
                  <a:effectLst/>
                </a:rPr>
                <a:t>Т</a:t>
              </a:r>
            </a:p>
          </p:txBody>
        </p:sp>
        <p:sp>
          <p:nvSpPr>
            <p:cNvPr id="73" name="Freeform 108"/>
            <p:cNvSpPr>
              <a:spLocks/>
            </p:cNvSpPr>
            <p:nvPr/>
          </p:nvSpPr>
          <p:spPr bwMode="auto">
            <a:xfrm flipH="1">
              <a:off x="1516" y="1392"/>
              <a:ext cx="215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4" name="Rectangle 109"/>
            <p:cNvSpPr>
              <a:spLocks noChangeArrowheads="1"/>
            </p:cNvSpPr>
            <p:nvPr/>
          </p:nvSpPr>
          <p:spPr bwMode="auto">
            <a:xfrm flipH="1">
              <a:off x="1564" y="1440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800" b="0">
                  <a:effectLst/>
                </a:rPr>
                <a:t>R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75" name="Line 110"/>
            <p:cNvSpPr>
              <a:spLocks noChangeShapeType="1"/>
            </p:cNvSpPr>
            <p:nvPr/>
          </p:nvSpPr>
          <p:spPr bwMode="auto">
            <a:xfrm>
              <a:off x="1728" y="1248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6" name="Line 111"/>
            <p:cNvSpPr>
              <a:spLocks noChangeShapeType="1"/>
            </p:cNvSpPr>
            <p:nvPr/>
          </p:nvSpPr>
          <p:spPr bwMode="auto">
            <a:xfrm flipH="1">
              <a:off x="1728" y="1536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7" name="Line 112"/>
            <p:cNvSpPr>
              <a:spLocks noChangeShapeType="1"/>
            </p:cNvSpPr>
            <p:nvPr/>
          </p:nvSpPr>
          <p:spPr bwMode="auto">
            <a:xfrm>
              <a:off x="720" y="1248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8" name="Line 113"/>
            <p:cNvSpPr>
              <a:spLocks noChangeShapeType="1"/>
            </p:cNvSpPr>
            <p:nvPr/>
          </p:nvSpPr>
          <p:spPr bwMode="auto">
            <a:xfrm flipH="1">
              <a:off x="720" y="1536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9" name="Rectangle 114"/>
            <p:cNvSpPr>
              <a:spLocks noChangeArrowheads="1"/>
            </p:cNvSpPr>
            <p:nvPr/>
          </p:nvSpPr>
          <p:spPr bwMode="auto">
            <a:xfrm>
              <a:off x="192" y="1344"/>
              <a:ext cx="1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ru-RU" sz="1600">
                  <a:effectLst/>
                </a:rPr>
                <a:t>250 Mbps RXD&lt;2:3&gt;</a:t>
              </a:r>
              <a:endParaRPr lang="ru-RU" altLang="ru-RU" sz="1600">
                <a:effectLst/>
              </a:endParaRPr>
            </a:p>
          </p:txBody>
        </p:sp>
        <p:sp>
          <p:nvSpPr>
            <p:cNvPr id="80" name="Line 115"/>
            <p:cNvSpPr>
              <a:spLocks noChangeShapeType="1"/>
            </p:cNvSpPr>
            <p:nvPr/>
          </p:nvSpPr>
          <p:spPr bwMode="auto">
            <a:xfrm>
              <a:off x="3456" y="1248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1" name="Line 116"/>
            <p:cNvSpPr>
              <a:spLocks noChangeShapeType="1"/>
            </p:cNvSpPr>
            <p:nvPr/>
          </p:nvSpPr>
          <p:spPr bwMode="auto">
            <a:xfrm flipH="1">
              <a:off x="3456" y="1536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2" name="Freeform 117"/>
            <p:cNvSpPr>
              <a:spLocks/>
            </p:cNvSpPr>
            <p:nvPr/>
          </p:nvSpPr>
          <p:spPr bwMode="auto">
            <a:xfrm>
              <a:off x="3984" y="1104"/>
              <a:ext cx="192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3" name="Rectangle 118"/>
            <p:cNvSpPr>
              <a:spLocks noChangeArrowheads="1"/>
            </p:cNvSpPr>
            <p:nvPr/>
          </p:nvSpPr>
          <p:spPr bwMode="auto">
            <a:xfrm>
              <a:off x="3936" y="115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800" b="0">
                  <a:effectLst/>
                </a:rPr>
                <a:t>R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84" name="Freeform 119"/>
            <p:cNvSpPr>
              <a:spLocks/>
            </p:cNvSpPr>
            <p:nvPr/>
          </p:nvSpPr>
          <p:spPr bwMode="auto">
            <a:xfrm flipH="1">
              <a:off x="3964" y="1392"/>
              <a:ext cx="215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5" name="Rectangle 120"/>
            <p:cNvSpPr>
              <a:spLocks noChangeArrowheads="1"/>
            </p:cNvSpPr>
            <p:nvPr/>
          </p:nvSpPr>
          <p:spPr bwMode="auto">
            <a:xfrm flipH="1">
              <a:off x="4016" y="144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800" b="0">
                  <a:effectLst/>
                </a:rPr>
                <a:t>T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86" name="Rectangle 121"/>
            <p:cNvSpPr>
              <a:spLocks noChangeArrowheads="1"/>
            </p:cNvSpPr>
            <p:nvPr/>
          </p:nvSpPr>
          <p:spPr bwMode="auto">
            <a:xfrm>
              <a:off x="4167" y="1056"/>
              <a:ext cx="14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600">
                  <a:effectLst/>
                </a:rPr>
                <a:t>TXD&lt;2:3&gt; 250 Mbps</a:t>
              </a:r>
              <a:endParaRPr lang="ru-RU" altLang="ru-RU" sz="1600">
                <a:effectLst/>
              </a:endParaRPr>
            </a:p>
          </p:txBody>
        </p:sp>
        <p:sp>
          <p:nvSpPr>
            <p:cNvPr id="87" name="Line 122"/>
            <p:cNvSpPr>
              <a:spLocks noChangeShapeType="1"/>
            </p:cNvSpPr>
            <p:nvPr/>
          </p:nvSpPr>
          <p:spPr bwMode="auto">
            <a:xfrm>
              <a:off x="4167" y="1248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8" name="Line 123"/>
            <p:cNvSpPr>
              <a:spLocks noChangeShapeType="1"/>
            </p:cNvSpPr>
            <p:nvPr/>
          </p:nvSpPr>
          <p:spPr bwMode="auto">
            <a:xfrm flipH="1">
              <a:off x="4167" y="1536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9" name="Rectangle 124"/>
            <p:cNvSpPr>
              <a:spLocks noChangeArrowheads="1"/>
            </p:cNvSpPr>
            <p:nvPr/>
          </p:nvSpPr>
          <p:spPr bwMode="auto">
            <a:xfrm>
              <a:off x="4224" y="1344"/>
              <a:ext cx="1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600">
                  <a:effectLst/>
                </a:rPr>
                <a:t>RXD&lt;2:3&gt; 250 Mbps</a:t>
              </a:r>
              <a:endParaRPr lang="ru-RU" altLang="ru-RU" sz="1600">
                <a:effectLst/>
              </a:endParaRPr>
            </a:p>
          </p:txBody>
        </p:sp>
        <p:sp>
          <p:nvSpPr>
            <p:cNvPr id="90" name="Rectangle 125"/>
            <p:cNvSpPr>
              <a:spLocks noChangeArrowheads="1"/>
            </p:cNvSpPr>
            <p:nvPr/>
          </p:nvSpPr>
          <p:spPr bwMode="auto">
            <a:xfrm>
              <a:off x="2496" y="1152"/>
              <a:ext cx="7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600">
                  <a:effectLst/>
                </a:rPr>
                <a:t>125 Mbaud</a:t>
              </a:r>
              <a:endParaRPr lang="ru-RU" altLang="ru-RU" sz="1600">
                <a:effectLst/>
              </a:endParaRPr>
            </a:p>
          </p:txBody>
        </p:sp>
      </p:grpSp>
      <p:grpSp>
        <p:nvGrpSpPr>
          <p:cNvPr id="91" name="Group 126"/>
          <p:cNvGrpSpPr>
            <a:grpSpLocks/>
          </p:cNvGrpSpPr>
          <p:nvPr/>
        </p:nvGrpSpPr>
        <p:grpSpPr bwMode="auto">
          <a:xfrm>
            <a:off x="236555" y="5197475"/>
            <a:ext cx="8610600" cy="990600"/>
            <a:chOff x="144" y="1056"/>
            <a:chExt cx="5424" cy="624"/>
          </a:xfrm>
        </p:grpSpPr>
        <p:sp>
          <p:nvSpPr>
            <p:cNvPr id="92" name="Rectangle 127"/>
            <p:cNvSpPr>
              <a:spLocks noChangeArrowheads="1"/>
            </p:cNvSpPr>
            <p:nvPr/>
          </p:nvSpPr>
          <p:spPr bwMode="auto">
            <a:xfrm>
              <a:off x="144" y="1056"/>
              <a:ext cx="138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ru-RU" sz="1600">
                  <a:effectLst/>
                </a:rPr>
                <a:t>250 Mbps TXD&lt;0:1&gt;</a:t>
              </a:r>
              <a:endParaRPr lang="ru-RU" altLang="ru-RU" sz="1600">
                <a:effectLst/>
              </a:endParaRPr>
            </a:p>
          </p:txBody>
        </p:sp>
        <p:sp>
          <p:nvSpPr>
            <p:cNvPr id="93" name="Rectangle 128"/>
            <p:cNvSpPr>
              <a:spLocks noChangeArrowheads="1"/>
            </p:cNvSpPr>
            <p:nvPr/>
          </p:nvSpPr>
          <p:spPr bwMode="auto">
            <a:xfrm>
              <a:off x="2256" y="1200"/>
              <a:ext cx="240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4" name="Freeform 129"/>
            <p:cNvSpPr>
              <a:spLocks/>
            </p:cNvSpPr>
            <p:nvPr/>
          </p:nvSpPr>
          <p:spPr bwMode="auto">
            <a:xfrm>
              <a:off x="1536" y="1104"/>
              <a:ext cx="192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5" name="Freeform 130"/>
            <p:cNvSpPr>
              <a:spLocks/>
            </p:cNvSpPr>
            <p:nvPr/>
          </p:nvSpPr>
          <p:spPr bwMode="auto">
            <a:xfrm flipV="1">
              <a:off x="2496" y="1344"/>
              <a:ext cx="720" cy="48"/>
            </a:xfrm>
            <a:custGeom>
              <a:avLst/>
              <a:gdLst>
                <a:gd name="T0" fmla="*/ 0 w 384"/>
                <a:gd name="T1" fmla="*/ 48 h 152"/>
                <a:gd name="T2" fmla="*/ 48 w 384"/>
                <a:gd name="T3" fmla="*/ 144 h 152"/>
                <a:gd name="T4" fmla="*/ 96 w 384"/>
                <a:gd name="T5" fmla="*/ 0 h 152"/>
                <a:gd name="T6" fmla="*/ 144 w 384"/>
                <a:gd name="T7" fmla="*/ 144 h 152"/>
                <a:gd name="T8" fmla="*/ 192 w 384"/>
                <a:gd name="T9" fmla="*/ 0 h 152"/>
                <a:gd name="T10" fmla="*/ 240 w 384"/>
                <a:gd name="T11" fmla="*/ 144 h 152"/>
                <a:gd name="T12" fmla="*/ 288 w 384"/>
                <a:gd name="T13" fmla="*/ 0 h 152"/>
                <a:gd name="T14" fmla="*/ 336 w 384"/>
                <a:gd name="T15" fmla="*/ 144 h 152"/>
                <a:gd name="T16" fmla="*/ 384 w 384"/>
                <a:gd name="T1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152">
                  <a:moveTo>
                    <a:pt x="0" y="48"/>
                  </a:moveTo>
                  <a:cubicBezTo>
                    <a:pt x="16" y="100"/>
                    <a:pt x="32" y="152"/>
                    <a:pt x="48" y="144"/>
                  </a:cubicBezTo>
                  <a:cubicBezTo>
                    <a:pt x="64" y="136"/>
                    <a:pt x="80" y="0"/>
                    <a:pt x="96" y="0"/>
                  </a:cubicBezTo>
                  <a:cubicBezTo>
                    <a:pt x="112" y="0"/>
                    <a:pt x="128" y="144"/>
                    <a:pt x="144" y="144"/>
                  </a:cubicBezTo>
                  <a:cubicBezTo>
                    <a:pt x="160" y="144"/>
                    <a:pt x="176" y="0"/>
                    <a:pt x="192" y="0"/>
                  </a:cubicBezTo>
                  <a:cubicBezTo>
                    <a:pt x="208" y="0"/>
                    <a:pt x="224" y="144"/>
                    <a:pt x="240" y="144"/>
                  </a:cubicBezTo>
                  <a:cubicBezTo>
                    <a:pt x="256" y="144"/>
                    <a:pt x="272" y="0"/>
                    <a:pt x="288" y="0"/>
                  </a:cubicBezTo>
                  <a:cubicBezTo>
                    <a:pt x="304" y="0"/>
                    <a:pt x="320" y="144"/>
                    <a:pt x="336" y="144"/>
                  </a:cubicBezTo>
                  <a:cubicBezTo>
                    <a:pt x="352" y="144"/>
                    <a:pt x="368" y="72"/>
                    <a:pt x="3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6" name="Freeform 131"/>
            <p:cNvSpPr>
              <a:spLocks/>
            </p:cNvSpPr>
            <p:nvPr/>
          </p:nvSpPr>
          <p:spPr bwMode="auto">
            <a:xfrm>
              <a:off x="2496" y="1344"/>
              <a:ext cx="720" cy="48"/>
            </a:xfrm>
            <a:custGeom>
              <a:avLst/>
              <a:gdLst>
                <a:gd name="T0" fmla="*/ 0 w 384"/>
                <a:gd name="T1" fmla="*/ 48 h 152"/>
                <a:gd name="T2" fmla="*/ 48 w 384"/>
                <a:gd name="T3" fmla="*/ 144 h 152"/>
                <a:gd name="T4" fmla="*/ 96 w 384"/>
                <a:gd name="T5" fmla="*/ 0 h 152"/>
                <a:gd name="T6" fmla="*/ 144 w 384"/>
                <a:gd name="T7" fmla="*/ 144 h 152"/>
                <a:gd name="T8" fmla="*/ 192 w 384"/>
                <a:gd name="T9" fmla="*/ 0 h 152"/>
                <a:gd name="T10" fmla="*/ 240 w 384"/>
                <a:gd name="T11" fmla="*/ 144 h 152"/>
                <a:gd name="T12" fmla="*/ 288 w 384"/>
                <a:gd name="T13" fmla="*/ 0 h 152"/>
                <a:gd name="T14" fmla="*/ 336 w 384"/>
                <a:gd name="T15" fmla="*/ 144 h 152"/>
                <a:gd name="T16" fmla="*/ 384 w 384"/>
                <a:gd name="T17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4" h="152">
                  <a:moveTo>
                    <a:pt x="0" y="48"/>
                  </a:moveTo>
                  <a:cubicBezTo>
                    <a:pt x="16" y="100"/>
                    <a:pt x="32" y="152"/>
                    <a:pt x="48" y="144"/>
                  </a:cubicBezTo>
                  <a:cubicBezTo>
                    <a:pt x="64" y="136"/>
                    <a:pt x="80" y="0"/>
                    <a:pt x="96" y="0"/>
                  </a:cubicBezTo>
                  <a:cubicBezTo>
                    <a:pt x="112" y="0"/>
                    <a:pt x="128" y="144"/>
                    <a:pt x="144" y="144"/>
                  </a:cubicBezTo>
                  <a:cubicBezTo>
                    <a:pt x="160" y="144"/>
                    <a:pt x="176" y="0"/>
                    <a:pt x="192" y="0"/>
                  </a:cubicBezTo>
                  <a:cubicBezTo>
                    <a:pt x="208" y="0"/>
                    <a:pt x="224" y="144"/>
                    <a:pt x="240" y="144"/>
                  </a:cubicBezTo>
                  <a:cubicBezTo>
                    <a:pt x="256" y="144"/>
                    <a:pt x="272" y="0"/>
                    <a:pt x="288" y="0"/>
                  </a:cubicBezTo>
                  <a:cubicBezTo>
                    <a:pt x="304" y="0"/>
                    <a:pt x="320" y="144"/>
                    <a:pt x="336" y="144"/>
                  </a:cubicBezTo>
                  <a:cubicBezTo>
                    <a:pt x="352" y="144"/>
                    <a:pt x="368" y="72"/>
                    <a:pt x="384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7" name="Rectangle 132"/>
            <p:cNvSpPr>
              <a:spLocks noChangeArrowheads="1"/>
            </p:cNvSpPr>
            <p:nvPr/>
          </p:nvSpPr>
          <p:spPr bwMode="auto">
            <a:xfrm>
              <a:off x="3216" y="1200"/>
              <a:ext cx="240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98" name="Rectangle 133"/>
            <p:cNvSpPr>
              <a:spLocks noChangeArrowheads="1"/>
            </p:cNvSpPr>
            <p:nvPr/>
          </p:nvSpPr>
          <p:spPr bwMode="auto">
            <a:xfrm>
              <a:off x="1488" y="115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ru-RU" altLang="ru-RU" sz="1800" b="0">
                  <a:effectLst/>
                </a:rPr>
                <a:t>Т</a:t>
              </a:r>
            </a:p>
          </p:txBody>
        </p:sp>
        <p:sp>
          <p:nvSpPr>
            <p:cNvPr id="99" name="Freeform 134"/>
            <p:cNvSpPr>
              <a:spLocks/>
            </p:cNvSpPr>
            <p:nvPr/>
          </p:nvSpPr>
          <p:spPr bwMode="auto">
            <a:xfrm flipH="1">
              <a:off x="1516" y="1392"/>
              <a:ext cx="215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0" name="Rectangle 135"/>
            <p:cNvSpPr>
              <a:spLocks noChangeArrowheads="1"/>
            </p:cNvSpPr>
            <p:nvPr/>
          </p:nvSpPr>
          <p:spPr bwMode="auto">
            <a:xfrm flipH="1">
              <a:off x="1564" y="1440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800" b="0">
                  <a:effectLst/>
                </a:rPr>
                <a:t>R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101" name="Line 136"/>
            <p:cNvSpPr>
              <a:spLocks noChangeShapeType="1"/>
            </p:cNvSpPr>
            <p:nvPr/>
          </p:nvSpPr>
          <p:spPr bwMode="auto">
            <a:xfrm>
              <a:off x="1728" y="1248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2" name="Line 137"/>
            <p:cNvSpPr>
              <a:spLocks noChangeShapeType="1"/>
            </p:cNvSpPr>
            <p:nvPr/>
          </p:nvSpPr>
          <p:spPr bwMode="auto">
            <a:xfrm flipH="1">
              <a:off x="1728" y="1536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3" name="Line 138"/>
            <p:cNvSpPr>
              <a:spLocks noChangeShapeType="1"/>
            </p:cNvSpPr>
            <p:nvPr/>
          </p:nvSpPr>
          <p:spPr bwMode="auto">
            <a:xfrm>
              <a:off x="720" y="1248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4" name="Line 139"/>
            <p:cNvSpPr>
              <a:spLocks noChangeShapeType="1"/>
            </p:cNvSpPr>
            <p:nvPr/>
          </p:nvSpPr>
          <p:spPr bwMode="auto">
            <a:xfrm flipH="1">
              <a:off x="720" y="1536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5" name="Rectangle 140"/>
            <p:cNvSpPr>
              <a:spLocks noChangeArrowheads="1"/>
            </p:cNvSpPr>
            <p:nvPr/>
          </p:nvSpPr>
          <p:spPr bwMode="auto">
            <a:xfrm>
              <a:off x="192" y="1344"/>
              <a:ext cx="1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ru-RU" sz="1600">
                  <a:effectLst/>
                </a:rPr>
                <a:t>250 Mbps RXD&lt;0:1&gt;</a:t>
              </a:r>
              <a:endParaRPr lang="ru-RU" altLang="ru-RU" sz="1600">
                <a:effectLst/>
              </a:endParaRPr>
            </a:p>
          </p:txBody>
        </p:sp>
        <p:sp>
          <p:nvSpPr>
            <p:cNvPr id="106" name="Line 141"/>
            <p:cNvSpPr>
              <a:spLocks noChangeShapeType="1"/>
            </p:cNvSpPr>
            <p:nvPr/>
          </p:nvSpPr>
          <p:spPr bwMode="auto">
            <a:xfrm>
              <a:off x="3456" y="1248"/>
              <a:ext cx="5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7" name="Line 142"/>
            <p:cNvSpPr>
              <a:spLocks noChangeShapeType="1"/>
            </p:cNvSpPr>
            <p:nvPr/>
          </p:nvSpPr>
          <p:spPr bwMode="auto">
            <a:xfrm flipH="1">
              <a:off x="3456" y="1536"/>
              <a:ext cx="5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08" name="Freeform 143"/>
            <p:cNvSpPr>
              <a:spLocks/>
            </p:cNvSpPr>
            <p:nvPr/>
          </p:nvSpPr>
          <p:spPr bwMode="auto">
            <a:xfrm>
              <a:off x="3984" y="1104"/>
              <a:ext cx="192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" name="Rectangle 144"/>
            <p:cNvSpPr>
              <a:spLocks noChangeArrowheads="1"/>
            </p:cNvSpPr>
            <p:nvPr/>
          </p:nvSpPr>
          <p:spPr bwMode="auto">
            <a:xfrm>
              <a:off x="3936" y="115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800" b="0">
                  <a:effectLst/>
                </a:rPr>
                <a:t>R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110" name="Freeform 145"/>
            <p:cNvSpPr>
              <a:spLocks/>
            </p:cNvSpPr>
            <p:nvPr/>
          </p:nvSpPr>
          <p:spPr bwMode="auto">
            <a:xfrm flipH="1">
              <a:off x="3964" y="1392"/>
              <a:ext cx="215" cy="288"/>
            </a:xfrm>
            <a:custGeom>
              <a:avLst/>
              <a:gdLst>
                <a:gd name="T0" fmla="*/ 0 w 192"/>
                <a:gd name="T1" fmla="*/ 0 h 288"/>
                <a:gd name="T2" fmla="*/ 192 w 192"/>
                <a:gd name="T3" fmla="*/ 144 h 288"/>
                <a:gd name="T4" fmla="*/ 0 w 192"/>
                <a:gd name="T5" fmla="*/ 288 h 288"/>
                <a:gd name="T6" fmla="*/ 0 w 19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288">
                  <a:moveTo>
                    <a:pt x="0" y="0"/>
                  </a:moveTo>
                  <a:lnTo>
                    <a:pt x="192" y="144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1" name="Rectangle 146"/>
            <p:cNvSpPr>
              <a:spLocks noChangeArrowheads="1"/>
            </p:cNvSpPr>
            <p:nvPr/>
          </p:nvSpPr>
          <p:spPr bwMode="auto">
            <a:xfrm flipH="1">
              <a:off x="4016" y="144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800" b="0">
                  <a:effectLst/>
                </a:rPr>
                <a:t>T</a:t>
              </a:r>
              <a:endParaRPr lang="ru-RU" altLang="ru-RU" sz="1800" b="0">
                <a:effectLst/>
              </a:endParaRPr>
            </a:p>
          </p:txBody>
        </p:sp>
        <p:sp>
          <p:nvSpPr>
            <p:cNvPr id="112" name="Rectangle 147"/>
            <p:cNvSpPr>
              <a:spLocks noChangeArrowheads="1"/>
            </p:cNvSpPr>
            <p:nvPr/>
          </p:nvSpPr>
          <p:spPr bwMode="auto">
            <a:xfrm>
              <a:off x="4167" y="1056"/>
              <a:ext cx="14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600">
                  <a:effectLst/>
                </a:rPr>
                <a:t>TXD&lt;0:1&gt; 250 Mbps</a:t>
              </a:r>
              <a:endParaRPr lang="ru-RU" altLang="ru-RU" sz="1600">
                <a:effectLst/>
              </a:endParaRPr>
            </a:p>
          </p:txBody>
        </p:sp>
        <p:sp>
          <p:nvSpPr>
            <p:cNvPr id="113" name="Line 148"/>
            <p:cNvSpPr>
              <a:spLocks noChangeShapeType="1"/>
            </p:cNvSpPr>
            <p:nvPr/>
          </p:nvSpPr>
          <p:spPr bwMode="auto">
            <a:xfrm>
              <a:off x="4167" y="1248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4" name="Line 149"/>
            <p:cNvSpPr>
              <a:spLocks noChangeShapeType="1"/>
            </p:cNvSpPr>
            <p:nvPr/>
          </p:nvSpPr>
          <p:spPr bwMode="auto">
            <a:xfrm flipH="1">
              <a:off x="4167" y="1536"/>
              <a:ext cx="7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15" name="Rectangle 150"/>
            <p:cNvSpPr>
              <a:spLocks noChangeArrowheads="1"/>
            </p:cNvSpPr>
            <p:nvPr/>
          </p:nvSpPr>
          <p:spPr bwMode="auto">
            <a:xfrm>
              <a:off x="4224" y="1344"/>
              <a:ext cx="13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ru-RU" sz="1600">
                  <a:effectLst/>
                </a:rPr>
                <a:t>RXD&lt;0:1&gt; 250 Mbps</a:t>
              </a:r>
              <a:endParaRPr lang="ru-RU" altLang="ru-RU" sz="1600">
                <a:effectLst/>
              </a:endParaRPr>
            </a:p>
          </p:txBody>
        </p:sp>
        <p:sp>
          <p:nvSpPr>
            <p:cNvPr id="116" name="Rectangle 151"/>
            <p:cNvSpPr>
              <a:spLocks noChangeArrowheads="1"/>
            </p:cNvSpPr>
            <p:nvPr/>
          </p:nvSpPr>
          <p:spPr bwMode="auto">
            <a:xfrm>
              <a:off x="2496" y="1152"/>
              <a:ext cx="73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ru-RU" sz="1600">
                  <a:effectLst/>
                </a:rPr>
                <a:t>125 Mbaud</a:t>
              </a:r>
              <a:endParaRPr lang="ru-RU" altLang="ru-RU" sz="1600">
                <a:effectLst/>
              </a:endParaRPr>
            </a:p>
          </p:txBody>
        </p:sp>
      </p:grpSp>
      <p:sp>
        <p:nvSpPr>
          <p:cNvPr id="117" name="Rectangle 152"/>
          <p:cNvSpPr>
            <a:spLocks noChangeArrowheads="1"/>
          </p:cNvSpPr>
          <p:nvPr/>
        </p:nvSpPr>
        <p:spPr bwMode="auto">
          <a:xfrm>
            <a:off x="3436955" y="6111875"/>
            <a:ext cx="658813" cy="34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>
                <a:effectLst/>
              </a:rPr>
              <a:t>PMA</a:t>
            </a:r>
            <a:endParaRPr lang="ru-RU" altLang="ru-RU" sz="1600">
              <a:effectLst/>
            </a:endParaRPr>
          </a:p>
        </p:txBody>
      </p:sp>
      <p:sp>
        <p:nvSpPr>
          <p:cNvPr id="118" name="Rectangle 153"/>
          <p:cNvSpPr>
            <a:spLocks noChangeArrowheads="1"/>
          </p:cNvSpPr>
          <p:nvPr/>
        </p:nvSpPr>
        <p:spPr bwMode="auto">
          <a:xfrm>
            <a:off x="1492268" y="6111875"/>
            <a:ext cx="579437" cy="34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>
                <a:effectLst/>
              </a:rPr>
              <a:t>PCS</a:t>
            </a:r>
            <a:endParaRPr lang="ru-RU" altLang="ru-RU" sz="1600">
              <a:effectLst/>
            </a:endParaRPr>
          </a:p>
        </p:txBody>
      </p:sp>
      <p:sp>
        <p:nvSpPr>
          <p:cNvPr id="119" name="Rectangle 154"/>
          <p:cNvSpPr>
            <a:spLocks noChangeArrowheads="1"/>
          </p:cNvSpPr>
          <p:nvPr/>
        </p:nvSpPr>
        <p:spPr bwMode="auto">
          <a:xfrm>
            <a:off x="4987943" y="6111875"/>
            <a:ext cx="658812" cy="34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>
                <a:effectLst/>
              </a:rPr>
              <a:t>PMA</a:t>
            </a:r>
            <a:endParaRPr lang="ru-RU" altLang="ru-RU" sz="1600">
              <a:effectLst/>
            </a:endParaRPr>
          </a:p>
        </p:txBody>
      </p:sp>
      <p:sp>
        <p:nvSpPr>
          <p:cNvPr id="120" name="Rectangle 156"/>
          <p:cNvSpPr>
            <a:spLocks noChangeArrowheads="1"/>
          </p:cNvSpPr>
          <p:nvPr/>
        </p:nvSpPr>
        <p:spPr bwMode="auto">
          <a:xfrm>
            <a:off x="7018355" y="6111875"/>
            <a:ext cx="579438" cy="349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600">
                <a:effectLst/>
              </a:rPr>
              <a:t>PCS</a:t>
            </a:r>
            <a:endParaRPr lang="ru-RU" altLang="ru-RU" sz="1600">
              <a:effectLst/>
            </a:endParaRPr>
          </a:p>
        </p:txBody>
      </p:sp>
      <p:sp>
        <p:nvSpPr>
          <p:cNvPr id="122" name="Rectangle 158"/>
          <p:cNvSpPr>
            <a:spLocks noChangeArrowheads="1"/>
          </p:cNvSpPr>
          <p:nvPr/>
        </p:nvSpPr>
        <p:spPr bwMode="auto">
          <a:xfrm>
            <a:off x="4046555" y="6035675"/>
            <a:ext cx="9540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800" b="0" dirty="0">
                <a:effectLst/>
              </a:rPr>
              <a:t>4 </a:t>
            </a:r>
            <a:r>
              <a:rPr lang="ru-RU" altLang="ru-RU" sz="1800" b="0" dirty="0">
                <a:effectLst/>
              </a:rPr>
              <a:t>витых</a:t>
            </a:r>
          </a:p>
          <a:p>
            <a:pPr algn="ctr"/>
            <a:r>
              <a:rPr lang="ru-RU" altLang="ru-RU" sz="1800" b="0" dirty="0">
                <a:effectLst/>
              </a:rPr>
              <a:t>пары</a:t>
            </a:r>
          </a:p>
        </p:txBody>
      </p:sp>
      <p:sp>
        <p:nvSpPr>
          <p:cNvPr id="123" name="Rectangle 159"/>
          <p:cNvSpPr>
            <a:spLocks noChangeArrowheads="1"/>
          </p:cNvSpPr>
          <p:nvPr/>
        </p:nvSpPr>
        <p:spPr bwMode="auto">
          <a:xfrm>
            <a:off x="1258111" y="1154113"/>
            <a:ext cx="3138487" cy="3857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ru-RU" sz="1800" b="0" dirty="0">
                <a:effectLst/>
              </a:rPr>
              <a:t>PAM-5 </a:t>
            </a:r>
            <a:r>
              <a:rPr lang="ru-RU" altLang="ru-RU" sz="1800" b="0" dirty="0">
                <a:effectLst/>
              </a:rPr>
              <a:t>кодирование (обычно)</a:t>
            </a:r>
          </a:p>
        </p:txBody>
      </p:sp>
      <p:sp>
        <p:nvSpPr>
          <p:cNvPr id="124" name="Line 160"/>
          <p:cNvSpPr>
            <a:spLocks noChangeShapeType="1"/>
          </p:cNvSpPr>
          <p:nvPr/>
        </p:nvSpPr>
        <p:spPr bwMode="auto">
          <a:xfrm flipH="1">
            <a:off x="2979755" y="1616075"/>
            <a:ext cx="76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5" name="Line 161"/>
          <p:cNvSpPr>
            <a:spLocks noChangeShapeType="1"/>
          </p:cNvSpPr>
          <p:nvPr/>
        </p:nvSpPr>
        <p:spPr bwMode="auto">
          <a:xfrm>
            <a:off x="3055955" y="1616075"/>
            <a:ext cx="1524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6" name="Line 162"/>
          <p:cNvSpPr>
            <a:spLocks noChangeShapeType="1"/>
          </p:cNvSpPr>
          <p:nvPr/>
        </p:nvSpPr>
        <p:spPr bwMode="auto">
          <a:xfrm>
            <a:off x="3055955" y="1616075"/>
            <a:ext cx="2895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27" name="Rectangle 163"/>
          <p:cNvSpPr>
            <a:spLocks noChangeArrowheads="1"/>
          </p:cNvSpPr>
          <p:nvPr/>
        </p:nvSpPr>
        <p:spPr bwMode="auto">
          <a:xfrm>
            <a:off x="7139093" y="1230312"/>
            <a:ext cx="1519237" cy="3857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altLang="ru-RU" sz="1800" b="0" dirty="0">
                <a:effectLst/>
              </a:rPr>
              <a:t>номера битов</a:t>
            </a:r>
          </a:p>
        </p:txBody>
      </p:sp>
      <p:sp>
        <p:nvSpPr>
          <p:cNvPr id="128" name="Line 164"/>
          <p:cNvSpPr>
            <a:spLocks noChangeShapeType="1"/>
          </p:cNvSpPr>
          <p:nvPr/>
        </p:nvSpPr>
        <p:spPr bwMode="auto">
          <a:xfrm flipH="1">
            <a:off x="7475555" y="1616075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87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91683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sz="5400" b="1" dirty="0" smtClean="0"/>
              <a:t>Стандарт 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10 Gigabit Ethernet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 smtClean="0"/>
              <a:t>Лекция 11. Локальные  </a:t>
            </a:r>
            <a:r>
              <a:rPr lang="ru-RU" b="1" dirty="0"/>
              <a:t>сеть 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Fast Ethernet, </a:t>
            </a:r>
            <a:br>
              <a:rPr lang="en-US" b="1" dirty="0" smtClean="0"/>
            </a:br>
            <a:r>
              <a:rPr lang="en-US" b="1" dirty="0" smtClean="0"/>
              <a:t>1-10-40-100 Gigabit Ethernet ,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5822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en-US" sz="3600" b="1" dirty="0" smtClean="0"/>
              <a:t>10 </a:t>
            </a:r>
            <a:r>
              <a:rPr lang="ru-RU" sz="3600" b="1" dirty="0" err="1" smtClean="0"/>
              <a:t>Gigabit</a:t>
            </a:r>
            <a:r>
              <a:rPr lang="ru-RU" sz="3600" b="1" dirty="0" smtClean="0"/>
              <a:t> </a:t>
            </a:r>
            <a:r>
              <a:rPr lang="en-US" sz="3600" b="1" dirty="0"/>
              <a:t>Ethernet</a:t>
            </a:r>
            <a:r>
              <a:rPr lang="ru-RU" sz="3600" b="1" dirty="0"/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64704"/>
            <a:ext cx="8640960" cy="252028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Используется дата-центрах </a:t>
            </a:r>
            <a:r>
              <a:rPr lang="ru-RU" sz="2000" dirty="0"/>
              <a:t>и точках обмена трафиком с </a:t>
            </a:r>
            <a:r>
              <a:rPr lang="ru-RU" sz="2000" dirty="0" err="1" smtClean="0"/>
              <a:t>выскоскоростными</a:t>
            </a:r>
            <a:r>
              <a:rPr lang="ru-RU" sz="2000" dirty="0" smtClean="0"/>
              <a:t> маршрутизаторами, </a:t>
            </a:r>
            <a:r>
              <a:rPr lang="ru-RU" sz="2000" dirty="0" err="1" smtClean="0"/>
              <a:t>коммутаторамии</a:t>
            </a:r>
            <a:r>
              <a:rPr lang="ru-RU" sz="2000" dirty="0" smtClean="0"/>
              <a:t>, серверами</a:t>
            </a:r>
            <a:r>
              <a:rPr lang="ru-RU" sz="2000" dirty="0"/>
              <a:t>, а также в </a:t>
            </a:r>
            <a:r>
              <a:rPr lang="ru-RU" sz="2000" dirty="0" smtClean="0"/>
              <a:t>других сильно </a:t>
            </a:r>
            <a:r>
              <a:rPr lang="ru-RU" sz="2000" dirty="0"/>
              <a:t>загруженных магистральных </a:t>
            </a:r>
            <a:r>
              <a:rPr lang="ru-RU" sz="2000" dirty="0" smtClean="0"/>
              <a:t>каналах.</a:t>
            </a:r>
          </a:p>
          <a:p>
            <a:pPr lvl="1"/>
            <a:r>
              <a:rPr lang="ru-RU" sz="2000" dirty="0" smtClean="0"/>
              <a:t>Сеть </a:t>
            </a:r>
            <a:r>
              <a:rPr lang="ru-RU" sz="2000" dirty="0"/>
              <a:t>10GBase-ER</a:t>
            </a:r>
            <a:endParaRPr lang="ru-RU" sz="2000" dirty="0" smtClean="0"/>
          </a:p>
          <a:p>
            <a:r>
              <a:rPr lang="ru-RU" sz="2000" dirty="0"/>
              <a:t>только </a:t>
            </a:r>
            <a:r>
              <a:rPr lang="ru-RU" sz="2000" dirty="0" smtClean="0"/>
              <a:t>полнодуплексная передача данных</a:t>
            </a:r>
          </a:p>
          <a:p>
            <a:r>
              <a:rPr lang="ru-RU" sz="2000" dirty="0" smtClean="0"/>
              <a:t>автоматическое </a:t>
            </a:r>
            <a:r>
              <a:rPr lang="ru-RU" sz="2000" dirty="0"/>
              <a:t>согласование скорости </a:t>
            </a:r>
            <a:r>
              <a:rPr lang="ru-RU" sz="2000" dirty="0" smtClean="0"/>
              <a:t>по принципу максимально возможного значения </a:t>
            </a:r>
            <a:r>
              <a:rPr lang="ru-RU" sz="2000" dirty="0"/>
              <a:t>для обоих концов линии</a:t>
            </a:r>
            <a:r>
              <a:rPr lang="ru-RU" sz="2000" dirty="0" smtClean="0"/>
              <a:t>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2032"/>
              </p:ext>
            </p:extLst>
          </p:nvPr>
        </p:nvGraphicFramePr>
        <p:xfrm>
          <a:off x="107504" y="3212976"/>
          <a:ext cx="856895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ТИП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длина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10GBase-SR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300 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err="1" smtClean="0"/>
                        <a:t>Многомодовое</a:t>
                      </a:r>
                      <a:r>
                        <a:rPr lang="ru-RU" sz="1800" u="none" strike="noStrike" kern="1200" baseline="0" dirty="0" smtClean="0"/>
                        <a:t> волокно(0,85 мкм)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10GBase-LR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10 км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err="1" smtClean="0"/>
                        <a:t>Одномодовое</a:t>
                      </a:r>
                      <a:r>
                        <a:rPr lang="ru-RU" sz="1800" u="none" strike="noStrike" kern="1200" baseline="0" dirty="0" smtClean="0"/>
                        <a:t> (1,3 мкм) волокно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10GBase-ER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40 км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err="1" smtClean="0"/>
                        <a:t>Одномодовое</a:t>
                      </a:r>
                      <a:r>
                        <a:rPr lang="ru-RU" sz="1800" u="none" strike="noStrike" kern="1200" baseline="0" dirty="0" smtClean="0"/>
                        <a:t> (1,5 мкм) волокно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10GBase-CX4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15 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4 </a:t>
                      </a:r>
                      <a:r>
                        <a:rPr lang="ru-RU" sz="1800" u="none" strike="noStrike" kern="1200" baseline="0" dirty="0" smtClean="0"/>
                        <a:t>пары </a:t>
                      </a:r>
                      <a:r>
                        <a:rPr lang="ru-RU" sz="1800" u="none" strike="noStrike" kern="1200" baseline="0" dirty="0" err="1" smtClean="0"/>
                        <a:t>биаксиального</a:t>
                      </a:r>
                      <a:r>
                        <a:rPr lang="en-US" sz="1800" u="none" strike="noStrike" kern="1200" baseline="0" dirty="0" smtClean="0"/>
                        <a:t> </a:t>
                      </a:r>
                      <a:r>
                        <a:rPr lang="ru-RU" sz="1800" u="none" strike="noStrike" kern="1200" baseline="0" dirty="0" smtClean="0"/>
                        <a:t>кабеля (</a:t>
                      </a:r>
                      <a:r>
                        <a:rPr lang="ru-RU" sz="1800" u="none" strike="noStrike" kern="1200" baseline="0" dirty="0" err="1" smtClean="0"/>
                        <a:t>твниксального</a:t>
                      </a:r>
                      <a:r>
                        <a:rPr lang="ru-RU" sz="1800" u="none" strike="noStrike" kern="1200" baseline="0" dirty="0" smtClean="0"/>
                        <a:t>, </a:t>
                      </a:r>
                      <a:r>
                        <a:rPr lang="en-US" sz="1800" u="none" strike="noStrike" kern="1200" baseline="0" dirty="0" smtClean="0"/>
                        <a:t>TWC)</a:t>
                      </a:r>
                      <a:endParaRPr lang="ru-RU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10GBase-T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u="none" strike="noStrike" kern="1200" baseline="0" dirty="0" smtClean="0"/>
                        <a:t>100 м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/>
                        <a:t>4 </a:t>
                      </a:r>
                      <a:r>
                        <a:rPr lang="ru-RU" sz="1800" u="none" strike="noStrike" kern="1200" baseline="0" dirty="0" smtClean="0"/>
                        <a:t>пары неэкранированной</a:t>
                      </a:r>
                      <a:r>
                        <a:rPr lang="en-US" sz="1800" u="none" strike="noStrike" kern="1200" baseline="0" dirty="0" smtClean="0"/>
                        <a:t> </a:t>
                      </a:r>
                      <a:r>
                        <a:rPr lang="ru-RU" sz="1800" u="none" strike="noStrike" kern="1200" baseline="0" dirty="0" smtClean="0"/>
                        <a:t>витой пары кат. </a:t>
                      </a:r>
                      <a:r>
                        <a:rPr lang="en-US" sz="1800" u="none" strike="noStrike" kern="1200" baseline="0" dirty="0" smtClean="0"/>
                        <a:t>6A</a:t>
                      </a:r>
                      <a:endParaRPr lang="ru-RU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7410" name="Picture 2" descr="https://upload.wikimedia.org/wikipedia/commons/thumb/a/a8/Twinax-CAB-10GSFP-P8M.jpg/220px-Twinax-CAB-10GSFP-P8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494421"/>
            <a:ext cx="1656184" cy="124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5973694"/>
            <a:ext cx="3615779" cy="6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51920" y="554925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TWC</a:t>
            </a:r>
            <a:endParaRPr lang="ru-RU" dirty="0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969363"/>
            <a:ext cx="2382524" cy="74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99592" y="5604362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SFP+ - Rj45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32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10 Gigabit Ethernet</a:t>
            </a:r>
            <a:r>
              <a:rPr lang="en-US" dirty="0"/>
              <a:t> </a:t>
            </a:r>
            <a:r>
              <a:rPr lang="ru-RU" b="1" dirty="0" smtClean="0"/>
              <a:t>(10</a:t>
            </a:r>
            <a:r>
              <a:rPr lang="en-US" b="1" dirty="0" err="1" smtClean="0"/>
              <a:t>GbE</a:t>
            </a:r>
            <a:r>
              <a:rPr lang="ru-RU" b="1" dirty="0" smtClean="0"/>
              <a:t>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Autofit/>
          </a:bodyPr>
          <a:lstStyle/>
          <a:p>
            <a:pPr marL="76200" indent="-76200"/>
            <a:r>
              <a:rPr lang="ru-RU" sz="1600" dirty="0"/>
              <a:t/>
            </a:r>
            <a:br>
              <a:rPr lang="ru-RU" sz="1600" dirty="0"/>
            </a:br>
            <a:endParaRPr lang="ru-RU" sz="16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323528" y="764704"/>
          <a:ext cx="8568951" cy="5509122"/>
        </p:xfrm>
        <a:graphic>
          <a:graphicData uri="http://schemas.openxmlformats.org/drawingml/2006/table">
            <a:tbl>
              <a:tblPr/>
              <a:tblGrid>
                <a:gridCol w="1273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8280"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стандарт</a:t>
                      </a:r>
                      <a:endParaRPr lang="ru-RU" sz="1700" dirty="0">
                        <a:effectLst/>
                      </a:endParaRP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Год</a:t>
                      </a:r>
                      <a:endParaRPr lang="ru-RU" sz="1700" dirty="0">
                        <a:effectLst/>
                      </a:endParaRP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Тип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Скорость</a:t>
                      </a:r>
                      <a:r>
                        <a:rPr lang="ru-RU" sz="1700" baseline="0" dirty="0" smtClean="0">
                          <a:effectLst/>
                        </a:rPr>
                        <a:t> </a:t>
                      </a:r>
                      <a:r>
                        <a:rPr lang="en-US" sz="1700" dirty="0" err="1" smtClean="0">
                          <a:effectLst/>
                        </a:rPr>
                        <a:t>Gbps</a:t>
                      </a:r>
                      <a:endParaRPr lang="en-US" sz="1700" dirty="0">
                        <a:effectLst/>
                      </a:endParaRP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длина </a:t>
                      </a:r>
                      <a:r>
                        <a:rPr lang="ru-RU" sz="1700" dirty="0">
                          <a:effectLst/>
                        </a:rPr>
                        <a:t>сегмента 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Тип кабеля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907">
                <a:tc rowSpan="7"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IEEE 802.3</a:t>
                      </a:r>
                      <a:r>
                        <a:rPr lang="ru-RU" sz="1700" dirty="0" err="1">
                          <a:effectLst/>
                        </a:rPr>
                        <a:t>ае</a:t>
                      </a:r>
                      <a:endParaRPr lang="ru-RU" sz="1700" dirty="0">
                        <a:effectLst/>
                      </a:endParaRP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2003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10GBASE-SR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26-300 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оптоволоконный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2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2003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10GBASE-LX4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Одномод — 10 км</a:t>
                      </a:r>
                      <a:br>
                        <a:rPr lang="ru-RU" sz="1700">
                          <a:effectLst/>
                        </a:rPr>
                      </a:br>
                      <a:r>
                        <a:rPr lang="ru-RU" sz="1700">
                          <a:effectLst/>
                        </a:rPr>
                        <a:t>Многомод — 300 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9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2003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10GBASE-LR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 км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9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2003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10GBASE-ER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40 км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9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2003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10GBASE-SW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26 м — 40 км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9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2003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10GBASE-LW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9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2003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10GBASE-EW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406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IEEE 802.3</a:t>
                      </a:r>
                      <a:r>
                        <a:rPr lang="ru-RU" sz="1700">
                          <a:effectLst/>
                        </a:rPr>
                        <a:t>а</a:t>
                      </a:r>
                      <a:r>
                        <a:rPr lang="en-US" sz="1700">
                          <a:effectLst/>
                        </a:rPr>
                        <a:t>k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2004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10GBASE-CX4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15м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медный кабель СХ4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907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IEEE 802.3an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2006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10GBASE-T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 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UTP/STP</a:t>
                      </a:r>
                      <a:r>
                        <a:rPr lang="ru-RU" sz="1700" dirty="0" smtClean="0">
                          <a:effectLst/>
                        </a:rPr>
                        <a:t> </a:t>
                      </a:r>
                      <a:r>
                        <a:rPr lang="en-US" sz="1700" dirty="0" smtClean="0">
                          <a:effectLst/>
                        </a:rPr>
                        <a:t>cat </a:t>
                      </a:r>
                      <a:r>
                        <a:rPr lang="en-US" sz="1700" dirty="0">
                          <a:effectLst/>
                        </a:rPr>
                        <a:t>6,6a,7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5907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IEEE 802.3aq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2006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10GBASE-LRM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220 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оптоволоконный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5907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IEEE 802.3ap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2007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10GBASE-KX4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 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для объединительной платы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5907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IEEE 802.3ap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2007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10GBASE-KR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 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5907"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IEEE 802.3av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2009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10GBASE-PR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20 км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оптоволоконный</a:t>
                      </a:r>
                    </a:p>
                  </a:txBody>
                  <a:tcPr marL="46804" marR="46804" marT="23402" marB="35103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08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Сети </a:t>
            </a:r>
            <a:r>
              <a:rPr lang="en-US" sz="3600" b="1" dirty="0" smtClean="0"/>
              <a:t>Fast Ethernet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Autofit/>
          </a:bodyPr>
          <a:lstStyle/>
          <a:p>
            <a:pPr marL="76200" indent="-76200"/>
            <a:r>
              <a:rPr lang="ru-RU" sz="1600" dirty="0"/>
              <a:t/>
            </a:r>
            <a:br>
              <a:rPr lang="ru-RU" sz="1600" dirty="0"/>
            </a:br>
            <a:endParaRPr lang="ru-RU" sz="16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323528" y="1268760"/>
          <a:ext cx="8568952" cy="45198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6215"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effectLst/>
                        </a:rPr>
                        <a:t>Стандарт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 smtClean="0">
                          <a:effectLst/>
                        </a:rPr>
                        <a:t>Год</a:t>
                      </a:r>
                      <a:endParaRPr lang="ru-RU" sz="1800" b="1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effectLst/>
                        </a:rPr>
                        <a:t>Тип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 smtClean="0">
                          <a:effectLst/>
                        </a:rPr>
                        <a:t>Скорость,  </a:t>
                      </a:r>
                      <a:endParaRPr lang="en-US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 smtClean="0">
                          <a:effectLst/>
                        </a:rPr>
                        <a:t>длина</a:t>
                      </a:r>
                      <a:r>
                        <a:rPr lang="en-US" sz="1800" dirty="0" smtClean="0">
                          <a:effectLst/>
                        </a:rPr>
                        <a:t>,</a:t>
                      </a:r>
                      <a:r>
                        <a:rPr lang="ru-RU" sz="1800" dirty="0" smtClean="0">
                          <a:effectLst/>
                        </a:rPr>
                        <a:t> м</a:t>
                      </a:r>
                      <a:endParaRPr lang="ru-RU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>
                          <a:effectLst/>
                        </a:rPr>
                        <a:t>Тип кабеля</a:t>
                      </a:r>
                    </a:p>
                  </a:txBody>
                  <a:tcPr marL="56787" marR="56787" marT="28394" marB="425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551">
                <a:tc rowSpan="4"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IEEE 802.3u</a:t>
                      </a:r>
                    </a:p>
                  </a:txBody>
                  <a:tcPr marL="56787" marR="56787" marT="28394" marB="42591"/>
                </a:tc>
                <a:tc rowSpan="4"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1995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100Base-FX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100 М</a:t>
                      </a:r>
                      <a:r>
                        <a:rPr lang="en-US" sz="1800" dirty="0" smtClean="0">
                          <a:effectLst/>
                        </a:rPr>
                        <a:t>bps</a:t>
                      </a:r>
                      <a:endParaRPr lang="ru-RU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dirty="0" err="1">
                          <a:effectLst/>
                        </a:rPr>
                        <a:t>Одномод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endParaRPr lang="ru-RU" sz="1800" dirty="0" smtClean="0">
                        <a:effectLst/>
                      </a:endParaRPr>
                    </a:p>
                    <a:p>
                      <a:pPr fontAlgn="t"/>
                      <a:r>
                        <a:rPr lang="ru-RU" sz="1800" dirty="0" smtClean="0">
                          <a:effectLst/>
                        </a:rPr>
                        <a:t>— </a:t>
                      </a:r>
                      <a:r>
                        <a:rPr lang="ru-RU" sz="1800" dirty="0">
                          <a:effectLst/>
                        </a:rPr>
                        <a:t>2 км</a:t>
                      </a:r>
                      <a:br>
                        <a:rPr lang="ru-RU" sz="1800" dirty="0">
                          <a:effectLst/>
                        </a:rPr>
                      </a:br>
                      <a:r>
                        <a:rPr lang="ru-RU" sz="1800" dirty="0" err="1">
                          <a:effectLst/>
                        </a:rPr>
                        <a:t>Многомод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endParaRPr lang="ru-RU" sz="1800" dirty="0" smtClean="0">
                        <a:effectLst/>
                      </a:endParaRPr>
                    </a:p>
                    <a:p>
                      <a:pPr fontAlgn="t"/>
                      <a:r>
                        <a:rPr lang="ru-RU" sz="1800" dirty="0" smtClean="0">
                          <a:effectLst/>
                        </a:rPr>
                        <a:t>— </a:t>
                      </a:r>
                      <a:r>
                        <a:rPr lang="ru-RU" sz="1800" dirty="0">
                          <a:effectLst/>
                        </a:rPr>
                        <a:t>400 м</a:t>
                      </a:r>
                      <a:endParaRPr lang="ru-RU" sz="20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оптоволоконный</a:t>
                      </a:r>
                    </a:p>
                  </a:txBody>
                  <a:tcPr marL="56787" marR="56787" marT="28394" marB="425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2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100Base-</a:t>
                      </a:r>
                      <a:r>
                        <a:rPr lang="ru-RU" sz="2000" dirty="0">
                          <a:effectLst/>
                        </a:rPr>
                        <a:t>Т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100 М</a:t>
                      </a:r>
                      <a:r>
                        <a:rPr lang="en-US" sz="1800" dirty="0" smtClean="0">
                          <a:effectLst/>
                        </a:rPr>
                        <a:t>bps</a:t>
                      </a:r>
                      <a:endParaRPr lang="ru-RU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100 м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UTP/STP cat </a:t>
                      </a:r>
                      <a:r>
                        <a:rPr lang="en-US" sz="2000" dirty="0">
                          <a:effectLst/>
                        </a:rPr>
                        <a:t>5</a:t>
                      </a:r>
                    </a:p>
                  </a:txBody>
                  <a:tcPr marL="56787" marR="56787" marT="28394" marB="425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2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100Base-</a:t>
                      </a:r>
                      <a:r>
                        <a:rPr lang="ru-RU" sz="2000" dirty="0">
                          <a:effectLst/>
                        </a:rPr>
                        <a:t>Т4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100 М</a:t>
                      </a:r>
                      <a:r>
                        <a:rPr lang="en-US" sz="1800" dirty="0" smtClean="0">
                          <a:effectLst/>
                        </a:rPr>
                        <a:t>bps</a:t>
                      </a:r>
                      <a:endParaRPr lang="ru-RU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100 м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UTP/STP cat </a:t>
                      </a:r>
                      <a:r>
                        <a:rPr lang="en-US" sz="2000" dirty="0">
                          <a:effectLst/>
                        </a:rPr>
                        <a:t>&gt;= 3</a:t>
                      </a:r>
                    </a:p>
                  </a:txBody>
                  <a:tcPr marL="56787" marR="56787" marT="28394" marB="4259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2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100Base-</a:t>
                      </a:r>
                      <a:r>
                        <a:rPr lang="ru-RU" sz="2000" dirty="0">
                          <a:effectLst/>
                        </a:rPr>
                        <a:t>ТХ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100 М</a:t>
                      </a:r>
                      <a:r>
                        <a:rPr lang="en-US" sz="1800" dirty="0" smtClean="0">
                          <a:effectLst/>
                        </a:rPr>
                        <a:t>bps</a:t>
                      </a:r>
                      <a:endParaRPr lang="ru-RU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100 м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 smtClean="0">
                          <a:effectLst/>
                        </a:rPr>
                        <a:t>UTP/STP cat </a:t>
                      </a:r>
                      <a:r>
                        <a:rPr lang="en-US" sz="2000" dirty="0">
                          <a:effectLst/>
                        </a:rPr>
                        <a:t>5</a:t>
                      </a:r>
                    </a:p>
                  </a:txBody>
                  <a:tcPr marL="56787" marR="56787" marT="28394" marB="4259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6283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IEEE 802.12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>
                          <a:effectLst/>
                        </a:rPr>
                        <a:t>1995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100Base‑VG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100 М</a:t>
                      </a:r>
                      <a:r>
                        <a:rPr lang="en-US" sz="1800" dirty="0" smtClean="0">
                          <a:effectLst/>
                        </a:rPr>
                        <a:t>bps</a:t>
                      </a:r>
                      <a:endParaRPr lang="ru-RU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100 м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UTP cat 3,5</a:t>
                      </a:r>
                    </a:p>
                  </a:txBody>
                  <a:tcPr marL="56787" marR="56787" marT="28394" marB="4259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IEEE 802.3y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>
                          <a:effectLst/>
                        </a:rPr>
                        <a:t>1998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100Base-</a:t>
                      </a:r>
                      <a:r>
                        <a:rPr lang="ru-RU" sz="2000" dirty="0">
                          <a:effectLst/>
                        </a:rPr>
                        <a:t>Т2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100 М</a:t>
                      </a:r>
                      <a:r>
                        <a:rPr lang="en-US" sz="1800" dirty="0" smtClean="0">
                          <a:effectLst/>
                        </a:rPr>
                        <a:t>bps</a:t>
                      </a:r>
                      <a:endParaRPr lang="ru-RU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100 м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UTP cat 3,5</a:t>
                      </a:r>
                    </a:p>
                  </a:txBody>
                  <a:tcPr marL="56787" marR="56787" marT="28394" marB="4259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TIA/EIA-785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>
                          <a:effectLst/>
                        </a:rPr>
                        <a:t>2001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100Base-SX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100 М</a:t>
                      </a:r>
                      <a:r>
                        <a:rPr lang="en-US" sz="1800" dirty="0" smtClean="0">
                          <a:effectLst/>
                        </a:rPr>
                        <a:t>bps</a:t>
                      </a:r>
                      <a:r>
                        <a:rPr lang="ru-RU" sz="1800" dirty="0" smtClean="0">
                          <a:effectLst/>
                        </a:rPr>
                        <a:t> </a:t>
                      </a:r>
                      <a:endParaRPr lang="ru-RU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300 м</a:t>
                      </a:r>
                    </a:p>
                  </a:txBody>
                  <a:tcPr marL="56787" marR="56787" marT="28394" marB="42591"/>
                </a:tc>
                <a:tc rowSpan="3"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оптоволоконный</a:t>
                      </a:r>
                    </a:p>
                  </a:txBody>
                  <a:tcPr marL="56787" marR="56787" marT="28394" marB="4259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IEEE 802.3ah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>
                          <a:effectLst/>
                        </a:rPr>
                        <a:t>2004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100Base-LX10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100 М</a:t>
                      </a:r>
                      <a:r>
                        <a:rPr lang="en-US" sz="1800" dirty="0" smtClean="0">
                          <a:effectLst/>
                        </a:rPr>
                        <a:t>bps</a:t>
                      </a:r>
                      <a:endParaRPr lang="ru-RU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10 км</a:t>
                      </a:r>
                    </a:p>
                  </a:txBody>
                  <a:tcPr marL="56787" marR="56787" marT="28394" marB="42591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6283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IEEE 802.3ah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2004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100Base-BX10</a:t>
                      </a: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100 М</a:t>
                      </a:r>
                      <a:r>
                        <a:rPr lang="en-US" sz="1800" dirty="0" smtClean="0">
                          <a:effectLst/>
                        </a:rPr>
                        <a:t>bps</a:t>
                      </a:r>
                      <a:endParaRPr lang="ru-RU" sz="1800" dirty="0">
                        <a:effectLst/>
                      </a:endParaRPr>
                    </a:p>
                  </a:txBody>
                  <a:tcPr marL="56787" marR="56787" marT="28394" marB="4259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000" dirty="0">
                          <a:effectLst/>
                        </a:rPr>
                        <a:t>10 км</a:t>
                      </a:r>
                    </a:p>
                  </a:txBody>
                  <a:tcPr marL="56787" marR="56787" marT="28394" marB="42591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30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4</a:t>
            </a:r>
            <a:r>
              <a:rPr lang="en-US" sz="3600" b="1" dirty="0" smtClean="0"/>
              <a:t>0,100 </a:t>
            </a:r>
            <a:r>
              <a:rPr lang="ru-RU" sz="3600" b="1" dirty="0" smtClean="0"/>
              <a:t>и</a:t>
            </a:r>
            <a:r>
              <a:rPr lang="en-US" sz="3600" b="1" dirty="0" smtClean="0"/>
              <a:t> </a:t>
            </a:r>
            <a:r>
              <a:rPr lang="ru-RU" sz="3600" b="1" dirty="0" err="1" smtClean="0"/>
              <a:t>дт</a:t>
            </a:r>
            <a:r>
              <a:rPr lang="en-US" sz="3600" b="1" dirty="0" smtClean="0"/>
              <a:t> </a:t>
            </a:r>
            <a:r>
              <a:rPr lang="en-US" sz="3600" b="1" dirty="0"/>
              <a:t>Gigabit Ethernet</a:t>
            </a:r>
            <a:r>
              <a:rPr lang="en-US" sz="3600" dirty="0"/>
              <a:t> </a:t>
            </a:r>
            <a:r>
              <a:rPr lang="ru-RU" sz="3600" b="1" dirty="0" smtClean="0"/>
              <a:t>(40</a:t>
            </a:r>
            <a:r>
              <a:rPr lang="en-US" sz="3600" b="1" dirty="0" err="1" smtClean="0"/>
              <a:t>GbE</a:t>
            </a:r>
            <a:r>
              <a:rPr lang="ru-RU" sz="3600" b="1" dirty="0" smtClean="0"/>
              <a:t>) </a:t>
            </a:r>
            <a:r>
              <a:rPr lang="ru-RU" sz="3600" dirty="0"/>
              <a:t> </a:t>
            </a:r>
            <a:endParaRPr lang="ru-RU" sz="36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984736"/>
              </p:ext>
            </p:extLst>
          </p:nvPr>
        </p:nvGraphicFramePr>
        <p:xfrm>
          <a:off x="179512" y="764704"/>
          <a:ext cx="8856984" cy="5744554"/>
        </p:xfrm>
        <a:graphic>
          <a:graphicData uri="http://schemas.openxmlformats.org/drawingml/2006/table">
            <a:tbl>
              <a:tblPr/>
              <a:tblGrid>
                <a:gridCol w="1368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7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9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3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6065"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Стандарт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Год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Тип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Скорость, </a:t>
                      </a:r>
                      <a:r>
                        <a:rPr lang="en-US" sz="1700" dirty="0" err="1" smtClean="0">
                          <a:effectLst/>
                        </a:rPr>
                        <a:t>Gbps</a:t>
                      </a:r>
                      <a:endParaRPr lang="en-US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длина </a:t>
                      </a:r>
                      <a:r>
                        <a:rPr lang="ru-RU" sz="1700" dirty="0">
                          <a:effectLst/>
                        </a:rPr>
                        <a:t>сегмента 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Тип кабеля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422">
                <a:tc rowSpan="7"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IEEE 802.3ba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2010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40GBase-KR4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100GBase-KP4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40</a:t>
                      </a:r>
                      <a:br>
                        <a:rPr lang="ru-RU" sz="1700" dirty="0">
                          <a:effectLst/>
                        </a:rPr>
                      </a:br>
                      <a:r>
                        <a:rPr lang="ru-RU" sz="1700" dirty="0">
                          <a:effectLst/>
                        </a:rPr>
                        <a:t>100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 м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для объединительной платы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70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100GBase-KR4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 м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для улучшенной объединительной платы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40GBase-CR4</a:t>
                      </a:r>
                      <a:br>
                        <a:rPr lang="en-US" sz="1700" dirty="0">
                          <a:effectLst/>
                        </a:rPr>
                      </a:br>
                      <a:r>
                        <a:rPr lang="en-US" sz="1700" dirty="0">
                          <a:effectLst/>
                        </a:rPr>
                        <a:t>100GBase-CR10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40</a:t>
                      </a:r>
                      <a:br>
                        <a:rPr lang="ru-RU" sz="1700">
                          <a:effectLst/>
                        </a:rPr>
                      </a:br>
                      <a:r>
                        <a:rPr lang="ru-RU" sz="1700">
                          <a:effectLst/>
                        </a:rPr>
                        <a:t>100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7 м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медный </a:t>
                      </a:r>
                      <a:r>
                        <a:rPr lang="ru-RU" sz="1700" dirty="0" err="1">
                          <a:effectLst/>
                        </a:rPr>
                        <a:t>биаксиальный</a:t>
                      </a:r>
                      <a:r>
                        <a:rPr lang="ru-RU" sz="1700" dirty="0">
                          <a:effectLst/>
                        </a:rPr>
                        <a:t> кабель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40GBase-T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40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30 м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UTP cat 8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40GBase-SR4</a:t>
                      </a:r>
                      <a:br>
                        <a:rPr lang="en-US" sz="1700">
                          <a:effectLst/>
                        </a:rPr>
                      </a:br>
                      <a:r>
                        <a:rPr lang="en-US" sz="1700">
                          <a:effectLst/>
                        </a:rPr>
                        <a:t>100GBase-SR10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40</a:t>
                      </a:r>
                      <a:br>
                        <a:rPr lang="ru-RU" sz="1700" dirty="0">
                          <a:effectLst/>
                        </a:rPr>
                      </a:br>
                      <a:r>
                        <a:rPr lang="ru-RU" sz="1700" dirty="0">
                          <a:effectLst/>
                        </a:rPr>
                        <a:t>100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 м</a:t>
                      </a:r>
                      <a:br>
                        <a:rPr lang="ru-RU" sz="1700">
                          <a:effectLst/>
                        </a:rPr>
                      </a:br>
                      <a:r>
                        <a:rPr lang="ru-RU" sz="1700">
                          <a:effectLst/>
                        </a:rPr>
                        <a:t>125 м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оптоволоконный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0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40GBase-LR4</a:t>
                      </a:r>
                      <a:br>
                        <a:rPr lang="en-US" sz="1700">
                          <a:effectLst/>
                        </a:rPr>
                      </a:br>
                      <a:r>
                        <a:rPr lang="en-US" sz="1700">
                          <a:effectLst/>
                        </a:rPr>
                        <a:t>100GBase-LR4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40</a:t>
                      </a:r>
                      <a:br>
                        <a:rPr lang="ru-RU" sz="1700" dirty="0">
                          <a:effectLst/>
                        </a:rPr>
                      </a:br>
                      <a:r>
                        <a:rPr lang="ru-RU" sz="1700" dirty="0">
                          <a:effectLst/>
                        </a:rPr>
                        <a:t>100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10 км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>
                          <a:effectLst/>
                        </a:rPr>
                        <a:t>100GBase-ER4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>
                          <a:effectLst/>
                        </a:rPr>
                        <a:t>100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40 км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56"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IEEE 802.3bg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2011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40GBase-FR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40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>
                          <a:effectLst/>
                        </a:rPr>
                        <a:t>2 км</a:t>
                      </a: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356">
                <a:tc>
                  <a:txBody>
                    <a:bodyPr/>
                    <a:lstStyle/>
                    <a:p>
                      <a:pPr fontAlgn="t"/>
                      <a:r>
                        <a:rPr lang="en-US" sz="17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P802.3bs</a:t>
                      </a:r>
                      <a:endParaRPr lang="en-US" sz="17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2020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200GBASE</a:t>
                      </a:r>
                      <a:endParaRPr lang="en-US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200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?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</a:t>
                      </a:r>
                      <a:r>
                        <a:rPr lang="ru-RU" sz="17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разработке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356">
                <a:tc>
                  <a:txBody>
                    <a:bodyPr/>
                    <a:lstStyle/>
                    <a:p>
                      <a:pPr fontAlgn="t"/>
                      <a:r>
                        <a:rPr lang="en-US" sz="17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P802.3bs</a:t>
                      </a:r>
                      <a:endParaRPr lang="en-US" sz="17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 smtClean="0">
                          <a:effectLst/>
                        </a:rPr>
                        <a:t>2020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400GBASE</a:t>
                      </a:r>
                      <a:endParaRPr lang="en-US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400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?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</a:t>
                      </a:r>
                      <a:r>
                        <a:rPr lang="ru-RU" sz="17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разработке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3356">
                <a:tc>
                  <a:txBody>
                    <a:bodyPr/>
                    <a:lstStyle/>
                    <a:p>
                      <a:pPr fontAlgn="t"/>
                      <a:r>
                        <a:rPr lang="ru-RU" sz="17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</a:t>
                      </a:r>
                      <a:r>
                        <a:rPr lang="ru-RU" sz="17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разработке</a:t>
                      </a:r>
                      <a:endParaRPr lang="en-US" sz="17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 </a:t>
                      </a:r>
                      <a:r>
                        <a:rPr lang="ru-RU" sz="1700" dirty="0" smtClean="0">
                          <a:effectLst/>
                        </a:rPr>
                        <a:t>?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1TBASE</a:t>
                      </a:r>
                      <a:endParaRPr lang="en-US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 smtClean="0">
                          <a:effectLst/>
                        </a:rPr>
                        <a:t>1000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700" dirty="0" smtClean="0">
                          <a:effectLst/>
                        </a:rPr>
                        <a:t>?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</a:t>
                      </a:r>
                      <a:r>
                        <a:rPr lang="ru-RU" sz="17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разработке</a:t>
                      </a:r>
                      <a:endParaRPr lang="ru-RU" sz="1700" dirty="0">
                        <a:effectLst/>
                      </a:endParaRPr>
                    </a:p>
                  </a:txBody>
                  <a:tcPr marL="48745" marR="48745" marT="24372" marB="36559">
                    <a:lnL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DD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563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504056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10 </a:t>
            </a:r>
            <a:r>
              <a:rPr lang="ru-RU" sz="3600" b="1" dirty="0" err="1"/>
              <a:t>Gigabit</a:t>
            </a:r>
            <a:r>
              <a:rPr lang="ru-RU" sz="3600" b="1" dirty="0"/>
              <a:t> </a:t>
            </a:r>
            <a:r>
              <a:rPr lang="en-US" sz="3600" b="1" dirty="0"/>
              <a:t>Ethernet</a:t>
            </a:r>
            <a:r>
              <a:rPr lang="ru-RU" sz="3600" b="1" dirty="0"/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54461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10GBase-CX4</a:t>
            </a:r>
            <a:r>
              <a:rPr lang="en-US" sz="2000" dirty="0" smtClean="0"/>
              <a:t> – TWC, </a:t>
            </a:r>
            <a:r>
              <a:rPr lang="ru-RU" sz="2000" dirty="0"/>
              <a:t>10GBase-X, </a:t>
            </a:r>
            <a:endParaRPr lang="ru-RU" sz="2000" dirty="0" smtClean="0"/>
          </a:p>
          <a:p>
            <a:pPr lvl="1"/>
            <a:r>
              <a:rPr lang="ru-RU" sz="2000" dirty="0" smtClean="0"/>
              <a:t>кодирование  8B/10B.</a:t>
            </a:r>
          </a:p>
          <a:p>
            <a:pPr lvl="1"/>
            <a:r>
              <a:rPr lang="ru-RU" sz="2000" dirty="0" smtClean="0"/>
              <a:t>скорости </a:t>
            </a:r>
            <a:r>
              <a:rPr lang="ru-RU" sz="2000" dirty="0"/>
              <a:t>3,125 </a:t>
            </a:r>
            <a:r>
              <a:rPr lang="ru-RU" sz="2000" dirty="0" err="1"/>
              <a:t>Гсимволов</a:t>
            </a:r>
            <a:r>
              <a:rPr lang="ru-RU" sz="2000" dirty="0"/>
              <a:t>/с, </a:t>
            </a:r>
            <a:r>
              <a:rPr lang="ru-RU" sz="2000" dirty="0" smtClean="0"/>
              <a:t>скорость передачи </a:t>
            </a:r>
            <a:r>
              <a:rPr lang="ru-RU" sz="2000" dirty="0"/>
              <a:t>данных 10 Гбит/с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10GBase-T </a:t>
            </a:r>
            <a:r>
              <a:rPr lang="ru-RU" sz="2000" dirty="0"/>
              <a:t>— </a:t>
            </a:r>
            <a:r>
              <a:rPr lang="ru-RU" sz="2000" dirty="0" smtClean="0"/>
              <a:t>неэкранированная витая пара </a:t>
            </a:r>
          </a:p>
          <a:p>
            <a:pPr lvl="1"/>
            <a:r>
              <a:rPr lang="ru-RU" sz="2000" dirty="0" smtClean="0"/>
              <a:t>кодировка </a:t>
            </a:r>
            <a:r>
              <a:rPr lang="en-US" sz="2000" dirty="0" smtClean="0"/>
              <a:t>PAM16</a:t>
            </a:r>
            <a:r>
              <a:rPr lang="ru-RU" sz="2000" dirty="0" smtClean="0"/>
              <a:t>. </a:t>
            </a:r>
          </a:p>
          <a:p>
            <a:r>
              <a:rPr lang="ru-RU" sz="2000" dirty="0" smtClean="0"/>
              <a:t>10Gbase-R </a:t>
            </a:r>
            <a:r>
              <a:rPr lang="ru-RU" sz="2000" dirty="0"/>
              <a:t>и </a:t>
            </a:r>
            <a:r>
              <a:rPr lang="ru-RU" sz="2000" dirty="0" smtClean="0"/>
              <a:t>10GBasc-W</a:t>
            </a:r>
          </a:p>
          <a:p>
            <a:pPr lvl="1"/>
            <a:r>
              <a:rPr lang="ru-RU" sz="2000" dirty="0" smtClean="0"/>
              <a:t>кодирование 64В/66В.</a:t>
            </a:r>
            <a:endParaRPr lang="ru-RU" sz="2000" dirty="0"/>
          </a:p>
          <a:p>
            <a:r>
              <a:rPr lang="ru-RU" sz="2000" dirty="0" smtClean="0"/>
              <a:t>Стандарт </a:t>
            </a:r>
            <a:r>
              <a:rPr lang="ru-RU" sz="2000" dirty="0"/>
              <a:t>10-гигабитного </a:t>
            </a:r>
            <a:r>
              <a:rPr lang="ru-RU" sz="2000" dirty="0" err="1"/>
              <a:t>Ethernet</a:t>
            </a:r>
            <a:r>
              <a:rPr lang="ru-RU" sz="2000" dirty="0"/>
              <a:t> </a:t>
            </a:r>
            <a:r>
              <a:rPr lang="ru-RU" sz="2000" dirty="0" smtClean="0"/>
              <a:t>– 7 стандартов </a:t>
            </a:r>
            <a:r>
              <a:rPr lang="ru-RU" sz="2000" dirty="0"/>
              <a:t>физической среды для LAN, MAN и </a:t>
            </a:r>
            <a:r>
              <a:rPr lang="ru-RU" sz="2000" dirty="0" smtClean="0"/>
              <a:t>WAN физического уровня. </a:t>
            </a:r>
          </a:p>
          <a:p>
            <a:r>
              <a:rPr lang="ru-RU" sz="2000" dirty="0" smtClean="0"/>
              <a:t>.</a:t>
            </a:r>
            <a:endParaRPr lang="ru-RU" sz="2000" dirty="0"/>
          </a:p>
          <a:p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58043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504056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10 </a:t>
            </a:r>
            <a:r>
              <a:rPr lang="ru-RU" sz="3600" b="1" dirty="0" err="1"/>
              <a:t>Gigabit</a:t>
            </a:r>
            <a:r>
              <a:rPr lang="ru-RU" sz="3600" b="1" dirty="0"/>
              <a:t> </a:t>
            </a:r>
            <a:r>
              <a:rPr lang="en-US" sz="3600" b="1" dirty="0"/>
              <a:t>Ethernet</a:t>
            </a:r>
            <a:r>
              <a:rPr lang="ru-RU" sz="3600" b="1" dirty="0"/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581128"/>
            <a:ext cx="8784976" cy="1728192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Стандарты отличаются взаимодействием с уровнем MAC. </a:t>
            </a:r>
          </a:p>
          <a:p>
            <a:r>
              <a:rPr lang="ru-RU" sz="2000" dirty="0"/>
              <a:t>единый интерфейс XGMII (</a:t>
            </a:r>
            <a:r>
              <a:rPr lang="ru-RU" sz="2000" dirty="0" err="1"/>
              <a:t>eXtended</a:t>
            </a:r>
            <a:r>
              <a:rPr lang="ru-RU" sz="2000" dirty="0"/>
              <a:t> </a:t>
            </a:r>
            <a:r>
              <a:rPr lang="ru-RU" sz="2000" dirty="0" err="1"/>
              <a:t>Gigabit</a:t>
            </a:r>
            <a:r>
              <a:rPr lang="ru-RU" sz="2000" dirty="0"/>
              <a:t> </a:t>
            </a:r>
            <a:r>
              <a:rPr lang="ru-RU" sz="2000" dirty="0" err="1"/>
              <a:t>Medium</a:t>
            </a:r>
            <a:r>
              <a:rPr lang="ru-RU" sz="2000" dirty="0"/>
              <a:t> </a:t>
            </a:r>
            <a:r>
              <a:rPr lang="ru-RU" sz="2000" dirty="0" err="1"/>
              <a:t>Independent</a:t>
            </a:r>
            <a:r>
              <a:rPr lang="ru-RU" sz="2000" dirty="0"/>
              <a:t> </a:t>
            </a:r>
            <a:r>
              <a:rPr lang="ru-RU" sz="2000" dirty="0" err="1"/>
              <a:t>Interface</a:t>
            </a:r>
            <a:r>
              <a:rPr lang="ru-RU" sz="2000" dirty="0"/>
              <a:t> — расширенный интерфейс независимого доступа к гигабитной среде), </a:t>
            </a:r>
          </a:p>
          <a:p>
            <a:r>
              <a:rPr lang="ru-RU" sz="2000" dirty="0"/>
              <a:t>предусматривает параллельный обмен 4 байтами, </a:t>
            </a:r>
          </a:p>
          <a:p>
            <a:pPr lvl="1"/>
            <a:r>
              <a:rPr lang="ru-RU" sz="2000" dirty="0"/>
              <a:t>4 параллельных потока данных</a:t>
            </a:r>
            <a:endParaRPr lang="ru-RU" sz="20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836712"/>
            <a:ext cx="3996804" cy="3492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81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435280" cy="70609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 smtClean="0"/>
              <a:t>Полнодуплексные режимы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94730"/>
            <a:ext cx="8856984" cy="5702622"/>
          </a:xfrm>
        </p:spPr>
        <p:txBody>
          <a:bodyPr>
            <a:normAutofit/>
          </a:bodyPr>
          <a:lstStyle/>
          <a:p>
            <a:pPr marL="419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Полнодуплексная </a:t>
            </a:r>
            <a:r>
              <a:rPr lang="ru-RU" sz="2200" b="1" dirty="0"/>
              <a:t>работа </a:t>
            </a:r>
            <a:r>
              <a:rPr lang="ru-RU" sz="2200" dirty="0"/>
              <a:t>возможна только при соединения сетевого адаптера с коммутатором или </a:t>
            </a:r>
            <a:r>
              <a:rPr lang="ru-RU" sz="2200" dirty="0" smtClean="0"/>
              <a:t>соединения </a:t>
            </a:r>
            <a:r>
              <a:rPr lang="ru-RU" sz="2200" dirty="0"/>
              <a:t>двух </a:t>
            </a:r>
            <a:r>
              <a:rPr lang="ru-RU" sz="2200" dirty="0" smtClean="0"/>
              <a:t>коммутаторов</a:t>
            </a:r>
          </a:p>
          <a:p>
            <a:pPr marL="419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i="1" dirty="0" smtClean="0"/>
              <a:t>Каждый </a:t>
            </a:r>
            <a:r>
              <a:rPr lang="ru-RU" sz="2200" i="1" dirty="0"/>
              <a:t>производитель сам определяет способы управления потоком кадров в </a:t>
            </a:r>
            <a:r>
              <a:rPr lang="ru-RU" sz="2200" i="1" dirty="0" smtClean="0"/>
              <a:t>полнодуплексном режиме. </a:t>
            </a:r>
          </a:p>
          <a:p>
            <a:pPr marL="419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Проблема</a:t>
            </a:r>
            <a:r>
              <a:rPr lang="ru-RU" sz="2200" dirty="0" smtClean="0"/>
              <a:t>: заполнении </a:t>
            </a:r>
            <a:r>
              <a:rPr lang="ru-RU" sz="2200" dirty="0"/>
              <a:t>буфера устройства </a:t>
            </a:r>
            <a:endParaRPr lang="ru-RU" sz="2200" dirty="0" smtClean="0"/>
          </a:p>
          <a:p>
            <a:pPr marL="419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Решение</a:t>
            </a:r>
            <a:r>
              <a:rPr lang="ru-RU" sz="2200" dirty="0" smtClean="0"/>
              <a:t> : служебные сообщения заполнения/очистки буфера</a:t>
            </a:r>
          </a:p>
          <a:p>
            <a:pPr marL="819150" lvl="2" indent="-342900">
              <a:spcBef>
                <a:spcPts val="1200"/>
              </a:spcBef>
            </a:pPr>
            <a:r>
              <a:rPr lang="ru-RU" sz="2200" dirty="0" smtClean="0"/>
              <a:t>При заполнении буфера принимающее устройство посылает передающему сообщение о временном прекращении передачи (XOFF).</a:t>
            </a:r>
          </a:p>
          <a:p>
            <a:pPr marL="819150" lvl="2" indent="-342900">
              <a:spcBef>
                <a:spcPts val="1200"/>
              </a:spcBef>
            </a:pPr>
            <a:r>
              <a:rPr lang="ru-RU" sz="2200" dirty="0" smtClean="0"/>
              <a:t>При </a:t>
            </a:r>
            <a:r>
              <a:rPr lang="ru-RU" sz="2200" dirty="0"/>
              <a:t>освобождении буфера посылается сообщение о возможности возобновить передачу (XON).</a:t>
            </a:r>
            <a:endParaRPr lang="en-US" sz="2200" dirty="0"/>
          </a:p>
          <a:p>
            <a:pPr marL="419100" lvl="1" indent="-342900">
              <a:buFont typeface="Arial" panose="020B0604020202020204" pitchFamily="34" charset="0"/>
              <a:buChar char="•"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94532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 smtClean="0"/>
              <a:t>Особенности </a:t>
            </a:r>
            <a:r>
              <a:rPr lang="en-US" sz="3600" b="1" dirty="0"/>
              <a:t>100Base-FX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5702622"/>
          </a:xfrm>
        </p:spPr>
        <p:txBody>
          <a:bodyPr>
            <a:normAutofit/>
          </a:bodyPr>
          <a:lstStyle/>
          <a:p>
            <a:pPr marL="361950" indent="-361950">
              <a:defRPr/>
            </a:pPr>
            <a:r>
              <a:rPr lang="ru-RU" sz="2400" dirty="0" smtClean="0">
                <a:latin typeface="+mj-lt"/>
              </a:rPr>
              <a:t>Спецификация </a:t>
            </a:r>
            <a:r>
              <a:rPr lang="en-US" sz="2400" dirty="0" smtClean="0">
                <a:latin typeface="+mj-lt"/>
              </a:rPr>
              <a:t>100Base-FX </a:t>
            </a:r>
            <a:r>
              <a:rPr lang="ru-RU" sz="2400" dirty="0" smtClean="0">
                <a:latin typeface="+mj-lt"/>
              </a:rPr>
              <a:t>(</a:t>
            </a:r>
            <a:r>
              <a:rPr lang="ru-RU" sz="2400" dirty="0" err="1" smtClean="0">
                <a:latin typeface="+mj-lt"/>
              </a:rPr>
              <a:t>многомодовое</a:t>
            </a:r>
            <a:r>
              <a:rPr lang="ru-RU" sz="2400" dirty="0" smtClean="0">
                <a:latin typeface="+mj-lt"/>
              </a:rPr>
              <a:t> оптоволокно)</a:t>
            </a:r>
          </a:p>
          <a:p>
            <a:pPr marL="361950" indent="-361950">
              <a:defRPr/>
            </a:pPr>
            <a:r>
              <a:rPr lang="ru-RU" sz="2200" dirty="0" smtClean="0">
                <a:latin typeface="+mj-lt"/>
              </a:rPr>
              <a:t>полудуплексный и   полнодуплексный режимы </a:t>
            </a:r>
          </a:p>
          <a:p>
            <a:pPr marL="400050" lvl="1" indent="177800">
              <a:defRPr/>
            </a:pPr>
            <a:r>
              <a:rPr lang="ru-RU" sz="2200" dirty="0" smtClean="0">
                <a:latin typeface="+mj-lt"/>
              </a:rPr>
              <a:t> </a:t>
            </a:r>
            <a:r>
              <a:rPr lang="ru-RU" sz="2200" b="1" dirty="0">
                <a:latin typeface="+mj-lt"/>
              </a:rPr>
              <a:t>логическое кодирование 4</a:t>
            </a:r>
            <a:r>
              <a:rPr lang="en-US" sz="2200" b="1" dirty="0">
                <a:latin typeface="+mj-lt"/>
              </a:rPr>
              <a:t>B/5B</a:t>
            </a:r>
            <a:endParaRPr lang="ru-RU" sz="2200" b="1" dirty="0">
              <a:latin typeface="+mj-lt"/>
            </a:endParaRPr>
          </a:p>
          <a:p>
            <a:pPr marL="800100" lvl="2" indent="177800">
              <a:defRPr/>
            </a:pPr>
            <a:r>
              <a:rPr lang="ru-RU" sz="2200" dirty="0">
                <a:latin typeface="+mj-lt"/>
              </a:rPr>
              <a:t>Уровень </a:t>
            </a:r>
            <a:r>
              <a:rPr lang="ru-RU" sz="2200" dirty="0" smtClean="0">
                <a:latin typeface="+mj-lt"/>
              </a:rPr>
              <a:t>кодирования PCS</a:t>
            </a:r>
          </a:p>
          <a:p>
            <a:pPr marL="1077913" lvl="2" indent="-271463">
              <a:defRPr/>
            </a:pPr>
            <a:r>
              <a:rPr lang="ru-RU" sz="2200" dirty="0">
                <a:latin typeface="+mj-lt"/>
              </a:rPr>
              <a:t>символ </a:t>
            </a:r>
            <a:r>
              <a:rPr lang="ru-RU" sz="2200" dirty="0" err="1">
                <a:latin typeface="+mj-lt"/>
              </a:rPr>
              <a:t>Idle</a:t>
            </a:r>
            <a:r>
              <a:rPr lang="ru-RU" sz="2200" dirty="0">
                <a:latin typeface="+mj-lt"/>
              </a:rPr>
              <a:t> (</a:t>
            </a:r>
            <a:r>
              <a:rPr lang="ru-RU" sz="2200" dirty="0" smtClean="0">
                <a:latin typeface="+mj-lt"/>
              </a:rPr>
              <a:t>11111) - обозначения </a:t>
            </a:r>
            <a:r>
              <a:rPr lang="ru-RU" sz="2200" dirty="0">
                <a:latin typeface="+mj-lt"/>
              </a:rPr>
              <a:t>незанятого </a:t>
            </a:r>
            <a:r>
              <a:rPr lang="ru-RU" sz="2200" dirty="0" smtClean="0">
                <a:latin typeface="+mj-lt"/>
              </a:rPr>
              <a:t>состояния</a:t>
            </a:r>
          </a:p>
          <a:p>
            <a:pPr marL="1077913" lvl="2" indent="-271463">
              <a:defRPr/>
            </a:pPr>
            <a:r>
              <a:rPr lang="ru-RU" sz="2200" dirty="0" smtClean="0">
                <a:latin typeface="+mj-lt"/>
              </a:rPr>
              <a:t>Состояние </a:t>
            </a:r>
            <a:r>
              <a:rPr lang="en-US" sz="2200" dirty="0" smtClean="0">
                <a:latin typeface="+mj-lt"/>
              </a:rPr>
              <a:t>J</a:t>
            </a:r>
            <a:r>
              <a:rPr lang="en-US" sz="2200" dirty="0">
                <a:latin typeface="+mj-lt"/>
              </a:rPr>
              <a:t>K</a:t>
            </a:r>
            <a:r>
              <a:rPr lang="en-US" sz="2200" dirty="0" smtClean="0">
                <a:latin typeface="+mj-lt"/>
              </a:rPr>
              <a:t> – </a:t>
            </a:r>
            <a:r>
              <a:rPr lang="ru-RU" sz="2200" dirty="0" smtClean="0">
                <a:latin typeface="+mj-lt"/>
              </a:rPr>
              <a:t>начало потока </a:t>
            </a:r>
            <a:r>
              <a:rPr lang="en-US" sz="2200" dirty="0" smtClean="0">
                <a:latin typeface="+mj-lt"/>
              </a:rPr>
              <a:t>J</a:t>
            </a:r>
            <a:r>
              <a:rPr lang="ru-RU" sz="2200" dirty="0" smtClean="0">
                <a:latin typeface="+mj-lt"/>
              </a:rPr>
              <a:t>(</a:t>
            </a:r>
            <a:r>
              <a:rPr lang="ru-RU" sz="2000" dirty="0" smtClean="0">
                <a:latin typeface="+mj-lt"/>
              </a:rPr>
              <a:t>11000)</a:t>
            </a:r>
            <a:r>
              <a:rPr lang="en-US" sz="2000" dirty="0">
                <a:latin typeface="+mj-lt"/>
              </a:rPr>
              <a:t>,</a:t>
            </a:r>
            <a:r>
              <a:rPr lang="en-US" sz="2000" dirty="0" smtClean="0">
                <a:latin typeface="+mj-lt"/>
              </a:rPr>
              <a:t> K(</a:t>
            </a:r>
            <a:r>
              <a:rPr lang="ru-RU" sz="2000" dirty="0">
                <a:latin typeface="+mj-lt"/>
              </a:rPr>
              <a:t>10001</a:t>
            </a:r>
            <a:r>
              <a:rPr lang="en-US" sz="2000" dirty="0" smtClean="0">
                <a:latin typeface="+mj-lt"/>
              </a:rPr>
              <a:t>)</a:t>
            </a:r>
          </a:p>
          <a:p>
            <a:pPr marL="1077913" lvl="2" indent="-271463">
              <a:defRPr/>
            </a:pPr>
            <a:r>
              <a:rPr lang="ru-RU" sz="2000" dirty="0" smtClean="0">
                <a:latin typeface="+mj-lt"/>
              </a:rPr>
              <a:t>Т – конец потока</a:t>
            </a:r>
            <a:endParaRPr lang="ru-RU" sz="2200" dirty="0" smtClean="0">
              <a:latin typeface="+mj-lt"/>
            </a:endParaRPr>
          </a:p>
          <a:p>
            <a:pPr marL="400050" lvl="1" indent="177800">
              <a:defRPr/>
            </a:pPr>
            <a:r>
              <a:rPr lang="ru-RU" sz="2200" dirty="0" smtClean="0">
                <a:latin typeface="+mj-lt"/>
              </a:rPr>
              <a:t> </a:t>
            </a:r>
            <a:r>
              <a:rPr lang="ru-RU" sz="2200" b="1" dirty="0" smtClean="0">
                <a:latin typeface="+mj-lt"/>
              </a:rPr>
              <a:t>физическое кодирование </a:t>
            </a:r>
            <a:r>
              <a:rPr lang="en-US" sz="2200" b="1" dirty="0" smtClean="0">
                <a:latin typeface="+mj-lt"/>
              </a:rPr>
              <a:t>NRZI</a:t>
            </a:r>
            <a:r>
              <a:rPr lang="ru-RU" sz="2200" b="1" dirty="0" smtClean="0">
                <a:latin typeface="+mj-lt"/>
              </a:rPr>
              <a:t>.</a:t>
            </a:r>
            <a:r>
              <a:rPr lang="en-US" sz="2200" b="1" dirty="0" smtClean="0">
                <a:latin typeface="+mj-lt"/>
              </a:rPr>
              <a:t> </a:t>
            </a:r>
          </a:p>
          <a:p>
            <a:pPr marL="800100" lvl="2" indent="177800">
              <a:defRPr/>
            </a:pPr>
            <a:r>
              <a:rPr lang="ru-RU" sz="2200" dirty="0" smtClean="0">
                <a:latin typeface="+mj-lt"/>
              </a:rPr>
              <a:t>Полоса уже чем у </a:t>
            </a:r>
            <a:r>
              <a:rPr lang="ru-RU" sz="2200" dirty="0" err="1" smtClean="0">
                <a:latin typeface="+mj-lt"/>
              </a:rPr>
              <a:t>манчестер</a:t>
            </a:r>
            <a:r>
              <a:rPr lang="ru-RU" sz="2200" dirty="0" smtClean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II</a:t>
            </a:r>
            <a:r>
              <a:rPr lang="ru-RU" sz="2200" dirty="0" smtClean="0">
                <a:latin typeface="+mj-lt"/>
              </a:rPr>
              <a:t> </a:t>
            </a:r>
            <a:endParaRPr lang="en-US" sz="2200" dirty="0" smtClean="0">
              <a:latin typeface="+mj-lt"/>
            </a:endParaRPr>
          </a:p>
          <a:p>
            <a:pPr marL="800100" lvl="2" indent="177800">
              <a:defRPr/>
            </a:pPr>
            <a:r>
              <a:rPr lang="ru-RU" sz="2200" dirty="0" smtClean="0">
                <a:latin typeface="+mj-lt"/>
              </a:rPr>
              <a:t>Уровень</a:t>
            </a:r>
            <a:r>
              <a:rPr lang="en-US" sz="2200" dirty="0" smtClean="0">
                <a:latin typeface="+mj-lt"/>
              </a:rPr>
              <a:t> </a:t>
            </a:r>
            <a:r>
              <a:rPr lang="ru-RU" sz="2200" dirty="0" smtClean="0">
                <a:latin typeface="+mj-lt"/>
              </a:rPr>
              <a:t>кодирования </a:t>
            </a:r>
            <a:r>
              <a:rPr lang="en-US" sz="2200" dirty="0">
                <a:latin typeface="+mj-lt"/>
              </a:rPr>
              <a:t>PMD</a:t>
            </a:r>
          </a:p>
          <a:p>
            <a:pPr marL="88900" indent="444500" algn="just">
              <a:defRPr/>
            </a:pPr>
            <a:endParaRPr lang="ru-RU" sz="2400" dirty="0">
              <a:latin typeface="+mj-lt"/>
            </a:endParaRPr>
          </a:p>
          <a:p>
            <a:pPr marL="419100" lvl="1" indent="-342900">
              <a:buFont typeface="Arial" panose="020B0604020202020204" pitchFamily="34" charset="0"/>
              <a:buChar char="•"/>
            </a:pPr>
            <a:endParaRPr lang="ru-RU" sz="2400" dirty="0">
              <a:latin typeface="+mj-lt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/>
          </p:nvPr>
        </p:nvGraphicFramePr>
        <p:xfrm>
          <a:off x="611560" y="5373216"/>
          <a:ext cx="8145463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CorelDRAW" r:id="rId4" imgW="3673754" imgH="559308" progId="CorelDRAW.Graphic.11">
                  <p:embed/>
                </p:oleObj>
              </mc:Choice>
              <mc:Fallback>
                <p:oleObj name="CorelDRAW" r:id="rId4" imgW="3673754" imgH="559308" progId="CorelDRAW.Graphic.11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373216"/>
                        <a:ext cx="8145463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661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024178"/>
            <a:ext cx="6377348" cy="253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</a:t>
            </a:r>
            <a:r>
              <a:rPr lang="en-US" sz="3600" b="1" dirty="0" smtClean="0"/>
              <a:t>Ethernet. </a:t>
            </a:r>
            <a:r>
              <a:rPr lang="ru-RU" sz="3600" b="1" dirty="0" smtClean="0"/>
              <a:t>Кодировка </a:t>
            </a:r>
            <a:r>
              <a:rPr lang="en-US" sz="3600" b="1" dirty="0" smtClean="0"/>
              <a:t>4B/5B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64704"/>
            <a:ext cx="8424936" cy="554461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Избыточное кодирование 4B/5B </a:t>
            </a:r>
          </a:p>
          <a:p>
            <a:r>
              <a:rPr lang="ru-RU" sz="2000" dirty="0" smtClean="0"/>
              <a:t>В результирующем коде 16 комбинаций</a:t>
            </a:r>
            <a:r>
              <a:rPr lang="ru-RU" sz="2000" dirty="0"/>
              <a:t>, которые не содержат большого количества </a:t>
            </a:r>
            <a:r>
              <a:rPr lang="ru-RU" sz="2000" dirty="0" smtClean="0"/>
              <a:t>нулей – полезные</a:t>
            </a:r>
          </a:p>
          <a:p>
            <a:pPr lvl="1"/>
            <a:r>
              <a:rPr lang="ru-RU" sz="2000" dirty="0" smtClean="0"/>
              <a:t>остальные запрещены (</a:t>
            </a:r>
            <a:r>
              <a:rPr lang="ru-RU" sz="2000" dirty="0" err="1"/>
              <a:t>code</a:t>
            </a:r>
            <a:r>
              <a:rPr lang="ru-RU" sz="2000" dirty="0"/>
              <a:t> </a:t>
            </a:r>
            <a:r>
              <a:rPr lang="ru-RU" sz="2000" dirty="0" err="1"/>
              <a:t>violation</a:t>
            </a:r>
            <a:r>
              <a:rPr lang="ru-RU" sz="2000" dirty="0" smtClean="0"/>
              <a:t>).</a:t>
            </a:r>
          </a:p>
          <a:p>
            <a:pPr lvl="1"/>
            <a:r>
              <a:rPr lang="ru-RU" sz="2000" dirty="0"/>
              <a:t>Код 4-5 гарантирует не более трех нулей подряд</a:t>
            </a:r>
          </a:p>
          <a:p>
            <a:pPr lvl="1"/>
            <a:r>
              <a:rPr lang="ru-RU" sz="2000" dirty="0" smtClean="0"/>
              <a:t>позволяют </a:t>
            </a:r>
            <a:r>
              <a:rPr lang="ru-RU" sz="2000" dirty="0"/>
              <a:t>приемнику распознавать искаженные биты</a:t>
            </a:r>
            <a:r>
              <a:rPr lang="ru-RU" sz="2000" dirty="0" smtClean="0"/>
              <a:t>.</a:t>
            </a:r>
          </a:p>
          <a:p>
            <a:pPr lvl="2"/>
            <a:r>
              <a:rPr lang="ru-RU" sz="2000" dirty="0" smtClean="0"/>
              <a:t>Если </a:t>
            </a:r>
            <a:r>
              <a:rPr lang="ru-RU" sz="2000" dirty="0"/>
              <a:t>приемник принимает запрещенный код, значит, на линии произошло искажение сигнала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для </a:t>
            </a:r>
            <a:r>
              <a:rPr lang="ru-RU" sz="2000" dirty="0"/>
              <a:t>передачи кодов 4B/5B со скоростью 100 Мб/с передатчик должен работать с тактовой частотой 125 МГц.</a:t>
            </a:r>
            <a:endParaRPr lang="ru-RU" sz="20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293097"/>
            <a:ext cx="1944842" cy="22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11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66"/>
          <a:stretch>
            <a:fillRect/>
          </a:stretch>
        </p:blipFill>
        <p:spPr bwMode="auto">
          <a:xfrm>
            <a:off x="2915816" y="4608257"/>
            <a:ext cx="6010217" cy="1700808"/>
          </a:xfrm>
          <a:prstGeom prst="rect">
            <a:avLst/>
          </a:prstGeom>
          <a:noFill/>
          <a:ln w="6350" cap="rnd">
            <a:solidFill>
              <a:srgbClr val="548DD4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9509" y="332656"/>
            <a:ext cx="8784976" cy="706090"/>
          </a:xfrm>
        </p:spPr>
        <p:txBody>
          <a:bodyPr>
            <a:noAutofit/>
          </a:bodyPr>
          <a:lstStyle/>
          <a:p>
            <a:r>
              <a:rPr lang="ru-RU" sz="3100" b="1" dirty="0"/>
              <a:t>Сети </a:t>
            </a:r>
            <a:r>
              <a:rPr lang="en-US" sz="3100" b="1" dirty="0"/>
              <a:t>Fast Ethernet. </a:t>
            </a: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ru-RU" sz="3100" b="1" dirty="0" smtClean="0"/>
              <a:t>Особенности </a:t>
            </a:r>
            <a:r>
              <a:rPr lang="en-US" sz="3100" b="1" dirty="0" smtClean="0"/>
              <a:t>100Base-TX </a:t>
            </a:r>
            <a:r>
              <a:rPr lang="ru-RU" sz="3100" b="1" dirty="0" smtClean="0"/>
              <a:t>и </a:t>
            </a:r>
            <a:r>
              <a:rPr lang="en-US" sz="3100" b="1" dirty="0" smtClean="0"/>
              <a:t>T4. MLT3 </a:t>
            </a:r>
            <a:r>
              <a:rPr lang="ru-RU" sz="3100" b="1" dirty="0" smtClean="0"/>
              <a:t>кодирование</a:t>
            </a:r>
            <a:endParaRPr lang="ru-RU" sz="31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43818" y="1150628"/>
            <a:ext cx="856895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200" b="1" dirty="0" smtClean="0"/>
              <a:t>Подуровень PMA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sz="2200" dirty="0" smtClean="0"/>
              <a:t>соединяет два 5-ти битных символа </a:t>
            </a:r>
            <a:r>
              <a:rPr lang="ru-RU" sz="2200" dirty="0"/>
              <a:t>в один 10-битный, </a:t>
            </a:r>
            <a:endParaRPr lang="ru-RU" sz="2200" dirty="0" smtClean="0"/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Подуровень PMD</a:t>
            </a:r>
            <a:r>
              <a:rPr lang="ru-RU" sz="2200" dirty="0" smtClean="0"/>
              <a:t>  - метод</a:t>
            </a:r>
            <a:r>
              <a:rPr lang="en-US" sz="2200" dirty="0" smtClean="0"/>
              <a:t> </a:t>
            </a:r>
            <a:r>
              <a:rPr lang="ru-RU" sz="2200" dirty="0" smtClean="0"/>
              <a:t>кодирования </a:t>
            </a:r>
            <a:r>
              <a:rPr lang="ru-RU" sz="2200" dirty="0"/>
              <a:t>MLT-3</a:t>
            </a:r>
            <a:r>
              <a:rPr lang="ru-RU" sz="2200" dirty="0" smtClean="0"/>
              <a:t>.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использует потенциальные сигналы трех уровней кодирования «-1», «0», «+1»</a:t>
            </a:r>
          </a:p>
          <a:p>
            <a:pPr marL="800100" lvl="2" indent="-342900">
              <a:spcBef>
                <a:spcPts val="600"/>
              </a:spcBef>
              <a:buFontTx/>
              <a:buChar char="•"/>
            </a:pPr>
            <a:r>
              <a:rPr lang="ru-RU" sz="2200" b="1" dirty="0"/>
              <a:t>при передаче  лог. «0»-сигнал не меняется</a:t>
            </a:r>
            <a:r>
              <a:rPr lang="ru-RU" sz="2200" dirty="0"/>
              <a:t>;</a:t>
            </a:r>
            <a:endParaRPr lang="ru-RU" sz="2200" dirty="0" smtClean="0"/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В остальном совпадает с </a:t>
            </a:r>
            <a:r>
              <a:rPr lang="en-US" sz="2400" b="1" dirty="0"/>
              <a:t>100Base </a:t>
            </a:r>
            <a:r>
              <a:rPr lang="en-US" sz="2400" b="1" dirty="0" smtClean="0"/>
              <a:t>-</a:t>
            </a:r>
            <a:r>
              <a:rPr lang="en-US" sz="2400" b="1" dirty="0"/>
              <a:t>F</a:t>
            </a:r>
            <a:r>
              <a:rPr lang="en-US" sz="2400" b="1" dirty="0" smtClean="0"/>
              <a:t>X </a:t>
            </a:r>
            <a:endParaRPr lang="ru-RU" sz="2200" dirty="0"/>
          </a:p>
          <a:p>
            <a:pPr marL="271463" lvl="2" indent="185738">
              <a:spcBef>
                <a:spcPts val="600"/>
              </a:spcBef>
              <a:buFontTx/>
              <a:buChar char="•"/>
            </a:pP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4427984" y="6305496"/>
            <a:ext cx="273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Метод кодирования </a:t>
            </a:r>
            <a:r>
              <a:rPr lang="en-US" dirty="0" smtClean="0"/>
              <a:t>MLT3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3735" r="-3735"/>
          <a:stretch/>
        </p:blipFill>
        <p:spPr>
          <a:xfrm>
            <a:off x="539188" y="4427782"/>
            <a:ext cx="2381886" cy="219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8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784976" cy="70609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Сети </a:t>
            </a:r>
            <a:r>
              <a:rPr lang="en-US" sz="3600" b="1" dirty="0"/>
              <a:t>Fast Ethernet. </a:t>
            </a:r>
            <a:r>
              <a:rPr lang="ru-RU" sz="3600" b="1" dirty="0"/>
              <a:t>Особенности </a:t>
            </a:r>
            <a:r>
              <a:rPr lang="en-US" sz="3600" b="1" dirty="0" smtClean="0"/>
              <a:t>100Base - T4</a:t>
            </a:r>
            <a:endParaRPr lang="ru-RU" sz="36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516" y="871661"/>
            <a:ext cx="8568952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ru-RU" sz="2400" b="1" dirty="0">
                <a:latin typeface="+mj-lt"/>
              </a:rPr>
              <a:t>Схема кодирования 8В/6Т</a:t>
            </a:r>
            <a:r>
              <a:rPr lang="ru-RU" sz="2400" dirty="0">
                <a:latin typeface="+mj-lt"/>
              </a:rPr>
              <a:t> - Вместо кодирования 4B/5В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Каждые 8 бит информации уровня </a:t>
            </a:r>
            <a:r>
              <a:rPr lang="en-US" sz="2400" dirty="0">
                <a:latin typeface="+mj-lt"/>
              </a:rPr>
              <a:t>MAC</a:t>
            </a:r>
            <a:r>
              <a:rPr lang="ru-RU" sz="2400" dirty="0">
                <a:latin typeface="+mj-lt"/>
              </a:rPr>
              <a:t> кодируются 6-ю троичными цифрами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Троичные цифры – три состояния (+1, 0 , -1)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Передаются по 3-м витым парам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4 пара – обнаружение коллизий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b="1" dirty="0">
                <a:latin typeface="+mj-lt"/>
              </a:rPr>
              <a:t>Кодирование\декодирование  на подуровне </a:t>
            </a:r>
            <a:r>
              <a:rPr lang="en-US" sz="2400" b="1" dirty="0">
                <a:latin typeface="+mj-lt"/>
              </a:rPr>
              <a:t>PCS </a:t>
            </a:r>
            <a:endParaRPr lang="ru-RU" sz="2400" b="1" dirty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+mj-lt"/>
              </a:rPr>
              <a:t>Преимущество сужение полосы (3 бита вместо 4)</a:t>
            </a:r>
            <a:endParaRPr lang="en-US" sz="2400" dirty="0">
              <a:latin typeface="+mj-lt"/>
            </a:endParaRPr>
          </a:p>
          <a:p>
            <a:pPr marL="271463" lvl="2" indent="185738">
              <a:spcBef>
                <a:spcPts val="600"/>
              </a:spcBef>
              <a:buFontTx/>
              <a:buChar char="•"/>
            </a:pPr>
            <a:endParaRPr lang="ru-RU" sz="22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95"/>
          <a:stretch>
            <a:fillRect/>
          </a:stretch>
        </p:blipFill>
        <p:spPr bwMode="auto">
          <a:xfrm>
            <a:off x="4499992" y="3919364"/>
            <a:ext cx="4427119" cy="2736304"/>
          </a:xfrm>
          <a:prstGeom prst="rect">
            <a:avLst/>
          </a:prstGeom>
          <a:noFill/>
          <a:ln w="6350" cap="rnd">
            <a:solidFill>
              <a:srgbClr val="548DD4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1" y="3789040"/>
            <a:ext cx="3252187" cy="29969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76503" y="6093296"/>
            <a:ext cx="21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Кодирование </a:t>
            </a:r>
            <a:r>
              <a:rPr lang="en-US" dirty="0" smtClean="0"/>
              <a:t>8B/6T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63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2397</Words>
  <Application>Microsoft Office PowerPoint</Application>
  <PresentationFormat>Экран (4:3)</PresentationFormat>
  <Paragraphs>650</Paragraphs>
  <Slides>42</Slides>
  <Notes>31</Notes>
  <HiddenSlides>2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7" baseType="lpstr">
      <vt:lpstr>Arial</vt:lpstr>
      <vt:lpstr>Calibri</vt:lpstr>
      <vt:lpstr>Times New Roman</vt:lpstr>
      <vt:lpstr>Тема Office</vt:lpstr>
      <vt:lpstr>CorelDRAW</vt:lpstr>
      <vt:lpstr>Аппаратные средства телекоммуникационных систем</vt:lpstr>
      <vt:lpstr>Стандарт Fast Ethernet</vt:lpstr>
      <vt:lpstr>Сети Fast Ethernet</vt:lpstr>
      <vt:lpstr>Сети Fast Ethernet</vt:lpstr>
      <vt:lpstr>Сети Fast Ethernet. Полнодуплексные режимы </vt:lpstr>
      <vt:lpstr>Сети Fast Ethernet. Особенности 100Base-FX</vt:lpstr>
      <vt:lpstr>Сети Fast Ethernet. Кодировка 4B/5B</vt:lpstr>
      <vt:lpstr>Сети Fast Ethernet.  Особенности 100Base-TX и T4. MLT3 кодирование</vt:lpstr>
      <vt:lpstr>Сети Fast Ethernet. Особенности 100Base - T4</vt:lpstr>
      <vt:lpstr>Сети Fast Ethernet. Авто-переговоры</vt:lpstr>
      <vt:lpstr>Особенности реализации ОСИ стандарта Fast Ethernet</vt:lpstr>
      <vt:lpstr>Сети Fast Ethernet. Модель OSI.  Отличия классического и Fast Ethernet</vt:lpstr>
      <vt:lpstr>Сети Fast Ethernet. Модель OSI</vt:lpstr>
      <vt:lpstr>Сети Fast Ethernet. Модель OSI.</vt:lpstr>
      <vt:lpstr>Особенности сетевой карты стандарта Fast Ethernet</vt:lpstr>
      <vt:lpstr>Сети Fast Ethernet. Сетевая карта</vt:lpstr>
      <vt:lpstr>Сети Fast Ethernet. Физический уровень PHY</vt:lpstr>
      <vt:lpstr>Сети Fast Ethernet. Сетевая карта</vt:lpstr>
      <vt:lpstr>Сети Fast Ethernet. Сетевая карта</vt:lpstr>
      <vt:lpstr>Сети Fast Ethernet. Сетевая карта</vt:lpstr>
      <vt:lpstr>Стандарт Gigabit Ethernet</vt:lpstr>
      <vt:lpstr>Сети Gigabit Ethernet</vt:lpstr>
      <vt:lpstr>Gigabit Ethernet (GbE) </vt:lpstr>
      <vt:lpstr>Особенности использования оптоволокна</vt:lpstr>
      <vt:lpstr>Особенности использования витой пары</vt:lpstr>
      <vt:lpstr>Расширение носителя пакета</vt:lpstr>
      <vt:lpstr>Пакетная передача кадров</vt:lpstr>
      <vt:lpstr>Джамбо-пакеты</vt:lpstr>
      <vt:lpstr>Архитектура стандарта GbE</vt:lpstr>
      <vt:lpstr>Архитектура стандарта GbE</vt:lpstr>
      <vt:lpstr>Архитектура стандарта GbE</vt:lpstr>
      <vt:lpstr>Система кодирования 8B/10B</vt:lpstr>
      <vt:lpstr>Система кодирования 8B/10B</vt:lpstr>
      <vt:lpstr>Система кодирования 8B/10B</vt:lpstr>
      <vt:lpstr>PAM5 кодирование</vt:lpstr>
      <vt:lpstr>Подключение 1000Base T</vt:lpstr>
      <vt:lpstr>Стандарт  10 Gigabit Ethernet</vt:lpstr>
      <vt:lpstr>Сети 10 Gigabit Ethernet.</vt:lpstr>
      <vt:lpstr>10 Gigabit Ethernet (10GbE)</vt:lpstr>
      <vt:lpstr>40,100 и дт Gigabit Ethernet (40GbE)  </vt:lpstr>
      <vt:lpstr>Сети 10 Gigabit Ethernet.</vt:lpstr>
      <vt:lpstr>Сети 10 Gigabit Ethernet.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Ронкин Михаил Владимирович</cp:lastModifiedBy>
  <cp:revision>145</cp:revision>
  <dcterms:created xsi:type="dcterms:W3CDTF">2018-11-01T07:13:25Z</dcterms:created>
  <dcterms:modified xsi:type="dcterms:W3CDTF">2023-04-24T15:03:58Z</dcterms:modified>
</cp:coreProperties>
</file>