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5"/>
  </p:notesMasterIdLst>
  <p:sldIdLst>
    <p:sldId id="434" r:id="rId2"/>
    <p:sldId id="694" r:id="rId3"/>
    <p:sldId id="452" r:id="rId4"/>
    <p:sldId id="453" r:id="rId5"/>
    <p:sldId id="459" r:id="rId6"/>
    <p:sldId id="455" r:id="rId7"/>
    <p:sldId id="692" r:id="rId8"/>
    <p:sldId id="457" r:id="rId9"/>
    <p:sldId id="458" r:id="rId10"/>
    <p:sldId id="695" r:id="rId11"/>
    <p:sldId id="485" r:id="rId12"/>
    <p:sldId id="496" r:id="rId13"/>
    <p:sldId id="558" r:id="rId14"/>
    <p:sldId id="487" r:id="rId15"/>
    <p:sldId id="497" r:id="rId16"/>
    <p:sldId id="498" r:id="rId17"/>
    <p:sldId id="553" r:id="rId18"/>
    <p:sldId id="499" r:id="rId19"/>
    <p:sldId id="501" r:id="rId20"/>
    <p:sldId id="502" r:id="rId21"/>
    <p:sldId id="696" r:id="rId22"/>
    <p:sldId id="668" r:id="rId23"/>
    <p:sldId id="659" r:id="rId24"/>
    <p:sldId id="559" r:id="rId25"/>
    <p:sldId id="663" r:id="rId26"/>
    <p:sldId id="682" r:id="rId27"/>
    <p:sldId id="714" r:id="rId28"/>
    <p:sldId id="712" r:id="rId29"/>
    <p:sldId id="683" r:id="rId30"/>
    <p:sldId id="726" r:id="rId31"/>
    <p:sldId id="687" r:id="rId32"/>
    <p:sldId id="693" r:id="rId33"/>
    <p:sldId id="688" r:id="rId34"/>
    <p:sldId id="689" r:id="rId35"/>
    <p:sldId id="690" r:id="rId36"/>
    <p:sldId id="691" r:id="rId37"/>
    <p:sldId id="733" r:id="rId38"/>
    <p:sldId id="734" r:id="rId39"/>
    <p:sldId id="741" r:id="rId40"/>
    <p:sldId id="735" r:id="rId41"/>
    <p:sldId id="736" r:id="rId42"/>
    <p:sldId id="737" r:id="rId43"/>
    <p:sldId id="738" r:id="rId44"/>
    <p:sldId id="739" r:id="rId45"/>
    <p:sldId id="740" r:id="rId46"/>
    <p:sldId id="700" r:id="rId47"/>
    <p:sldId id="660" r:id="rId48"/>
    <p:sldId id="674" r:id="rId49"/>
    <p:sldId id="675" r:id="rId50"/>
    <p:sldId id="701" r:id="rId51"/>
    <p:sldId id="702" r:id="rId52"/>
    <p:sldId id="661" r:id="rId53"/>
    <p:sldId id="676" r:id="rId54"/>
    <p:sldId id="698" r:id="rId55"/>
    <p:sldId id="677" r:id="rId56"/>
    <p:sldId id="678" r:id="rId57"/>
    <p:sldId id="679" r:id="rId58"/>
    <p:sldId id="703" r:id="rId59"/>
    <p:sldId id="704" r:id="rId60"/>
    <p:sldId id="709" r:id="rId61"/>
    <p:sldId id="710" r:id="rId62"/>
    <p:sldId id="711" r:id="rId63"/>
    <p:sldId id="705" r:id="rId64"/>
    <p:sldId id="680" r:id="rId65"/>
    <p:sldId id="699" r:id="rId66"/>
    <p:sldId id="681" r:id="rId67"/>
    <p:sldId id="784" r:id="rId68"/>
    <p:sldId id="813" r:id="rId69"/>
    <p:sldId id="667" r:id="rId70"/>
    <p:sldId id="658" r:id="rId71"/>
    <p:sldId id="706" r:id="rId72"/>
    <p:sldId id="672" r:id="rId73"/>
    <p:sldId id="713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AD16AB-C122-4CB6-9088-7AC90C6378A5}">
          <p14:sldIdLst>
            <p14:sldId id="434"/>
            <p14:sldId id="694"/>
            <p14:sldId id="452"/>
            <p14:sldId id="453"/>
            <p14:sldId id="459"/>
            <p14:sldId id="455"/>
            <p14:sldId id="692"/>
            <p14:sldId id="457"/>
            <p14:sldId id="458"/>
            <p14:sldId id="695"/>
            <p14:sldId id="485"/>
            <p14:sldId id="496"/>
            <p14:sldId id="558"/>
            <p14:sldId id="487"/>
            <p14:sldId id="497"/>
            <p14:sldId id="498"/>
            <p14:sldId id="553"/>
            <p14:sldId id="499"/>
            <p14:sldId id="501"/>
            <p14:sldId id="502"/>
            <p14:sldId id="696"/>
            <p14:sldId id="668"/>
            <p14:sldId id="659"/>
            <p14:sldId id="559"/>
            <p14:sldId id="663"/>
            <p14:sldId id="682"/>
            <p14:sldId id="714"/>
            <p14:sldId id="712"/>
            <p14:sldId id="683"/>
            <p14:sldId id="726"/>
            <p14:sldId id="687"/>
            <p14:sldId id="693"/>
            <p14:sldId id="688"/>
            <p14:sldId id="689"/>
            <p14:sldId id="690"/>
            <p14:sldId id="691"/>
            <p14:sldId id="733"/>
            <p14:sldId id="734"/>
            <p14:sldId id="741"/>
            <p14:sldId id="735"/>
            <p14:sldId id="736"/>
            <p14:sldId id="737"/>
            <p14:sldId id="738"/>
            <p14:sldId id="739"/>
            <p14:sldId id="740"/>
            <p14:sldId id="700"/>
            <p14:sldId id="660"/>
            <p14:sldId id="674"/>
            <p14:sldId id="675"/>
            <p14:sldId id="701"/>
            <p14:sldId id="702"/>
            <p14:sldId id="661"/>
            <p14:sldId id="676"/>
            <p14:sldId id="698"/>
            <p14:sldId id="677"/>
            <p14:sldId id="678"/>
            <p14:sldId id="679"/>
            <p14:sldId id="703"/>
            <p14:sldId id="704"/>
            <p14:sldId id="709"/>
            <p14:sldId id="710"/>
            <p14:sldId id="711"/>
            <p14:sldId id="705"/>
            <p14:sldId id="680"/>
            <p14:sldId id="699"/>
            <p14:sldId id="681"/>
            <p14:sldId id="784"/>
            <p14:sldId id="813"/>
            <p14:sldId id="667"/>
            <p14:sldId id="658"/>
            <p14:sldId id="706"/>
            <p14:sldId id="672"/>
            <p14:sldId id="7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1" autoAdjust="0"/>
    <p:restoredTop sz="96547" autoAdjust="0"/>
  </p:normalViewPr>
  <p:slideViewPr>
    <p:cSldViewPr>
      <p:cViewPr>
        <p:scale>
          <a:sx n="132" d="100"/>
          <a:sy n="132" d="100"/>
        </p:scale>
        <p:origin x="1152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6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25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9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3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8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2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1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3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3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физического уровня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3176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/>
            <a:r>
              <a:rPr lang="ru-RU" sz="2200" b="1" u="sng" dirty="0"/>
              <a:t>Предотвращение коллизий в канале: </a:t>
            </a:r>
          </a:p>
          <a:p>
            <a:pPr marL="542925" lvl="3"/>
            <a:r>
              <a:rPr lang="ru-RU" sz="2200" dirty="0"/>
              <a:t>CSMA/CA  "множественный доступ с контролем несущей и </a:t>
            </a:r>
            <a:r>
              <a:rPr lang="ru-RU" sz="2200" i="1" dirty="0"/>
              <a:t>предотвращением</a:t>
            </a:r>
            <a:r>
              <a:rPr lang="ru-RU" sz="2200" dirty="0"/>
              <a:t> коллизий"). </a:t>
            </a:r>
          </a:p>
          <a:p>
            <a:pPr marL="1000125" lvl="4"/>
            <a:r>
              <a:rPr lang="ru-RU" sz="2200" b="1" dirty="0"/>
              <a:t>Для предотвращения заторов источник посылает </a:t>
            </a:r>
            <a:r>
              <a:rPr lang="en-US" sz="2200" b="1" dirty="0"/>
              <a:t>jam </a:t>
            </a:r>
            <a:r>
              <a:rPr lang="ru-RU" sz="2200" b="1" dirty="0"/>
              <a:t>сигналы</a:t>
            </a:r>
          </a:p>
          <a:p>
            <a:pPr marL="1000125" lvl="4"/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отличается от CSMA/CD тем, что коллизиям подвержены не пакеты данных, а только </a:t>
            </a:r>
            <a:r>
              <a:rPr lang="ru-RU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-сигналы</a:t>
            </a:r>
            <a:r>
              <a:rPr lang="ru-RU" sz="2200" b="1" dirty="0"/>
              <a:t>.</a:t>
            </a:r>
          </a:p>
          <a:p>
            <a:pPr marL="542925" lvl="3"/>
            <a:r>
              <a:rPr lang="ru-RU" sz="2200" dirty="0"/>
              <a:t>Механизм (CSMA/CA)  призван выявлять коллизии в сети </a:t>
            </a:r>
          </a:p>
          <a:p>
            <a:pPr marL="542925" lvl="3"/>
            <a:r>
              <a:rPr lang="ru-RU" sz="2200" i="1" dirty="0"/>
              <a:t>Проблему нельзя решить с помощью коммутаторов, как в проводных сетях</a:t>
            </a:r>
            <a:r>
              <a:rPr lang="ru-RU" sz="1600" dirty="0"/>
              <a:t>	</a:t>
            </a:r>
          </a:p>
          <a:p>
            <a:pPr marL="361950" lvl="2">
              <a:spcBef>
                <a:spcPts val="600"/>
              </a:spcBef>
            </a:pPr>
            <a:r>
              <a:rPr lang="ru-RU" sz="2200" b="1" u="sng" dirty="0"/>
              <a:t>Время доставки сообщений не нормировано:</a:t>
            </a:r>
          </a:p>
          <a:p>
            <a:pPr marL="819150" lvl="3"/>
            <a:r>
              <a:rPr lang="ru-RU" sz="2200" dirty="0"/>
              <a:t>Механизм случайного доступа к каналу (CSMA/CA) не гарантирует доставку в заранее известное время </a:t>
            </a:r>
          </a:p>
          <a:p>
            <a:pPr marL="819150" lvl="3"/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886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ru-RU" sz="2400" b="1" u="sng" dirty="0"/>
              <a:t>Помехозащищенность ниже </a:t>
            </a:r>
            <a:r>
              <a:rPr lang="ru-RU" sz="2400" u="sng" dirty="0"/>
              <a:t>чем в проводных сетях</a:t>
            </a:r>
            <a:r>
              <a:rPr lang="ru-RU" sz="2400" dirty="0"/>
              <a:t>: </a:t>
            </a:r>
          </a:p>
          <a:p>
            <a:pPr lvl="1"/>
            <a:r>
              <a:rPr lang="ru-RU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Беспроводные сети подвержены влиянию электромагнитных помех сильнее, чем проводные;</a:t>
            </a:r>
          </a:p>
          <a:p>
            <a:pPr lvl="1"/>
            <a:r>
              <a:rPr lang="ru-RU" sz="2200" i="1" dirty="0"/>
              <a:t>Больше помех, а также такие волновое явления, как переотражение сигналов и их интерференция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Надежность связи </a:t>
            </a:r>
            <a:r>
              <a:rPr lang="ru-RU" sz="2200" u="sng" dirty="0"/>
              <a:t>падает при движении или изменении обстановки</a:t>
            </a:r>
            <a:r>
              <a:rPr lang="ru-RU" sz="22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ru-RU" sz="2200" i="1" dirty="0"/>
              <a:t>Связь может исчезнуть при изменении расположения узлов сети или появлении объектов вызывающих паразитные сигналы.</a:t>
            </a:r>
          </a:p>
        </p:txBody>
      </p:sp>
    </p:spTree>
    <p:extLst>
      <p:ext uri="{BB962C8B-B14F-4D97-AF65-F5344CB8AC3E}">
        <p14:creationId xmlns:p14="http://schemas.microsoft.com/office/powerpoint/2010/main" val="48196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ru-RU" sz="2200" b="1" u="sng" dirty="0"/>
              <a:t>Нет полнодуплексного режима</a:t>
            </a:r>
            <a:r>
              <a:rPr lang="ru-RU" sz="2200" u="sng" dirty="0"/>
              <a:t>:</a:t>
            </a:r>
          </a:p>
          <a:p>
            <a:pPr lvl="1">
              <a:spcBef>
                <a:spcPts val="1200"/>
              </a:spcBef>
            </a:pPr>
            <a:r>
              <a:rPr lang="ru-RU" sz="2200" u="sng" dirty="0"/>
              <a:t>Беспроводные трансиверы не могут передавать и принимать сигнал на одном канале. </a:t>
            </a:r>
          </a:p>
          <a:p>
            <a:pPr lvl="2">
              <a:spcBef>
                <a:spcPts val="1200"/>
              </a:spcBef>
            </a:pPr>
            <a:r>
              <a:rPr lang="ru-RU" sz="2200" i="1" dirty="0"/>
              <a:t>Это связано с быстрым уменьшением плотности мощности излучения от расстояния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Сигнал собственного передатчика оказывается на порядки сильнее принимаемого сигнала и заглушает его.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Сеть физически не защищена (Безопасность)</a:t>
            </a:r>
            <a:r>
              <a:rPr lang="ru-RU" sz="2200" dirty="0"/>
              <a:t>: </a:t>
            </a:r>
          </a:p>
          <a:p>
            <a:pPr lvl="1"/>
            <a:r>
              <a:rPr lang="ru-RU" sz="2200" dirty="0"/>
              <a:t>Возможность утечки информации, </a:t>
            </a:r>
          </a:p>
          <a:p>
            <a:pPr lvl="1"/>
            <a:r>
              <a:rPr lang="ru-RU" sz="2200" dirty="0"/>
              <a:t>Незащищенность от искусственно созданных помех, </a:t>
            </a:r>
          </a:p>
          <a:p>
            <a:pPr lvl="1"/>
            <a:r>
              <a:rPr lang="ru-RU" sz="2200" dirty="0"/>
              <a:t>Возможность незаметного вторжения враждебными лицами.</a:t>
            </a:r>
          </a:p>
          <a:p>
            <a:endParaRPr lang="ru-RU" sz="2200" dirty="0"/>
          </a:p>
          <a:p>
            <a:pPr marL="457200" lvl="1" indent="0">
              <a:buNone/>
            </a:pP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3546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904656"/>
          </a:xfrm>
        </p:spPr>
        <p:txBody>
          <a:bodyPr>
            <a:normAutofit/>
          </a:bodyPr>
          <a:lstStyle/>
          <a:p>
            <a:pPr lvl="0"/>
            <a:r>
              <a:rPr lang="ru-RU" sz="2200" b="1" u="sng" dirty="0"/>
              <a:t>Ограниченная дальность связи</a:t>
            </a:r>
            <a:r>
              <a:rPr lang="ru-RU" sz="2200" u="sng" dirty="0"/>
              <a:t>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Чем выше диапазон частот тем меньше дальность</a:t>
            </a:r>
          </a:p>
          <a:p>
            <a:pPr lvl="2"/>
            <a:r>
              <a:rPr lang="ru-RU" sz="2000" dirty="0"/>
              <a:t>Проблема решается использованием ретрансляторов;</a:t>
            </a:r>
          </a:p>
          <a:p>
            <a:pPr lvl="1"/>
            <a:r>
              <a:rPr lang="ru-RU" sz="2200" dirty="0"/>
              <a:t>Не все диапазоны частот можно использовать.</a:t>
            </a:r>
          </a:p>
          <a:p>
            <a:pPr lvl="2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 в одном и том же диапазоне могут работать разные устройства</a:t>
            </a:r>
          </a:p>
          <a:p>
            <a:pPr lvl="3"/>
            <a:r>
              <a:rPr lang="ru-RU" sz="2200" i="1" dirty="0"/>
              <a:t>Например микроволновки и </a:t>
            </a:r>
            <a:r>
              <a:rPr lang="en-US" sz="2200" i="1" dirty="0" err="1"/>
              <a:t>wifi</a:t>
            </a:r>
            <a:r>
              <a:rPr lang="en-US" sz="2200" i="1" dirty="0"/>
              <a:t> </a:t>
            </a:r>
            <a:r>
              <a:rPr lang="ru-RU" sz="2200" i="1" dirty="0"/>
              <a:t>работают в одном диапазоне частот.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Пропускная способность сети и проблема сильного сигнала</a:t>
            </a:r>
            <a:r>
              <a:rPr lang="ru-RU" sz="2200" u="sng" dirty="0"/>
              <a:t>:</a:t>
            </a:r>
          </a:p>
          <a:p>
            <a:pPr lvl="1"/>
            <a:r>
              <a:rPr lang="ru-RU" sz="2000" dirty="0"/>
              <a:t>Как правило устройства выбирают канал с лучшим сигналом</a:t>
            </a:r>
          </a:p>
          <a:p>
            <a:pPr lvl="2"/>
            <a:r>
              <a:rPr lang="ru-RU" sz="2000" dirty="0"/>
              <a:t>канал может быть перегружен</a:t>
            </a:r>
          </a:p>
          <a:p>
            <a:pPr lvl="3"/>
            <a:r>
              <a:rPr lang="ru-RU" dirty="0"/>
              <a:t>Решается специальными алгоритмами распределения пропускной 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419003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br>
              <a:rPr lang="ru-RU" sz="3600" b="1" dirty="0"/>
            </a:br>
            <a:r>
              <a:rPr lang="ru-RU" sz="3600" b="1" dirty="0"/>
              <a:t>Проблема скрытого узла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348" y="1170806"/>
            <a:ext cx="8435280" cy="5112568"/>
          </a:xfrm>
        </p:spPr>
        <p:txBody>
          <a:bodyPr>
            <a:normAutofit/>
          </a:bodyPr>
          <a:lstStyle/>
          <a:p>
            <a:r>
              <a:rPr lang="ru-RU" sz="2200" b="1" dirty="0"/>
              <a:t>Проблема скрытого узла 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станции могут «не слышать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друг-друга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и одновременно отправлять сигналы на одно и тоже устройство.</a:t>
            </a:r>
          </a:p>
          <a:p>
            <a:pPr lvl="2"/>
            <a:r>
              <a:rPr lang="ru-RU" sz="2200" dirty="0"/>
              <a:t>Проблема связана с затуханием сигнала на расстоянии.</a:t>
            </a:r>
          </a:p>
          <a:p>
            <a:pPr lvl="3"/>
            <a:r>
              <a:rPr lang="ru-RU" sz="2200" dirty="0"/>
              <a:t>Сильные сигналы могут перекрывать слабые</a:t>
            </a:r>
          </a:p>
          <a:p>
            <a:pPr lvl="1"/>
            <a:r>
              <a:rPr lang="ru-RU" sz="2200" dirty="0"/>
              <a:t>Результат: потеря информации, поскольку устройства  могут принимать только один сигнал.</a:t>
            </a:r>
          </a:p>
          <a:p>
            <a:endParaRPr lang="ru-RU" sz="2200" dirty="0"/>
          </a:p>
        </p:txBody>
      </p:sp>
      <p:pic>
        <p:nvPicPr>
          <p:cNvPr id="7" name="Рисунок 6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384376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45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Метод </a:t>
            </a:r>
            <a:r>
              <a:rPr lang="en-US" sz="3600" b="1" dirty="0"/>
              <a:t>RTS</a:t>
            </a:r>
            <a:r>
              <a:rPr lang="ru-RU" sz="3600" b="1" dirty="0"/>
              <a:t>-</a:t>
            </a:r>
            <a:r>
              <a:rPr lang="en-US" sz="3600" b="1" dirty="0"/>
              <a:t>CTS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2696"/>
                <a:ext cx="8435280" cy="5904656"/>
              </a:xfrm>
            </p:spPr>
            <p:txBody>
              <a:bodyPr>
                <a:normAutofit/>
              </a:bodyPr>
              <a:lstStyle/>
              <a:p>
                <a:r>
                  <a:rPr lang="ru-RU" sz="2200" b="1" dirty="0"/>
                  <a:t>Решение проблемы «скрытого узла» – метод </a:t>
                </a:r>
                <a:r>
                  <a:rPr lang="en-US" sz="2200" b="1" dirty="0"/>
                  <a:t>RTS-CTS</a:t>
                </a:r>
                <a:r>
                  <a:rPr lang="ru-RU" sz="2200" dirty="0"/>
                  <a:t>:</a:t>
                </a:r>
              </a:p>
              <a:p>
                <a:r>
                  <a:rPr lang="ru-RU" sz="2200" dirty="0"/>
                  <a:t>Устройство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2200" dirty="0"/>
                  <a:t> начинает сеанс с отправки пакета запроса на передачу RTS («</a:t>
                </a:r>
                <a:r>
                  <a:rPr lang="ru-RU" sz="2200" dirty="0" err="1"/>
                  <a:t>Request</a:t>
                </a:r>
                <a:r>
                  <a:rPr lang="ru-RU" sz="2200" dirty="0"/>
                  <a:t> </a:t>
                </a:r>
                <a:r>
                  <a:rPr lang="ru-RU" sz="2200" dirty="0" err="1"/>
                  <a:t>To</a:t>
                </a:r>
                <a:r>
                  <a:rPr lang="ru-RU" sz="2200" dirty="0"/>
                  <a:t> </a:t>
                </a:r>
                <a:r>
                  <a:rPr lang="ru-RU" sz="2200" dirty="0" err="1"/>
                  <a:t>Send</a:t>
                </a:r>
                <a:r>
                  <a:rPr lang="ru-RU" sz="2200" dirty="0"/>
                  <a:t>»)</a:t>
                </a:r>
                <a:r>
                  <a:rPr lang="en-US" sz="2200" dirty="0"/>
                  <a:t> </a:t>
                </a:r>
                <a:r>
                  <a:rPr lang="ru-RU" sz="2200" dirty="0"/>
                  <a:t>устройству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ru-RU" sz="2200" dirty="0"/>
                  <a:t>. </a:t>
                </a:r>
              </a:p>
              <a:p>
                <a:r>
                  <a:rPr lang="ru-RU" sz="2200" dirty="0"/>
                  <a:t>Если устройство В свободно, то отвечает пакетом CTS («</a:t>
                </a:r>
                <a:r>
                  <a:rPr lang="ru-RU" sz="2200" dirty="0" err="1"/>
                  <a:t>Clear</a:t>
                </a:r>
                <a:r>
                  <a:rPr lang="ru-RU" sz="2200" dirty="0"/>
                  <a:t> </a:t>
                </a:r>
                <a:r>
                  <a:rPr lang="ru-RU" sz="2200" dirty="0" err="1"/>
                  <a:t>To</a:t>
                </a:r>
                <a:r>
                  <a:rPr lang="ru-RU" sz="2200" dirty="0"/>
                  <a:t> </a:t>
                </a:r>
                <a:r>
                  <a:rPr lang="ru-RU" sz="2200" dirty="0" err="1"/>
                  <a:t>Send</a:t>
                </a:r>
                <a:r>
                  <a:rPr lang="ru-RU" sz="2200" dirty="0"/>
                  <a:t>»). </a:t>
                </a:r>
                <a:endParaRPr lang="en-US" sz="2200" dirty="0"/>
              </a:p>
              <a:p>
                <a:r>
                  <a:rPr lang="ru-RU" sz="2200" dirty="0"/>
                  <a:t>При получении </a:t>
                </a:r>
                <a:r>
                  <a:rPr lang="en-US" sz="2200" dirty="0"/>
                  <a:t>CTS </a:t>
                </a:r>
                <a:r>
                  <a:rPr lang="ru-RU" sz="2200" dirty="0"/>
                  <a:t>устройство А начинает передачу пакета данных.</a:t>
                </a:r>
              </a:p>
              <a:p>
                <a:pPr lvl="1"/>
                <a:r>
                  <a:rPr lang="ru-RU" sz="2200" dirty="0"/>
                  <a:t>Устройство, получившее пакет RTS или CTS, предназначенный не ему, будет оставаться в состоянии ожидания.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2696"/>
                <a:ext cx="8435280" cy="5904656"/>
              </a:xfrm>
              <a:blipFill rotWithShape="1">
                <a:blip r:embed="rId2"/>
                <a:stretch>
                  <a:fillRect l="-795" t="-620" r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http://www.bookasutp.ru/Chapter2.files/image117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6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23668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4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Метод </a:t>
            </a:r>
            <a:r>
              <a:rPr lang="en-US" sz="3600" b="1" dirty="0"/>
              <a:t>RTS</a:t>
            </a:r>
            <a:r>
              <a:rPr lang="ru-RU" sz="3600" b="1" dirty="0"/>
              <a:t>-</a:t>
            </a:r>
            <a:r>
              <a:rPr lang="en-US" sz="3600" b="1" dirty="0"/>
              <a:t>CTS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904656"/>
          </a:xfrm>
        </p:spPr>
        <p:txBody>
          <a:bodyPr>
            <a:normAutofit/>
          </a:bodyPr>
          <a:lstStyle/>
          <a:p>
            <a:r>
              <a:rPr lang="ru-RU" sz="2200" b="1" dirty="0"/>
              <a:t>Недостаток - сигналы  RTS/CTS ухудшают скорость работы </a:t>
            </a:r>
          </a:p>
          <a:p>
            <a:pPr lvl="1"/>
            <a:r>
              <a:rPr lang="ru-RU" sz="2200" dirty="0"/>
              <a:t> повышаются накладные расходы:</a:t>
            </a:r>
          </a:p>
          <a:p>
            <a:pPr lvl="2"/>
            <a:r>
              <a:rPr lang="ru-RU" sz="2200" dirty="0"/>
              <a:t>Максимальная длина кадра данных 802.11 равна 2346 байт, длина RTS-кадра — 20 байт, CTS-кадра — 14 байт.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1800" dirty="0"/>
              <a:t>Устройства могут иметь разную модуляцию сигналов, по этому в сетях </a:t>
            </a:r>
            <a:r>
              <a:rPr lang="en-US" sz="1800" dirty="0"/>
              <a:t>WIFI RTS </a:t>
            </a:r>
            <a:r>
              <a:rPr lang="ru-RU" sz="1800" dirty="0"/>
              <a:t>транслируется всегда в на базовой скорости с базовыми настройками</a:t>
            </a:r>
            <a:r>
              <a:rPr lang="en-US" sz="1800" dirty="0"/>
              <a:t>.</a:t>
            </a:r>
            <a:endParaRPr lang="ru-RU" sz="1800" dirty="0"/>
          </a:p>
          <a:p>
            <a:pPr marL="742950" lvl="2" indent="-342900"/>
            <a:r>
              <a:rPr lang="en-US" sz="2000" dirty="0"/>
              <a:t>DSSS </a:t>
            </a:r>
            <a:r>
              <a:rPr lang="ru-RU" sz="2000" dirty="0"/>
              <a:t>и </a:t>
            </a:r>
            <a:r>
              <a:rPr lang="en-US" sz="2000" dirty="0"/>
              <a:t>CCK 1 Mbit/s</a:t>
            </a:r>
            <a:endParaRPr lang="ru-RU" sz="2000" dirty="0"/>
          </a:p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Процедура обмена RTS- и CTS-кадрами не обязательна. </a:t>
            </a:r>
          </a:p>
          <a:p>
            <a:pPr lvl="1"/>
            <a:r>
              <a:rPr lang="ru-RU" sz="2200" dirty="0"/>
              <a:t>можно отказаться при небольшой нагрузке сети, </a:t>
            </a:r>
          </a:p>
          <a:p>
            <a:pPr lvl="1"/>
            <a:r>
              <a:rPr lang="ru-RU" sz="2200" dirty="0"/>
              <a:t>в такой ситуации коллизии случаются редко</a:t>
            </a:r>
          </a:p>
          <a:p>
            <a:endParaRPr lang="ru-RU" sz="2200" dirty="0"/>
          </a:p>
        </p:txBody>
      </p:sp>
      <p:pic>
        <p:nvPicPr>
          <p:cNvPr id="4" name="Рисунок 3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94" y="5229200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8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Алгоритм CSMA/CA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6021288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2500" dirty="0"/>
              <a:t>Перед отправкой сообщения устройство прослушивает эфир, </a:t>
            </a:r>
          </a:p>
          <a:p>
            <a:pPr>
              <a:spcBef>
                <a:spcPts val="0"/>
              </a:spcBef>
            </a:pPr>
            <a:r>
              <a:rPr lang="ru-RU" sz="2400" b="1" dirty="0"/>
              <a:t>Если эфир свободен устройство, посылает </a:t>
            </a:r>
            <a:r>
              <a:rPr lang="ru-RU" sz="2400" b="1" dirty="0" err="1"/>
              <a:t>jam</a:t>
            </a:r>
            <a:r>
              <a:rPr lang="ru-RU" sz="2400" b="1" dirty="0"/>
              <a:t> сигнал (</a:t>
            </a:r>
            <a:r>
              <a:rPr lang="ru-RU" sz="2400" b="1" dirty="0" err="1"/>
              <a:t>сигн</a:t>
            </a:r>
            <a:r>
              <a:rPr lang="ru-RU" sz="2400" b="1" dirty="0"/>
              <a:t>. затора) </a:t>
            </a:r>
          </a:p>
          <a:p>
            <a:pPr lvl="1">
              <a:spcBef>
                <a:spcPts val="0"/>
              </a:spcBef>
            </a:pPr>
            <a:r>
              <a:rPr lang="ru-RU" sz="2600" i="1" u="sng" dirty="0"/>
              <a:t>Во время эфира каждый цикл приема/передачи начинается с периода молчания случайной длины</a:t>
            </a:r>
            <a:r>
              <a:rPr lang="ru-RU" sz="2600" i="1" dirty="0"/>
              <a:t>. </a:t>
            </a:r>
          </a:p>
          <a:p>
            <a:pPr lvl="2">
              <a:spcBef>
                <a:spcPts val="0"/>
              </a:spcBef>
            </a:pPr>
            <a:r>
              <a:rPr lang="ru-RU" sz="2200" dirty="0"/>
              <a:t>Если устройство начинает эфир, то передача начинается сразу.</a:t>
            </a:r>
          </a:p>
          <a:p>
            <a:pPr lvl="1">
              <a:spcBef>
                <a:spcPts val="0"/>
              </a:spcBef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посылкой сообщения устройство ожидает все станций, которые могут послать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>
              <a:spcBef>
                <a:spcPts val="0"/>
              </a:spcBef>
            </a:pPr>
            <a:r>
              <a:rPr lang="ru-RU" sz="2500" b="1" dirty="0"/>
              <a:t>Если эфир свободен, устройство начинает передачу фрейма.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Если во время передачи станция обнаруживает </a:t>
            </a:r>
            <a:r>
              <a:rPr lang="ru-RU" sz="2200" dirty="0" err="1"/>
              <a:t>jam</a:t>
            </a:r>
            <a:r>
              <a:rPr lang="ru-RU" sz="2200" dirty="0"/>
              <a:t> </a:t>
            </a:r>
            <a:r>
              <a:rPr lang="ru-RU" sz="2200" dirty="0" err="1"/>
              <a:t>signal</a:t>
            </a:r>
            <a:r>
              <a:rPr lang="ru-RU" sz="2200" dirty="0"/>
              <a:t> от другой станции, она останавливает передачу </a:t>
            </a:r>
          </a:p>
          <a:p>
            <a:pPr>
              <a:spcBef>
                <a:spcPts val="0"/>
              </a:spcBef>
            </a:pPr>
            <a:r>
              <a:rPr lang="ru-RU" sz="2500" b="1" dirty="0"/>
              <a:t>Повторная попытка передачи через случайное время 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Максимально допустимо 16 попыток с увеличением времени, потом попытки без увеличения времени.</a:t>
            </a:r>
          </a:p>
          <a:p>
            <a:pPr>
              <a:spcBef>
                <a:spcPts val="0"/>
              </a:spcBef>
            </a:pPr>
            <a:r>
              <a:rPr lang="ru-RU" sz="2400" i="1" dirty="0"/>
              <a:t>Если кадр проходит успешно, то адресат отправляет обратно короткое подтверждение </a:t>
            </a:r>
            <a:r>
              <a:rPr lang="en-US" sz="2400" i="1" dirty="0"/>
              <a:t>(ASK)</a:t>
            </a:r>
            <a:r>
              <a:rPr lang="ru-RU" sz="2400" i="1" dirty="0"/>
              <a:t>. 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543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Алгоритм </a:t>
            </a:r>
            <a:r>
              <a:rPr lang="en-US" sz="2800" b="1" dirty="0"/>
              <a:t>CSMA/CA. </a:t>
            </a:r>
            <a:r>
              <a:rPr lang="ru-RU" sz="2800" b="1" dirty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28803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Станция, которая собирается начать передачу, информирует всех участников сети</a:t>
            </a:r>
            <a:r>
              <a:rPr lang="en-US" sz="2200" b="1" dirty="0"/>
              <a:t> </a:t>
            </a:r>
            <a:r>
              <a:rPr lang="ru-RU" sz="2200" b="1" dirty="0"/>
              <a:t>помощи </a:t>
            </a:r>
            <a:r>
              <a:rPr lang="en-US" sz="2200" b="1" dirty="0"/>
              <a:t>jam signal</a:t>
            </a:r>
            <a:r>
              <a:rPr lang="ru-RU" sz="2200" b="1" dirty="0"/>
              <a:t>, </a:t>
            </a:r>
          </a:p>
          <a:p>
            <a:pPr lvl="1">
              <a:lnSpc>
                <a:spcPct val="110000"/>
              </a:lnSpc>
            </a:pPr>
            <a:r>
              <a:rPr lang="ru-RU" sz="2200" dirty="0"/>
              <a:t>Таким образом станция резервирует для себя определенное время. </a:t>
            </a:r>
            <a:endParaRPr lang="ru-RU" sz="1800" dirty="0"/>
          </a:p>
          <a:p>
            <a:pPr lvl="1">
              <a:lnSpc>
                <a:spcPct val="110000"/>
              </a:lnSpc>
            </a:pP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того, как все станции приняли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сигнал, она начинает передавать.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sz="2200" b="1" dirty="0"/>
              <a:t>C</a:t>
            </a:r>
            <a:r>
              <a:rPr lang="ru-RU" sz="2200" b="1" dirty="0"/>
              <a:t>случайная задержка после освобождения канала позволяет уменьшить вероятность </a:t>
            </a:r>
            <a:r>
              <a:rPr lang="ru-RU" sz="2400" b="1" dirty="0"/>
              <a:t>коллизии, </a:t>
            </a:r>
          </a:p>
          <a:p>
            <a:pPr lvl="1">
              <a:lnSpc>
                <a:spcPct val="110000"/>
              </a:lnSpc>
            </a:pPr>
            <a:r>
              <a:rPr lang="ru-RU" sz="2200" dirty="0"/>
              <a:t>очень вероятно, что несколько станций ждет освобождения канала и могут начать передачу одновременно, как только он освободится.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44687"/>
            <a:ext cx="6606951" cy="31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9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Виды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4574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/>
              <a:t>Особенности широковещательного режима.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12968" cy="561662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Часто используется режим широковещательной передачи,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Когда сообщение одновременно должны принять все участники сети.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Например, маршрутизатор транслирует SSID (имя сети) в широковещательном режиме, </a:t>
            </a:r>
          </a:p>
          <a:p>
            <a:pPr lvl="3">
              <a:spcBef>
                <a:spcPts val="1200"/>
              </a:spcBef>
            </a:pPr>
            <a:r>
              <a:rPr lang="ru-RU" sz="2200" dirty="0"/>
              <a:t>все пользователи, в зоне покрытия, могут увидеть ее идентификатор на своих устройствах.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Особенность – отсутствие подтверждения о получении сообщения. </a:t>
            </a:r>
          </a:p>
        </p:txBody>
      </p:sp>
    </p:spTree>
    <p:extLst>
      <p:ext uri="{BB962C8B-B14F-4D97-AF65-F5344CB8AC3E}">
        <p14:creationId xmlns:p14="http://schemas.microsoft.com/office/powerpoint/2010/main" val="162678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кодирования данных в беспроводных сетях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69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Физический уровень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1095375" lvl="7" indent="-180975">
              <a:spcBef>
                <a:spcPts val="0"/>
              </a:spcBef>
            </a:pPr>
            <a:r>
              <a:rPr lang="ru-RU" dirty="0"/>
              <a:t>Код </a:t>
            </a:r>
            <a:r>
              <a:rPr lang="ru-RU" dirty="0" err="1"/>
              <a:t>Баркера</a:t>
            </a:r>
            <a:r>
              <a:rPr lang="ru-RU" dirty="0"/>
              <a:t> 11 или </a:t>
            </a:r>
            <a:r>
              <a:rPr lang="en-US" dirty="0"/>
              <a:t>CCK</a:t>
            </a:r>
            <a:endParaRPr lang="ru-RU" dirty="0"/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</a:t>
            </a:r>
            <a:r>
              <a:rPr lang="en-US" sz="2200" dirty="0" err="1"/>
              <a:t>ш</a:t>
            </a:r>
            <a:r>
              <a:rPr lang="ru-RU" sz="2200" dirty="0" err="1"/>
              <a:t>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устранения блочных ошибок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OFDM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29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802.11</a:t>
            </a:r>
            <a:r>
              <a:rPr lang="en-US" b="1" dirty="0"/>
              <a:t>n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борьбы с ошибками</a:t>
            </a:r>
            <a:br>
              <a:rPr lang="ru-RU" sz="2800" b="1" dirty="0"/>
            </a:br>
            <a:r>
              <a:rPr lang="ru-RU" sz="3200" b="1" dirty="0"/>
              <a:t>Модуляция псевдослучайным шумом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Скремблирование</a:t>
            </a:r>
            <a:r>
              <a:rPr lang="ru-RU" sz="2200" dirty="0"/>
              <a:t> - Модуляция данных псевдо шумом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Также Используются коды </a:t>
            </a:r>
            <a:r>
              <a:rPr lang="ru-RU" sz="2200" dirty="0" err="1"/>
              <a:t>Баркера</a:t>
            </a:r>
            <a:r>
              <a:rPr lang="ru-RU" sz="2200" dirty="0"/>
              <a:t> и </a:t>
            </a:r>
            <a:r>
              <a:rPr lang="ru-RU" sz="2200" dirty="0" err="1"/>
              <a:t>сверточные</a:t>
            </a:r>
            <a:r>
              <a:rPr lang="ru-RU" sz="2200" dirty="0"/>
              <a:t> коды, которыми можно создавать чипы для каждого бита</a:t>
            </a:r>
            <a:endParaRPr lang="en-US" sz="2200" dirty="0"/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Использование избыточного кодирования </a:t>
            </a:r>
            <a:r>
              <a:rPr lang="ru-RU" sz="2200" dirty="0"/>
              <a:t>–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/>
              <a:t>Избыточное кодирование с целью исключения сложных комбинаций</a:t>
            </a:r>
            <a:r>
              <a:rPr lang="en-US" sz="2200" dirty="0"/>
              <a:t> </a:t>
            </a:r>
            <a:r>
              <a:rPr lang="ru-RU" sz="2200" dirty="0"/>
              <a:t>типа много единиц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Алгоритмы чередования </a:t>
            </a:r>
          </a:p>
          <a:p>
            <a:pPr marL="800100" lvl="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Перестановка бит и/или байт по определённому алгоритмы, повышающему их похожесть на </a:t>
            </a:r>
            <a:r>
              <a:rPr lang="ru-RU" sz="2200" dirty="0" err="1"/>
              <a:t>псевдошум</a:t>
            </a:r>
            <a:r>
              <a:rPr lang="ru-RU" sz="2200" dirty="0"/>
              <a:t>.</a:t>
            </a:r>
          </a:p>
          <a:p>
            <a:pPr marL="1200150" lvl="3" indent="-342900">
              <a:spcBef>
                <a:spcPts val="600"/>
              </a:spcBef>
            </a:pPr>
            <a:r>
              <a:rPr lang="ru-RU" sz="2200" dirty="0"/>
              <a:t>Напр. разбивают сообщение в матрицу по строкам, а передают по столбцам.</a:t>
            </a:r>
          </a:p>
        </p:txBody>
      </p:sp>
    </p:spTree>
    <p:extLst>
      <p:ext uri="{BB962C8B-B14F-4D97-AF65-F5344CB8AC3E}">
        <p14:creationId xmlns:p14="http://schemas.microsoft.com/office/powerpoint/2010/main" val="859575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778098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борьбы с ошибками. </a:t>
            </a:r>
            <a:br>
              <a:rPr lang="ru-RU" sz="2800" b="1" dirty="0"/>
            </a:br>
            <a:r>
              <a:rPr lang="ru-RU" sz="2800" b="1" dirty="0"/>
              <a:t>Сигналы обратной связи.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840" y="1068388"/>
            <a:ext cx="8712968" cy="54726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000" b="1" i="1" dirty="0"/>
              <a:t>Использование подтверждений</a:t>
            </a:r>
          </a:p>
          <a:p>
            <a:pPr marL="742950" lvl="2" indent="-342900">
              <a:lnSpc>
                <a:spcPct val="110000"/>
              </a:lnSpc>
            </a:pPr>
            <a:r>
              <a:rPr lang="ru-RU" sz="2000" dirty="0"/>
              <a:t>Приемник отправляет в ответ на сообщение код подтверждения корректности приема или запрос на повторение.</a:t>
            </a:r>
          </a:p>
          <a:p>
            <a:pPr lvl="1">
              <a:lnSpc>
                <a:spcPct val="110000"/>
              </a:lnSpc>
            </a:pPr>
            <a:r>
              <a:rPr lang="ru-RU" sz="2000" b="1" i="1" dirty="0"/>
              <a:t>Метод ARQ</a:t>
            </a:r>
            <a:r>
              <a:rPr lang="ru-RU" sz="2000" dirty="0"/>
              <a:t> (</a:t>
            </a:r>
            <a:r>
              <a:rPr lang="ru-RU" sz="2000" dirty="0" err="1"/>
              <a:t>Automatic</a:t>
            </a:r>
            <a:r>
              <a:rPr lang="ru-RU" sz="2000" dirty="0"/>
              <a:t> </a:t>
            </a:r>
            <a:r>
              <a:rPr lang="ru-RU" sz="2000" dirty="0" err="1"/>
              <a:t>Repeat</a:t>
            </a:r>
            <a:r>
              <a:rPr lang="ru-RU" sz="2000" dirty="0"/>
              <a:t> </a:t>
            </a:r>
            <a:r>
              <a:rPr lang="ru-RU" sz="2000" dirty="0" err="1"/>
              <a:t>reQuest</a:t>
            </a:r>
            <a:r>
              <a:rPr lang="ru-RU" sz="2000" dirty="0"/>
              <a:t> - "автоматический повтор в ответ на запрос")</a:t>
            </a:r>
            <a:r>
              <a:rPr lang="en-US" sz="2000" dirty="0"/>
              <a:t>–</a:t>
            </a:r>
            <a:endParaRPr lang="ru-RU" sz="2000" dirty="0"/>
          </a:p>
          <a:p>
            <a:pPr lvl="2">
              <a:lnSpc>
                <a:spcPct val="110000"/>
              </a:lnSpc>
            </a:pPr>
            <a:r>
              <a:rPr lang="en-US" sz="2000" i="1" u="sng" dirty="0"/>
              <a:t> </a:t>
            </a:r>
            <a:r>
              <a:rPr lang="ru-RU" sz="2000" i="1" u="sng" dirty="0"/>
              <a:t>На отправку подтверждения дается определённое время, пакет автоматически отправляется заново.</a:t>
            </a:r>
          </a:p>
          <a:p>
            <a:pPr marL="819150" lvl="2" indent="-342900">
              <a:lnSpc>
                <a:spcPct val="110000"/>
              </a:lnSpc>
            </a:pPr>
            <a:r>
              <a:rPr lang="ru-RU" sz="2000" b="1" dirty="0"/>
              <a:t>Отправление одновременно </a:t>
            </a:r>
            <a:r>
              <a:rPr lang="en-US" sz="2000" b="1" dirty="0"/>
              <a:t>N </a:t>
            </a:r>
            <a:r>
              <a:rPr lang="ru-RU" sz="2000" b="1" dirty="0"/>
              <a:t>одинаковых пакетов </a:t>
            </a:r>
          </a:p>
          <a:p>
            <a:pPr lvl="2">
              <a:lnSpc>
                <a:spcPct val="110000"/>
              </a:lnSpc>
            </a:pPr>
            <a:r>
              <a:rPr lang="ru-RU" sz="2000" dirty="0"/>
              <a:t>приемник делает повторный запрос только если ни один из пакетов не был принят без ошибок;</a:t>
            </a:r>
          </a:p>
          <a:p>
            <a:pPr lvl="2">
              <a:lnSpc>
                <a:spcPct val="110000"/>
              </a:lnSpc>
            </a:pPr>
            <a:r>
              <a:rPr lang="ru-RU" sz="2000" b="1" i="1" u="sng" dirty="0"/>
              <a:t>Метод голосования</a:t>
            </a:r>
            <a:r>
              <a:rPr lang="ru-RU" sz="2000" i="1" u="sng" dirty="0"/>
              <a:t> </a:t>
            </a:r>
            <a:r>
              <a:rPr lang="ru-RU" sz="2000" u="sng" dirty="0"/>
              <a:t>– отправляется несколько пакетов  - по ним берется средние. (переотправка в двойной экспоненциальной выдержке) – доп. Метод разрешения коллизий. </a:t>
            </a:r>
          </a:p>
          <a:p>
            <a:pPr lvl="3">
              <a:lnSpc>
                <a:spcPct val="110000"/>
              </a:lnSpc>
            </a:pP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гибридного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 (HAR)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голосование+коррекция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0240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200" b="1" dirty="0"/>
              <a:t>Другие методы борьбы с ошибками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5516" y="1052736"/>
            <a:ext cx="8712968" cy="5688632"/>
          </a:xfrm>
        </p:spPr>
        <p:txBody>
          <a:bodyPr>
            <a:noAutofit/>
          </a:bodyPr>
          <a:lstStyle/>
          <a:p>
            <a:r>
              <a:rPr lang="ru-RU" sz="2000" b="1" dirty="0"/>
              <a:t>Использование избыточного кодирования </a:t>
            </a:r>
            <a:r>
              <a:rPr lang="ru-RU" sz="2000" dirty="0"/>
              <a:t>– </a:t>
            </a:r>
          </a:p>
          <a:p>
            <a:pPr marL="742950" lvl="2" indent="-342900"/>
            <a:r>
              <a:rPr lang="ru-RU" sz="2000" b="1" dirty="0"/>
              <a:t>Схемы прямого исправления ошибок </a:t>
            </a:r>
            <a:r>
              <a:rPr lang="en-US" sz="2000" b="1" dirty="0"/>
              <a:t>(FCE)</a:t>
            </a:r>
            <a:r>
              <a:rPr lang="ru-RU" sz="2000" b="1" dirty="0"/>
              <a:t> </a:t>
            </a:r>
            <a:r>
              <a:rPr lang="ru-RU" sz="2000" dirty="0"/>
              <a:t>– добавление спец. символов к кодам, которые позволяют восстановить сообщение, если там не много ошибок.</a:t>
            </a:r>
            <a:endParaRPr lang="en-US" sz="2000" dirty="0"/>
          </a:p>
          <a:p>
            <a:r>
              <a:rPr lang="ru-RU" sz="2000" b="1" dirty="0"/>
              <a:t>Использование циклического кодирования</a:t>
            </a:r>
          </a:p>
          <a:p>
            <a:pPr lvl="2"/>
            <a:r>
              <a:rPr lang="en-US" sz="2000" dirty="0"/>
              <a:t>CRC </a:t>
            </a:r>
            <a:r>
              <a:rPr lang="ru-RU" sz="2000" dirty="0"/>
              <a:t>коды, биты проверки четности, </a:t>
            </a:r>
          </a:p>
          <a:p>
            <a:pPr lvl="2"/>
            <a:r>
              <a:rPr lang="ru-RU" sz="2000" dirty="0"/>
              <a:t>вертикальное и горизонтальное сканирование</a:t>
            </a:r>
          </a:p>
          <a:p>
            <a:pPr lvl="3"/>
            <a:r>
              <a:rPr lang="ru-RU" dirty="0"/>
              <a:t>разбиение сообщения в матрицу и проверка четности на каждой строке или столбце</a:t>
            </a:r>
          </a:p>
          <a:p>
            <a:pPr lvl="0">
              <a:spcBef>
                <a:spcPts val="1200"/>
              </a:spcBef>
            </a:pPr>
            <a:r>
              <a:rPr lang="ru-RU" sz="2000" b="1" dirty="0"/>
              <a:t>Использование нескольких антенн.</a:t>
            </a:r>
          </a:p>
          <a:p>
            <a:pPr lvl="1"/>
            <a:r>
              <a:rPr lang="ru-RU" sz="2000" dirty="0"/>
              <a:t>Антенны пространственное разносят, соответственно помехи действую по разному</a:t>
            </a:r>
            <a:r>
              <a:rPr lang="en-US" sz="2000" dirty="0"/>
              <a:t> </a:t>
            </a:r>
            <a:r>
              <a:rPr lang="ru-RU" sz="2000" dirty="0"/>
              <a:t>(метод </a:t>
            </a:r>
            <a:r>
              <a:rPr lang="en-US" sz="2000" dirty="0"/>
              <a:t>MIMO)</a:t>
            </a:r>
            <a:r>
              <a:rPr lang="ru-RU" sz="2000" dirty="0"/>
              <a:t>.</a:t>
            </a:r>
          </a:p>
          <a:p>
            <a:r>
              <a:rPr lang="ru-RU" sz="2000" b="1" dirty="0"/>
              <a:t>Использование кодового уплотнения </a:t>
            </a:r>
            <a:r>
              <a:rPr lang="en-US" sz="2000" b="1" dirty="0"/>
              <a:t>(CDM)</a:t>
            </a:r>
          </a:p>
          <a:p>
            <a:pPr lvl="1"/>
            <a:r>
              <a:rPr lang="ru-RU" sz="2000" dirty="0"/>
              <a:t>Для каждого приемника сообщения кодируются по 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1502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Autofit/>
          </a:bodyPr>
          <a:lstStyle/>
          <a:p>
            <a:r>
              <a:rPr lang="ru-RU" sz="3600" b="1" dirty="0"/>
              <a:t>Внутрикадровый контроль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1"/>
            <a:ext cx="8229600" cy="5256583"/>
          </a:xfrm>
        </p:spPr>
        <p:txBody>
          <a:bodyPr>
            <a:noAutofit/>
          </a:bodyPr>
          <a:lstStyle/>
          <a:p>
            <a:r>
              <a:rPr lang="en-US" sz="2100" b="1" dirty="0"/>
              <a:t>CRC</a:t>
            </a:r>
            <a:r>
              <a:rPr lang="en-US" sz="2100" dirty="0"/>
              <a:t> (CRC </a:t>
            </a:r>
            <a:r>
              <a:rPr lang="ru-RU" sz="2100" dirty="0"/>
              <a:t>также называют, контрольной последовательностью кадра (</a:t>
            </a:r>
            <a:r>
              <a:rPr lang="ru-RU" sz="2100" dirty="0" err="1"/>
              <a:t>Frame</a:t>
            </a:r>
            <a:r>
              <a:rPr lang="ru-RU" sz="2100" dirty="0"/>
              <a:t> </a:t>
            </a:r>
            <a:r>
              <a:rPr lang="ru-RU" sz="2100" dirty="0" err="1"/>
              <a:t>Check</a:t>
            </a:r>
            <a:r>
              <a:rPr lang="ru-RU" sz="2100" dirty="0"/>
              <a:t> </a:t>
            </a:r>
            <a:r>
              <a:rPr lang="ru-RU" sz="2100" dirty="0" err="1"/>
              <a:t>Sequence</a:t>
            </a:r>
            <a:r>
              <a:rPr lang="ru-RU" sz="2100" dirty="0"/>
              <a:t>, FCS). </a:t>
            </a:r>
          </a:p>
          <a:p>
            <a:pPr lvl="1"/>
            <a:r>
              <a:rPr lang="ru-RU" sz="2100" dirty="0"/>
              <a:t>обнаруживает одиночные, двойные  в нечетные ошибки. </a:t>
            </a:r>
          </a:p>
          <a:p>
            <a:pPr lvl="1"/>
            <a:r>
              <a:rPr lang="ru-RU" sz="2100" dirty="0"/>
              <a:t>невысокая степенью избыточности. </a:t>
            </a:r>
          </a:p>
          <a:p>
            <a:r>
              <a:rPr lang="ru-RU" sz="2100" b="1" dirty="0"/>
              <a:t>Контроль по паритету</a:t>
            </a:r>
            <a:r>
              <a:rPr lang="en-US" sz="2100" b="1" dirty="0"/>
              <a:t> </a:t>
            </a:r>
            <a:r>
              <a:rPr lang="ru-RU" sz="2100" b="1" dirty="0"/>
              <a:t>(четности) </a:t>
            </a:r>
            <a:r>
              <a:rPr lang="en-US" sz="2100" b="1" dirty="0"/>
              <a:t>(</a:t>
            </a:r>
            <a:r>
              <a:rPr lang="ru-RU" sz="2100" b="1" dirty="0"/>
              <a:t>С</a:t>
            </a:r>
            <a:r>
              <a:rPr lang="en-US" sz="2100" b="1" dirty="0"/>
              <a:t>RC 1</a:t>
            </a:r>
            <a:r>
              <a:rPr lang="ru-RU" sz="2100" b="1" dirty="0"/>
              <a:t>)</a:t>
            </a:r>
          </a:p>
          <a:p>
            <a:pPr lvl="1"/>
            <a:r>
              <a:rPr lang="ru-RU" sz="2100" b="1" dirty="0"/>
              <a:t>Возможен контроль нечетности. </a:t>
            </a:r>
          </a:p>
          <a:p>
            <a:pPr lvl="2"/>
            <a:r>
              <a:rPr lang="ru-RU" sz="2100" b="1" dirty="0"/>
              <a:t>Недостаток большая избыточность </a:t>
            </a:r>
            <a:endParaRPr lang="en-US" sz="2100" dirty="0"/>
          </a:p>
          <a:p>
            <a:r>
              <a:rPr lang="ru-RU" sz="2100" b="1" dirty="0"/>
              <a:t>Вертикальный и горизонтальный контроль по паритету </a:t>
            </a:r>
            <a:r>
              <a:rPr lang="ru-RU" sz="2100" dirty="0"/>
              <a:t>модификацию метода контроля по паритету. </a:t>
            </a:r>
          </a:p>
          <a:p>
            <a:pPr lvl="1"/>
            <a:r>
              <a:rPr lang="ru-RU" sz="2100" dirty="0"/>
              <a:t>исходные данные рассматриваются в виде матрицы, строки которой составляют байты данных.</a:t>
            </a:r>
          </a:p>
          <a:p>
            <a:pPr lvl="1"/>
            <a:r>
              <a:rPr lang="ru-RU" sz="2100" dirty="0"/>
              <a:t>Контрольный разряд подсчитывается отдельно для каждой строки и для каждого столбца матрицы. </a:t>
            </a:r>
          </a:p>
          <a:p>
            <a:pPr marL="342900" lvl="2" indent="-342900"/>
            <a:r>
              <a:rPr lang="ru-RU" sz="2100" b="1" dirty="0"/>
              <a:t>Недостаток большая избыточность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130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en-US" sz="3200" b="1" dirty="0"/>
              <a:t>MIMO</a:t>
            </a:r>
            <a:r>
              <a:rPr lang="ru-RU" sz="3200" b="1" dirty="0"/>
              <a:t> для снижения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579296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MIMO</a:t>
            </a:r>
            <a:r>
              <a:rPr lang="ru-RU" sz="2200" dirty="0"/>
              <a:t> (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Input</a:t>
            </a:r>
            <a:r>
              <a:rPr lang="ru-RU" sz="2200" dirty="0"/>
              <a:t> 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Output</a:t>
            </a:r>
            <a:r>
              <a:rPr lang="ru-RU" sz="2200" dirty="0"/>
              <a:t>)– технология передачи данных с помощью N антенн и их приёма М антеннами.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Передающие и приёмные антенны разнесены так, чтобы достичь слабой корреляции между соседними антеннами.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Прием сигналов по разным маршрутам (разное время)</a:t>
            </a:r>
          </a:p>
          <a:p>
            <a:pPr lvl="3">
              <a:spcBef>
                <a:spcPts val="1200"/>
              </a:spcBef>
            </a:pPr>
            <a:r>
              <a:rPr lang="ru-RU" sz="2200" dirty="0"/>
              <a:t>Улучшения пропускной способности.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2 </a:t>
            </a:r>
            <a:r>
              <a:rPr lang="ru-RU" sz="2200" dirty="0"/>
              <a:t>типа </a:t>
            </a:r>
            <a:r>
              <a:rPr lang="en-US" sz="2200" dirty="0"/>
              <a:t>MIMO – Single unit MIMO (SU-MIMO)</a:t>
            </a:r>
          </a:p>
        </p:txBody>
      </p:sp>
      <p:pic>
        <p:nvPicPr>
          <p:cNvPr id="11266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3" y="3717032"/>
            <a:ext cx="1969571" cy="18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90" y="3789040"/>
            <a:ext cx="5580466" cy="202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9349" y="5813699"/>
            <a:ext cx="111280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SU-MIMO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29096" y="5813699"/>
            <a:ext cx="120417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MU-MIMO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0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кодирования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77626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/>
              <a:t>Алгоритм чередования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83264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Проблема избыточного кодирования и коррекции ошибок </a:t>
            </a:r>
            <a:r>
              <a:rPr lang="en-US" sz="2200" b="1" dirty="0"/>
              <a:t> </a:t>
            </a:r>
            <a:r>
              <a:rPr lang="en-US" sz="2200" dirty="0"/>
              <a:t>- </a:t>
            </a:r>
            <a:r>
              <a:rPr lang="ru-RU" sz="2200" dirty="0"/>
              <a:t>методы основаны на предположении о случайном характере воздействий, приводящих к появлению ошибок. </a:t>
            </a:r>
          </a:p>
          <a:p>
            <a:pPr lvl="1">
              <a:spcBef>
                <a:spcPts val="600"/>
              </a:spcBef>
            </a:pPr>
            <a:r>
              <a:rPr lang="ru-RU" sz="2200" b="1" i="1" dirty="0"/>
              <a:t>Проблема если ошибки коррелированы. </a:t>
            </a:r>
          </a:p>
          <a:p>
            <a:pPr lvl="2">
              <a:spcBef>
                <a:spcPts val="0"/>
              </a:spcBef>
            </a:pPr>
            <a:r>
              <a:rPr lang="ru-RU" sz="2200" i="1" dirty="0"/>
              <a:t>Например, когда период основной гармоники помехи равен длительности передачи нескольких битов. 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Решение: Процедура чередования </a:t>
            </a:r>
            <a:r>
              <a:rPr lang="ru-RU" sz="2200" dirty="0"/>
              <a:t>- перестановка битов по определенному закону.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Закон постоянно меняется по заданной последовательности или заданным образом.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ЦЕЛЬ сделать ошибки более похожими на некоррелированные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ПРИМЕР: запись передаваемого фрейма в матрицу например, по три бита в строке </a:t>
            </a:r>
          </a:p>
          <a:p>
            <a:pPr lvl="3">
              <a:spcBef>
                <a:spcPts val="0"/>
              </a:spcBef>
            </a:pPr>
            <a:r>
              <a:rPr lang="ru-RU" dirty="0"/>
              <a:t>считывание битов из матрицы не по строкам, а по столбцам.</a:t>
            </a:r>
          </a:p>
        </p:txBody>
      </p:sp>
    </p:spTree>
    <p:extLst>
      <p:ext uri="{BB962C8B-B14F-4D97-AF65-F5344CB8AC3E}">
        <p14:creationId xmlns:p14="http://schemas.microsoft.com/office/powerpoint/2010/main" val="252690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Беспроводные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200" b="1" dirty="0"/>
              <a:t>Беспроводные технологии</a:t>
            </a:r>
            <a:r>
              <a:rPr lang="ru-RU" sz="2200" dirty="0"/>
              <a:t> — подкласс информационных технологий, служат для передачи информации между двумя и более точками на расстоянии, не требуя проводной связи. Для передачи информации могут использоваться радиоволны, а также инфракрасное, оптическое или лазерное излучение.</a:t>
            </a:r>
          </a:p>
          <a:p>
            <a:r>
              <a:rPr lang="ru-RU" sz="2200" dirty="0"/>
              <a:t>Примеры: </a:t>
            </a:r>
            <a:r>
              <a:rPr lang="en-US" sz="2200" dirty="0"/>
              <a:t>IrDA,</a:t>
            </a:r>
            <a:r>
              <a:rPr lang="ru-RU" sz="2200" dirty="0"/>
              <a:t> </a:t>
            </a:r>
            <a:r>
              <a:rPr lang="en-US" sz="2200" dirty="0" err="1"/>
              <a:t>WiFi</a:t>
            </a:r>
            <a:r>
              <a:rPr lang="ru-RU" sz="2200" dirty="0"/>
              <a:t>, </a:t>
            </a:r>
            <a:r>
              <a:rPr lang="en-US" sz="2200" dirty="0"/>
              <a:t>WiMAX</a:t>
            </a:r>
            <a:r>
              <a:rPr lang="ru-RU" sz="2200" dirty="0"/>
              <a:t>, </a:t>
            </a:r>
            <a:r>
              <a:rPr lang="en-US" sz="2200" dirty="0"/>
              <a:t>Bluetooth</a:t>
            </a:r>
            <a:r>
              <a:rPr lang="ru-RU" sz="2200" dirty="0"/>
              <a:t>, </a:t>
            </a:r>
            <a:r>
              <a:rPr lang="en-US" sz="2200" dirty="0"/>
              <a:t>RFID, GPRS, </a:t>
            </a:r>
            <a:r>
              <a:rPr lang="ru-RU" sz="2400" dirty="0" err="1"/>
              <a:t>ZigBee</a:t>
            </a:r>
            <a:r>
              <a:rPr lang="ru-RU" sz="2200" dirty="0"/>
              <a:t>. </a:t>
            </a:r>
          </a:p>
          <a:p>
            <a:r>
              <a:rPr lang="ru-RU" sz="2200" dirty="0"/>
              <a:t>Основные отличия  сетей – дальность действия и максимальная скорость.</a:t>
            </a:r>
          </a:p>
          <a:p>
            <a:r>
              <a:rPr lang="ru-RU" sz="2200" dirty="0"/>
              <a:t>Описываются стандартами </a:t>
            </a:r>
            <a:br>
              <a:rPr lang="en-US" sz="2200" dirty="0"/>
            </a:br>
            <a:r>
              <a:rPr lang="en-US" sz="2200" dirty="0"/>
              <a:t>IEEE 802.1X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37150" cy="27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3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 err="1"/>
              <a:t>Скрембл</a:t>
            </a:r>
            <a:r>
              <a:rPr lang="ru-RU" sz="2800" b="1" dirty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Данные шифруются фрейм-синхронизированным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скрэмблером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длины 127</a:t>
                </a:r>
                <a:endParaRPr lang="en-US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Образующий полином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скрэмблера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: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S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(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) =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7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4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+ 1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Скремблирование операция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XOR c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полиномом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Для полинома </a:t>
                </a:r>
                <a:r>
                  <a:rPr lang="en-US" altLang="ru-RU" sz="2000" i="1" dirty="0">
                    <a:cs typeface="Arial" charset="0"/>
                  </a:rPr>
                  <a:t>S</a:t>
                </a:r>
                <a:r>
                  <a:rPr lang="en-US" altLang="ru-RU" sz="2000" dirty="0">
                    <a:cs typeface="Arial" charset="0"/>
                  </a:rPr>
                  <a:t>(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dirty="0">
                    <a:cs typeface="Arial" charset="0"/>
                  </a:rPr>
                  <a:t>) =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7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4</a:t>
                </a:r>
                <a:r>
                  <a:rPr lang="en-US" altLang="ru-RU" sz="2000" dirty="0">
                    <a:cs typeface="Arial" charset="0"/>
                  </a:rPr>
                  <a:t> + 1</a:t>
                </a:r>
                <a:r>
                  <a:rPr lang="ru-RU" altLang="ru-RU" sz="2000" dirty="0">
                    <a:cs typeface="Arial" charset="0"/>
                  </a:rPr>
                  <a:t> выход </a:t>
                </a:r>
                <a:r>
                  <a:rPr lang="ru-RU" altLang="ru-RU" sz="2000" dirty="0" err="1">
                    <a:cs typeface="Arial" charset="0"/>
                  </a:rPr>
                  <a:t>скрембла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err="1">
                    <a:cs typeface="Arial" charset="0"/>
                  </a:rPr>
                  <a:t>Дескрембл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  <a:blipFill rotWithShape="1">
                <a:blip r:embed="rId2"/>
                <a:stretch>
                  <a:fillRect l="-519" t="-2278" b="-15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" y="3573016"/>
            <a:ext cx="5384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7544" y="5445224"/>
            <a:ext cx="82809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1800" dirty="0">
                <a:latin typeface="+mj-lt"/>
              </a:rPr>
              <a:t>Пример возможных последовательностей </a:t>
            </a:r>
            <a:r>
              <a:rPr lang="ru-RU" altLang="ru-RU" sz="1800" dirty="0" err="1">
                <a:latin typeface="+mj-lt"/>
              </a:rPr>
              <a:t>скрембла</a:t>
            </a:r>
            <a:r>
              <a:rPr lang="ru-RU" altLang="ru-RU" sz="1800" dirty="0">
                <a:latin typeface="+mj-lt"/>
              </a:rPr>
              <a:t> с  </a:t>
            </a:r>
            <a:r>
              <a:rPr lang="en-US" altLang="ru-RU" sz="1800" i="1" dirty="0">
                <a:latin typeface="+mj-lt"/>
              </a:rPr>
              <a:t>S</a:t>
            </a:r>
            <a:r>
              <a:rPr lang="en-US" altLang="ru-RU" sz="1800" dirty="0">
                <a:latin typeface="+mj-lt"/>
              </a:rPr>
              <a:t>(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dirty="0">
                <a:latin typeface="+mj-lt"/>
              </a:rPr>
              <a:t>) =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7</a:t>
            </a:r>
            <a:r>
              <a:rPr lang="en-US" altLang="ru-RU" sz="1800" dirty="0">
                <a:latin typeface="+mj-lt"/>
              </a:rPr>
              <a:t> +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4</a:t>
            </a:r>
            <a:r>
              <a:rPr lang="en-US" altLang="ru-RU" sz="1800" dirty="0">
                <a:latin typeface="+mj-lt"/>
              </a:rPr>
              <a:t> + 1</a:t>
            </a:r>
            <a:endParaRPr lang="ru-RU" altLang="ru-RU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00001110 11110010 11001001 00000010  00100110 00101110 10110110 00001100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11010100 11100111 10110100 00101010  11111010 01010001 10111000 11111111</a:t>
            </a:r>
          </a:p>
        </p:txBody>
      </p:sp>
    </p:spTree>
    <p:extLst>
      <p:ext uri="{BB962C8B-B14F-4D97-AF65-F5344CB8AC3E}">
        <p14:creationId xmlns:p14="http://schemas.microsoft.com/office/powerpoint/2010/main" val="265860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ru-RU" sz="3200" b="1" dirty="0" err="1"/>
              <a:t>Баркера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Стандарт </a:t>
            </a:r>
            <a:r>
              <a:rPr lang="en-US" sz="2200" dirty="0"/>
              <a:t>802.11 </a:t>
            </a:r>
            <a:r>
              <a:rPr lang="ru-RU" sz="2200" dirty="0"/>
              <a:t>предусматривает кодирование каждого бита </a:t>
            </a:r>
            <a:r>
              <a:rPr lang="ru-RU" sz="2200" dirty="0" err="1"/>
              <a:t>Баркеровской</a:t>
            </a:r>
            <a:r>
              <a:rPr lang="ru-RU" sz="2200" dirty="0"/>
              <a:t> последовательности (</a:t>
            </a:r>
            <a:r>
              <a:rPr lang="ru-RU" sz="2200" dirty="0" err="1"/>
              <a:t>Barker</a:t>
            </a:r>
            <a:r>
              <a:rPr lang="ru-RU" sz="2200" dirty="0"/>
              <a:t>) длиной 11 чипов (бит).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Каждый бит кодируется своей частотой в </a:t>
            </a:r>
            <a:r>
              <a:rPr lang="en-US" sz="2200" dirty="0"/>
              <a:t>DSSS</a:t>
            </a:r>
            <a:endParaRPr lang="ru-RU" sz="2200" dirty="0"/>
          </a:p>
          <a:p>
            <a:pPr>
              <a:spcBef>
                <a:spcPts val="1200"/>
              </a:spcBef>
            </a:pPr>
            <a:r>
              <a:rPr lang="ru-RU" sz="2200" dirty="0"/>
              <a:t>информационный бит замещается своим произведением по модулю 2 (операция «исключающее ИЛИ») с данной последовательностью,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«1» заменяется на B1 (10110111000),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«0» заменяется на инверсию B1 (01001000111).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ru-RU" sz="2200" b="1" dirty="0"/>
              <a:t>Принцип кодирования: </a:t>
            </a:r>
            <a:r>
              <a:rPr lang="ru-RU" sz="2200" dirty="0"/>
              <a:t>Для двух последовательностей равной длины сумма их автокорреляционных функций для любого циклического сдвига, отличного от нуля, всегда равна нулю.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Последовательности выбреются такими </a:t>
            </a:r>
            <a:r>
              <a:rPr lang="ru-RU" sz="2200" dirty="0"/>
              <a:t>, чтобы произведение сдвинутых компонент было 0, а несдвинутых максимально </a:t>
            </a:r>
            <a:r>
              <a:rPr lang="en-US" sz="2200" dirty="0"/>
              <a:t>(2n)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60909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05531"/>
            <a:ext cx="7168852" cy="21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ru-RU" sz="3200" b="1" dirty="0" err="1"/>
              <a:t>Баркера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4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Последовательность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9620166"/>
                  </p:ext>
                </p:extLst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/>
                    <a:gridCol w="503462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</a:tblGrid>
                  <a:tr h="263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Последовательность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3"/>
                          <a:stretch>
                            <a:fillRect l="-1206000" t="-25581" b="-1188372"/>
                          </a:stretch>
                        </a:blipFill>
                      </a:tcPr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Корреляционная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  <a:blipFill rotWithShape="1">
                <a:blip r:embed="rId4"/>
                <a:stretch>
                  <a:fillRect l="-1245" t="-88889" b="-15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10110111000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ru-RU" dirty="0"/>
                      <m:t>01001000111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1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87" y="764704"/>
            <a:ext cx="8039744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CCK-коды предполагаются в 802.11 в двух кодировках: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8 чипов (под-бит) на один бит (скорость 802.11</a:t>
            </a:r>
            <a:r>
              <a:rPr lang="en-US" sz="2200" dirty="0"/>
              <a:t>b</a:t>
            </a:r>
            <a:r>
              <a:rPr lang="ru-RU" sz="2200" dirty="0"/>
              <a:t> 11 Мбит/с</a:t>
            </a:r>
            <a:r>
              <a:rPr lang="en-US" sz="2200" dirty="0"/>
              <a:t>)</a:t>
            </a:r>
            <a:r>
              <a:rPr lang="ru-RU" sz="2200" dirty="0"/>
              <a:t> 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4 чипа (под-бита) на бит (скорость 802.11</a:t>
            </a:r>
            <a:r>
              <a:rPr lang="en-US" sz="2200" dirty="0"/>
              <a:t>b</a:t>
            </a:r>
            <a:r>
              <a:rPr lang="ru-RU" sz="2200" dirty="0"/>
              <a:t> </a:t>
            </a:r>
            <a:r>
              <a:rPr lang="en-US" sz="2200" dirty="0"/>
              <a:t>5.5</a:t>
            </a:r>
            <a:r>
              <a:rPr lang="ru-RU" sz="2200" dirty="0"/>
              <a:t> Мбит/с</a:t>
            </a:r>
            <a:r>
              <a:rPr lang="en-US" sz="2200" dirty="0"/>
              <a:t>)</a:t>
            </a:r>
            <a:r>
              <a:rPr lang="ru-RU" sz="2200" dirty="0"/>
              <a:t> . 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1,385 </a:t>
            </a:r>
            <a:r>
              <a:rPr lang="en-US" sz="2200" dirty="0" err="1"/>
              <a:t>Mbod</a:t>
            </a:r>
            <a:r>
              <a:rPr lang="en-US" sz="2200" dirty="0"/>
              <a:t>/s</a:t>
            </a:r>
            <a:r>
              <a:rPr lang="ru-RU" sz="2200" dirty="0"/>
              <a:t> (11/8</a:t>
            </a:r>
            <a:r>
              <a:rPr lang="en-US" sz="2200" dirty="0"/>
              <a:t>= 5,5/4 = </a:t>
            </a:r>
            <a:r>
              <a:rPr lang="ru-RU" sz="2200" dirty="0"/>
              <a:t>= 1,385).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В результате кодировки </a:t>
            </a:r>
            <a:r>
              <a:rPr lang="en-US" sz="2200" dirty="0"/>
              <a:t>CCK </a:t>
            </a:r>
            <a:r>
              <a:rPr lang="ru-RU" sz="2200" dirty="0"/>
              <a:t>получается комплексная последовательность со значениями 1, -1, 0, </a:t>
            </a:r>
            <a:r>
              <a:rPr lang="en-US" sz="2200" dirty="0"/>
              <a:t>j,-j</a:t>
            </a:r>
            <a:r>
              <a:rPr lang="ru-RU" sz="2200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Последовательность кодируется </a:t>
            </a:r>
            <a:r>
              <a:rPr lang="en-US" sz="2200" dirty="0"/>
              <a:t>QPSK </a:t>
            </a:r>
            <a:r>
              <a:rPr lang="ru-RU" sz="2200" dirty="0"/>
              <a:t>или </a:t>
            </a:r>
            <a:r>
              <a:rPr lang="en-US" sz="2200" dirty="0"/>
              <a:t>DQPSK </a:t>
            </a:r>
            <a:r>
              <a:rPr lang="ru-RU" sz="2200" dirty="0"/>
              <a:t>кодировкой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Возможны и перекодировки в другие кодировки или с целью повышения статистических свойств (напр. доп. </a:t>
            </a:r>
            <a:r>
              <a:rPr lang="ru-RU" sz="2200" dirty="0" err="1"/>
              <a:t>скрембл</a:t>
            </a:r>
            <a:r>
              <a:rPr lang="ru-RU" sz="2200" dirty="0"/>
              <a:t> или чередование)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4479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для однозначного определения СCК-последовательности требуется 8 чипов (под-бит)</a:t>
                </a:r>
                <a:endParaRPr lang="ru-RU" sz="2200" dirty="0"/>
              </a:p>
              <a:p>
                <a:pPr>
                  <a:spcBef>
                    <a:spcPts val="1200"/>
                  </a:spcBef>
                </a:pPr>
                <a:r>
                  <a:rPr lang="ru-RU" sz="2400" dirty="0"/>
                  <a:t>Комплексные чипы образуются как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u-RU" sz="1800" dirty="0"/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lvl="0"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Значения фаз определяются последовательностью входных битов,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 по первому </a:t>
                </a:r>
                <a:r>
                  <a:rPr lang="ru-RU" altLang="ru-RU" sz="2200" dirty="0" err="1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дибиту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(2 бита),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второму, </a:t>
                </a:r>
                <a:r>
                  <a:rPr lang="ru-RU" altLang="ru-RU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третьему и </a:t>
                </a:r>
                <a:r>
                  <a:rPr lang="ru-RU" altLang="ru-RU" sz="2200" dirty="0">
                    <a:latin typeface="+mj-lt"/>
                  </a:rPr>
                  <a:t> 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четвертому. </a:t>
                </a:r>
              </a:p>
              <a:p>
                <a:pPr lvl="0">
                  <a:spcBef>
                    <a:spcPts val="0"/>
                  </a:spcBef>
                </a:pPr>
                <a:endParaRPr lang="ru-RU" altLang="ru-RU" sz="18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  <a:blipFill rotWithShape="1">
                <a:blip r:embed="rId3"/>
                <a:stretch>
                  <a:fillRect l="-954" t="-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88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ru-RU" sz="1800" dirty="0"/>
                  <a:t>Кодировка 4 бита</a:t>
                </a:r>
                <a:r>
                  <a:rPr lang="en-US" sz="1800" dirty="0"/>
                  <a:t> (d0-d3)</a:t>
                </a:r>
                <a:r>
                  <a:rPr lang="ru-RU" sz="1800" dirty="0"/>
                  <a:t> (2 </a:t>
                </a:r>
                <a:r>
                  <a:rPr lang="ru-RU" sz="1800" dirty="0" err="1"/>
                  <a:t>дибита</a:t>
                </a:r>
                <a:r>
                  <a:rPr lang="en-US" sz="1800" dirty="0"/>
                  <a:t> </a:t>
                </a:r>
                <a:r>
                  <a:rPr lang="ru-RU" sz="1800" dirty="0"/>
                  <a:t>)</a:t>
                </a:r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ru-RU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+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</m:oMath>
                </a14:m>
                <a:endParaRPr lang="ru-RU" altLang="ru-RU" sz="1800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1800" b="1" dirty="0"/>
                  <a:t>Пример: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Последовательность данных </a:t>
                </a:r>
                <a:r>
                  <a:rPr lang="ru-RU" sz="2000" dirty="0"/>
                  <a:t>11011000</a:t>
                </a:r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:r>
                  <a:rPr lang="en-US" sz="2000" dirty="0"/>
                  <a:t>&gt;</a:t>
                </a:r>
                <a:r>
                  <a:rPr lang="ru-RU" sz="2000" dirty="0"/>
                  <a:t> 1101 и 1000, нечетный</a:t>
                </a:r>
                <a:r>
                  <a:rPr lang="en-US" sz="2000" dirty="0"/>
                  <a:t> </a:t>
                </a:r>
                <a:r>
                  <a:rPr lang="ru-RU" sz="2000" dirty="0"/>
                  <a:t>и четный,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Для нечетного символа</a:t>
                </a:r>
                <a:r>
                  <a:rPr lang="ru-RU" sz="2000" dirty="0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CCK-последовательность примет вид: {-j, -1, -j, 1, j, 1, -j, 1}.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b="1" dirty="0"/>
                  <a:t>Для четного символа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ru-RU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ru-RU" sz="2000" dirty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dirty="0"/>
                  <a:t>CCK-последовательность имеет вид: {1, –j, 1, j, 1, –j, –1, –j}.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Обе последовательности сдвинуты друг относительно друга на 90°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  <a:blipFill>
                <a:blip r:embed="rId3"/>
                <a:stretch>
                  <a:fillRect l="-440" t="-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/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836752"/>
                  </p:ext>
                </p:extLst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100222" t="-22222" r="-1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00222" t="-22222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120000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224074" r="-100000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22407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318182" r="-100000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425926" r="-100000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425926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9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09697" cy="58326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dirty="0"/>
              <a:t>Кодировка 8 под-бит данных. 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/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,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−</m:t>
                              </m:r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800374"/>
                  </p:ext>
                </p:extLst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48" t="-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208333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308333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40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/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 </a:t>
                          </a:r>
                          <a:endParaRPr lang="en-US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259474"/>
                  </p:ext>
                </p:extLst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22" t="-22222" r="-2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100222" t="-22222" r="-1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00222" t="-22222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120000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224074" r="-100000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22407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318182" r="-100000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425926" r="-100000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425926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00111011 </a:t>
                </a:r>
                <a:r>
                  <a:rPr lang="en-US" dirty="0"/>
                  <a:t> </a:t>
                </a:r>
                <a:r>
                  <a:rPr lang="ru-RU" dirty="0"/>
                  <a:t>(четная) -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altLang="ru-RU" i="1">
                        <a:latin typeface="Cambria Math"/>
                      </a:rPr>
                      <m:t>𝜋</m:t>
                    </m:r>
                    <m:r>
                      <a:rPr lang="en-US" altLang="ru-R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ru-RU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𝐶𝐶𝐾</m:t>
                    </m:r>
                    <m:r>
                      <a:rPr lang="en-US" b="0" i="1" dirty="0" smtClean="0">
                        <a:latin typeface="Cambria Math"/>
                      </a:rPr>
                      <m:t>= {0,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0}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644" t="-47020" b="-1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kunegin.com/ref7/wifi/images/11b_3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45224"/>
            <a:ext cx="336229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4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 </a:t>
            </a:r>
            <a:r>
              <a:rPr lang="ru-RU" sz="3200" b="1" dirty="0"/>
              <a:t>(прямая коррекция ошибок)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Скрембл </a:t>
                </a:r>
                <a:r>
                  <a:rPr lang="en-US" sz="2000" dirty="0"/>
                  <a:t>PBCC (</a:t>
                </a:r>
                <a:r>
                  <a:rPr lang="ru-RU" sz="2000" dirty="0"/>
                  <a:t>стандарт IEEE 802.11g скорости 5,5 и 11 Мбит/с опционально )</a:t>
                </a:r>
              </a:p>
              <a:p>
                <a:r>
                  <a:rPr lang="ru-RU" sz="2000" dirty="0" err="1"/>
                  <a:t>Скрембл</a:t>
                </a:r>
                <a:r>
                  <a:rPr lang="ru-RU" sz="2000" dirty="0"/>
                  <a:t> </a:t>
                </a:r>
                <a:r>
                  <a:rPr lang="en-US" sz="2000" dirty="0"/>
                  <a:t>PBCC</a:t>
                </a:r>
                <a:r>
                  <a:rPr lang="ru-RU" sz="2000" dirty="0"/>
                  <a:t> - </a:t>
                </a:r>
                <a:r>
                  <a:rPr lang="ru-RU" sz="2000" dirty="0" err="1"/>
                  <a:t>сверточное</a:t>
                </a:r>
                <a:r>
                  <a:rPr lang="ru-RU" sz="2000" dirty="0"/>
                  <a:t> кодирование</a:t>
                </a:r>
                <a:r>
                  <a:rPr lang="en-US" sz="2000" dirty="0"/>
                  <a:t> </a:t>
                </a:r>
                <a:r>
                  <a:rPr lang="ru-RU" sz="2000" dirty="0"/>
                  <a:t>со скоростью 1/2. </a:t>
                </a:r>
                <a:endParaRPr lang="en-US" sz="2000" dirty="0"/>
              </a:p>
              <a:p>
                <a:pPr lvl="1"/>
                <a:r>
                  <a:rPr lang="ru-RU" sz="1600" dirty="0"/>
                  <a:t>Если скорость входной последовательности составляет k бит/с, то скорость выходной последовательности — k </a:t>
                </a:r>
                <a:r>
                  <a:rPr lang="ru-RU" sz="1600" dirty="0" err="1"/>
                  <a:t>дибит</a:t>
                </a:r>
                <a:r>
                  <a:rPr lang="ru-RU" sz="1600" dirty="0"/>
                  <a:t>/с или 2k бит/с</a:t>
                </a:r>
                <a:endParaRPr lang="en-US" sz="1600" dirty="0"/>
              </a:p>
              <a:p>
                <a:r>
                  <a:rPr lang="ru-RU" sz="2000" dirty="0"/>
                  <a:t>входной последовательности битов {</a:t>
                </a:r>
                <a:r>
                  <a:rPr lang="ru-RU" sz="2000" dirty="0" err="1"/>
                  <a:t>X</a:t>
                </a:r>
                <a:r>
                  <a:rPr lang="ru-RU" sz="2000" baseline="-25000" dirty="0" err="1"/>
                  <a:t>i</a:t>
                </a:r>
                <a:r>
                  <a:rPr lang="ru-RU" sz="2000" dirty="0"/>
                  <a:t>} ставится в соответствие по определенному алгоритму два выходных бита (дебит) {Y</a:t>
                </a:r>
                <a:r>
                  <a:rPr lang="ru-RU" sz="2000" baseline="-25000" dirty="0"/>
                  <a:t>0</a:t>
                </a:r>
                <a:r>
                  <a:rPr lang="en-US" sz="2000" dirty="0"/>
                  <a:t>,</a:t>
                </a:r>
                <a:r>
                  <a:rPr lang="ru-RU" sz="2000" dirty="0"/>
                  <a:t>Y</a:t>
                </a:r>
                <a:r>
                  <a:rPr lang="en-US" sz="2000" baseline="-25000" dirty="0"/>
                  <a:t>1</a:t>
                </a:r>
                <a:r>
                  <a:rPr lang="ru-RU" sz="2000" dirty="0"/>
                  <a:t>} 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en-US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>
                  <a:spcBef>
                    <a:spcPts val="0"/>
                  </a:spcBef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  <a:blipFill>
                <a:blip r:embed="rId3"/>
                <a:stretch>
                  <a:fillRect l="-660" t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5301208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достоинство </a:t>
            </a:r>
            <a:r>
              <a:rPr lang="en-US" dirty="0"/>
              <a:t>PBCC </a:t>
            </a:r>
            <a:r>
              <a:rPr lang="ru-RU" dirty="0"/>
              <a:t>помехоустойчивость </a:t>
            </a:r>
            <a:endParaRPr lang="en-US" dirty="0"/>
          </a:p>
          <a:p>
            <a:r>
              <a:rPr lang="ru-RU" dirty="0"/>
              <a:t>при избыточности кодирования в случае возникновения ошибок приема (к примеру, вместо </a:t>
            </a:r>
            <a:r>
              <a:rPr lang="ru-RU" dirty="0" err="1"/>
              <a:t>дибита</a:t>
            </a:r>
            <a:r>
              <a:rPr lang="ru-RU" dirty="0"/>
              <a:t> 11 ошибочно принят </a:t>
            </a:r>
            <a:r>
              <a:rPr lang="ru-RU" dirty="0" err="1"/>
              <a:t>дибит</a:t>
            </a:r>
            <a:r>
              <a:rPr lang="ru-RU" dirty="0"/>
              <a:t> 10) исходная последовательность битов может быть безошибочно восстановлена декодером </a:t>
            </a:r>
            <a:r>
              <a:rPr lang="ru-RU" dirty="0" err="1"/>
              <a:t>Витерби</a:t>
            </a:r>
            <a:r>
              <a:rPr lang="ru-RU" dirty="0"/>
              <a:t>.</a:t>
            </a:r>
          </a:p>
        </p:txBody>
      </p:sp>
      <p:sp>
        <p:nvSpPr>
          <p:cNvPr id="6" name="AutoShape 7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8" y="3861048"/>
            <a:ext cx="442186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32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/>
              <a:t>Каждый </a:t>
            </a:r>
            <a:r>
              <a:rPr lang="ru-RU" sz="2000" dirty="0" err="1"/>
              <a:t>дибит</a:t>
            </a:r>
            <a:r>
              <a:rPr lang="ru-RU" sz="2000" dirty="0"/>
              <a:t> 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 может быть </a:t>
            </a:r>
            <a:r>
              <a:rPr lang="ru-RU" sz="2000" dirty="0" err="1"/>
              <a:t>промодулирован</a:t>
            </a:r>
            <a:r>
              <a:rPr lang="ru-RU" sz="2000" dirty="0"/>
              <a:t>, например по </a:t>
            </a:r>
            <a:r>
              <a:rPr lang="en-US" sz="2000" dirty="0"/>
              <a:t>PSK </a:t>
            </a:r>
            <a:r>
              <a:rPr lang="ru-RU" sz="2000" dirty="0"/>
              <a:t>или по </a:t>
            </a:r>
            <a:r>
              <a:rPr lang="en-US" sz="2000" dirty="0"/>
              <a:t>QAM</a:t>
            </a:r>
            <a:endParaRPr lang="ru-RU" sz="2000" dirty="0"/>
          </a:p>
          <a:p>
            <a:r>
              <a:rPr lang="ru-RU" sz="2000" dirty="0"/>
              <a:t>Например в стандарте 802.11 </a:t>
            </a:r>
            <a:r>
              <a:rPr lang="en-US" sz="2000" dirty="0"/>
              <a:t>g</a:t>
            </a:r>
            <a:r>
              <a:rPr lang="en-US" sz="2000" b="1" dirty="0"/>
              <a:t> </a:t>
            </a:r>
            <a:r>
              <a:rPr lang="ru-RU" sz="2000" dirty="0"/>
              <a:t>скорость 11 Мбит/с используется QPSK. Каждому из четырех возможных состояний </a:t>
            </a:r>
            <a:r>
              <a:rPr lang="ru-RU" sz="2000" dirty="0" err="1"/>
              <a:t>дибита</a:t>
            </a:r>
            <a:r>
              <a:rPr lang="ru-RU" sz="2000" dirty="0"/>
              <a:t> соответствует одна из четырех возможных фаз. </a:t>
            </a:r>
          </a:p>
          <a:p>
            <a:pPr lvl="1"/>
            <a:r>
              <a:rPr lang="ru-RU" sz="2000" dirty="0"/>
              <a:t>При этом в каждом символе кодируется по одному входному биту, а скорость передачи битов соответствует скорости передачи символов.</a:t>
            </a:r>
          </a:p>
          <a:p>
            <a:pPr lvl="1"/>
            <a:r>
              <a:rPr lang="ru-RU" sz="2000" dirty="0"/>
              <a:t>Предусмотрена два типа модуляций </a:t>
            </a:r>
            <a:r>
              <a:rPr lang="en-US" sz="2000" dirty="0"/>
              <a:t>(S=0; S=1)</a:t>
            </a:r>
            <a:r>
              <a:rPr lang="ru-RU" sz="2000" dirty="0"/>
              <a:t>  определяемых случайно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76"/>
          <a:stretch/>
        </p:blipFill>
        <p:spPr bwMode="auto">
          <a:xfrm>
            <a:off x="1835696" y="3753036"/>
            <a:ext cx="4464496" cy="305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629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/>
              <a:t>Каждый </a:t>
            </a:r>
            <a:r>
              <a:rPr lang="ru-RU" sz="2000" dirty="0" err="1"/>
              <a:t>дибит</a:t>
            </a:r>
            <a:r>
              <a:rPr lang="ru-RU" sz="2000" dirty="0"/>
              <a:t> 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 может быть </a:t>
            </a:r>
            <a:r>
              <a:rPr lang="ru-RU" sz="2000" dirty="0" err="1"/>
              <a:t>промодулирован</a:t>
            </a:r>
            <a:r>
              <a:rPr lang="ru-RU" sz="2000" dirty="0"/>
              <a:t>, например по </a:t>
            </a:r>
            <a:r>
              <a:rPr lang="en-US" sz="2000" dirty="0"/>
              <a:t>PSK </a:t>
            </a:r>
            <a:r>
              <a:rPr lang="ru-RU" sz="2000" dirty="0"/>
              <a:t>или по </a:t>
            </a:r>
            <a:r>
              <a:rPr lang="en-US" sz="2000" dirty="0"/>
              <a:t>QAM</a:t>
            </a:r>
            <a:endParaRPr lang="ru-RU" sz="2000" dirty="0"/>
          </a:p>
          <a:p>
            <a:r>
              <a:rPr lang="ru-RU" sz="2000" dirty="0"/>
              <a:t>Например в стандарте 802.11 </a:t>
            </a:r>
            <a:r>
              <a:rPr lang="en-US" sz="2000" dirty="0"/>
              <a:t>g </a:t>
            </a:r>
            <a:r>
              <a:rPr lang="ru-RU" sz="2000" dirty="0"/>
              <a:t>скорость 5,5 Мбит/с используется BPSK. Каждый бит Y0 или Y1 последовательно модулируется (скорость в два раза меньше).</a:t>
            </a:r>
          </a:p>
          <a:p>
            <a:r>
              <a:rPr lang="ru-RU" sz="2000" dirty="0"/>
              <a:t>Опционально PBCC может быть применен при скоростях 22  и 33 Мбит/с (модуляция 8 </a:t>
            </a:r>
            <a:r>
              <a:rPr lang="en-US" sz="2000" dirty="0"/>
              <a:t>PSK</a:t>
            </a:r>
            <a:r>
              <a:rPr lang="ru-RU" sz="2000" dirty="0"/>
              <a:t> или 16 </a:t>
            </a:r>
            <a:r>
              <a:rPr lang="en-US" sz="2000" dirty="0"/>
              <a:t>QAM)</a:t>
            </a:r>
            <a:r>
              <a:rPr lang="ru-RU" sz="2000" dirty="0"/>
              <a:t>.</a:t>
            </a:r>
          </a:p>
          <a:p>
            <a:r>
              <a:rPr lang="ru-RU" sz="2000" dirty="0"/>
              <a:t>Предусмотрена два типа модуляций </a:t>
            </a:r>
            <a:r>
              <a:rPr lang="en-US" sz="2000" dirty="0"/>
              <a:t>(S=0; S=1)</a:t>
            </a:r>
            <a:r>
              <a:rPr lang="ru-RU" sz="2000" dirty="0"/>
              <a:t>  определяемых случайно</a:t>
            </a:r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0" r="-7044"/>
          <a:stretch/>
        </p:blipFill>
        <p:spPr bwMode="auto">
          <a:xfrm>
            <a:off x="1187624" y="3634201"/>
            <a:ext cx="5400600" cy="307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5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38164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персональные сети </a:t>
            </a:r>
            <a:r>
              <a:rPr lang="ru-RU" sz="2400" dirty="0"/>
              <a:t>(</a:t>
            </a:r>
            <a:r>
              <a:rPr lang="en-US" sz="2400" dirty="0"/>
              <a:t>WPAN — Wireless Personal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Bluetooth.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локальные сети </a:t>
            </a:r>
            <a:r>
              <a:rPr lang="ru-RU" sz="2400" dirty="0"/>
              <a:t>(</a:t>
            </a:r>
            <a:r>
              <a:rPr lang="en-US" sz="2400" dirty="0"/>
              <a:t>WLAN — Wireless Local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Wi-Fi.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сети масштаба города </a:t>
            </a:r>
            <a:r>
              <a:rPr lang="ru-RU" sz="2400" dirty="0"/>
              <a:t>(</a:t>
            </a:r>
            <a:r>
              <a:rPr lang="en-US" sz="2400" dirty="0"/>
              <a:t>WMAN — Wireless Metropolitan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WiMAX.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глобальные сети </a:t>
            </a:r>
            <a:r>
              <a:rPr lang="ru-RU" sz="2400" dirty="0"/>
              <a:t>(</a:t>
            </a:r>
            <a:r>
              <a:rPr lang="en-US" sz="2400" dirty="0"/>
              <a:t>WWAN — Wireless Wide Area Network). </a:t>
            </a:r>
          </a:p>
          <a:p>
            <a:pPr marL="819150" lvl="3" indent="-361950"/>
            <a:r>
              <a:rPr lang="ru-RU" sz="2400" dirty="0"/>
              <a:t>Примеры технологий —</a:t>
            </a:r>
            <a:r>
              <a:rPr lang="en-US" sz="2400" dirty="0"/>
              <a:t> GPRS, EDGE, LTE.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3001046" cy="21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9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dirty="0"/>
              <a:t>Расширение спектра с </a:t>
            </a:r>
            <a:r>
              <a:rPr lang="en-US" sz="2000" dirty="0"/>
              <a:t>PBCC: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497772"/>
            <a:ext cx="4362356" cy="18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" y="4152052"/>
            <a:ext cx="7386448" cy="24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451" y="3782720"/>
            <a:ext cx="40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</a:t>
            </a:r>
            <a:r>
              <a:rPr lang="ru-RU" dirty="0" err="1"/>
              <a:t>дибита</a:t>
            </a:r>
            <a:r>
              <a:rPr lang="ru-RU" dirty="0"/>
              <a:t> для 11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5469" y="37827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последовательно  для 5,5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3298" y="917012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S 0 или 1 - задается псевдослучайной последовательностью с периодом повторения 256 бит </a:t>
            </a:r>
          </a:p>
          <a:p>
            <a:r>
              <a:rPr lang="ru-RU" sz="1600" dirty="0"/>
              <a:t>Формируется из 16-битной базовой последовательности 0011001110001011. </a:t>
            </a:r>
          </a:p>
          <a:p>
            <a:r>
              <a:rPr lang="ru-RU" sz="1600" dirty="0"/>
              <a:t>Используют циклический сдвиг трех первых символов одновременно. </a:t>
            </a:r>
          </a:p>
          <a:p>
            <a:r>
              <a:rPr lang="ru-RU" sz="1600" dirty="0"/>
              <a:t>Так получают еще пятнадцать 16-битовых последовательностей, что в сумме дает одну 256-битную.</a:t>
            </a:r>
          </a:p>
        </p:txBody>
      </p:sp>
    </p:spTree>
    <p:extLst>
      <p:ext uri="{BB962C8B-B14F-4D97-AF65-F5344CB8AC3E}">
        <p14:creationId xmlns:p14="http://schemas.microsoft.com/office/powerpoint/2010/main" val="222350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Пунктирный</a:t>
            </a:r>
            <a:r>
              <a:rPr lang="ru-RU" sz="3200" dirty="0"/>
              <a:t> </a:t>
            </a:r>
            <a:r>
              <a:rPr lang="ru-RU" sz="32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b="1" dirty="0"/>
              <a:t>Проблема</a:t>
            </a:r>
            <a:r>
              <a:rPr lang="ru-RU" sz="2000" dirty="0"/>
              <a:t>: Часто избыточность </a:t>
            </a:r>
            <a:r>
              <a:rPr lang="en-US" sz="2000" dirty="0"/>
              <a:t>PBCC </a:t>
            </a:r>
            <a:r>
              <a:rPr lang="ru-RU" sz="2000" dirty="0"/>
              <a:t>слишком высока</a:t>
            </a:r>
          </a:p>
          <a:p>
            <a:r>
              <a:rPr lang="ru-RU" sz="2000" b="1" dirty="0"/>
              <a:t>Решение: </a:t>
            </a:r>
            <a:r>
              <a:rPr lang="ru-RU" sz="2000" dirty="0"/>
              <a:t>Убрать часть битов из последовательности</a:t>
            </a:r>
          </a:p>
          <a:p>
            <a:pPr lvl="1"/>
            <a:r>
              <a:rPr lang="ru-RU" sz="2000" dirty="0"/>
              <a:t>Пунктирный кодер удаляет один бит из четырех. Скорость 4:3.</a:t>
            </a:r>
          </a:p>
          <a:p>
            <a:pPr lvl="2"/>
            <a:r>
              <a:rPr lang="ru-RU" sz="2000" dirty="0"/>
              <a:t>В совокупности со скоростью </a:t>
            </a:r>
            <a:r>
              <a:rPr lang="en-US" sz="2000" dirty="0"/>
              <a:t>PBCC </a:t>
            </a:r>
            <a:r>
              <a:rPr lang="ru-RU" sz="2000" dirty="0"/>
              <a:t>1/2 </a:t>
            </a:r>
            <a:r>
              <a:rPr lang="en-US" sz="2000" dirty="0"/>
              <a:t> -</a:t>
            </a:r>
            <a:r>
              <a:rPr lang="ru-RU" sz="2000" dirty="0"/>
              <a:t> общая скорость 2/3</a:t>
            </a:r>
          </a:p>
          <a:p>
            <a:pPr lvl="1"/>
            <a:r>
              <a:rPr lang="ru-RU" sz="2000" dirty="0"/>
              <a:t>Стандарт </a:t>
            </a:r>
            <a:r>
              <a:rPr lang="en-US" sz="2000" dirty="0"/>
              <a:t>802.11g </a:t>
            </a:r>
            <a:r>
              <a:rPr lang="ru-RU" sz="2000" dirty="0"/>
              <a:t>22 Мбит/с </a:t>
            </a:r>
            <a:r>
              <a:rPr lang="en-US" sz="2000" dirty="0"/>
              <a:t>+ </a:t>
            </a:r>
            <a:r>
              <a:rPr lang="ru-RU" sz="2000" dirty="0"/>
              <a:t>Пунктирный кодер = 33 </a:t>
            </a:r>
            <a:r>
              <a:rPr lang="ru-RU" sz="2000" dirty="0" err="1"/>
              <a:t>МБит</a:t>
            </a:r>
            <a:r>
              <a:rPr lang="ru-RU" sz="2000" dirty="0"/>
              <a:t>/с.</a:t>
            </a:r>
          </a:p>
          <a:p>
            <a:pPr lvl="1"/>
            <a:r>
              <a:rPr lang="ru-RU" sz="2000" dirty="0"/>
              <a:t>Возможно пунктирное кодирование с другими скоростями</a:t>
            </a:r>
          </a:p>
          <a:p>
            <a:pPr lvl="1"/>
            <a:endParaRPr lang="ru-RU" sz="16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http://kunegin.com/ref7/wifi/images/11g_5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00" y="3284984"/>
            <a:ext cx="5282399" cy="30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Пунктирный</a:t>
            </a:r>
            <a:r>
              <a:rPr lang="ru-RU" sz="3200" dirty="0"/>
              <a:t> </a:t>
            </a:r>
            <a:r>
              <a:rPr lang="ru-RU" sz="32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432" y="955415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200" dirty="0"/>
              <a:t>Дополнительные 2 значения скорости кодирования </a:t>
            </a:r>
            <a:r>
              <a:rPr lang="en-US" sz="2200" i="1" dirty="0"/>
              <a:t>R</a:t>
            </a:r>
            <a:r>
              <a:rPr lang="en-US" sz="2200" dirty="0"/>
              <a:t> = ¾ </a:t>
            </a:r>
            <a:r>
              <a:rPr lang="ru-RU" sz="2200" dirty="0"/>
              <a:t>и</a:t>
            </a:r>
            <a:br>
              <a:rPr lang="ru-RU" sz="2200" dirty="0"/>
            </a:br>
            <a:r>
              <a:rPr lang="en-US" sz="2200" i="1" dirty="0"/>
              <a:t>R</a:t>
            </a:r>
            <a:r>
              <a:rPr lang="en-US" sz="2200" dirty="0"/>
              <a:t> = 2/3 </a:t>
            </a:r>
            <a:r>
              <a:rPr lang="ru-RU" sz="2200" dirty="0"/>
              <a:t>обеспечиваются с помощью процедуры выкалывания бит (</a:t>
            </a:r>
            <a:r>
              <a:rPr lang="en-US" sz="2200" dirty="0"/>
              <a:t>puncturing</a:t>
            </a:r>
            <a:r>
              <a:rPr lang="ru-RU" sz="2200" dirty="0"/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7050"/>
            <a:ext cx="4321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68638"/>
            <a:ext cx="42148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647700" y="5445125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Скорость кодирования </a:t>
            </a:r>
            <a:r>
              <a:rPr lang="en-US" altLang="ru-RU" sz="1800" i="1" dirty="0"/>
              <a:t>R</a:t>
            </a:r>
            <a:r>
              <a:rPr lang="en-US" altLang="ru-RU" sz="1800" dirty="0"/>
              <a:t> = 3/4</a:t>
            </a:r>
            <a:endParaRPr lang="ru-RU" altLang="ru-RU" sz="1800" dirty="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059363" y="5445125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Скорость кодирования </a:t>
            </a:r>
            <a:r>
              <a:rPr lang="en-US" altLang="ru-RU" sz="1800" i="1"/>
              <a:t>R</a:t>
            </a:r>
            <a:r>
              <a:rPr lang="en-US" altLang="ru-RU" sz="1800"/>
              <a:t> = </a:t>
            </a:r>
            <a:r>
              <a:rPr lang="ru-RU" altLang="ru-RU" sz="1800"/>
              <a:t>2</a:t>
            </a:r>
            <a:r>
              <a:rPr lang="en-US" altLang="ru-RU" sz="1800"/>
              <a:t>/</a:t>
            </a:r>
            <a:r>
              <a:rPr lang="ru-RU" altLang="ru-RU" sz="180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144" y="436510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4144" y="38610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928579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коды </a:t>
            </a:r>
            <a:r>
              <a:rPr lang="ru-RU" sz="3200" b="1" dirty="0" err="1"/>
              <a:t>Хеминга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ru-RU" sz="2000" dirty="0"/>
                  <a:t>Принцип декодирования сигналов основан на определении расстояния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между входной и известными последовательностями 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Расстояние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- число позиций, в которых соответствующие символы двух последовательностей  различны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напр.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(1001, 1011)=1</m:t>
                    </m:r>
                  </m:oMath>
                </a14:m>
                <a:endParaRPr lang="ru-RU" sz="2000" dirty="0"/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Декодировать последовательности можно находя ту из возможных, для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/>
                  <a:t> между ней и принятой минимально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За счет избыточного кодирования можно сделать такую последовательность, чтобы расстояния между всеми возможными вариантами всегда были большими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Код выбирается так, чтобы было понятно где ошибка при декодировании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Такие коды – самокорректирующиеся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 практике реализуются Сверточные коды </a:t>
                </a:r>
                <a:r>
                  <a:rPr lang="en-US" sz="2000" dirty="0"/>
                  <a:t>PBCC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  <a:blipFill rotWithShape="1">
                <a:blip r:embed="rId3"/>
                <a:stretch>
                  <a:fillRect l="-566" t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437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Декодер </a:t>
            </a:r>
            <a:r>
              <a:rPr lang="ru-RU" sz="3200" b="1" dirty="0" err="1"/>
              <a:t>Хеминга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ru-RU" sz="22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 descr="My hem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" y="764704"/>
            <a:ext cx="5106310" cy="32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mDe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14543"/>
            <a:ext cx="5021456" cy="32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1116" y="2559784"/>
            <a:ext cx="3887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Декодер выдаст 000 если ошибок нет</a:t>
            </a:r>
          </a:p>
          <a:p>
            <a:r>
              <a:rPr lang="ru-RU" dirty="0"/>
              <a:t>В ином случае будет номер ошибки</a:t>
            </a:r>
          </a:p>
          <a:p>
            <a:r>
              <a:rPr lang="ru-RU" dirty="0"/>
              <a:t>Напр. 001 или 111 (7 бит)</a:t>
            </a:r>
          </a:p>
        </p:txBody>
      </p:sp>
    </p:spTree>
    <p:extLst>
      <p:ext uri="{BB962C8B-B14F-4D97-AF65-F5344CB8AC3E}">
        <p14:creationId xmlns:p14="http://schemas.microsoft.com/office/powerpoint/2010/main" val="3546616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декодер </a:t>
            </a:r>
            <a:r>
              <a:rPr lang="ru-RU" sz="3200" b="1" dirty="0" err="1"/>
              <a:t>Витерби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ru-RU" sz="2000" dirty="0"/>
              <a:t>Проблема кодов </a:t>
            </a:r>
            <a:r>
              <a:rPr lang="ru-RU" sz="2000" dirty="0" err="1"/>
              <a:t>Хеминга</a:t>
            </a:r>
            <a:r>
              <a:rPr lang="ru-RU" sz="2000" dirty="0"/>
              <a:t> – слишком много операций 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Решение декодер </a:t>
            </a:r>
            <a:r>
              <a:rPr lang="ru-RU" sz="2000" dirty="0" err="1"/>
              <a:t>Витерби</a:t>
            </a:r>
            <a:r>
              <a:rPr lang="ru-RU" sz="2000" dirty="0"/>
              <a:t> – поиск нужных последовательностей статистическим методом наиболее вероятного кода</a:t>
            </a:r>
          </a:p>
          <a:p>
            <a:pPr lvl="1">
              <a:spcBef>
                <a:spcPts val="400"/>
              </a:spcBef>
            </a:pPr>
            <a:r>
              <a:rPr lang="ru-RU" sz="2000" dirty="0"/>
              <a:t>Такой метод – Метод максимального правдоподобия а на самом деле метод наивного байесовского классификатора.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 lvl="1">
              <a:spcBef>
                <a:spcPts val="400"/>
              </a:spcBef>
            </a:pPr>
            <a:r>
              <a:rPr lang="ru-RU" sz="2000" dirty="0"/>
              <a:t>Принцип последовательно вычислять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Расстояния </a:t>
            </a:r>
            <a:r>
              <a:rPr lang="ru-RU" sz="2000" dirty="0" err="1"/>
              <a:t>Хеминга</a:t>
            </a:r>
            <a:r>
              <a:rPr lang="ru-RU" sz="2000" dirty="0"/>
              <a:t> и выбрать наименьшее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Результат – сокращение числа операций 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>
              <a:spcBef>
                <a:spcPts val="40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 descr="https://upload.wikimedia.org/wikipedia/commons/thumb/f/f1/Viterbi_Decoding.svg/250px-Viterbi_Decoding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12" y="2636912"/>
            <a:ext cx="3046838" cy="40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93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цифровой модуляции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9991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цифровой модуляции сигналов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616623"/>
          </a:xfrm>
        </p:spPr>
        <p:txBody>
          <a:bodyPr>
            <a:normAutofit/>
          </a:bodyPr>
          <a:lstStyle/>
          <a:p>
            <a:pPr marL="180975" indent="-161925"/>
            <a:r>
              <a:rPr lang="ru-RU" sz="2000" dirty="0" err="1"/>
              <a:t>Подмодуляция</a:t>
            </a:r>
            <a:r>
              <a:rPr lang="ru-RU" sz="2000" dirty="0"/>
              <a:t> сигналов (</a:t>
            </a:r>
            <a:r>
              <a:rPr lang="ru-RU" sz="2000" b="1" dirty="0"/>
              <a:t>Цифровая (дискретная) модуляция, манипуляция сигналом</a:t>
            </a:r>
            <a:r>
              <a:rPr lang="ru-RU" sz="2000" dirty="0"/>
              <a:t>)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Фазовая манипуляция</a:t>
            </a:r>
            <a:r>
              <a:rPr lang="en-US" sz="2000" b="1" dirty="0"/>
              <a:t> (PSK)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начальной фазы сигнала приписывается разные комбинации 1 и 0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Частотная манипуляция </a:t>
            </a:r>
            <a:r>
              <a:rPr lang="en-US" sz="2000" b="1" dirty="0"/>
              <a:t>(FSK)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частоты приписываются разные комбинации 1 и 0</a:t>
            </a:r>
          </a:p>
          <a:p>
            <a:pPr marL="180975" lvl="2" indent="-161925"/>
            <a:r>
              <a:rPr lang="ru-RU" sz="2000" dirty="0"/>
              <a:t>  </a:t>
            </a:r>
            <a:r>
              <a:rPr lang="ru-RU" sz="2000" b="1" dirty="0"/>
              <a:t>Амплитудная манипуляция</a:t>
            </a:r>
            <a:r>
              <a:rPr lang="en-US" sz="2000" b="1" dirty="0"/>
              <a:t> (ASK)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уровням амплитуды приписываются разные комбинации 1 и 0</a:t>
            </a:r>
            <a:endParaRPr lang="en-US" sz="1600" dirty="0"/>
          </a:p>
          <a:p>
            <a:pPr marL="180975" lvl="2" indent="-161925"/>
            <a:r>
              <a:rPr lang="ru-RU" sz="2000" b="1" dirty="0"/>
              <a:t>  Амплитудно-фазовая манипуляция </a:t>
            </a:r>
            <a:r>
              <a:rPr lang="en-US" sz="2000" b="1" dirty="0"/>
              <a:t>(QAM)</a:t>
            </a:r>
          </a:p>
          <a:p>
            <a:pPr marL="638175" lvl="3" indent="-161925"/>
            <a:r>
              <a:rPr lang="ru-RU" sz="1600" dirty="0"/>
              <a:t>разным значениям амплитуды и фазы приписываются разные комбинации 1 и 0</a:t>
            </a:r>
            <a:endParaRPr lang="en-US" sz="1600" dirty="0"/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ru-RU" i="1" dirty="0"/>
              <a:t>Чем сильнее </a:t>
            </a:r>
            <a:r>
              <a:rPr lang="ru-RU" i="1" dirty="0" err="1"/>
              <a:t>подмодуляция</a:t>
            </a:r>
            <a:r>
              <a:rPr lang="ru-RU" i="1" dirty="0"/>
              <a:t>, тем ниже помехоустойчивость, тем больше будет ошибок в принимаемом сигнале.</a:t>
            </a:r>
          </a:p>
          <a:p>
            <a:pPr lvl="2"/>
            <a:endParaRPr lang="ru-RU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76" y="5304415"/>
            <a:ext cx="2368712" cy="9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13176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FSK</a:t>
            </a:r>
            <a:r>
              <a:rPr lang="ru-RU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951" y="46438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r>
              <a:rPr lang="ru-RU" dirty="0"/>
              <a:t> 8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6" y="5510084"/>
            <a:ext cx="1890793" cy="72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79214" y="51407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PSK</a:t>
            </a:r>
            <a:r>
              <a:rPr lang="ru-RU" dirty="0"/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0731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r>
              <a:rPr lang="ru-RU" dirty="0"/>
              <a:t> 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3" y="4952629"/>
            <a:ext cx="2128838" cy="16430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29" y="5442476"/>
            <a:ext cx="1743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0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Фазовая манипуляция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</p:spPr>
            <p:txBody>
              <a:bodyPr>
                <a:noAutofit/>
              </a:bodyPr>
              <a:lstStyle/>
              <a:p>
                <a:r>
                  <a:rPr lang="ru-RU" sz="2000" b="1" dirty="0"/>
                  <a:t>Двоичная фазовая манипуляция </a:t>
                </a:r>
                <a:r>
                  <a:rPr lang="ru-RU" sz="2000" dirty="0"/>
                  <a:t>(</a:t>
                </a:r>
                <a:r>
                  <a:rPr lang="ru-RU" sz="2000" b="1" dirty="0"/>
                  <a:t>BPSK</a:t>
                </a:r>
                <a:r>
                  <a:rPr lang="ru-RU" sz="2000" dirty="0"/>
                  <a:t> - "</a:t>
                </a:r>
                <a:r>
                  <a:rPr lang="ru-RU" sz="2000" dirty="0" err="1"/>
                  <a:t>Binary</a:t>
                </a:r>
                <a:r>
                  <a:rPr lang="ru-RU" sz="2000" dirty="0"/>
                  <a:t> </a:t>
                </a:r>
                <a:r>
                  <a:rPr lang="ru-RU" sz="2000" dirty="0" err="1"/>
                  <a:t>Phase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Shift</a:t>
                </a:r>
                <a:r>
                  <a:rPr lang="ru-RU" sz="2000" dirty="0"/>
                  <a:t> </a:t>
                </a:r>
                <a:r>
                  <a:rPr lang="ru-RU" sz="2000" dirty="0" err="1"/>
                  <a:t>Keying</a:t>
                </a:r>
                <a:r>
                  <a:rPr lang="ru-RU" sz="2000" dirty="0"/>
                  <a:t>") </a:t>
                </a:r>
                <a:endParaRPr lang="en-US" sz="2000" dirty="0"/>
              </a:p>
              <a:p>
                <a:pPr lvl="1"/>
                <a:r>
                  <a:rPr lang="ru-RU" sz="2000" dirty="0"/>
                  <a:t>фаза принимает два значения: 0 и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𝜋</m:t>
                    </m:r>
                  </m:oMath>
                </a14:m>
                <a:r>
                  <a:rPr lang="ru-RU" sz="2000" dirty="0"/>
                  <a:t> , </a:t>
                </a:r>
                <a:endParaRPr lang="en-US" sz="2000" dirty="0"/>
              </a:p>
              <a:p>
                <a:pPr lvl="2"/>
                <a:r>
                  <a:rPr lang="ru-RU" sz="2000" dirty="0"/>
                  <a:t>является наиболее помехоустойчивой.</a:t>
                </a:r>
              </a:p>
              <a:p>
                <a:r>
                  <a:rPr lang="ru-RU" sz="2000" b="1" dirty="0"/>
                  <a:t>Дифференциальная двоичная ФМ  (DBPSK</a:t>
                </a:r>
                <a:r>
                  <a:rPr lang="ru-RU" sz="2000" dirty="0"/>
                  <a:t> - </a:t>
                </a:r>
                <a:r>
                  <a:rPr lang="ru-RU" sz="2000" dirty="0" err="1"/>
                  <a:t>Differential</a:t>
                </a:r>
                <a:r>
                  <a:rPr lang="ru-RU" sz="2000" dirty="0"/>
                  <a:t> BPSK), </a:t>
                </a:r>
              </a:p>
              <a:p>
                <a:pPr lvl="1"/>
                <a:r>
                  <a:rPr lang="ru-RU" sz="2000" dirty="0"/>
                  <a:t>Лог. «0» изменение состояния, лог. 1 сохранение</a:t>
                </a:r>
              </a:p>
              <a:p>
                <a:pPr lvl="2"/>
                <a:r>
                  <a:rPr lang="ru-RU" sz="2000" dirty="0"/>
                  <a:t> Аналогичная NRZI.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sz="2000" b="1" dirty="0"/>
                  <a:t>QPSK (</a:t>
                </a:r>
                <a:r>
                  <a:rPr lang="ru-RU" sz="2000" b="1" dirty="0" err="1"/>
                  <a:t>Quadrature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Phase-Shift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Keying</a:t>
                </a:r>
                <a:r>
                  <a:rPr lang="ru-RU" sz="2000" b="1" dirty="0"/>
                  <a:t>) </a:t>
                </a:r>
              </a:p>
              <a:p>
                <a:pPr marL="742950" lvl="2" indent="-342900"/>
                <a:r>
                  <a:rPr lang="ru-RU" sz="2200" dirty="0"/>
                  <a:t>Сдвиги фаз 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𝜋</m:t>
                    </m:r>
                    <m:r>
                      <a:rPr lang="en-US" sz="2200" i="1">
                        <a:latin typeface="Cambria Math"/>
                      </a:rPr>
                      <m:t>/2</m:t>
                    </m:r>
                  </m:oMath>
                </a14:m>
                <a:r>
                  <a:rPr lang="ru-RU" sz="2200" dirty="0"/>
                  <a:t> позволяет получить 4 состояния</a:t>
                </a:r>
                <a:endParaRPr lang="en-US" sz="2200" dirty="0"/>
              </a:p>
              <a:p>
                <a:r>
                  <a:rPr lang="ru-RU" sz="2000" dirty="0"/>
                  <a:t> </a:t>
                </a:r>
                <a:r>
                  <a:rPr lang="ru-RU" sz="2000" b="1" dirty="0"/>
                  <a:t>DQPSK (</a:t>
                </a:r>
                <a:r>
                  <a:rPr lang="ru-RU" sz="2000" b="1" dirty="0" err="1"/>
                  <a:t>Differential</a:t>
                </a:r>
                <a:r>
                  <a:rPr lang="ru-RU" sz="2000" b="1" dirty="0"/>
                  <a:t> QPSK) - Модификацией QPSK </a:t>
                </a:r>
                <a:r>
                  <a:rPr lang="ru-RU" sz="2000" dirty="0"/>
                  <a:t>, </a:t>
                </a:r>
                <a:endParaRPr lang="en-US" sz="2000" dirty="0"/>
              </a:p>
              <a:p>
                <a:pPr lvl="1"/>
                <a:r>
                  <a:rPr lang="ru-RU" sz="2000" dirty="0"/>
                  <a:t>Изменение фазы на 0˚ кодируется как "00", изменение на 90˚ кодируется как "01", на 180˚ - как "11", на 360˚ как "10".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  <a:blipFill>
                <a:blip r:embed="rId2"/>
                <a:stretch>
                  <a:fillRect l="-650" t="-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63" y="5452221"/>
            <a:ext cx="2660942" cy="11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58" y="2849762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557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DBPSK</a:t>
            </a:r>
          </a:p>
        </p:txBody>
      </p:sp>
      <p:pic>
        <p:nvPicPr>
          <p:cNvPr id="7" name="Picture 2" descr="ÐÐ²Ð°Ð´ÑÐ°ÑÑÑÐ½Ð°Ñ ÑÐ°Ð·Ð¾Ð²Ð°Ñ Ð¼Ð°Ð½Ð¸Ð¿ÑÐ»ÑÑÐ¸Ñ QP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33" y="5425087"/>
            <a:ext cx="1277375" cy="13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749" y="49606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QPSK</a:t>
            </a:r>
            <a:endParaRPr lang="ru-RU" dirty="0"/>
          </a:p>
        </p:txBody>
      </p:sp>
      <p:pic>
        <p:nvPicPr>
          <p:cNvPr id="9" name="Picture 4" descr="ÐÐ¸Ð½Ð°ÑÐ½Ð°Ñ ÑÐ°Ð·Ð¾Ð²Ð°Ñ Ð¼Ð°Ð½Ð¸Ð¿ÑÐ»ÑÑÐ¸Ñ BP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2" y="5459273"/>
            <a:ext cx="118129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8 ÑÐ°Ð·Ð¾Ð²Ð°Ñ Ð¼Ð°Ð½Ð¸Ð¿ÑÐ»ÑÑÐ¸Ñ 8-PS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93" y="5249439"/>
            <a:ext cx="1501614" cy="15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3226" y="505198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8-PSK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0899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BPSK</a:t>
            </a:r>
            <a:endParaRPr lang="ru-RU" dirty="0"/>
          </a:p>
        </p:txBody>
      </p:sp>
      <p:sp>
        <p:nvSpPr>
          <p:cNvPr id="5" name="Полилиния 4"/>
          <p:cNvSpPr/>
          <p:nvPr/>
        </p:nvSpPr>
        <p:spPr>
          <a:xfrm>
            <a:off x="7360467" y="129565"/>
            <a:ext cx="932507" cy="1376577"/>
          </a:xfrm>
          <a:custGeom>
            <a:avLst/>
            <a:gdLst>
              <a:gd name="connsiteX0" fmla="*/ 0 w 932507"/>
              <a:gd name="connsiteY0" fmla="*/ 341215 h 1376577"/>
              <a:gd name="connsiteX1" fmla="*/ 208230 w 932507"/>
              <a:gd name="connsiteY1" fmla="*/ 60558 h 1376577"/>
              <a:gd name="connsiteX2" fmla="*/ 488887 w 932507"/>
              <a:gd name="connsiteY2" fmla="*/ 1373310 h 1376577"/>
              <a:gd name="connsiteX3" fmla="*/ 733331 w 932507"/>
              <a:gd name="connsiteY3" fmla="*/ 440803 h 1376577"/>
              <a:gd name="connsiteX4" fmla="*/ 932507 w 932507"/>
              <a:gd name="connsiteY4" fmla="*/ 667140 h 137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07" h="1376577">
                <a:moveTo>
                  <a:pt x="0" y="341215"/>
                </a:moveTo>
                <a:cubicBezTo>
                  <a:pt x="63374" y="114878"/>
                  <a:pt x="126749" y="-111458"/>
                  <a:pt x="208230" y="60558"/>
                </a:cubicBezTo>
                <a:cubicBezTo>
                  <a:pt x="289711" y="232574"/>
                  <a:pt x="401370" y="1309936"/>
                  <a:pt x="488887" y="1373310"/>
                </a:cubicBezTo>
                <a:cubicBezTo>
                  <a:pt x="576404" y="1436684"/>
                  <a:pt x="659394" y="558498"/>
                  <a:pt x="733331" y="440803"/>
                </a:cubicBezTo>
                <a:cubicBezTo>
                  <a:pt x="807268" y="323108"/>
                  <a:pt x="869887" y="495124"/>
                  <a:pt x="932507" y="6671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89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Амплитудно-фазовая манипуляция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r>
              <a:rPr lang="ru-RU" sz="2000" dirty="0"/>
              <a:t>Беспроводные сети используют также амплитудно-фазовую модуляцию </a:t>
            </a:r>
          </a:p>
          <a:p>
            <a:r>
              <a:rPr lang="ru-RU" sz="2000" dirty="0"/>
              <a:t>(</a:t>
            </a:r>
            <a:r>
              <a:rPr lang="ru-RU" sz="2000" i="1" dirty="0"/>
              <a:t>Квадратурная </a:t>
            </a:r>
            <a:r>
              <a:rPr lang="ru-RU" sz="2000" dirty="0"/>
              <a:t>амплитудная модуляция ) 16-QAM и 64-QAM и т.п. (изменяется фаза, и амплитуда колебания). </a:t>
            </a:r>
          </a:p>
          <a:p>
            <a:r>
              <a:rPr lang="ru-RU" sz="2000" dirty="0"/>
              <a:t>Сигнал может принимать соответственно 16 и 64 бита </a:t>
            </a:r>
          </a:p>
          <a:p>
            <a:pPr lvl="1"/>
            <a:r>
              <a:rPr lang="ru-RU" sz="2000" dirty="0"/>
              <a:t>но снижения помехоустойчивости.</a:t>
            </a:r>
          </a:p>
          <a:p>
            <a:pPr marL="285750" lvl="1"/>
            <a:r>
              <a:rPr lang="ru-RU" sz="1800" i="1" dirty="0"/>
              <a:t>Помехоустойчивость модуляции можно оценить по расстоянию между точками сигнального созвездия на абстрактной картине состояний квадратур передаваемого сигнала.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60746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</a:t>
            </a:r>
            <a:r>
              <a:rPr lang="ru-RU" dirty="0"/>
              <a:t>64</a:t>
            </a:r>
          </a:p>
        </p:txBody>
      </p:sp>
      <p:pic>
        <p:nvPicPr>
          <p:cNvPr id="8194" name="Picture 2" descr="Ð¡Ð¸Ð¼ÑÐ»ÑÑÐ¸Ñ ÐºÐ²Ð°Ð´ÑÐ°ÑÑÑÐ½Ð¾Ð¹ Ð°Ð¼Ð¿Ð»Ð¸ÑÑÐ´Ð½Ð¾Ð¹ Ð¼Ð°Ð½Ð¸Ð¿ÑÐ»ÑÑÐ¸Ð¸ QAM-1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94" y="4030342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1686" y="60217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QAM-16</a:t>
            </a:r>
            <a:endParaRPr lang="ru-RU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44" y="3771038"/>
            <a:ext cx="2228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1038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1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507288" cy="460230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b="1" dirty="0" err="1"/>
              <a:t>WiMAX</a:t>
            </a:r>
            <a:r>
              <a:rPr lang="ru-RU" sz="2600" b="1" dirty="0"/>
              <a:t> </a:t>
            </a:r>
            <a:r>
              <a:rPr lang="ru-RU" sz="2600" dirty="0"/>
              <a:t>— сеть покрытия  километры пространства,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использует лицензированные спектры частот (возможно и использование нелицензированных частот) </a:t>
            </a:r>
          </a:p>
          <a:p>
            <a:pPr>
              <a:lnSpc>
                <a:spcPct val="120000"/>
              </a:lnSpc>
            </a:pPr>
            <a:r>
              <a:rPr lang="ru-RU" sz="2600" i="1" dirty="0"/>
              <a:t>для предоставления соединения с интернетом типа точка-точка провайдером конечному пользователю.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Основной стандарт 802.16</a:t>
            </a:r>
          </a:p>
          <a:p>
            <a:pPr>
              <a:lnSpc>
                <a:spcPct val="120000"/>
              </a:lnSpc>
            </a:pPr>
            <a:r>
              <a:rPr lang="ru-RU" sz="2600" b="1" dirty="0" err="1"/>
              <a:t>Wi-Fi</a:t>
            </a:r>
            <a:r>
              <a:rPr lang="ru-RU" sz="2600" b="1" dirty="0"/>
              <a:t> </a:t>
            </a:r>
            <a:r>
              <a:rPr lang="ru-RU" sz="2600" dirty="0"/>
              <a:t>—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короткого действия </a:t>
            </a:r>
            <a:r>
              <a:rPr lang="ru-RU" sz="2600" dirty="0"/>
              <a:t>(локальные беспроводные сети),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десятки метров, использует нелицензированные диапазоны частот для обеспечения доступа к сети.</a:t>
            </a:r>
          </a:p>
          <a:p>
            <a:pPr lvl="1">
              <a:lnSpc>
                <a:spcPct val="120000"/>
              </a:lnSpc>
            </a:pPr>
            <a:r>
              <a:rPr lang="ru-RU" sz="2600" i="1" dirty="0"/>
              <a:t>Часть используется для доступа к локальной сети</a:t>
            </a:r>
          </a:p>
          <a:p>
            <a:pPr lvl="2">
              <a:lnSpc>
                <a:spcPct val="120000"/>
              </a:lnSpc>
            </a:pPr>
            <a:r>
              <a:rPr lang="ru-RU" sz="2200" dirty="0"/>
              <a:t>Локальная сеть может быть и не подключена к Интернету.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Основной стандарт </a:t>
            </a:r>
            <a:r>
              <a:rPr lang="en-US" sz="2600" dirty="0"/>
              <a:t>IEEE </a:t>
            </a:r>
            <a:r>
              <a:rPr lang="ru-RU" sz="2600" dirty="0"/>
              <a:t>802.11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85184"/>
            <a:ext cx="2208958" cy="154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05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аналоговой модуляции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5118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Варианты расширения канала связи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200" b="1" dirty="0"/>
              <a:t>Метод </a:t>
            </a:r>
            <a:r>
              <a:rPr lang="en-US" sz="2200" b="1" dirty="0"/>
              <a:t>TDMA – </a:t>
            </a:r>
            <a:r>
              <a:rPr lang="ru-RU" sz="2200" b="1" dirty="0"/>
              <a:t>временное разрешение сигналов</a:t>
            </a:r>
          </a:p>
          <a:p>
            <a:r>
              <a:rPr lang="ru-RU" sz="2200" b="1" dirty="0"/>
              <a:t>Метод </a:t>
            </a:r>
            <a:r>
              <a:rPr lang="en-US" sz="2200" b="1" dirty="0"/>
              <a:t>FDMA – </a:t>
            </a:r>
            <a:r>
              <a:rPr lang="ru-RU" sz="2200" b="1" dirty="0"/>
              <a:t>частотное разрешение сигналов</a:t>
            </a:r>
          </a:p>
          <a:p>
            <a:r>
              <a:rPr lang="ru-RU" sz="2200" b="1" dirty="0"/>
              <a:t>Метод </a:t>
            </a:r>
            <a:r>
              <a:rPr lang="en-US" sz="2200" b="1" dirty="0"/>
              <a:t>CDMA – </a:t>
            </a:r>
            <a:r>
              <a:rPr lang="ru-RU" sz="2200" b="1" dirty="0"/>
              <a:t>кодовое разрешение сигналов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A6C67C6-65F4-40A1-B604-8D1D7AE6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8" y="2564904"/>
            <a:ext cx="7416824" cy="24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3261A-5CD4-4F9F-AA88-B7BB1139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143078"/>
            <a:ext cx="2664296" cy="16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70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аналогового расширения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616623"/>
          </a:xfrm>
        </p:spPr>
        <p:txBody>
          <a:bodyPr>
            <a:noAutofit/>
          </a:bodyPr>
          <a:lstStyle/>
          <a:p>
            <a:pPr marL="180975" indent="-161925"/>
            <a:r>
              <a:rPr lang="ru-RU" sz="2000" b="1" dirty="0"/>
              <a:t>  Скачкообразное изменение частоты </a:t>
            </a:r>
            <a:r>
              <a:rPr lang="en-US" sz="2000" b="1" dirty="0"/>
              <a:t>(FHSS)</a:t>
            </a:r>
            <a:endParaRPr lang="ru-RU" sz="2000" b="1" dirty="0"/>
          </a:p>
          <a:p>
            <a:pPr marL="581025" lvl="1" indent="-161925"/>
            <a:r>
              <a:rPr lang="ru-RU" sz="2000" dirty="0"/>
              <a:t> Частоты скачкообразно меняются</a:t>
            </a:r>
          </a:p>
          <a:p>
            <a:pPr marL="581025" lvl="1" indent="-161925"/>
            <a:r>
              <a:rPr lang="ru-RU" sz="2000" dirty="0"/>
              <a:t> Расписание частот есть только у передатчика и приемника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DSSS (</a:t>
            </a:r>
            <a:r>
              <a:rPr lang="ru-RU" sz="2000" b="1" dirty="0" err="1"/>
              <a:t>Direct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b="1" dirty="0"/>
              <a:t> </a:t>
            </a:r>
            <a:r>
              <a:rPr lang="ru-RU" sz="2000" b="1" dirty="0" err="1"/>
              <a:t>Spread</a:t>
            </a:r>
            <a:r>
              <a:rPr lang="ru-RU" sz="2000" b="1" dirty="0"/>
              <a:t> </a:t>
            </a:r>
            <a:r>
              <a:rPr lang="ru-RU" sz="2000" b="1" dirty="0" err="1"/>
              <a:t>Spectrum</a:t>
            </a:r>
            <a:r>
              <a:rPr lang="ru-RU" sz="2000" b="1" dirty="0"/>
              <a:t>)</a:t>
            </a:r>
            <a:r>
              <a:rPr lang="ru-RU" sz="2000" dirty="0"/>
              <a:t>, </a:t>
            </a:r>
          </a:p>
          <a:p>
            <a:pPr marL="762000" lvl="2" indent="-342900"/>
            <a:r>
              <a:rPr lang="ru-RU" sz="2000" dirty="0"/>
              <a:t>расширение спектра методом прямой последовательности – на каждой частоте передается свой бит или подбит (т.н. чип)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Ортогональное частотное мультиплексирование </a:t>
            </a:r>
            <a:r>
              <a:rPr lang="en-US" sz="2000" b="1" dirty="0"/>
              <a:t>(OFDM) </a:t>
            </a:r>
            <a:endParaRPr lang="ru-RU" sz="2000" b="1" dirty="0"/>
          </a:p>
          <a:p>
            <a:pPr marL="542925" lvl="2" indent="-342900"/>
            <a:r>
              <a:rPr lang="ru-RU" sz="2000" dirty="0"/>
              <a:t>разбиение потока на параллельные частотные каналы, каждый из которых несет независимую информацию</a:t>
            </a:r>
          </a:p>
          <a:p>
            <a:pPr marL="581025" lvl="1" indent="-161925"/>
            <a:r>
              <a:rPr lang="ru-RU" sz="1800" dirty="0"/>
              <a:t>Отличие</a:t>
            </a:r>
            <a:r>
              <a:rPr lang="en-US" sz="1800" dirty="0"/>
              <a:t> OFDM </a:t>
            </a:r>
            <a:r>
              <a:rPr lang="ru-RU" sz="1800" dirty="0"/>
              <a:t>от</a:t>
            </a:r>
            <a:r>
              <a:rPr lang="en-US" sz="1800" dirty="0"/>
              <a:t> DSSS</a:t>
            </a:r>
            <a:r>
              <a:rPr lang="ru-RU" sz="1800" dirty="0"/>
              <a:t> – в </a:t>
            </a:r>
            <a:r>
              <a:rPr lang="en-US" sz="1800" dirty="0"/>
              <a:t>DSSS </a:t>
            </a:r>
            <a:r>
              <a:rPr lang="ru-RU" sz="1800" dirty="0"/>
              <a:t>за раз передается один бит, разделенный на чипы, в О</a:t>
            </a:r>
            <a:r>
              <a:rPr lang="en-US" sz="1800" dirty="0"/>
              <a:t>FDM </a:t>
            </a:r>
            <a:r>
              <a:rPr lang="ru-RU" sz="1800" dirty="0"/>
              <a:t>все каналы независимы и каждый канал кодируется отдельно.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5290876"/>
            <a:ext cx="1226725" cy="1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65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FHSS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9240"/>
            <a:ext cx="3935735" cy="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9240" y="52037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DSSS</a:t>
            </a:r>
            <a:endParaRPr lang="ru-RU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0589"/>
            <a:ext cx="2987749" cy="126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264" y="51659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82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 (частотное уплотнение).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Частотное уплотнение (FDM)</a:t>
            </a:r>
          </a:p>
          <a:p>
            <a:r>
              <a:rPr lang="ru-RU" sz="2000" dirty="0"/>
              <a:t>Все сигналы по существу моногармонические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Однако приемник позволяет работать в определенной полосе частот.</a:t>
            </a:r>
          </a:p>
          <a:p>
            <a:r>
              <a:rPr lang="ru-RU" sz="2000" dirty="0"/>
              <a:t>Частотное уплотнение использует передачу в полосе пропускания, чтобы совместно использовать канал. 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670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935988" cy="132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ÐÐ°ÑÑÐ¸Ð½ÐºÐ¸ Ð¿Ð¾ Ð·Ð°Ð¿ÑÐ¾ÑÑ ÑÐ¿ÐµÐºÑÑ Ð³Ð°ÑÐ¼Ð¾Ð½Ð¸Ðº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07147"/>
            <a:ext cx="1976509" cy="12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8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Широкополосная передача.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Достоинства широкополосной передачи: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Высокая помехоустойчивость благодаря большой избыточности кода и возможности применения оптимальной фильтрации.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Возможность избежать влияния узкополосных помех, поскольку они перекрывают только часть диапазона частот.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передатчик может использовать диапазон совместно с другими типами передатчиков с минимальным взаимовлиянием.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широкополосный сигнал сложнее перехватить, чем узкополосный.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Работа при спектральной плотности сигнала на уровне и ниже уровня шума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позволяет исключить необходимость получения лицензии на использование таких передатчиков.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практически не вносит помех в узкополосные системы благодаря малой мощности;</a:t>
            </a:r>
          </a:p>
          <a:p>
            <a:pPr lvl="2">
              <a:spcBef>
                <a:spcPts val="600"/>
              </a:spcBef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8127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Метод </a:t>
            </a:r>
            <a:r>
              <a:rPr lang="en-US" sz="2800" b="1" i="1" dirty="0"/>
              <a:t>DSSS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DSSS </a:t>
            </a:r>
            <a:r>
              <a:rPr lang="ru-RU" sz="2000" b="1" dirty="0"/>
              <a:t>метод: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Каждый логический бит растягивается на несколько физических бит, имеющих малую мощность и образующих спектр близкий к нормальному шуму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Использование кодов </a:t>
            </a:r>
            <a:r>
              <a:rPr lang="ru-RU" sz="2000" b="1" dirty="0" err="1"/>
              <a:t>Баркера</a:t>
            </a:r>
            <a:r>
              <a:rPr lang="ru-RU" sz="2000" b="1" dirty="0"/>
              <a:t> </a:t>
            </a:r>
            <a:r>
              <a:rPr lang="ru-RU" sz="2000" dirty="0"/>
              <a:t>11 в полосе частот 22 МГц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 сетях </a:t>
            </a:r>
            <a:r>
              <a:rPr lang="ru-RU" sz="2000" dirty="0" err="1"/>
              <a:t>Wi-Fi</a:t>
            </a:r>
            <a:r>
              <a:rPr lang="ru-RU" sz="2000" dirty="0"/>
              <a:t> лог. «1» 11100010010.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лог. «1»  кодируется инверсной последовательностью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Достоинствами метода DSSS являются: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высокая устойчивость к узкополосным помехам;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возможность восстановления информации при потере во время передачи нескольких бит в коде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Используется в сетях стандарта IEEE 802.11 и CDMA </a:t>
            </a:r>
            <a:r>
              <a:rPr lang="en-US" sz="2000" dirty="0"/>
              <a:t>(3G) </a:t>
            </a:r>
            <a:r>
              <a:rPr lang="ru-RU" sz="2000" dirty="0"/>
              <a:t>для преднамеренного расширения спектра передаваемых сигналов.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83968"/>
            <a:ext cx="4388793" cy="18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805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Расширение спектра. Метод FHSS и </a:t>
            </a:r>
            <a:r>
              <a:rPr lang="en-US" sz="3600" b="1" dirty="0"/>
              <a:t>AFH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FHSS - метод </a:t>
            </a:r>
            <a:r>
              <a:rPr lang="ru-RU" sz="2200" dirty="0"/>
              <a:t>скачкообразного изменения несущей</a:t>
            </a:r>
            <a:r>
              <a:rPr lang="en-US" sz="2200" dirty="0"/>
              <a:t> </a:t>
            </a:r>
            <a:r>
              <a:rPr lang="ru-RU" sz="2200" dirty="0"/>
              <a:t>частоты. </a:t>
            </a:r>
            <a:endParaRPr lang="en-US" sz="2200" dirty="0"/>
          </a:p>
          <a:p>
            <a:pPr lvl="3">
              <a:spcBef>
                <a:spcPts val="600"/>
              </a:spcBef>
            </a:pPr>
            <a:r>
              <a:rPr lang="ru-RU" sz="2200" dirty="0"/>
              <a:t>В процессе передачи частота несущей изменяется скачкообразно.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приемник и передатчик содержат расписание изменения частот. 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Адаптивный метод FHSS </a:t>
            </a:r>
            <a:r>
              <a:rPr lang="ru-RU" sz="2200" dirty="0"/>
              <a:t>(</a:t>
            </a:r>
            <a:r>
              <a:rPr lang="ru-RU" sz="2200" dirty="0" err="1"/>
              <a:t>Adaptive</a:t>
            </a:r>
            <a:r>
              <a:rPr lang="ru-RU" sz="2200" dirty="0"/>
              <a:t> </a:t>
            </a:r>
            <a:r>
              <a:rPr lang="ru-RU" sz="2200" dirty="0" err="1"/>
              <a:t>Frequency</a:t>
            </a:r>
            <a:r>
              <a:rPr lang="ru-RU" sz="2200" dirty="0"/>
              <a:t> </a:t>
            </a:r>
            <a:r>
              <a:rPr lang="ru-RU" sz="2200" dirty="0" err="1"/>
              <a:t>Hopping</a:t>
            </a:r>
            <a:r>
              <a:rPr lang="ru-RU" sz="2200" dirty="0"/>
              <a:t> - </a:t>
            </a:r>
            <a:r>
              <a:rPr lang="ru-RU" sz="2200" b="1" dirty="0"/>
              <a:t>AFH</a:t>
            </a:r>
            <a:r>
              <a:rPr lang="ru-RU" sz="2200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Частоты с наибольшим количеством ошибок исключаются. </a:t>
            </a:r>
          </a:p>
          <a:p>
            <a:pPr lvl="3">
              <a:spcBef>
                <a:spcPts val="600"/>
              </a:spcBef>
            </a:pPr>
            <a:r>
              <a:rPr lang="ru-RU" sz="2200" dirty="0"/>
              <a:t>Информация теряется только один раз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используется по 2 частоты (кодирование 4 бит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87" y="4498984"/>
            <a:ext cx="3746376" cy="217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979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43528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Расширение спектра. Метод FHSS и </a:t>
            </a:r>
            <a:r>
              <a:rPr lang="en-US" sz="3600" b="1" dirty="0"/>
              <a:t>AFH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ru-RU" sz="2000" b="1" dirty="0"/>
              <a:t>Преимущество: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узкополосные помехи приводят к потере только фрагментов сообщений с теми же частотами</a:t>
            </a:r>
          </a:p>
          <a:p>
            <a:pPr marL="1171575" lvl="3">
              <a:spcBef>
                <a:spcPts val="600"/>
              </a:spcBef>
            </a:pPr>
            <a:r>
              <a:rPr lang="ru-RU" sz="1600" dirty="0"/>
              <a:t>Соответственно только их и повторяют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Недостатки: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влияние интерференции сильней чем для </a:t>
            </a:r>
            <a:r>
              <a:rPr lang="en-US" sz="2000" dirty="0"/>
              <a:t>DSSS </a:t>
            </a:r>
            <a:endParaRPr lang="ru-RU" sz="2000" dirty="0"/>
          </a:p>
          <a:p>
            <a:pPr marL="361950" lvl="2">
              <a:spcBef>
                <a:spcPts val="600"/>
              </a:spcBef>
            </a:pPr>
            <a:r>
              <a:rPr lang="ru-RU" sz="2000" dirty="0"/>
              <a:t>используется в </a:t>
            </a:r>
            <a:r>
              <a:rPr lang="ru-RU" sz="2000" dirty="0" err="1"/>
              <a:t>Bluetooth</a:t>
            </a:r>
            <a:r>
              <a:rPr lang="ru-RU" sz="2000" dirty="0"/>
              <a:t>. </a:t>
            </a:r>
            <a:endParaRPr lang="en-US" sz="2000" dirty="0"/>
          </a:p>
          <a:p>
            <a:pPr marL="361950" lvl="2">
              <a:spcBef>
                <a:spcPts val="600"/>
              </a:spcBef>
            </a:pPr>
            <a:r>
              <a:rPr lang="ru-RU" sz="1800" dirty="0"/>
              <a:t>Сходный метод с редким изменением частот может применяется в GSM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4250432" cy="24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54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48556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r>
              <a:rPr lang="ru-RU" sz="2200" b="1" dirty="0"/>
              <a:t>Механизм мультиплексирования посредством ортогональных несущих частот</a:t>
            </a:r>
            <a:r>
              <a:rPr lang="en-US" sz="2200" b="1" dirty="0"/>
              <a:t> - Orthogonal Frequency Division Multiplexing, OFDM</a:t>
            </a:r>
          </a:p>
          <a:p>
            <a:r>
              <a:rPr lang="ru-RU" sz="2200" dirty="0"/>
              <a:t>Частотный диапазон разбивается на </a:t>
            </a:r>
            <a:r>
              <a:rPr lang="en-US" sz="2200" dirty="0"/>
              <a:t>N </a:t>
            </a:r>
            <a:r>
              <a:rPr lang="ru-RU" sz="2200" dirty="0" err="1"/>
              <a:t>поднесущих</a:t>
            </a:r>
            <a:endParaRPr lang="ru-RU" sz="2200" dirty="0"/>
          </a:p>
          <a:p>
            <a:pPr marL="742950" lvl="2" indent="-342900"/>
            <a:r>
              <a:rPr lang="ru-RU" sz="2200" dirty="0" err="1"/>
              <a:t>Фомируется</a:t>
            </a:r>
            <a:r>
              <a:rPr lang="ru-RU" sz="2200" dirty="0"/>
              <a:t> </a:t>
            </a:r>
            <a:r>
              <a:rPr lang="ru-RU" sz="2200" i="1" dirty="0"/>
              <a:t>N </a:t>
            </a:r>
            <a:r>
              <a:rPr lang="ru-RU" sz="2200" dirty="0" err="1"/>
              <a:t>субпотоков</a:t>
            </a:r>
            <a:r>
              <a:rPr lang="ru-RU" sz="2200" dirty="0"/>
              <a:t>.</a:t>
            </a:r>
          </a:p>
          <a:p>
            <a:r>
              <a:rPr lang="ru-RU" sz="2200" dirty="0"/>
              <a:t>Передача ведется одновременно по всем </a:t>
            </a:r>
            <a:r>
              <a:rPr lang="ru-RU" sz="2200" dirty="0" err="1"/>
              <a:t>поднесущим</a:t>
            </a:r>
            <a:r>
              <a:rPr lang="ru-RU" sz="2200" dirty="0"/>
              <a:t>. </a:t>
            </a:r>
          </a:p>
          <a:p>
            <a:r>
              <a:rPr lang="ru-RU" sz="2200" dirty="0"/>
              <a:t>Распределение </a:t>
            </a:r>
            <a:r>
              <a:rPr lang="ru-RU" sz="2200" dirty="0" err="1"/>
              <a:t>поднесущих</a:t>
            </a:r>
            <a:r>
              <a:rPr lang="ru-RU" sz="2200" dirty="0"/>
              <a:t> в ходе работы может динамически изменяться.</a:t>
            </a:r>
          </a:p>
          <a:p>
            <a:endParaRPr lang="ru-RU" sz="2000" dirty="0"/>
          </a:p>
        </p:txBody>
      </p:sp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46" y="5102902"/>
            <a:ext cx="4686697" cy="1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85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Вставка пилотов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на определенных </a:t>
            </a:r>
            <a:r>
              <a:rPr lang="ru-RU" sz="2200" dirty="0" err="1"/>
              <a:t>поднесущих</a:t>
            </a:r>
            <a:r>
              <a:rPr lang="ru-RU" sz="2200" dirty="0"/>
              <a:t> вставляются  известные символы (реперные символы)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Цель</a:t>
            </a:r>
            <a:r>
              <a:rPr lang="en-US" sz="2200" dirty="0"/>
              <a:t>: </a:t>
            </a:r>
            <a:r>
              <a:rPr lang="ru-RU" sz="2200" dirty="0"/>
              <a:t>контроль целостности приема и параметров канала.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Циклический </a:t>
            </a:r>
            <a:r>
              <a:rPr lang="ru-RU" sz="2200" b="1" i="1" dirty="0"/>
              <a:t>префикс – в защитном интервале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циклическое повторение окончания символа</a:t>
            </a:r>
            <a:r>
              <a:rPr lang="en-US" sz="2200" dirty="0"/>
              <a:t> </a:t>
            </a:r>
            <a:r>
              <a:rPr lang="ru-RU" sz="2200" dirty="0"/>
              <a:t>вставляется в начало каждого </a:t>
            </a:r>
            <a:r>
              <a:rPr lang="ru-RU" sz="2200" i="1" dirty="0"/>
              <a:t>OFDM</a:t>
            </a:r>
            <a:r>
              <a:rPr lang="ru-RU" sz="2200" dirty="0"/>
              <a:t>-символа добавляет .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Противодействие межсимвольной интерференции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Позволяет синхронизироваться «вслепую»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Реализуются перестановкой отсчетов из конца в перед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b="1" dirty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5" y="5287037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8140"/>
            <a:ext cx="3891308" cy="16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468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По топологии: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«Точка-точка»</a:t>
            </a:r>
            <a:r>
              <a:rPr lang="en-US" sz="2000" dirty="0"/>
              <a:t> (ad-hoc)</a:t>
            </a:r>
            <a:r>
              <a:rPr lang="ru-RU" sz="2000" dirty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«Точка-</a:t>
            </a:r>
            <a:r>
              <a:rPr lang="en-US" sz="2000" dirty="0"/>
              <a:t> </a:t>
            </a:r>
            <a:r>
              <a:rPr lang="ru-RU" sz="2000" dirty="0"/>
              <a:t>точка подключения».</a:t>
            </a:r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357563"/>
            <a:ext cx="1995712" cy="139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kunegin.com/ref7/wifi/images/11b_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974276"/>
            <a:ext cx="2631641" cy="30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kunegin.com/ref7/wifi/images/11b_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2" y="2708920"/>
            <a:ext cx="4492005" cy="31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87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1343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79983"/>
            <a:ext cx="8435280" cy="568937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Вставка преамбулы</a:t>
            </a:r>
          </a:p>
          <a:p>
            <a:pPr lvl="1"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Перед </a:t>
            </a:r>
            <a:r>
              <a:rPr lang="en-US" altLang="ru-RU" sz="2200" b="1" dirty="0">
                <a:latin typeface="+mj-lt"/>
                <a:cs typeface="Arial" charset="0"/>
              </a:rPr>
              <a:t>OFDM </a:t>
            </a:r>
            <a:r>
              <a:rPr lang="ru-RU" altLang="ru-RU" sz="2200" b="1" dirty="0">
                <a:latin typeface="+mj-lt"/>
                <a:cs typeface="Arial" charset="0"/>
              </a:rPr>
              <a:t>пакетами возможна преамбула</a:t>
            </a:r>
            <a:endParaRPr lang="en-US" altLang="ru-RU" sz="2200" b="1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Сети 802.11 Длительность преамбулы = 16 мкс</a:t>
            </a:r>
          </a:p>
          <a:p>
            <a:pPr lvl="2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Состоит из 10 коротких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0.8 мкс и 2 длинных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4 мкс</a:t>
            </a:r>
          </a:p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Назначение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Короткие символы для детектирования сигнала, синхронизации и грубой оценки частотного сдвига между приёмником и передатчиком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Длинные символа для точного оценивания сдвига частоты и оценки частотной характеристики беспроводного канала связи</a:t>
            </a:r>
          </a:p>
          <a:p>
            <a:pPr>
              <a:defRPr/>
            </a:pPr>
            <a:r>
              <a:rPr lang="ru-RU" altLang="ru-RU" sz="2000" b="1" dirty="0">
                <a:latin typeface="+mj-lt"/>
                <a:cs typeface="Arial" charset="0"/>
              </a:rPr>
              <a:t>Модуляция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(-1-j, 1+j)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(-1, +1)</a:t>
            </a:r>
            <a:endParaRPr lang="ru-RU" altLang="ru-RU" sz="2000" dirty="0"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endParaRPr lang="ru-RU" sz="2000" b="1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57563"/>
            <a:ext cx="822960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altLang="ru-RU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55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Преимущества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Селективному замиранию подвержены не все подканалы.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Если есть код исправления ошибок, то с замиранием можно бороться.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В схеме OFDM скорость передачи данных уменьшается в </a:t>
            </a:r>
            <a:r>
              <a:rPr lang="ru-RU" sz="2200" b="1" i="1" dirty="0"/>
              <a:t>N </a:t>
            </a:r>
            <a:r>
              <a:rPr lang="ru-RU" sz="2200" b="1" dirty="0"/>
              <a:t>раз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позволяет увеличить время передачи символа в </a:t>
            </a:r>
            <a:r>
              <a:rPr lang="ru-RU" sz="2200" i="1" dirty="0"/>
              <a:t>N </a:t>
            </a:r>
            <a:r>
              <a:rPr lang="ru-RU" sz="2200" dirty="0"/>
              <a:t>раз. </a:t>
            </a:r>
          </a:p>
          <a:p>
            <a:pPr lvl="3">
              <a:spcBef>
                <a:spcPts val="600"/>
              </a:spcBef>
            </a:pPr>
            <a:r>
              <a:rPr lang="ru-RU" sz="2200" dirty="0"/>
              <a:t>Чем длине символ, тем меньше межсимвольная интерференция.</a:t>
            </a:r>
          </a:p>
          <a:p>
            <a:pPr lvl="4">
              <a:spcBef>
                <a:spcPts val="600"/>
              </a:spcBef>
            </a:pPr>
            <a:r>
              <a:rPr lang="ru-RU" sz="2200" i="1" dirty="0"/>
              <a:t>N </a:t>
            </a:r>
            <a:r>
              <a:rPr lang="ru-RU" sz="2200" dirty="0"/>
              <a:t>такое, чтобы </a:t>
            </a:r>
            <a:r>
              <a:rPr lang="ru-RU" sz="2200" i="1" dirty="0" err="1"/>
              <a:t>NT</a:t>
            </a:r>
            <a:r>
              <a:rPr lang="ru-RU" sz="2200" dirty="0" err="1"/>
              <a:t>s</a:t>
            </a:r>
            <a:r>
              <a:rPr lang="ru-RU" sz="2200" dirty="0"/>
              <a:t> значительно превышала среднеквадратичный разброс задержек канала.</a:t>
            </a: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95" y="4440299"/>
            <a:ext cx="5155417" cy="22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08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8934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/>
              <a:t>В не лицензируемых полосах частот (2,4 и 5,5 ГГЦ) доступны несколько диапазонов</a:t>
            </a:r>
          </a:p>
          <a:p>
            <a:pPr lvl="1">
              <a:defRPr/>
            </a:pPr>
            <a:r>
              <a:rPr lang="ru-RU" sz="2200" dirty="0"/>
              <a:t>5,15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5,25 ГГц, 5,25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5,35 ГГц и 5,725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5,825 ГГц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Стандарт регламентирует использование каналов шириной 20 МГц и определяет по 4 канала для каждого из 3 поддиапазонов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Центральные частоты равны (МГц)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baseline="-25000" dirty="0"/>
              <a:t>0</a:t>
            </a:r>
            <a:r>
              <a:rPr lang="en-US" sz="2200" i="1" baseline="-25000" dirty="0"/>
              <a:t>i</a:t>
            </a:r>
            <a:r>
              <a:rPr lang="en-US" sz="2200" dirty="0"/>
              <a:t> = 5000 + 5</a:t>
            </a:r>
            <a:r>
              <a:rPr lang="en-US" sz="2200" dirty="0">
                <a:sym typeface="Symbol"/>
              </a:rPr>
              <a:t></a:t>
            </a:r>
            <a:r>
              <a:rPr lang="en-US" sz="2200" i="1" dirty="0">
                <a:sym typeface="Symbol"/>
              </a:rPr>
              <a:t>i</a:t>
            </a:r>
            <a:r>
              <a:rPr lang="en-US" sz="2200" dirty="0">
                <a:sym typeface="Symbol"/>
              </a:rPr>
              <a:t> (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0,2,…,200)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Первый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36, 40, 44, 48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Второй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52, 56, 60, 64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Третий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149, 153, 157, 161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200" b="1" dirty="0">
              <a:latin typeface="+mj-lt"/>
            </a:endParaRP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76281"/>
            <a:ext cx="206505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30" y="5109895"/>
            <a:ext cx="35083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5052678"/>
            <a:ext cx="5410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4634505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поддиапазоны</a:t>
            </a:r>
          </a:p>
        </p:txBody>
      </p:sp>
    </p:spTree>
    <p:extLst>
      <p:ext uri="{BB962C8B-B14F-4D97-AF65-F5344CB8AC3E}">
        <p14:creationId xmlns:p14="http://schemas.microsoft.com/office/powerpoint/2010/main" val="13367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OFDM </a:t>
            </a:r>
            <a:r>
              <a:rPr lang="ru-RU" sz="2200" dirty="0"/>
              <a:t>характеризуется: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число </a:t>
            </a:r>
            <a:r>
              <a:rPr lang="ru-RU" sz="2200" dirty="0" err="1"/>
              <a:t>поднесущих</a:t>
            </a:r>
            <a:r>
              <a:rPr lang="ru-RU" sz="2200" dirty="0"/>
              <a:t>,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 расстояние между </a:t>
            </a:r>
            <a:r>
              <a:rPr lang="ru-RU" sz="2200" dirty="0" err="1"/>
              <a:t>поднесущими</a:t>
            </a:r>
            <a:r>
              <a:rPr lang="ru-RU" sz="2200" dirty="0"/>
              <a:t>,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полоса сигнала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защитного интервала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ОБПФ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Определит число </a:t>
            </a:r>
            <a:r>
              <a:rPr lang="ru-RU" sz="2200" dirty="0" err="1"/>
              <a:t>поднесущих</a:t>
            </a:r>
            <a:r>
              <a:rPr lang="ru-RU" sz="2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вставок пилота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циклических вставок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Обучающий интервал</a:t>
            </a:r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" y="5145831"/>
            <a:ext cx="4928974" cy="15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2" y="5229809"/>
            <a:ext cx="3216353" cy="13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50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41059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9699"/>
            <a:ext cx="8435280" cy="5539661"/>
          </a:xfrm>
        </p:spPr>
        <p:txBody>
          <a:bodyPr>
            <a:noAutofit/>
          </a:bodyPr>
          <a:lstStyle/>
          <a:p>
            <a:r>
              <a:rPr lang="ru-RU" sz="2300" dirty="0"/>
              <a:t>Все передатчики на одной частоте </a:t>
            </a:r>
            <a:r>
              <a:rPr lang="ru-RU" sz="2300" i="1" dirty="0"/>
              <a:t>f </a:t>
            </a:r>
            <a:r>
              <a:rPr lang="ru-RU" sz="2300" dirty="0"/>
              <a:t>, в области </a:t>
            </a:r>
            <a:r>
              <a:rPr lang="ru-RU" sz="2300" i="1" dirty="0"/>
              <a:t>s </a:t>
            </a:r>
            <a:r>
              <a:rPr lang="ru-RU" sz="2300" dirty="0"/>
              <a:t>и во время </a:t>
            </a:r>
            <a:r>
              <a:rPr lang="ru-RU" sz="2300" i="1" dirty="0"/>
              <a:t>t</a:t>
            </a:r>
            <a:r>
              <a:rPr lang="ru-RU" sz="2300" dirty="0"/>
              <a:t>, но с разными кодами </a:t>
            </a:r>
            <a:r>
              <a:rPr lang="ru-RU" sz="2300" i="1" dirty="0" err="1"/>
              <a:t>c</a:t>
            </a:r>
            <a:r>
              <a:rPr lang="ru-RU" sz="2300" dirty="0" err="1"/>
              <a:t>i</a:t>
            </a:r>
            <a:r>
              <a:rPr lang="ru-RU" sz="2300" dirty="0"/>
              <a:t> .</a:t>
            </a:r>
          </a:p>
          <a:p>
            <a:pPr lvl="1"/>
            <a:r>
              <a:rPr lang="ru-RU" sz="2300" dirty="0"/>
              <a:t>Кодовая последовательность уникальна для каждого передатчика. </a:t>
            </a:r>
          </a:p>
          <a:p>
            <a:pPr lvl="2"/>
            <a:r>
              <a:rPr lang="ru-RU" sz="2300" dirty="0"/>
              <a:t>Как правило, если для замены «1» в исходном потоке данных используют некий CDM-код, то для замены «0» применяют тот же код, но инвертированный.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C1A3CCD7-AFC7-4435-B0E7-4558B2B4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17346"/>
            <a:ext cx="6638858" cy="22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900F19-B640-46ED-BE15-CE49FF1F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3" y="5229200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544616"/>
          </a:xfrm>
        </p:spPr>
        <p:txBody>
          <a:bodyPr>
            <a:noAutofit/>
          </a:bodyPr>
          <a:lstStyle/>
          <a:p>
            <a:r>
              <a:rPr lang="ru-RU" sz="2200" b="1" dirty="0"/>
              <a:t>Метод CDMA (CDM </a:t>
            </a:r>
            <a:r>
              <a:rPr lang="ru-RU" sz="2200" b="1" dirty="0" err="1"/>
              <a:t>Access</a:t>
            </a:r>
            <a:r>
              <a:rPr lang="ru-RU" sz="2200" b="1" dirty="0"/>
              <a:t>)</a:t>
            </a:r>
          </a:p>
          <a:p>
            <a:pPr lvl="1"/>
            <a:r>
              <a:rPr lang="ru-RU" sz="2200" dirty="0"/>
              <a:t>Используется в сотовой связи cdma2000, WCDMA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endParaRPr lang="en-US" sz="2200" dirty="0"/>
          </a:p>
          <a:p>
            <a:pPr lvl="1"/>
            <a:r>
              <a:rPr lang="ru-RU" sz="2200" dirty="0"/>
              <a:t>Используется в </a:t>
            </a:r>
            <a:r>
              <a:rPr lang="en-US" sz="2200" dirty="0"/>
              <a:t>Bluetooth</a:t>
            </a:r>
            <a:r>
              <a:rPr lang="ru-RU" sz="2200" dirty="0"/>
              <a:t> и др.</a:t>
            </a:r>
          </a:p>
          <a:p>
            <a:pPr lvl="1"/>
            <a:r>
              <a:rPr lang="ru-RU" sz="2200" dirty="0"/>
              <a:t>Каждый передатчик заменяет каждый бит исходного потока данных на CDM-символ — кодовую последовательность длиной в 11, 16, 32, 64 и т.п. бит (их называют чипами). </a:t>
            </a:r>
          </a:p>
          <a:p>
            <a:pPr lvl="2"/>
            <a:r>
              <a:rPr lang="ru-RU" sz="2200" dirty="0"/>
              <a:t>Благодаря большой избыточности (каждый бит заменяется десятками чипов), мощность принимаемого сигнала может быть низкой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A6C67C6-65F4-40A1-B604-8D1D7AE6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4571684"/>
            <a:ext cx="5940047" cy="198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3261A-5CD4-4F9F-AA88-B7BB1139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109368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3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760640"/>
          </a:xfrm>
        </p:spPr>
        <p:txBody>
          <a:bodyPr>
            <a:noAutofit/>
          </a:bodyPr>
          <a:lstStyle/>
          <a:p>
            <a:r>
              <a:rPr lang="ru-RU" sz="2100" dirty="0"/>
              <a:t>Приемник постоянно принимает все сигналы, оцифровывает их. </a:t>
            </a:r>
          </a:p>
          <a:p>
            <a:r>
              <a:rPr lang="ru-RU" sz="2100" dirty="0"/>
              <a:t>Затем в корреляторе производит операцию свертки (умножения с накоплением) входного оцифрованного сигнал с известным ему CDM-кодом и его инверсией.</a:t>
            </a:r>
          </a:p>
          <a:p>
            <a:pPr lvl="1"/>
            <a:r>
              <a:rPr lang="ru-RU" sz="2100" dirty="0"/>
              <a:t>Если сигнал на выходе коррелятора превышает установленный пороговый уровень, приемник считает, что принял 1 или 0. </a:t>
            </a:r>
          </a:p>
          <a:p>
            <a:pPr lvl="2"/>
            <a:r>
              <a:rPr lang="ru-RU" sz="2100" dirty="0"/>
              <a:t>Для увеличения вероятности приема передатчик может повторять посылку каждого бита несколько раз. </a:t>
            </a:r>
          </a:p>
          <a:p>
            <a:pPr lvl="2"/>
            <a:r>
              <a:rPr lang="ru-RU" sz="2100" dirty="0"/>
              <a:t>При этом сигналы других передатчиков с другими CDM-кодами приемник воспринимает как аддитивный шум. </a:t>
            </a:r>
          </a:p>
          <a:p>
            <a:r>
              <a:rPr lang="ru-RU" sz="2100" dirty="0"/>
              <a:t>Используется совместно с </a:t>
            </a:r>
            <a:r>
              <a:rPr lang="en-US" sz="2100" dirty="0"/>
              <a:t>DSSS — Direct</a:t>
            </a:r>
            <a:r>
              <a:rPr lang="ru-RU" sz="2100" dirty="0"/>
              <a:t> </a:t>
            </a:r>
            <a:r>
              <a:rPr lang="en-US" sz="2100" dirty="0"/>
              <a:t>Sequence Spread Spectrum</a:t>
            </a:r>
            <a:endParaRPr lang="ru-RU" sz="21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DFAF8BD0-6454-42B1-89BE-266B87A4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04479"/>
            <a:ext cx="4694642" cy="15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942D85-2BA5-404E-A6D4-D24223C5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21585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5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Autofit/>
          </a:bodyPr>
          <a:lstStyle/>
          <a:p>
            <a:r>
              <a:rPr lang="ru-RU" sz="3500" b="1" dirty="0"/>
              <a:t>Временное разделение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656" y="908720"/>
            <a:ext cx="8291264" cy="5892232"/>
          </a:xfrm>
        </p:spPr>
        <p:txBody>
          <a:bodyPr>
            <a:normAutofit/>
          </a:bodyPr>
          <a:lstStyle/>
          <a:p>
            <a:r>
              <a:rPr lang="ru-RU" sz="2200" b="1" dirty="0"/>
              <a:t>временное разделение каналов позволяет разным сетям в разное время выступать приемниками и передатчиками сообщений</a:t>
            </a:r>
            <a:r>
              <a:rPr lang="en-US" sz="2200" b="1" dirty="0"/>
              <a:t> (Time division duplex mode, TDD)</a:t>
            </a:r>
            <a:r>
              <a:rPr lang="ru-RU" sz="2200" b="1" dirty="0"/>
              <a:t>. </a:t>
            </a:r>
          </a:p>
          <a:p>
            <a:pPr lvl="1"/>
            <a:r>
              <a:rPr lang="ru-RU" sz="2200" dirty="0"/>
              <a:t>Временное разделение происходит интервалами (слотами)</a:t>
            </a:r>
          </a:p>
          <a:p>
            <a:pPr lvl="2"/>
            <a:r>
              <a:rPr lang="ru-RU" sz="2200" dirty="0"/>
              <a:t>Например Ведущие устройства </a:t>
            </a:r>
            <a:r>
              <a:rPr lang="ru-RU" sz="2200" b="1" dirty="0"/>
              <a:t>передают </a:t>
            </a:r>
            <a:r>
              <a:rPr lang="ru-RU" sz="2200" dirty="0"/>
              <a:t>только</a:t>
            </a:r>
            <a:r>
              <a:rPr lang="ru-RU" sz="2200" b="1" dirty="0"/>
              <a:t> в нечетные интервалы</a:t>
            </a:r>
            <a:r>
              <a:rPr lang="ru-RU" sz="2200" dirty="0"/>
              <a:t>, </a:t>
            </a:r>
          </a:p>
          <a:p>
            <a:pPr lvl="2"/>
            <a:r>
              <a:rPr lang="ru-RU" sz="2200" dirty="0"/>
              <a:t>ведомые устройства </a:t>
            </a:r>
            <a:r>
              <a:rPr lang="ru-RU" sz="2200" b="1" dirty="0"/>
              <a:t>отвечают</a:t>
            </a:r>
            <a:r>
              <a:rPr lang="ru-RU" sz="2200" dirty="0"/>
              <a:t> </a:t>
            </a:r>
            <a:r>
              <a:rPr lang="ru-RU" sz="2200" b="1" dirty="0"/>
              <a:t>в</a:t>
            </a:r>
            <a:r>
              <a:rPr lang="ru-RU" sz="2200" dirty="0"/>
              <a:t> </a:t>
            </a:r>
            <a:r>
              <a:rPr lang="ru-RU" sz="2200" b="1" dirty="0"/>
              <a:t>четные интервалы</a:t>
            </a:r>
            <a:r>
              <a:rPr lang="ru-RU" sz="22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15" y="4005064"/>
            <a:ext cx="5287169" cy="25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28726"/>
          </a:xfrm>
        </p:spPr>
        <p:txBody>
          <a:bodyPr>
            <a:noAutofit/>
          </a:bodyPr>
          <a:lstStyle/>
          <a:p>
            <a:r>
              <a:rPr lang="en-US" sz="3500" b="1" dirty="0"/>
              <a:t>Bluetooth</a:t>
            </a:r>
            <a:r>
              <a:rPr lang="ru-RU" sz="3500" b="1" dirty="0"/>
              <a:t>. </a:t>
            </a:r>
            <a:br>
              <a:rPr lang="ru-RU" sz="3500" b="1" dirty="0"/>
            </a:br>
            <a:r>
              <a:rPr lang="ru-RU" sz="3500" b="1" dirty="0"/>
              <a:t>Режимы работы в </a:t>
            </a:r>
            <a:r>
              <a:rPr lang="ru-RU" sz="3500" b="1" dirty="0" err="1"/>
              <a:t>пикосети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205190"/>
          </a:xfrm>
        </p:spPr>
        <p:txBody>
          <a:bodyPr>
            <a:normAutofit/>
          </a:bodyPr>
          <a:lstStyle/>
          <a:p>
            <a:r>
              <a:rPr lang="ru-RU" sz="2400" dirty="0"/>
              <a:t>Данные могут занимать 1, 3 или 5 слотов.</a:t>
            </a:r>
          </a:p>
          <a:p>
            <a:r>
              <a:rPr lang="ru-RU" sz="2400" dirty="0"/>
              <a:t>При передаче </a:t>
            </a:r>
            <a:r>
              <a:rPr lang="ru-RU" sz="2400" dirty="0" err="1"/>
              <a:t>многослотовых</a:t>
            </a:r>
            <a:r>
              <a:rPr lang="ru-RU" sz="2400" dirty="0"/>
              <a:t> пакетов частота остаётся постоянной в течение всей длительности пакета.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96952"/>
            <a:ext cx="862217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34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40" y="1192507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802.11</a:t>
            </a:r>
            <a:r>
              <a:rPr lang="en-US" sz="2800" b="1" dirty="0"/>
              <a:t>n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1095375" lvl="7" indent="-180975">
              <a:spcBef>
                <a:spcPts val="0"/>
              </a:spcBef>
            </a:pPr>
            <a:r>
              <a:rPr lang="ru-RU" dirty="0"/>
              <a:t>Код </a:t>
            </a:r>
            <a:r>
              <a:rPr lang="ru-RU" dirty="0" err="1"/>
              <a:t>Баркера</a:t>
            </a:r>
            <a:r>
              <a:rPr lang="ru-RU" dirty="0"/>
              <a:t> 11 или </a:t>
            </a:r>
            <a:r>
              <a:rPr lang="en-US" dirty="0"/>
              <a:t>CCK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Кодировка  с прямой коррекцией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устранения блочных ошибок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OFDM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344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передатчика </a:t>
            </a:r>
          </a:p>
        </p:txBody>
      </p:sp>
    </p:spTree>
    <p:extLst>
      <p:ext uri="{BB962C8B-B14F-4D97-AF65-F5344CB8AC3E}">
        <p14:creationId xmlns:p14="http://schemas.microsoft.com/office/powerpoint/2010/main" val="35653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468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По области применения: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Корпоративные (ведомственные) беспроводные сети — создаваемые компаниями для собственных нужд.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Операторские беспроводные сети — создаваемые операторами связи для возмездного оказания услуг.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Промышленные – используемые в рамках </a:t>
            </a:r>
            <a:r>
              <a:rPr lang="ru-RU" sz="2000" dirty="0" err="1"/>
              <a:t>коммерчесеких</a:t>
            </a:r>
            <a:r>
              <a:rPr lang="ru-RU" sz="2000" dirty="0"/>
              <a:t> проектов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Бытовые </a:t>
            </a:r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59025"/>
            <a:ext cx="4170962" cy="29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02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802.11</a:t>
            </a:r>
            <a:r>
              <a:rPr lang="en-US" sz="2800" b="1" dirty="0"/>
              <a:t>n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8351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Пример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6263"/>
            <a:ext cx="7291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285977"/>
            <a:ext cx="37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</a:t>
            </a:r>
            <a:r>
              <a:rPr lang="en-US" dirty="0"/>
              <a:t>OFDM </a:t>
            </a:r>
            <a:r>
              <a:rPr lang="ru-RU" dirty="0"/>
              <a:t>сигнала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3610" y="33256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(Цифровая)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5978468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(Циклическая)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582571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(ЦАП)</a:t>
            </a:r>
          </a:p>
        </p:txBody>
      </p:sp>
    </p:spTree>
    <p:extLst>
      <p:ext uri="{BB962C8B-B14F-4D97-AF65-F5344CB8AC3E}">
        <p14:creationId xmlns:p14="http://schemas.microsoft.com/office/powerpoint/2010/main" val="3360952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стандарта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467544" y="1484784"/>
          <a:ext cx="8208912" cy="4663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Название параметра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значение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Channel spacing, B [MHz]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1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FFT size (k=1,024)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64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Число</a:t>
                      </a:r>
                      <a:r>
                        <a:rPr lang="ru-RU" sz="2000" baseline="0" dirty="0">
                          <a:effectLst/>
                        </a:rPr>
                        <a:t> </a:t>
                      </a:r>
                      <a:r>
                        <a:rPr lang="ru-RU" sz="2000" baseline="0" dirty="0" err="1">
                          <a:effectLst/>
                        </a:rPr>
                        <a:t>поднесущих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ru-RU" sz="2000" dirty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N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52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Метод под-модуляции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BPSK, QPSK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en-US" sz="2000" dirty="0">
                          <a:effectLst/>
                        </a:rPr>
                        <a:t>16QAM</a:t>
                      </a:r>
                      <a:r>
                        <a:rPr lang="ru-RU" sz="2000" dirty="0">
                          <a:effectLst/>
                        </a:rPr>
                        <a:t>,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6</a:t>
                      </a:r>
                      <a:r>
                        <a:rPr lang="en-US" sz="2000" dirty="0">
                          <a:effectLst/>
                        </a:rPr>
                        <a:t>4QAM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Длительность символа</a:t>
                      </a:r>
                      <a:r>
                        <a:rPr lang="en-US" sz="2000" dirty="0">
                          <a:effectLst/>
                        </a:rPr>
                        <a:t>, T</a:t>
                      </a:r>
                      <a:r>
                        <a:rPr lang="en-US" sz="2000" baseline="-25000" dirty="0">
                          <a:effectLst/>
                        </a:rPr>
                        <a:t>U</a:t>
                      </a:r>
                      <a:r>
                        <a:rPr lang="ru-RU" sz="2000" baseline="-25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μs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3.2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Защитный интервал</a:t>
                      </a:r>
                      <a:r>
                        <a:rPr lang="en-US" sz="2000" dirty="0">
                          <a:effectLst/>
                        </a:rPr>
                        <a:t>, T</a:t>
                      </a:r>
                      <a:r>
                        <a:rPr lang="en-US" sz="2000" baseline="-25000" dirty="0">
                          <a:effectLst/>
                        </a:rPr>
                        <a:t>G</a:t>
                      </a:r>
                      <a:r>
                        <a:rPr lang="ru-RU" sz="2000" baseline="-25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(fraction of T</a:t>
                      </a:r>
                      <a:r>
                        <a:rPr lang="en-US" sz="2000" baseline="-25000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​</a:t>
                      </a:r>
                      <a:r>
                        <a:rPr lang="ru-RU" sz="2000" baseline="30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⁄</a:t>
                      </a:r>
                      <a:r>
                        <a:rPr lang="ru-RU" sz="2000" baseline="-25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Межсимвольное</a:t>
                      </a:r>
                      <a:r>
                        <a:rPr lang="ru-RU" sz="2000" baseline="0" dirty="0">
                          <a:effectLst/>
                        </a:rPr>
                        <a:t> пространство (</a:t>
                      </a:r>
                      <a:r>
                        <a:rPr lang="en-US" sz="2000" baseline="0" dirty="0">
                          <a:effectLst/>
                        </a:rPr>
                        <a:t>1/</a:t>
                      </a:r>
                      <a:r>
                        <a:rPr lang="en-US" sz="2000" baseline="0" dirty="0" err="1">
                          <a:effectLst/>
                        </a:rPr>
                        <a:t>Tu</a:t>
                      </a:r>
                      <a:r>
                        <a:rPr lang="ru-RU" sz="2000" baseline="0" dirty="0">
                          <a:effectLst/>
                        </a:rPr>
                        <a:t>)</a:t>
                      </a:r>
                      <a:r>
                        <a:rPr lang="en-US" sz="2000" dirty="0">
                          <a:effectLst/>
                        </a:rPr>
                        <a:t>(Hz)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312.5 K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Скорость</a:t>
                      </a:r>
                      <a:r>
                        <a:rPr lang="ru-RU" sz="2000" baseline="0" dirty="0">
                          <a:effectLst/>
                        </a:rPr>
                        <a:t> передачи</a:t>
                      </a:r>
                      <a:r>
                        <a:rPr lang="en-US" sz="2000" dirty="0">
                          <a:effectLst/>
                        </a:rPr>
                        <a:t> bit rate, (Mbit/s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6–54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9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Спектральная эффективность </a:t>
                      </a:r>
                      <a:r>
                        <a:rPr lang="en-US" sz="2000" dirty="0">
                          <a:effectLst/>
                        </a:rPr>
                        <a:t>R/B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(bit/s/Hz)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0.30–2.7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97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Метод коррекции ошибок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effectLst/>
                        </a:rPr>
                        <a:t>Conv. coding</a:t>
                      </a:r>
                      <a:r>
                        <a:rPr lang="en-US" sz="2000" dirty="0">
                          <a:effectLst/>
                        </a:rPr>
                        <a:t> with code rates​</a:t>
                      </a:r>
                      <a:r>
                        <a:rPr lang="en-US" sz="2000" baseline="30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, ​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r>
                        <a:rPr lang="en-US" sz="2000" dirty="0">
                          <a:effectLst/>
                        </a:rPr>
                        <a:t>, or ​</a:t>
                      </a:r>
                      <a:r>
                        <a:rPr lang="en-US" sz="2000" baseline="30000" dirty="0">
                          <a:effectLst/>
                        </a:rPr>
                        <a:t>3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80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Сети стандарта 802.11.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1526"/>
            <a:ext cx="529470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https://compress.ru/archive/cp/2004/5/49/t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776"/>
            <a:ext cx="2771735" cy="55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" y="3953152"/>
            <a:ext cx="5636764" cy="23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9672" y="7860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b </a:t>
            </a:r>
            <a:r>
              <a:rPr lang="ru-RU" dirty="0"/>
              <a:t>и  </a:t>
            </a:r>
            <a:r>
              <a:rPr lang="en-US" dirty="0"/>
              <a:t>b+ (22 </a:t>
            </a:r>
            <a:r>
              <a:rPr lang="ru-RU" dirty="0"/>
              <a:t>МГц)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35554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48819" y="769938"/>
            <a:ext cx="31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g   </a:t>
            </a:r>
            <a:r>
              <a:rPr lang="ru-RU" dirty="0"/>
              <a:t>= </a:t>
            </a:r>
            <a:r>
              <a:rPr lang="en-US" dirty="0"/>
              <a:t>a </a:t>
            </a:r>
            <a:r>
              <a:rPr lang="ru-RU" dirty="0"/>
              <a:t>+ 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 </a:t>
            </a:r>
            <a:br>
              <a:rPr lang="en-US" sz="3200" b="1" dirty="0"/>
            </a:br>
            <a:r>
              <a:rPr lang="en-US" sz="3200" b="1" dirty="0"/>
              <a:t>WLAN, WMAN, Mobile WMAN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26447"/>
              </p:ext>
            </p:extLst>
          </p:nvPr>
        </p:nvGraphicFramePr>
        <p:xfrm>
          <a:off x="179512" y="1196752"/>
          <a:ext cx="8496942" cy="482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Название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Стандарт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Тип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Скорость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Расстояние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Частота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Wi-Fi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WLAN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54Мбит/с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100</a:t>
                      </a:r>
                      <a:r>
                        <a:rPr lang="en-US" sz="2000" kern="1200" dirty="0">
                          <a:effectLst/>
                        </a:rPr>
                        <a:t>m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5,0 ГГц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802.11b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2,4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802.11g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54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300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450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600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br>
                        <a:rPr lang="ru-RU" sz="2000" dirty="0">
                          <a:effectLst/>
                        </a:rPr>
                      </a:b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802.11ac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3.39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клиент; 6.77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AP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1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</a:rPr>
                        <a:t>WiMax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802.16d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75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6-10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1,5—11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40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1—5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2,3—13,6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WMAN, 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 Гбит/с (WMAN), </a:t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100 Мбит/с </a:t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Mobile</a:t>
                      </a:r>
                      <a:r>
                        <a:rPr lang="ru-RU" sz="2000" kern="1200" dirty="0">
                          <a:effectLst/>
                        </a:rPr>
                        <a:t> WMAN)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в разработке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 </a:t>
            </a:r>
            <a:r>
              <a:rPr lang="en-US" sz="3200" b="1" dirty="0"/>
              <a:t>WPAN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92402"/>
              </p:ext>
            </p:extLst>
          </p:nvPr>
        </p:nvGraphicFramePr>
        <p:xfrm>
          <a:off x="251520" y="993552"/>
          <a:ext cx="8496943" cy="4828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Стандарт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Скорость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Расстояние 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частота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802.15.1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2,4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UWB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802.15.3a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110—480 Мбит/с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3,1—10,6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ZigBee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20 -250 Кбит/с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1—100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2,4 ГГц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(16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915 МГц 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(10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868 МГц (один канал)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dirty="0">
                          <a:effectLst/>
                        </a:rPr>
                        <a:t>Инфракрасный порт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IrDa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16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5-50 </a:t>
                      </a:r>
                      <a:r>
                        <a:rPr lang="ru-RU" sz="2000" dirty="0">
                          <a:effectLst/>
                        </a:rPr>
                        <a:t>см,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односторонняя связь — до 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16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3600</TotalTime>
  <Words>5206</Words>
  <Application>Microsoft Macintosh PowerPoint</Application>
  <PresentationFormat>Экран (4:3)</PresentationFormat>
  <Paragraphs>858</Paragraphs>
  <Slides>73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7" baseType="lpstr">
      <vt:lpstr>Arial</vt:lpstr>
      <vt:lpstr>Calibri</vt:lpstr>
      <vt:lpstr>Cambria Math</vt:lpstr>
      <vt:lpstr>Тема Office</vt:lpstr>
      <vt:lpstr>Аппаратные средства телекоммуникационных систем</vt:lpstr>
      <vt:lpstr>Виды беспроводных сетей</vt:lpstr>
      <vt:lpstr>Беспроводные сети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  WLAN, WMAN, Mobile WMAN</vt:lpstr>
      <vt:lpstr>Беспроводные сети WPAN</vt:lpstr>
      <vt:lpstr>Особенности физического уровня беспроводных сетей</vt:lpstr>
      <vt:lpstr>Беспроводные сети. Особенности</vt:lpstr>
      <vt:lpstr>Беспроводные сети. Особенности</vt:lpstr>
      <vt:lpstr>Беспроводные сети. Особенности</vt:lpstr>
      <vt:lpstr>Беспроводные сети . Особенности</vt:lpstr>
      <vt:lpstr>Беспроводные сети.  Проблема скрытого узла</vt:lpstr>
      <vt:lpstr>Беспроводные сети . Метод RTS-CTS</vt:lpstr>
      <vt:lpstr>Беспроводные сети . Метод RTS-CTS</vt:lpstr>
      <vt:lpstr>Алгоритм CSMA/CA</vt:lpstr>
      <vt:lpstr>Алгоритм CSMA/CA. Особенности</vt:lpstr>
      <vt:lpstr>Особенности широковещательного режима.</vt:lpstr>
      <vt:lpstr>Особенности кодирования данных в беспроводных сетях</vt:lpstr>
      <vt:lpstr>Беспроводные сети. Физический уровень</vt:lpstr>
      <vt:lpstr>Методы борьбы с ошибками Модуляция псевдослучайным шумом</vt:lpstr>
      <vt:lpstr>Методы борьбы с ошибками.  Сигналы обратной связи.</vt:lpstr>
      <vt:lpstr>Другие методы борьбы с ошибками</vt:lpstr>
      <vt:lpstr>Внутрикадровый контроль</vt:lpstr>
      <vt:lpstr>MIMO для снижения ошибок</vt:lpstr>
      <vt:lpstr>Методы кодирования данных</vt:lpstr>
      <vt:lpstr>Алгоритм чередования</vt:lpstr>
      <vt:lpstr>Скрембл.</vt:lpstr>
      <vt:lpstr>КОД Баркера</vt:lpstr>
      <vt:lpstr>КОД Баркера</vt:lpstr>
      <vt:lpstr>КОД CCK (Код Адамара-Уолша)</vt:lpstr>
      <vt:lpstr>КОД CCK (Код Адамара-Уолша)</vt:lpstr>
      <vt:lpstr>КОД CCK (Код Адамара-Уолша)</vt:lpstr>
      <vt:lpstr>КОД CCK (Код Адамара-Уолша)</vt:lpstr>
      <vt:lpstr>КОД PBCC (прямая коррекция ошибок)</vt:lpstr>
      <vt:lpstr>КОД PBCC 802.11 g</vt:lpstr>
      <vt:lpstr>КОД PBCC 802.11 g</vt:lpstr>
      <vt:lpstr>Сети стандарта 802.11. КОД PBCC 802.11 g</vt:lpstr>
      <vt:lpstr>Пунктирный код</vt:lpstr>
      <vt:lpstr>Пунктирный код</vt:lpstr>
      <vt:lpstr>коды Хеминга</vt:lpstr>
      <vt:lpstr>Сети стандарта 802.11. Декодер Хеминга</vt:lpstr>
      <vt:lpstr>Сети стандарта 802.11. декодер Витерби</vt:lpstr>
      <vt:lpstr>Методы цифровой модуляции</vt:lpstr>
      <vt:lpstr>Методы цифровой модуляции сигналов</vt:lpstr>
      <vt:lpstr>Фазовая манипуляция</vt:lpstr>
      <vt:lpstr>Амплитудно-фазовая манипуляция</vt:lpstr>
      <vt:lpstr>Методы аналоговой модуляции</vt:lpstr>
      <vt:lpstr>Варианты расширения канала связи</vt:lpstr>
      <vt:lpstr>Методы аналогового расширения спектра</vt:lpstr>
      <vt:lpstr>Расширение спектра (частотное уплотнение).</vt:lpstr>
      <vt:lpstr>Широкополосная передача. </vt:lpstr>
      <vt:lpstr>Расширение спектра. Метод DSSS </vt:lpstr>
      <vt:lpstr>Расширение спектра. Метод FHSS и AFH </vt:lpstr>
      <vt:lpstr>Расширение спектра. Метод FHSS и AFH </vt:lpstr>
      <vt:lpstr>Расширение спектра. OFDM</vt:lpstr>
      <vt:lpstr>Расширение спектра. OFDM. Особенности</vt:lpstr>
      <vt:lpstr>Расширение спектра. OFDM. Особенности</vt:lpstr>
      <vt:lpstr>Расширение спектра. OFDM. Преимущества</vt:lpstr>
      <vt:lpstr>Беспроводные сети.  Расширение спектра. OFDM. Особенности</vt:lpstr>
      <vt:lpstr>Расширение спектра. OFDM. Особенности</vt:lpstr>
      <vt:lpstr>Уплотнение с кодовым разделением (CDM)</vt:lpstr>
      <vt:lpstr>Уплотнение с кодовым разделением (CDM)</vt:lpstr>
      <vt:lpstr>Уплотнение с кодовым разделением (CDM)</vt:lpstr>
      <vt:lpstr>Временное разделение данных</vt:lpstr>
      <vt:lpstr>Bluetooth.  Режимы работы в пикосети</vt:lpstr>
      <vt:lpstr>Беспроводные сети. Пример 802.11n</vt:lpstr>
      <vt:lpstr>Беспроводные сети. Пример 802.11n</vt:lpstr>
      <vt:lpstr>Беспроводные сети.  Расширение спектра. OFDM. Пример IEEE 802.11a</vt:lpstr>
      <vt:lpstr>Беспроводные сети. Пример стандарта IEEE 802.11a</vt:lpstr>
      <vt:lpstr>Пример Сети стандарта 802.11.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283</cp:revision>
  <dcterms:created xsi:type="dcterms:W3CDTF">2018-11-01T07:13:25Z</dcterms:created>
  <dcterms:modified xsi:type="dcterms:W3CDTF">2023-05-15T14:55:46Z</dcterms:modified>
</cp:coreProperties>
</file>