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42" r:id="rId3"/>
    <p:sldId id="281" r:id="rId4"/>
    <p:sldId id="283" r:id="rId5"/>
    <p:sldId id="284" r:id="rId6"/>
    <p:sldId id="343" r:id="rId7"/>
    <p:sldId id="346" r:id="rId8"/>
    <p:sldId id="271" r:id="rId9"/>
    <p:sldId id="265" r:id="rId10"/>
    <p:sldId id="266" r:id="rId11"/>
    <p:sldId id="267" r:id="rId12"/>
    <p:sldId id="269" r:id="rId13"/>
    <p:sldId id="285" r:id="rId14"/>
    <p:sldId id="272" r:id="rId15"/>
    <p:sldId id="274" r:id="rId16"/>
    <p:sldId id="257" r:id="rId17"/>
    <p:sldId id="344" r:id="rId18"/>
    <p:sldId id="263" r:id="rId19"/>
    <p:sldId id="258" r:id="rId20"/>
    <p:sldId id="259" r:id="rId21"/>
    <p:sldId id="260" r:id="rId22"/>
    <p:sldId id="262" r:id="rId23"/>
    <p:sldId id="345" r:id="rId24"/>
    <p:sldId id="275" r:id="rId25"/>
    <p:sldId id="276" r:id="rId26"/>
    <p:sldId id="277" r:id="rId27"/>
    <p:sldId id="278" r:id="rId28"/>
    <p:sldId id="279" r:id="rId29"/>
    <p:sldId id="286" r:id="rId30"/>
    <p:sldId id="280" r:id="rId31"/>
    <p:sldId id="26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68CD6E7-0CCC-4600-9B35-391497102145}">
          <p14:sldIdLst>
            <p14:sldId id="256"/>
          </p14:sldIdLst>
        </p14:section>
        <p14:section name="эталонные модели и стеки протоколов" id="{9D493BD2-4F55-499D-8936-C62F1BAD9B2C}">
          <p14:sldIdLst>
            <p14:sldId id="342"/>
            <p14:sldId id="281"/>
            <p14:sldId id="283"/>
            <p14:sldId id="284"/>
          </p14:sldIdLst>
        </p14:section>
        <p14:section name="Модель OSI" id="{315CEC23-30EC-4986-A310-DB9590E39F61}">
          <p14:sldIdLst>
            <p14:sldId id="343"/>
            <p14:sldId id="346"/>
            <p14:sldId id="271"/>
            <p14:sldId id="265"/>
            <p14:sldId id="266"/>
            <p14:sldId id="267"/>
            <p14:sldId id="269"/>
            <p14:sldId id="285"/>
            <p14:sldId id="272"/>
            <p14:sldId id="274"/>
            <p14:sldId id="257"/>
          </p14:sldIdLst>
        </p14:section>
        <p14:section name="коммутация устройств" id="{5D48A79B-170E-483F-BCDC-4E873A7DD02A}">
          <p14:sldIdLst>
            <p14:sldId id="344"/>
            <p14:sldId id="263"/>
            <p14:sldId id="258"/>
            <p14:sldId id="259"/>
            <p14:sldId id="260"/>
            <p14:sldId id="262"/>
          </p14:sldIdLst>
        </p14:section>
        <p14:section name="Пример. Передача веб-страницы на сервер." id="{45953E34-FAD6-4034-B010-F311346A1AB0}">
          <p14:sldIdLst>
            <p14:sldId id="345"/>
            <p14:sldId id="275"/>
            <p14:sldId id="276"/>
            <p14:sldId id="277"/>
            <p14:sldId id="278"/>
            <p14:sldId id="279"/>
            <p14:sldId id="286"/>
            <p14:sldId id="28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499"/>
    <a:srgbClr val="BFCFE2"/>
    <a:srgbClr val="A1AFBF"/>
    <a:srgbClr val="548BD4"/>
    <a:srgbClr val="BE9675"/>
    <a:srgbClr val="92CDDC"/>
    <a:srgbClr val="D99690"/>
    <a:srgbClr val="C4D6A0"/>
    <a:srgbClr val="CCC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8C334-7811-4F75-BE8E-616C47EA7EE9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3CD26-A4DD-4ADD-B97A-7E957EDE40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03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30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257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371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03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96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588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627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63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570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21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186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12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61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539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75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38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4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615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3CD26-A4DD-4ADD-B97A-7E957EDE40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52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77C-20D0-4EC1-9D94-EF0E5EC99BCE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14CE-9D79-494D-9DD5-DD52B118A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70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77C-20D0-4EC1-9D94-EF0E5EC99BCE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14CE-9D79-494D-9DD5-DD52B118A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0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77C-20D0-4EC1-9D94-EF0E5EC99BCE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14CE-9D79-494D-9DD5-DD52B118A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30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77C-20D0-4EC1-9D94-EF0E5EC99BCE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14CE-9D79-494D-9DD5-DD52B118A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28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77C-20D0-4EC1-9D94-EF0E5EC99BCE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14CE-9D79-494D-9DD5-DD52B118A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21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77C-20D0-4EC1-9D94-EF0E5EC99BCE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14CE-9D79-494D-9DD5-DD52B118A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74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77C-20D0-4EC1-9D94-EF0E5EC99BCE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14CE-9D79-494D-9DD5-DD52B118A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99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77C-20D0-4EC1-9D94-EF0E5EC99BCE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14CE-9D79-494D-9DD5-DD52B118A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73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77C-20D0-4EC1-9D94-EF0E5EC99BCE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14CE-9D79-494D-9DD5-DD52B118A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24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77C-20D0-4EC1-9D94-EF0E5EC99BCE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14CE-9D79-494D-9DD5-DD52B118A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7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A77C-20D0-4EC1-9D94-EF0E5EC99BCE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914CE-9D79-494D-9DD5-DD52B118A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05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4A77C-20D0-4EC1-9D94-EF0E5EC99BCE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14CE-9D79-494D-9DD5-DD52B118A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95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isco.ru/articles/encapsulation_pdu_osi.p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isco.ru/articles/works_network_devices_osi.p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infocisco.ru/articles/works_computer_computer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infocisco.ru/articles/works_computer_hub_repeater_computer.p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infocisco.ru/articles/works_computer_switch_bridge_computer.p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infocisco.ru/articles/works_computer_router_computer.p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isco.ru/articles/7_pdu_osi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isco.ru/articles/7_pdu_osi.p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isco.ru/articles/7_pdu_osi.p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isco.ru/articles/7_pdu_osi.p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isco.ru/articles/7_pdu_osi.p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infocisco.ru/articles/7_pdu_osi.p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2">
                    <a:lumMod val="50000"/>
                  </a:schemeClr>
                </a:solidFill>
              </a:rPr>
              <a:t>Модель ОСИ и коммутация в вычислительных сетях</a:t>
            </a:r>
            <a:endParaRPr lang="ru-RU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5750"/>
            <a:ext cx="7886700" cy="563561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Модель </a:t>
            </a:r>
            <a:r>
              <a:rPr lang="en-US" sz="3600" dirty="0"/>
              <a:t>OSI </a:t>
            </a:r>
            <a:r>
              <a:rPr lang="ru-RU" sz="3600" dirty="0"/>
              <a:t>5. Сеансовый уровень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852488"/>
            <a:ext cx="8468810" cy="19669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Сеансовый уровень или уровень сессий(</a:t>
            </a:r>
            <a:r>
              <a:rPr lang="ru-RU" sz="2000" dirty="0" err="1"/>
              <a:t>session</a:t>
            </a:r>
            <a:r>
              <a:rPr lang="ru-RU" sz="2000" dirty="0"/>
              <a:t> </a:t>
            </a:r>
            <a:r>
              <a:rPr lang="ru-RU" sz="2000" dirty="0" err="1"/>
              <a:t>layer</a:t>
            </a:r>
            <a:r>
              <a:rPr lang="ru-RU" sz="2000" dirty="0"/>
              <a:t>) - организует сеанс связи между компьютерами.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Функции: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созданием/завершением сеанса обменом информацией, 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синхронизация задач,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определением права на передачу данных.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A606C4D-6978-404B-9632-733AE1FBEE50}"/>
              </a:ext>
            </a:extLst>
          </p:cNvPr>
          <p:cNvSpPr txBox="1">
            <a:spLocks/>
          </p:cNvSpPr>
          <p:nvPr/>
        </p:nvSpPr>
        <p:spPr>
          <a:xfrm>
            <a:off x="133350" y="2819400"/>
            <a:ext cx="6181724" cy="375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Например: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аудио и видеоконференции, на этом уровне устанавливается, каким кодеком будет кодироваться сигнал, причем этот кодек должен присутствовать на обеих машинах.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протокол SMPP (</a:t>
            </a:r>
            <a:r>
              <a:rPr lang="ru-RU" sz="1800" dirty="0" err="1"/>
              <a:t>Short</a:t>
            </a:r>
            <a:r>
              <a:rPr lang="ru-RU" sz="1800" dirty="0"/>
              <a:t> </a:t>
            </a:r>
            <a:r>
              <a:rPr lang="ru-RU" sz="1800" dirty="0" err="1"/>
              <a:t>message</a:t>
            </a:r>
            <a:r>
              <a:rPr lang="ru-RU" sz="1800" dirty="0"/>
              <a:t> </a:t>
            </a:r>
            <a:r>
              <a:rPr lang="ru-RU" sz="1800" dirty="0" err="1"/>
              <a:t>peer-to-peer</a:t>
            </a:r>
            <a:r>
              <a:rPr lang="ru-RU" sz="1800" dirty="0"/>
              <a:t> </a:t>
            </a:r>
            <a:r>
              <a:rPr lang="ru-RU" sz="1800" dirty="0" err="1"/>
              <a:t>protocol</a:t>
            </a:r>
            <a:r>
              <a:rPr lang="ru-RU" sz="1800" dirty="0"/>
              <a:t>), с помощью него отправляются СМС и USSD запросы.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PAP (</a:t>
            </a:r>
            <a:r>
              <a:rPr lang="ru-RU" sz="1800" dirty="0" err="1"/>
              <a:t>Password</a:t>
            </a:r>
            <a:r>
              <a:rPr lang="ru-RU" sz="1800" dirty="0"/>
              <a:t> </a:t>
            </a:r>
            <a:r>
              <a:rPr lang="ru-RU" sz="1800" dirty="0" err="1"/>
              <a:t>Authentication</a:t>
            </a:r>
            <a:r>
              <a:rPr lang="ru-RU" sz="1800" dirty="0"/>
              <a:t> </a:t>
            </a:r>
            <a:r>
              <a:rPr lang="ru-RU" sz="1800" dirty="0" err="1"/>
              <a:t>Protocol</a:t>
            </a:r>
            <a:r>
              <a:rPr lang="ru-RU" sz="1800" dirty="0"/>
              <a:t>) – это протокол для отправки имени пользователя и пароля на сервер без шифрования.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RPC (Remote Procedure Call) – </a:t>
            </a:r>
            <a:r>
              <a:rPr lang="ru-RU" sz="1800" dirty="0"/>
              <a:t>протокол удаленного вызова процедур в ОС</a:t>
            </a:r>
          </a:p>
        </p:txBody>
      </p:sp>
      <p:pic>
        <p:nvPicPr>
          <p:cNvPr id="7" name="Picture 2" descr="Ð­ÑÐ°Ð»Ð¾Ð½Ð½Ð°Ñ ÑÐµÑÐµÐ²Ð°Ñ Ð¼Ð¾Ð´ÐµÐ»Ñ OSI">
            <a:extLst>
              <a:ext uri="{FF2B5EF4-FFF2-40B4-BE49-F238E27FC236}">
                <a16:creationId xmlns:a16="http://schemas.microsoft.com/office/drawing/2014/main" id="{ECB9717C-EEB5-454B-8494-DE7AF40D0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5573"/>
          <a:stretch/>
        </p:blipFill>
        <p:spPr bwMode="auto">
          <a:xfrm>
            <a:off x="6496051" y="2730676"/>
            <a:ext cx="2124000" cy="384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35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5126"/>
            <a:ext cx="8105775" cy="563561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Модель </a:t>
            </a:r>
            <a:r>
              <a:rPr lang="en-US" sz="3600" dirty="0"/>
              <a:t>OSI </a:t>
            </a:r>
            <a:r>
              <a:rPr lang="ru-RU" sz="3600" dirty="0"/>
              <a:t>4. Транспортный уровень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5" y="928687"/>
            <a:ext cx="8468810" cy="1357313"/>
          </a:xfrm>
        </p:spPr>
        <p:txBody>
          <a:bodyPr>
            <a:noAutofit/>
          </a:bodyPr>
          <a:lstStyle/>
          <a:p>
            <a:r>
              <a:rPr lang="ru-RU" sz="2000" dirty="0"/>
              <a:t>Транспортный уровень (</a:t>
            </a:r>
            <a:r>
              <a:rPr lang="ru-RU" sz="2000" dirty="0" err="1"/>
              <a:t>transport</a:t>
            </a:r>
            <a:r>
              <a:rPr lang="ru-RU" sz="2000" dirty="0"/>
              <a:t> </a:t>
            </a:r>
            <a:r>
              <a:rPr lang="ru-RU" sz="2000" dirty="0" err="1"/>
              <a:t>layer</a:t>
            </a:r>
            <a:r>
              <a:rPr lang="ru-RU" sz="2000" dirty="0"/>
              <a:t>). </a:t>
            </a:r>
          </a:p>
          <a:p>
            <a:r>
              <a:rPr lang="ru-RU" sz="2000" dirty="0"/>
              <a:t>Функции: </a:t>
            </a:r>
          </a:p>
          <a:p>
            <a:pPr lvl="1"/>
            <a:r>
              <a:rPr lang="ru-RU" sz="2000" dirty="0"/>
              <a:t>обеспечивает надёжность передачи данных от отправителя к получателю.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9DC1889-3ACE-422B-A62E-E118BA0C511B}"/>
              </a:ext>
            </a:extLst>
          </p:cNvPr>
          <p:cNvSpPr txBox="1">
            <a:spLocks/>
          </p:cNvSpPr>
          <p:nvPr/>
        </p:nvSpPr>
        <p:spPr>
          <a:xfrm>
            <a:off x="132265" y="2286000"/>
            <a:ext cx="6058985" cy="4324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Например протоколы </a:t>
            </a:r>
            <a:r>
              <a:rPr lang="en-US" sz="2000" dirty="0"/>
              <a:t>UDP </a:t>
            </a:r>
            <a:r>
              <a:rPr lang="ru-RU" sz="2000" dirty="0"/>
              <a:t>и </a:t>
            </a:r>
            <a:r>
              <a:rPr lang="en-US" sz="2000" dirty="0"/>
              <a:t>TCP</a:t>
            </a:r>
            <a:r>
              <a:rPr lang="ru-RU" sz="2000" dirty="0"/>
              <a:t>:</a:t>
            </a:r>
          </a:p>
          <a:p>
            <a:pPr marL="542925" lvl="1"/>
            <a:r>
              <a:rPr lang="ru-RU" sz="2000" dirty="0"/>
              <a:t>UDP (</a:t>
            </a:r>
            <a:r>
              <a:rPr lang="ru-RU" sz="2000" dirty="0" err="1"/>
              <a:t>User</a:t>
            </a:r>
            <a:r>
              <a:rPr lang="ru-RU" sz="2000" dirty="0"/>
              <a:t> </a:t>
            </a:r>
            <a:r>
              <a:rPr lang="ru-RU" sz="2000" dirty="0" err="1"/>
              <a:t>Datagram</a:t>
            </a:r>
            <a:r>
              <a:rPr lang="ru-RU" sz="2000" dirty="0"/>
              <a:t> </a:t>
            </a:r>
            <a:r>
              <a:rPr lang="ru-RU" sz="2000" dirty="0" err="1"/>
              <a:t>Protocol</a:t>
            </a:r>
            <a:r>
              <a:rPr lang="ru-RU" sz="2000" dirty="0"/>
              <a:t>) </a:t>
            </a:r>
            <a:endParaRPr lang="en-US" sz="2000" dirty="0"/>
          </a:p>
          <a:p>
            <a:pPr marL="809625" lvl="1">
              <a:spcBef>
                <a:spcPts val="0"/>
              </a:spcBef>
            </a:pPr>
            <a:r>
              <a:rPr lang="ru-RU" sz="2000" dirty="0"/>
              <a:t>без установления соединения, </a:t>
            </a:r>
            <a:endParaRPr lang="en-US" sz="2000" dirty="0"/>
          </a:p>
          <a:p>
            <a:pPr marL="809625" lvl="1">
              <a:spcBef>
                <a:spcPts val="0"/>
              </a:spcBef>
            </a:pPr>
            <a:r>
              <a:rPr lang="ru-RU" sz="2000" dirty="0"/>
              <a:t>не подтверждает доставку данных </a:t>
            </a:r>
            <a:endParaRPr lang="en-US" sz="2000" dirty="0"/>
          </a:p>
          <a:p>
            <a:pPr marL="809625" lvl="1">
              <a:spcBef>
                <a:spcPts val="0"/>
              </a:spcBef>
            </a:pPr>
            <a:r>
              <a:rPr lang="ru-RU" sz="2000" dirty="0"/>
              <a:t>не делает повторы (скорость передачи выше). </a:t>
            </a:r>
          </a:p>
          <a:p>
            <a:pPr lvl="2"/>
            <a:r>
              <a:rPr lang="ru-RU" sz="1800" dirty="0"/>
              <a:t>Используется для </a:t>
            </a:r>
            <a:r>
              <a:rPr lang="ru-RU" sz="1800" dirty="0" err="1"/>
              <a:t>изображний</a:t>
            </a:r>
            <a:r>
              <a:rPr lang="ru-RU" sz="1800" dirty="0"/>
              <a:t>, видео и аудио – большие длинные потоки данных. </a:t>
            </a:r>
          </a:p>
          <a:p>
            <a:pPr marL="542925" lvl="1">
              <a:spcBef>
                <a:spcPts val="1200"/>
              </a:spcBef>
              <a:tabLst>
                <a:tab pos="542925" algn="l"/>
              </a:tabLst>
            </a:pPr>
            <a:r>
              <a:rPr lang="ru-RU" sz="2000" dirty="0"/>
              <a:t>TCP протокол (</a:t>
            </a:r>
            <a:r>
              <a:rPr lang="ru-RU" sz="2000" dirty="0" err="1"/>
              <a:t>Transmission</a:t>
            </a:r>
            <a:r>
              <a:rPr lang="ru-RU" sz="2000" dirty="0"/>
              <a:t> </a:t>
            </a:r>
            <a:r>
              <a:rPr lang="ru-RU" sz="2000" dirty="0" err="1"/>
              <a:t>Control</a:t>
            </a:r>
            <a:r>
              <a:rPr lang="ru-RU" sz="2000" dirty="0"/>
              <a:t> </a:t>
            </a:r>
            <a:r>
              <a:rPr lang="ru-RU" sz="2000" dirty="0" err="1"/>
              <a:t>Protocol</a:t>
            </a:r>
            <a:r>
              <a:rPr lang="ru-RU" sz="2000" dirty="0"/>
              <a:t>),</a:t>
            </a:r>
            <a:endParaRPr lang="en-US" sz="2000" dirty="0"/>
          </a:p>
          <a:p>
            <a:pPr marL="809625" lvl="1">
              <a:spcBef>
                <a:spcPts val="0"/>
              </a:spcBef>
            </a:pPr>
            <a:r>
              <a:rPr lang="ru-RU" sz="2000" dirty="0"/>
              <a:t>перед передачей устанавливает соединение,</a:t>
            </a:r>
            <a:endParaRPr lang="en-US" sz="2000" dirty="0"/>
          </a:p>
          <a:p>
            <a:pPr marL="809625" lvl="1">
              <a:spcBef>
                <a:spcPts val="0"/>
              </a:spcBef>
            </a:pPr>
            <a:r>
              <a:rPr lang="ru-RU" sz="2000" dirty="0"/>
              <a:t>подтверждает доставку данных, </a:t>
            </a:r>
            <a:endParaRPr lang="en-US" sz="2000" dirty="0"/>
          </a:p>
          <a:p>
            <a:pPr marL="809625" lvl="1">
              <a:spcBef>
                <a:spcPts val="0"/>
              </a:spcBef>
            </a:pPr>
            <a:r>
              <a:rPr lang="ru-RU" sz="2000" dirty="0"/>
              <a:t>при необходимости делает повтор,</a:t>
            </a:r>
            <a:endParaRPr lang="en-US" sz="2000" dirty="0"/>
          </a:p>
          <a:p>
            <a:pPr marL="809625" lvl="1">
              <a:spcBef>
                <a:spcPts val="0"/>
              </a:spcBef>
            </a:pPr>
            <a:r>
              <a:rPr lang="ru-RU" sz="2000" dirty="0"/>
              <a:t>гарантирует целостность и правильную последовательность загружаемых данных.</a:t>
            </a:r>
          </a:p>
          <a:p>
            <a:pPr lvl="2"/>
            <a:r>
              <a:rPr lang="ru-RU" sz="1800" dirty="0"/>
              <a:t>Используется для текста, файлов, паролей и </a:t>
            </a:r>
            <a:r>
              <a:rPr lang="ru-RU" sz="1800" dirty="0" err="1"/>
              <a:t>тп</a:t>
            </a:r>
            <a:r>
              <a:rPr lang="ru-RU" sz="1800" dirty="0"/>
              <a:t>.</a:t>
            </a:r>
          </a:p>
        </p:txBody>
      </p:sp>
      <p:pic>
        <p:nvPicPr>
          <p:cNvPr id="6" name="Picture 2" descr="Ð­ÑÐ°Ð»Ð¾Ð½Ð½Ð°Ñ ÑÐµÑÐµÐ²Ð°Ñ Ð¼Ð¾Ð´ÐµÐ»Ñ OSI">
            <a:extLst>
              <a:ext uri="{FF2B5EF4-FFF2-40B4-BE49-F238E27FC236}">
                <a16:creationId xmlns:a16="http://schemas.microsoft.com/office/drawing/2014/main" id="{F6DCECCA-9F55-4072-BDD0-AB9103C8D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5573"/>
          <a:stretch/>
        </p:blipFill>
        <p:spPr bwMode="auto">
          <a:xfrm>
            <a:off x="6705675" y="2438400"/>
            <a:ext cx="2124000" cy="384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33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356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Модель </a:t>
            </a:r>
            <a:r>
              <a:rPr lang="en-US" dirty="0"/>
              <a:t>OSI </a:t>
            </a:r>
            <a:r>
              <a:rPr lang="ru-RU" dirty="0"/>
              <a:t>3. Сетевой уровень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90" y="928687"/>
            <a:ext cx="8860420" cy="3395662"/>
          </a:xfrm>
        </p:spPr>
        <p:txBody>
          <a:bodyPr>
            <a:noAutofit/>
          </a:bodyPr>
          <a:lstStyle/>
          <a:p>
            <a:r>
              <a:rPr lang="ru-RU" sz="2000" dirty="0"/>
              <a:t>Сетевой уровень (</a:t>
            </a:r>
            <a:r>
              <a:rPr lang="ru-RU" sz="2000" dirty="0" err="1"/>
              <a:t>network</a:t>
            </a:r>
            <a:r>
              <a:rPr lang="ru-RU" sz="2000" dirty="0"/>
              <a:t> </a:t>
            </a:r>
            <a:r>
              <a:rPr lang="ru-RU" sz="2000" dirty="0" err="1"/>
              <a:t>layer</a:t>
            </a:r>
            <a:r>
              <a:rPr lang="ru-RU" sz="2000" dirty="0"/>
              <a:t>) </a:t>
            </a:r>
          </a:p>
          <a:p>
            <a:pPr>
              <a:spcBef>
                <a:spcPts val="0"/>
              </a:spcBef>
            </a:pPr>
            <a:r>
              <a:rPr lang="ru-RU" sz="2000" dirty="0"/>
              <a:t>Функции: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определения пути передачи данных (маршрутизация).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трансляция логических адресов и имён в физические,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ru-RU" sz="2000" dirty="0"/>
              <a:t>Формирование пакетов,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Исправление ошибок 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отслеживание неполадок и заторов в сети. </a:t>
            </a:r>
          </a:p>
          <a:p>
            <a:pPr marL="447675" lvl="1">
              <a:spcBef>
                <a:spcPts val="0"/>
              </a:spcBef>
            </a:pPr>
            <a:r>
              <a:rPr lang="ru-RU" sz="1800" dirty="0"/>
              <a:t>Как правило маршрутизация данных осуществляется по протоколу IP (</a:t>
            </a:r>
            <a:r>
              <a:rPr lang="ru-RU" sz="1800" dirty="0" err="1"/>
              <a:t>Internet</a:t>
            </a:r>
            <a:r>
              <a:rPr lang="ru-RU" sz="1800" dirty="0"/>
              <a:t> </a:t>
            </a:r>
            <a:r>
              <a:rPr lang="ru-RU" sz="1800" dirty="0" err="1"/>
              <a:t>Protocol</a:t>
            </a:r>
            <a:r>
              <a:rPr lang="ru-RU" sz="1800" dirty="0"/>
              <a:t>). IP-адрес – это логический адрес в сети.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CC513D0-EE38-479E-B897-99D612391888}"/>
              </a:ext>
            </a:extLst>
          </p:cNvPr>
          <p:cNvSpPr txBox="1">
            <a:spLocks/>
          </p:cNvSpPr>
          <p:nvPr/>
        </p:nvSpPr>
        <p:spPr>
          <a:xfrm>
            <a:off x="238123" y="3366290"/>
            <a:ext cx="6886577" cy="3270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lvl="1" indent="-266700"/>
            <a:r>
              <a:rPr lang="ru-RU" sz="1800" dirty="0"/>
              <a:t>Например:</a:t>
            </a:r>
          </a:p>
          <a:p>
            <a:pPr marL="447675" lvl="2">
              <a:spcBef>
                <a:spcPts val="0"/>
              </a:spcBef>
            </a:pPr>
            <a:r>
              <a:rPr lang="ru-RU" sz="1800" dirty="0"/>
              <a:t>Протокол </a:t>
            </a:r>
            <a:r>
              <a:rPr lang="en-US" sz="1800" dirty="0"/>
              <a:t>IP - </a:t>
            </a:r>
            <a:r>
              <a:rPr lang="ru-RU" sz="1800" dirty="0"/>
              <a:t>это логический адрес устройства в сети</a:t>
            </a:r>
            <a:endParaRPr lang="en-US" sz="1800" dirty="0"/>
          </a:p>
          <a:p>
            <a:pPr marL="447675" lvl="3">
              <a:spcBef>
                <a:spcPts val="0"/>
              </a:spcBef>
            </a:pPr>
            <a:r>
              <a:rPr lang="ru-RU" sz="1600" dirty="0"/>
              <a:t>На данный момент действительны </a:t>
            </a:r>
            <a:r>
              <a:rPr lang="en-US" sz="1600" dirty="0"/>
              <a:t>IP </a:t>
            </a:r>
            <a:r>
              <a:rPr lang="ru-RU" sz="1600" dirty="0"/>
              <a:t>версии 4 и 6.</a:t>
            </a:r>
            <a:endParaRPr lang="en-US" sz="1600" dirty="0"/>
          </a:p>
          <a:p>
            <a:pPr marL="447675" lvl="2">
              <a:spcBef>
                <a:spcPts val="600"/>
              </a:spcBef>
            </a:pPr>
            <a:r>
              <a:rPr lang="en-US" sz="1800" dirty="0"/>
              <a:t>IPSec – </a:t>
            </a:r>
            <a:r>
              <a:rPr lang="ru-RU" sz="1800" dirty="0"/>
              <a:t>прокол защиты данных, передаваемых по </a:t>
            </a:r>
            <a:r>
              <a:rPr lang="en-US" sz="1800" dirty="0"/>
              <a:t>IP</a:t>
            </a:r>
          </a:p>
          <a:p>
            <a:pPr marL="447675" lvl="2">
              <a:spcBef>
                <a:spcPts val="600"/>
              </a:spcBef>
            </a:pPr>
            <a:r>
              <a:rPr lang="en-US" sz="1800" dirty="0"/>
              <a:t>RIP (Routing Information Protocol) – </a:t>
            </a:r>
            <a:r>
              <a:rPr lang="ru-RU" sz="1800" dirty="0"/>
              <a:t>прокол маршрутизации в небольших сетях</a:t>
            </a:r>
          </a:p>
          <a:p>
            <a:pPr marL="447675" lvl="2">
              <a:spcBef>
                <a:spcPts val="600"/>
              </a:spcBef>
            </a:pPr>
            <a:r>
              <a:rPr lang="en-US" sz="1800" dirty="0"/>
              <a:t>BGP</a:t>
            </a:r>
            <a:r>
              <a:rPr lang="ru-RU" sz="1800" dirty="0"/>
              <a:t> (</a:t>
            </a:r>
            <a:r>
              <a:rPr lang="en-US" sz="1800" dirty="0"/>
              <a:t>Border Gateway Protocol</a:t>
            </a:r>
            <a:r>
              <a:rPr lang="ru-RU" sz="1800" dirty="0"/>
              <a:t>)</a:t>
            </a:r>
            <a:r>
              <a:rPr lang="en-US" sz="1800" dirty="0"/>
              <a:t> – </a:t>
            </a:r>
            <a:r>
              <a:rPr lang="ru-RU" sz="1800" dirty="0"/>
              <a:t>протокол динамической маршрутизации сети </a:t>
            </a:r>
            <a:r>
              <a:rPr lang="en-US" sz="1800" dirty="0"/>
              <a:t>Internet</a:t>
            </a:r>
            <a:r>
              <a:rPr lang="ru-RU" sz="1800" dirty="0"/>
              <a:t>.</a:t>
            </a:r>
          </a:p>
          <a:p>
            <a:pPr marL="447675" lvl="2">
              <a:spcBef>
                <a:spcPts val="600"/>
              </a:spcBef>
            </a:pPr>
            <a:r>
              <a:rPr lang="en-US" sz="1800" dirty="0"/>
              <a:t>DHCP</a:t>
            </a:r>
            <a:r>
              <a:rPr lang="ru-RU" sz="1800" dirty="0"/>
              <a:t> (</a:t>
            </a:r>
            <a:r>
              <a:rPr lang="en-US" sz="1800" dirty="0"/>
              <a:t>Dynamic Host Configuration Protocol  </a:t>
            </a:r>
            <a:r>
              <a:rPr lang="ru-RU" sz="1800" dirty="0"/>
              <a:t>)</a:t>
            </a:r>
            <a:r>
              <a:rPr lang="en-US" sz="1800" dirty="0"/>
              <a:t>  - </a:t>
            </a:r>
            <a:r>
              <a:rPr lang="ru-RU" sz="1800" dirty="0"/>
              <a:t>протокол динамической (автоматической) выдачи </a:t>
            </a:r>
            <a:r>
              <a:rPr lang="en-US" sz="1800" dirty="0"/>
              <a:t>IP </a:t>
            </a:r>
            <a:r>
              <a:rPr lang="ru-RU" sz="1800" dirty="0"/>
              <a:t>адресов</a:t>
            </a:r>
          </a:p>
          <a:p>
            <a:pPr marL="447675" lvl="2">
              <a:spcBef>
                <a:spcPts val="600"/>
              </a:spcBef>
            </a:pPr>
            <a:r>
              <a:rPr lang="en-US" sz="1800" dirty="0"/>
              <a:t>APR </a:t>
            </a:r>
            <a:r>
              <a:rPr lang="ru-RU" sz="1800" dirty="0"/>
              <a:t>и </a:t>
            </a:r>
            <a:r>
              <a:rPr lang="en-US" sz="1800" dirty="0"/>
              <a:t>RAPR – </a:t>
            </a:r>
            <a:r>
              <a:rPr lang="ru-RU" sz="1800" dirty="0"/>
              <a:t>протоколы преобразования </a:t>
            </a:r>
            <a:r>
              <a:rPr lang="en-US" sz="1800" dirty="0"/>
              <a:t>IP </a:t>
            </a:r>
            <a:r>
              <a:rPr lang="ru-RU" sz="1800" dirty="0"/>
              <a:t>адреса в </a:t>
            </a:r>
            <a:r>
              <a:rPr lang="en-US" sz="1800" dirty="0"/>
              <a:t>MAC</a:t>
            </a:r>
            <a:r>
              <a:rPr lang="ru-RU" sz="1800" dirty="0"/>
              <a:t> и обратно.</a:t>
            </a:r>
          </a:p>
          <a:p>
            <a:pPr marL="819150" lvl="2"/>
            <a:endParaRPr lang="ru-RU" sz="1800" dirty="0"/>
          </a:p>
          <a:p>
            <a:pPr marL="819150" lvl="2"/>
            <a:endParaRPr lang="ru-RU" sz="1800" dirty="0"/>
          </a:p>
          <a:p>
            <a:pPr lvl="1"/>
            <a:endParaRPr lang="ru-RU" sz="1800" dirty="0"/>
          </a:p>
        </p:txBody>
      </p:sp>
      <p:pic>
        <p:nvPicPr>
          <p:cNvPr id="6" name="Picture 2" descr="Ð­ÑÐ°Ð»Ð¾Ð½Ð½Ð°Ñ ÑÐµÑÐµÐ²Ð°Ñ Ð¼Ð¾Ð´ÐµÐ»Ñ OSI">
            <a:extLst>
              <a:ext uri="{FF2B5EF4-FFF2-40B4-BE49-F238E27FC236}">
                <a16:creationId xmlns:a16="http://schemas.microsoft.com/office/drawing/2014/main" id="{B6B03884-3FC4-48A4-BAC2-1B830B66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5573"/>
          <a:stretch/>
        </p:blipFill>
        <p:spPr bwMode="auto">
          <a:xfrm>
            <a:off x="7067752" y="3138528"/>
            <a:ext cx="1934458" cy="34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1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252725"/>
            <a:ext cx="8277225" cy="563561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Модель </a:t>
            </a:r>
            <a:r>
              <a:rPr lang="en-US" sz="3600" dirty="0"/>
              <a:t>OSI </a:t>
            </a:r>
            <a:r>
              <a:rPr lang="ru-RU" sz="3600" dirty="0"/>
              <a:t>3. Сетевой уровень</a:t>
            </a:r>
            <a:r>
              <a:rPr lang="en-US" sz="3600" dirty="0"/>
              <a:t>. IP</a:t>
            </a:r>
            <a:r>
              <a:rPr lang="ru-RU" sz="3600" dirty="0"/>
              <a:t> адреса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9550" y="822635"/>
            <a:ext cx="9353550" cy="3967164"/>
          </a:xfrm>
        </p:spPr>
        <p:txBody>
          <a:bodyPr>
            <a:noAutofit/>
          </a:bodyPr>
          <a:lstStyle/>
          <a:p>
            <a:pPr lvl="1"/>
            <a:r>
              <a:rPr lang="en-US" sz="1800" dirty="0"/>
              <a:t>IPv4 32 </a:t>
            </a:r>
            <a:r>
              <a:rPr lang="ru-RU" sz="1800" dirty="0"/>
              <a:t>битны</a:t>
            </a:r>
            <a:r>
              <a:rPr lang="en-US" sz="1800" dirty="0"/>
              <a:t>t</a:t>
            </a:r>
            <a:r>
              <a:rPr lang="ru-RU" sz="1800" dirty="0"/>
              <a:t> адрес вида 192.168.1.1 (макс. Значение 255.255.255.255)</a:t>
            </a:r>
          </a:p>
          <a:p>
            <a:pPr lvl="2"/>
            <a:r>
              <a:rPr lang="ru-RU" sz="1800" dirty="0"/>
              <a:t>Технически адрес выглядит как 11000000.10101000.00000001.00000001</a:t>
            </a:r>
          </a:p>
          <a:p>
            <a:pPr lvl="2"/>
            <a:r>
              <a:rPr lang="ru-RU" sz="1800" i="1" dirty="0"/>
              <a:t>В </a:t>
            </a:r>
            <a:r>
              <a:rPr lang="en-US" sz="1800" i="1" dirty="0"/>
              <a:t>IPv6 </a:t>
            </a:r>
            <a:r>
              <a:rPr lang="ru-RU" sz="1800" i="1" dirty="0"/>
              <a:t>используются 128 битные адреса вида </a:t>
            </a:r>
            <a:r>
              <a:rPr lang="en-US" sz="1800" i="1" dirty="0"/>
              <a:t>FF02:0:0:0:0:1:FF00:</a:t>
            </a:r>
            <a:r>
              <a:rPr lang="ru-RU" sz="1800" i="1" dirty="0"/>
              <a:t>0</a:t>
            </a:r>
          </a:p>
          <a:p>
            <a:pPr lvl="1"/>
            <a:r>
              <a:rPr lang="en-US" sz="2000" dirty="0"/>
              <a:t>IP </a:t>
            </a:r>
            <a:r>
              <a:rPr lang="ru-RU" sz="2000" dirty="0"/>
              <a:t>адрес – это   адрес подсети и адрес устройства. </a:t>
            </a:r>
          </a:p>
          <a:p>
            <a:pPr lvl="2"/>
            <a:r>
              <a:rPr lang="ru-RU" sz="1700" dirty="0"/>
              <a:t>Адрес подсети можно определить по маске посети. Например если маска </a:t>
            </a:r>
          </a:p>
          <a:p>
            <a:pPr lvl="3"/>
            <a:r>
              <a:rPr lang="ru-RU" sz="1700" dirty="0"/>
              <a:t>255.255.255.0 (11111111.11111111.11111111.00000000)</a:t>
            </a:r>
            <a:br>
              <a:rPr lang="ru-RU" sz="1700" dirty="0"/>
            </a:br>
            <a:r>
              <a:rPr lang="ru-RU" sz="1700" dirty="0"/>
              <a:t>тогда адрес посети: 11000000.10101000.00000001.00000 - 192.168.1.0)</a:t>
            </a:r>
          </a:p>
          <a:p>
            <a:pPr lvl="3"/>
            <a:r>
              <a:rPr lang="ru-RU" dirty="0"/>
              <a:t>Адрес устройства 00001.</a:t>
            </a:r>
            <a:endParaRPr lang="en-US" dirty="0"/>
          </a:p>
          <a:p>
            <a:pPr marL="714375" lvl="3"/>
            <a:r>
              <a:rPr lang="ru-RU" dirty="0"/>
              <a:t>Маска часто записывается как 192.168.1.0</a:t>
            </a:r>
            <a:r>
              <a:rPr lang="en-US" dirty="0"/>
              <a:t>/24 – </a:t>
            </a:r>
            <a:r>
              <a:rPr lang="ru-RU" dirty="0"/>
              <a:t>то есть диапазон адресов</a:t>
            </a:r>
          </a:p>
          <a:p>
            <a:pPr marL="714375" lvl="3"/>
            <a:r>
              <a:rPr lang="ru-RU" dirty="0"/>
              <a:t>От 255.255.255.0 </a:t>
            </a:r>
            <a:r>
              <a:rPr lang="ru-RU" sz="1500" dirty="0"/>
              <a:t>(</a:t>
            </a:r>
            <a:r>
              <a:rPr lang="ru-RU" sz="1400" dirty="0"/>
              <a:t>11111111.11111111.11111111.00000000</a:t>
            </a:r>
            <a:r>
              <a:rPr lang="ru-RU" sz="1500" dirty="0"/>
              <a:t> – 24 единицы) </a:t>
            </a:r>
            <a:r>
              <a:rPr lang="ru-RU" dirty="0"/>
              <a:t>До 255.255.255.255</a:t>
            </a:r>
          </a:p>
          <a:p>
            <a:pPr marL="1171575" lvl="4"/>
            <a:r>
              <a:rPr lang="ru-RU" dirty="0"/>
              <a:t>Маска</a:t>
            </a:r>
            <a:r>
              <a:rPr lang="ru-RU" sz="1600" dirty="0"/>
              <a:t> 255.255.248.0 (11111111.11111111.11111000.00000000) </a:t>
            </a:r>
            <a:r>
              <a:rPr lang="ru-RU" sz="2000" dirty="0"/>
              <a:t>-</a:t>
            </a:r>
            <a:r>
              <a:rPr lang="en-US" sz="2000" dirty="0"/>
              <a:t>&gt;</a:t>
            </a:r>
            <a:r>
              <a:rPr lang="ru-RU" sz="1600" dirty="0"/>
              <a:t>192.168.1.0</a:t>
            </a:r>
            <a:r>
              <a:rPr lang="en-US" sz="1600" dirty="0"/>
              <a:t>/2</a:t>
            </a:r>
            <a:r>
              <a:rPr lang="ru-RU" sz="1600" dirty="0"/>
              <a:t>0.</a:t>
            </a:r>
          </a:p>
          <a:p>
            <a:pPr marL="1171575" lvl="4"/>
            <a:r>
              <a:rPr lang="ru-RU" dirty="0"/>
              <a:t>Маска</a:t>
            </a:r>
            <a:r>
              <a:rPr lang="ru-RU" sz="1400" dirty="0"/>
              <a:t> 255.255.255.128 </a:t>
            </a:r>
            <a:r>
              <a:rPr lang="ru-RU" sz="1600" dirty="0"/>
              <a:t>напр. Запишется как </a:t>
            </a:r>
            <a:r>
              <a:rPr lang="ru-RU" sz="1400" dirty="0"/>
              <a:t>192.168.1.0</a:t>
            </a:r>
            <a:r>
              <a:rPr lang="en-US" sz="1400" dirty="0"/>
              <a:t>/2</a:t>
            </a:r>
            <a:r>
              <a:rPr lang="ru-RU" sz="1400" dirty="0"/>
              <a:t>5</a:t>
            </a:r>
          </a:p>
          <a:p>
            <a:pPr marL="1171575" lvl="4"/>
            <a:br>
              <a:rPr lang="ru-RU" sz="1600" dirty="0"/>
            </a:br>
            <a:r>
              <a:rPr lang="en-US" sz="1600" dirty="0"/>
              <a:t> </a:t>
            </a:r>
            <a:endParaRPr lang="ru-RU" sz="1500" dirty="0"/>
          </a:p>
          <a:p>
            <a:pPr lvl="1"/>
            <a:endParaRPr lang="ru-RU" sz="1400" dirty="0"/>
          </a:p>
        </p:txBody>
      </p:sp>
      <p:pic>
        <p:nvPicPr>
          <p:cNvPr id="6" name="Picture 2" descr="Ð­ÑÐ°Ð»Ð¾Ð½Ð½Ð°Ñ ÑÐµÑÐµÐ²Ð°Ñ Ð¼Ð¾Ð´ÐµÐ»Ñ OSI">
            <a:extLst>
              <a:ext uri="{FF2B5EF4-FFF2-40B4-BE49-F238E27FC236}">
                <a16:creationId xmlns:a16="http://schemas.microsoft.com/office/drawing/2014/main" id="{B6B03884-3FC4-48A4-BAC2-1B830B66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5573"/>
          <a:stretch/>
        </p:blipFill>
        <p:spPr bwMode="auto">
          <a:xfrm>
            <a:off x="7279421" y="4206251"/>
            <a:ext cx="1326416" cy="239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C2C3BB6-1A1B-4657-90DA-FC849EB8386C}"/>
              </a:ext>
            </a:extLst>
          </p:cNvPr>
          <p:cNvSpPr/>
          <p:nvPr/>
        </p:nvSpPr>
        <p:spPr>
          <a:xfrm>
            <a:off x="302358" y="4652673"/>
            <a:ext cx="71067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</a:rPr>
              <a:t>Для локальных сетей </a:t>
            </a:r>
            <a:r>
              <a:rPr lang="en-US" dirty="0">
                <a:solidFill>
                  <a:srgbClr val="222222"/>
                </a:solidFill>
              </a:rPr>
              <a:t>IPv4</a:t>
            </a:r>
            <a:r>
              <a:rPr lang="ru-RU" dirty="0">
                <a:solidFill>
                  <a:srgbClr val="222222"/>
                </a:solidFill>
              </a:rPr>
              <a:t> зарезервированы адреса</a:t>
            </a:r>
            <a:r>
              <a:rPr lang="en-US" dirty="0">
                <a:solidFill>
                  <a:srgbClr val="222222"/>
                </a:solidFill>
              </a:rPr>
              <a:t> </a:t>
            </a:r>
            <a:br>
              <a:rPr lang="en-US" dirty="0">
                <a:solidFill>
                  <a:srgbClr val="222222"/>
                </a:solidFill>
              </a:rPr>
            </a:br>
            <a:r>
              <a:rPr lang="ru-RU" dirty="0">
                <a:solidFill>
                  <a:srgbClr val="222222"/>
                </a:solidFill>
              </a:rPr>
              <a:t>10.0.0.0/8, 172.16.0.0/12 или 192.168.0.0/16. </a:t>
            </a:r>
          </a:p>
          <a:p>
            <a:pPr marL="542925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</a:rPr>
              <a:t>Для выхода в глобальную сеть внутренний IP-адрес  сервер заменяет на внешний IP-адрес (напр., прокси сервер).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</a:rPr>
              <a:t>Внешний адрес выдается провайдером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</a:rPr>
              <a:t>Провайдеру адреса выдаются региональным интернет-регистратором (</a:t>
            </a:r>
            <a:r>
              <a:rPr lang="ru-RU" dirty="0" err="1">
                <a:solidFill>
                  <a:srgbClr val="222222"/>
                </a:solidFill>
              </a:rPr>
              <a:t>Regional</a:t>
            </a:r>
            <a:r>
              <a:rPr lang="ru-RU" dirty="0">
                <a:solidFill>
                  <a:srgbClr val="222222"/>
                </a:solidFill>
              </a:rPr>
              <a:t> </a:t>
            </a:r>
            <a:r>
              <a:rPr lang="ru-RU" dirty="0" err="1">
                <a:solidFill>
                  <a:srgbClr val="222222"/>
                </a:solidFill>
              </a:rPr>
              <a:t>Internet</a:t>
            </a:r>
            <a:r>
              <a:rPr lang="ru-RU" dirty="0">
                <a:solidFill>
                  <a:srgbClr val="222222"/>
                </a:solidFill>
              </a:rPr>
              <a:t> </a:t>
            </a:r>
            <a:r>
              <a:rPr lang="ru-RU" dirty="0" err="1">
                <a:solidFill>
                  <a:srgbClr val="222222"/>
                </a:solidFill>
              </a:rPr>
              <a:t>Registry</a:t>
            </a:r>
            <a:r>
              <a:rPr lang="ru-RU" dirty="0">
                <a:solidFill>
                  <a:srgbClr val="222222"/>
                </a:solidFill>
              </a:rPr>
              <a:t>, </a:t>
            </a:r>
            <a:r>
              <a:rPr lang="en-US" dirty="0">
                <a:solidFill>
                  <a:srgbClr val="222222"/>
                </a:solidFill>
              </a:rPr>
              <a:t>RIR</a:t>
            </a:r>
            <a:r>
              <a:rPr lang="ru-RU" dirty="0">
                <a:solidFill>
                  <a:srgbClr val="222222"/>
                </a:solidFill>
              </a:rPr>
              <a:t>).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11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63561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Модель </a:t>
            </a:r>
            <a:r>
              <a:rPr lang="en-US" sz="3600" dirty="0"/>
              <a:t>OSI 2.</a:t>
            </a:r>
            <a:r>
              <a:rPr lang="ru-RU" sz="3600" dirty="0"/>
              <a:t>Канальный уровень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90" y="928686"/>
            <a:ext cx="8622294" cy="5564187"/>
          </a:xfrm>
        </p:spPr>
        <p:txBody>
          <a:bodyPr>
            <a:noAutofit/>
          </a:bodyPr>
          <a:lstStyle/>
          <a:p>
            <a:r>
              <a:rPr lang="ru-RU" sz="2000" dirty="0"/>
              <a:t>Канальный уровень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link</a:t>
            </a:r>
            <a:r>
              <a:rPr lang="ru-RU" sz="2000" dirty="0"/>
              <a:t> </a:t>
            </a:r>
            <a:r>
              <a:rPr lang="ru-RU" sz="2000" dirty="0" err="1"/>
              <a:t>layer</a:t>
            </a:r>
            <a:r>
              <a:rPr lang="ru-RU" sz="2000" dirty="0"/>
              <a:t>) </a:t>
            </a:r>
          </a:p>
          <a:p>
            <a:pPr>
              <a:spcBef>
                <a:spcPts val="0"/>
              </a:spcBef>
            </a:pPr>
            <a:r>
              <a:rPr lang="ru-RU" sz="2000" dirty="0"/>
              <a:t>Функции:</a:t>
            </a:r>
          </a:p>
          <a:p>
            <a:pPr lvl="1"/>
            <a:r>
              <a:rPr lang="ru-RU" sz="1800" dirty="0"/>
              <a:t>Доставка кадров  устройствам в одном сетевому сегменту.</a:t>
            </a:r>
          </a:p>
          <a:p>
            <a:pPr lvl="2"/>
            <a:r>
              <a:rPr lang="ru-RU" sz="1800" dirty="0"/>
              <a:t>Кадры канального уровня не пересекают границ сетевого сегмента.</a:t>
            </a:r>
          </a:p>
          <a:p>
            <a:pPr lvl="1"/>
            <a:r>
              <a:rPr lang="ru-RU" sz="1800" dirty="0"/>
              <a:t> Функции межсетевой маршрутизации и глобальной  адресации на 3 уровне</a:t>
            </a:r>
          </a:p>
          <a:p>
            <a:pPr lvl="1"/>
            <a:r>
              <a:rPr lang="ru-RU" sz="1800" dirty="0"/>
              <a:t>LLC подуровень (</a:t>
            </a:r>
            <a:r>
              <a:rPr lang="ru-RU" sz="1800" dirty="0" err="1"/>
              <a:t>Logical</a:t>
            </a:r>
            <a:r>
              <a:rPr lang="ru-RU" sz="1800" dirty="0"/>
              <a:t> </a:t>
            </a:r>
            <a:r>
              <a:rPr lang="ru-RU" sz="1800" dirty="0" err="1"/>
              <a:t>Link</a:t>
            </a:r>
            <a:r>
              <a:rPr lang="ru-RU" sz="1800" dirty="0"/>
              <a:t> </a:t>
            </a:r>
            <a:r>
              <a:rPr lang="ru-RU" sz="1800" dirty="0" err="1"/>
              <a:t>Control</a:t>
            </a:r>
            <a:r>
              <a:rPr lang="ru-RU" sz="1800" dirty="0"/>
              <a:t>), </a:t>
            </a:r>
          </a:p>
          <a:p>
            <a:pPr lvl="2"/>
            <a:r>
              <a:rPr lang="ru-RU" sz="1800" dirty="0"/>
              <a:t>Проверка контрольной суммы кадров.</a:t>
            </a:r>
          </a:p>
          <a:p>
            <a:pPr lvl="2"/>
            <a:r>
              <a:rPr lang="ru-RU" sz="1800" dirty="0"/>
              <a:t>взаимодействие с верхним уровнем.</a:t>
            </a:r>
          </a:p>
          <a:p>
            <a:pPr lvl="1"/>
            <a:r>
              <a:rPr lang="ru-RU" sz="1800" dirty="0"/>
              <a:t>MAC подуровень (</a:t>
            </a:r>
            <a:r>
              <a:rPr lang="ru-RU" sz="1800" dirty="0" err="1"/>
              <a:t>Media</a:t>
            </a:r>
            <a:r>
              <a:rPr lang="ru-RU" sz="1800" dirty="0"/>
              <a:t> </a:t>
            </a:r>
            <a:r>
              <a:rPr lang="ru-RU" sz="1800" dirty="0" err="1"/>
              <a:t>Access</a:t>
            </a:r>
            <a:r>
              <a:rPr lang="ru-RU" sz="1800" dirty="0"/>
              <a:t> </a:t>
            </a:r>
            <a:r>
              <a:rPr lang="ru-RU" sz="1800" dirty="0" err="1"/>
              <a:t>Control</a:t>
            </a:r>
            <a:r>
              <a:rPr lang="ru-RU" sz="1800" dirty="0"/>
              <a:t>) </a:t>
            </a:r>
          </a:p>
          <a:p>
            <a:pPr lvl="2"/>
            <a:r>
              <a:rPr lang="ru-RU" sz="1800" dirty="0"/>
              <a:t>Декодирование данных,</a:t>
            </a:r>
          </a:p>
          <a:p>
            <a:pPr lvl="2"/>
            <a:r>
              <a:rPr lang="ru-RU" sz="1800" dirty="0"/>
              <a:t>Выделение границ кадров</a:t>
            </a:r>
          </a:p>
          <a:p>
            <a:pPr lvl="2"/>
            <a:r>
              <a:rPr lang="ru-RU" sz="1800" dirty="0"/>
              <a:t>проверка физического адреса,</a:t>
            </a:r>
          </a:p>
          <a:p>
            <a:pPr lvl="2"/>
            <a:r>
              <a:rPr lang="ru-RU" sz="1800" dirty="0"/>
              <a:t>взаимодействие с нижним уровнем.</a:t>
            </a:r>
          </a:p>
        </p:txBody>
      </p:sp>
      <p:pic>
        <p:nvPicPr>
          <p:cNvPr id="5" name="Picture 2" descr="Ð­ÑÐ°Ð»Ð¾Ð½Ð½Ð°Ñ ÑÐµÑÐµÐ²Ð°Ñ Ð¼Ð¾Ð´ÐµÐ»Ñ OSI">
            <a:extLst>
              <a:ext uri="{FF2B5EF4-FFF2-40B4-BE49-F238E27FC236}">
                <a16:creationId xmlns:a16="http://schemas.microsoft.com/office/drawing/2014/main" id="{FEDDFEB3-32CA-4474-BD45-BCFDEC0B8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5573"/>
          <a:stretch/>
        </p:blipFill>
        <p:spPr bwMode="auto">
          <a:xfrm>
            <a:off x="6991349" y="3171825"/>
            <a:ext cx="1772735" cy="320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0511FF-2404-4436-8A94-3E3295C5AA1B}"/>
              </a:ext>
            </a:extLst>
          </p:cNvPr>
          <p:cNvSpPr/>
          <p:nvPr/>
        </p:nvSpPr>
        <p:spPr>
          <a:xfrm>
            <a:off x="141790" y="5015545"/>
            <a:ext cx="68495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Например, </a:t>
            </a:r>
          </a:p>
          <a:p>
            <a:pPr marL="542925" lvl="1" indent="-285750">
              <a:buFont typeface="Arial" panose="020B0604020202020204" pitchFamily="34" charset="0"/>
              <a:buChar char="•"/>
            </a:pPr>
            <a:r>
              <a:rPr lang="ru-RU" dirty="0"/>
              <a:t>Драйвер сетевой карты – это верхний подуровень канального уровня,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через драйвер можно связаться с нижними уровнями, а точнее с микропроцессором – нижний подуровень канального уровня.</a:t>
            </a:r>
          </a:p>
        </p:txBody>
      </p:sp>
    </p:spTree>
    <p:extLst>
      <p:ext uri="{BB962C8B-B14F-4D97-AF65-F5344CB8AC3E}">
        <p14:creationId xmlns:p14="http://schemas.microsoft.com/office/powerpoint/2010/main" val="4427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63561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Модель </a:t>
            </a:r>
            <a:r>
              <a:rPr lang="en-US" sz="3600" dirty="0"/>
              <a:t>OSI </a:t>
            </a:r>
            <a:r>
              <a:rPr lang="ru-RU" sz="3600" dirty="0"/>
              <a:t>1. Физический уровень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90" y="928686"/>
            <a:ext cx="8468810" cy="5564187"/>
          </a:xfrm>
        </p:spPr>
        <p:txBody>
          <a:bodyPr>
            <a:noAutofit/>
          </a:bodyPr>
          <a:lstStyle/>
          <a:p>
            <a:r>
              <a:rPr lang="ru-RU" sz="2000" dirty="0"/>
              <a:t>Физический уровень (</a:t>
            </a:r>
            <a:r>
              <a:rPr lang="ru-RU" sz="2000" dirty="0" err="1"/>
              <a:t>physical</a:t>
            </a:r>
            <a:r>
              <a:rPr lang="ru-RU" sz="2000" dirty="0"/>
              <a:t> </a:t>
            </a:r>
            <a:r>
              <a:rPr lang="ru-RU" sz="2000" dirty="0" err="1"/>
              <a:t>layer</a:t>
            </a:r>
            <a:r>
              <a:rPr lang="ru-RU" sz="2000" dirty="0"/>
              <a:t>) непосредственно осуществляющий передачу потока данных. </a:t>
            </a:r>
          </a:p>
          <a:p>
            <a:r>
              <a:rPr lang="ru-RU" sz="2000" dirty="0"/>
              <a:t>Функции:</a:t>
            </a:r>
          </a:p>
          <a:p>
            <a:pPr lvl="1"/>
            <a:r>
              <a:rPr lang="ru-RU" sz="1800" dirty="0"/>
              <a:t>Коммутация физических источников сигнала с сетевой платой.</a:t>
            </a:r>
          </a:p>
          <a:p>
            <a:pPr lvl="1"/>
            <a:r>
              <a:rPr lang="ru-RU" sz="1800" dirty="0"/>
              <a:t>Побитовое кодирование/декодирование данных.</a:t>
            </a:r>
          </a:p>
          <a:p>
            <a:pPr lvl="1"/>
            <a:r>
              <a:rPr lang="ru-RU" sz="1800" dirty="0"/>
              <a:t>«Прослушивание канала» на предмет занятости.</a:t>
            </a:r>
          </a:p>
          <a:p>
            <a:pPr lvl="1"/>
            <a:r>
              <a:rPr lang="ru-RU" sz="1800" dirty="0"/>
              <a:t>Контроль состояния физического оборудования.</a:t>
            </a:r>
          </a:p>
          <a:p>
            <a:r>
              <a:rPr lang="ru-RU" sz="2000" dirty="0"/>
              <a:t>Например: </a:t>
            </a:r>
          </a:p>
          <a:p>
            <a:pPr lvl="1"/>
            <a:r>
              <a:rPr lang="ru-RU" sz="2000" dirty="0" err="1"/>
              <a:t>Wi-Fi</a:t>
            </a:r>
            <a:r>
              <a:rPr lang="ru-RU" sz="2000" dirty="0"/>
              <a:t>, и т.д.</a:t>
            </a:r>
          </a:p>
          <a:p>
            <a:pPr lvl="1"/>
            <a:r>
              <a:rPr lang="ru-RU" sz="2000" dirty="0"/>
              <a:t>Витая пара,</a:t>
            </a:r>
            <a:endParaRPr lang="en-US" sz="2000" dirty="0"/>
          </a:p>
          <a:p>
            <a:pPr lvl="1"/>
            <a:r>
              <a:rPr lang="ru-RU" sz="2000" dirty="0"/>
              <a:t>Оптоволокно,</a:t>
            </a:r>
          </a:p>
          <a:p>
            <a:pPr lvl="1"/>
            <a:r>
              <a:rPr lang="ru-RU" sz="2000" dirty="0" err="1"/>
              <a:t>Bluetooth</a:t>
            </a:r>
            <a:r>
              <a:rPr lang="ru-RU" sz="2000" dirty="0"/>
              <a:t>, </a:t>
            </a:r>
          </a:p>
          <a:p>
            <a:pPr lvl="1"/>
            <a:r>
              <a:rPr lang="ru-RU" sz="2000" dirty="0"/>
              <a:t>IRDA (Инфракрасная связь), </a:t>
            </a:r>
          </a:p>
          <a:p>
            <a:pPr lvl="1"/>
            <a:r>
              <a:rPr lang="ru-RU" sz="2000" dirty="0"/>
              <a:t>Коаксиальный кабель,</a:t>
            </a:r>
            <a:endParaRPr lang="en-US" sz="2000" dirty="0"/>
          </a:p>
        </p:txBody>
      </p:sp>
      <p:pic>
        <p:nvPicPr>
          <p:cNvPr id="1026" name="Picture 2" descr="Ð­ÑÐ°Ð»Ð¾Ð½Ð½Ð°Ñ ÑÐµÑÐµÐ²Ð°Ñ Ð¼Ð¾Ð´ÐµÐ»Ñ OSI">
            <a:extLst>
              <a:ext uri="{FF2B5EF4-FFF2-40B4-BE49-F238E27FC236}">
                <a16:creationId xmlns:a16="http://schemas.microsoft.com/office/drawing/2014/main" id="{0A5F68FE-F526-4F0B-AE66-A032A397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310" y="3097211"/>
            <a:ext cx="2914065" cy="339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2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365126"/>
            <a:ext cx="8334375" cy="56356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МОДЕЛЬ </a:t>
            </a:r>
            <a:r>
              <a:rPr lang="en-US" dirty="0"/>
              <a:t>OSI </a:t>
            </a:r>
            <a:br>
              <a:rPr lang="ru-RU" dirty="0"/>
            </a:br>
            <a:r>
              <a:rPr lang="ru-RU" dirty="0"/>
              <a:t>типы передаваемой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409937"/>
            <a:ext cx="7886700" cy="991879"/>
          </a:xfrm>
        </p:spPr>
        <p:txBody>
          <a:bodyPr>
            <a:normAutofit/>
          </a:bodyPr>
          <a:lstStyle/>
          <a:p>
            <a:r>
              <a:rPr lang="ru-RU" sz="2000" dirty="0"/>
              <a:t>На всех уровнях единица передачи информации </a:t>
            </a:r>
            <a:r>
              <a:rPr lang="en-US" sz="2000" dirty="0"/>
              <a:t>PDU – (P</a:t>
            </a:r>
            <a:r>
              <a:rPr lang="en-US" sz="2000" i="1" dirty="0"/>
              <a:t>rotocol data units</a:t>
            </a:r>
            <a:r>
              <a:rPr lang="en-US" sz="2000" dirty="0"/>
              <a:t>) </a:t>
            </a:r>
            <a:endParaRPr lang="ru-RU" sz="2000" dirty="0"/>
          </a:p>
        </p:txBody>
      </p:sp>
      <p:pic>
        <p:nvPicPr>
          <p:cNvPr id="4" name="Рисунок 3" descr="Инкапсулирование данных PDU сетевой модели OSI">
            <a:hlinkClick r:id="rId3"/>
            <a:extLst>
              <a:ext uri="{FF2B5EF4-FFF2-40B4-BE49-F238E27FC236}">
                <a16:creationId xmlns:a16="http://schemas.microsoft.com/office/drawing/2014/main" id="{61C0046A-71FB-4672-86BC-117807CA8588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850" y="3038475"/>
            <a:ext cx="708660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5A60F00-3CF3-4004-8CEB-07A406059619}"/>
              </a:ext>
            </a:extLst>
          </p:cNvPr>
          <p:cNvSpPr/>
          <p:nvPr/>
        </p:nvSpPr>
        <p:spPr>
          <a:xfrm>
            <a:off x="304801" y="3057525"/>
            <a:ext cx="1393030" cy="1396841"/>
          </a:xfrm>
          <a:prstGeom prst="roundRect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</a:rPr>
              <a:t>данные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57BB63D-7E9C-4ED6-96E4-B6DF8AB3E882}"/>
              </a:ext>
            </a:extLst>
          </p:cNvPr>
          <p:cNvSpPr/>
          <p:nvPr/>
        </p:nvSpPr>
        <p:spPr>
          <a:xfrm>
            <a:off x="359568" y="4610190"/>
            <a:ext cx="1338262" cy="345281"/>
          </a:xfrm>
          <a:prstGeom prst="roundRect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</a:rPr>
              <a:t>№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порта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740270A-0106-44F9-831F-CDDD8508D89F}"/>
              </a:ext>
            </a:extLst>
          </p:cNvPr>
          <p:cNvSpPr/>
          <p:nvPr/>
        </p:nvSpPr>
        <p:spPr>
          <a:xfrm>
            <a:off x="359568" y="5130345"/>
            <a:ext cx="1338262" cy="345281"/>
          </a:xfrm>
          <a:prstGeom prst="roundRect">
            <a:avLst/>
          </a:prstGeom>
          <a:solidFill>
            <a:srgbClr val="D9969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IP </a:t>
            </a:r>
            <a:r>
              <a:rPr lang="ru-RU" sz="1700" dirty="0">
                <a:solidFill>
                  <a:schemeClr val="tx1"/>
                </a:solidFill>
              </a:rPr>
              <a:t>адрес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0B8E721-6D9C-46C5-A338-F99035ED12C8}"/>
              </a:ext>
            </a:extLst>
          </p:cNvPr>
          <p:cNvSpPr/>
          <p:nvPr/>
        </p:nvSpPr>
        <p:spPr>
          <a:xfrm>
            <a:off x="359570" y="5719931"/>
            <a:ext cx="1338262" cy="345281"/>
          </a:xfrm>
          <a:prstGeom prst="roundRect">
            <a:avLst/>
          </a:prstGeom>
          <a:solidFill>
            <a:srgbClr val="BFCFE2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 err="1">
                <a:solidFill>
                  <a:schemeClr val="tx1"/>
                </a:solidFill>
              </a:rPr>
              <a:t>Мас</a:t>
            </a:r>
            <a:r>
              <a:rPr lang="ru-RU" sz="1700" dirty="0">
                <a:solidFill>
                  <a:schemeClr val="tx1"/>
                </a:solidFill>
              </a:rPr>
              <a:t> адрес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5549009-43AF-4AAA-A474-DDADF69421BC}"/>
              </a:ext>
            </a:extLst>
          </p:cNvPr>
          <p:cNvSpPr/>
          <p:nvPr/>
        </p:nvSpPr>
        <p:spPr>
          <a:xfrm>
            <a:off x="359569" y="6309518"/>
            <a:ext cx="1338262" cy="345281"/>
          </a:xfrm>
          <a:prstGeom prst="roundRect">
            <a:avLst/>
          </a:prstGeom>
          <a:solidFill>
            <a:srgbClr val="548BD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</a:rPr>
              <a:t>Биты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1EDC429-B198-4E60-A459-2DAAED5B294A}"/>
              </a:ext>
            </a:extLst>
          </p:cNvPr>
          <p:cNvSpPr/>
          <p:nvPr/>
        </p:nvSpPr>
        <p:spPr>
          <a:xfrm>
            <a:off x="283368" y="2467939"/>
            <a:ext cx="1564482" cy="34528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</a:rPr>
              <a:t>Особенность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3DB1370-AA7D-4851-9956-409081D5BC92}"/>
              </a:ext>
            </a:extLst>
          </p:cNvPr>
          <p:cNvSpPr/>
          <p:nvPr/>
        </p:nvSpPr>
        <p:spPr>
          <a:xfrm>
            <a:off x="2083593" y="2465037"/>
            <a:ext cx="1564482" cy="34528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OSI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9EFE6710-FDA4-4567-97B3-C4F76ACBABE6}"/>
              </a:ext>
            </a:extLst>
          </p:cNvPr>
          <p:cNvSpPr/>
          <p:nvPr/>
        </p:nvSpPr>
        <p:spPr>
          <a:xfrm>
            <a:off x="5629277" y="2465037"/>
            <a:ext cx="2066923" cy="34528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</a:rPr>
              <a:t>Структура данных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2053F1A8-4184-4619-BDF1-C900C36DFCB9}"/>
              </a:ext>
            </a:extLst>
          </p:cNvPr>
          <p:cNvSpPr/>
          <p:nvPr/>
        </p:nvSpPr>
        <p:spPr>
          <a:xfrm>
            <a:off x="7839075" y="2460952"/>
            <a:ext cx="1095375" cy="34528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PDU</a:t>
            </a:r>
            <a:endParaRPr lang="ru-RU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3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54187"/>
          </a:xfrm>
        </p:spPr>
        <p:txBody>
          <a:bodyPr>
            <a:normAutofit/>
          </a:bodyPr>
          <a:lstStyle/>
          <a:p>
            <a:r>
              <a:rPr lang="ru-RU" dirty="0"/>
              <a:t>Коммутация устройств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</a:rPr>
              <a:t>Аппаратные средства телекоммуникационных систем.</a:t>
            </a:r>
          </a:p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</a:rPr>
              <a:t>Модель ОСИ и коммутация в вычислительных сетях</a:t>
            </a:r>
            <a:r>
              <a:rPr lang="ru-RU" b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9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6" y="113348"/>
            <a:ext cx="8786814" cy="1020127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МОДЕЛЬ </a:t>
            </a:r>
            <a:r>
              <a:rPr lang="en-US" sz="3600" dirty="0"/>
              <a:t>OSI</a:t>
            </a:r>
            <a:r>
              <a:rPr lang="ru-RU" sz="3600" dirty="0"/>
              <a:t>. Коммутация устройств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6" y="1133474"/>
            <a:ext cx="8786814" cy="162877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Коммутация сетевых устройств (сетевых карт 2 </a:t>
            </a:r>
            <a:r>
              <a:rPr lang="en-US" dirty="0"/>
              <a:t>PC):</a:t>
            </a:r>
          </a:p>
          <a:p>
            <a:pPr lvl="1"/>
            <a:r>
              <a:rPr lang="ru-RU" sz="2200" dirty="0" err="1"/>
              <a:t>Хаб</a:t>
            </a:r>
            <a:r>
              <a:rPr lang="ru-RU" sz="2200" dirty="0"/>
              <a:t> и повторитель – пассивные устройства</a:t>
            </a:r>
          </a:p>
          <a:p>
            <a:pPr lvl="1"/>
            <a:r>
              <a:rPr lang="ru-RU" sz="2200" dirty="0"/>
              <a:t>Коммутатор и мост – направленная пересылка пакетов (по МАС адресам) внутри одной сети</a:t>
            </a:r>
          </a:p>
          <a:p>
            <a:pPr lvl="1"/>
            <a:r>
              <a:rPr lang="ru-RU" sz="2200" dirty="0"/>
              <a:t>Маршрутизатор – логическая маршрутизация между сетями (по </a:t>
            </a:r>
            <a:r>
              <a:rPr lang="en-US" sz="2200" dirty="0"/>
              <a:t>IP </a:t>
            </a:r>
            <a:r>
              <a:rPr lang="ru-RU" sz="2200" dirty="0"/>
              <a:t>адресам)</a:t>
            </a:r>
          </a:p>
        </p:txBody>
      </p:sp>
      <p:pic>
        <p:nvPicPr>
          <p:cNvPr id="5" name="Рисунок 4" descr="Уровни модели OSI, устройства согласно модели OSI.">
            <a:hlinkClick r:id="rId3"/>
            <a:extLst>
              <a:ext uri="{FF2B5EF4-FFF2-40B4-BE49-F238E27FC236}">
                <a16:creationId xmlns:a16="http://schemas.microsoft.com/office/drawing/2014/main" id="{50E0CEC2-EF58-470B-A5FD-F3A14400AF57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8700" y="2847975"/>
            <a:ext cx="7005637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482E9D9-79BF-4607-A125-7EB60CD5D3CE}"/>
              </a:ext>
            </a:extLst>
          </p:cNvPr>
          <p:cNvSpPr/>
          <p:nvPr/>
        </p:nvSpPr>
        <p:spPr>
          <a:xfrm>
            <a:off x="166686" y="5610225"/>
            <a:ext cx="862014" cy="981075"/>
          </a:xfrm>
          <a:prstGeom prst="roundRect">
            <a:avLst/>
          </a:prstGeom>
          <a:solidFill>
            <a:srgbClr val="BFC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/>
              <a:t>Сетевая карта </a:t>
            </a:r>
            <a:r>
              <a:rPr lang="en-US" sz="1600" dirty="0"/>
              <a:t>PC1</a:t>
            </a:r>
            <a:endParaRPr lang="ru-RU" sz="16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C1B6665-1013-476B-8E69-9415B237D8E0}"/>
              </a:ext>
            </a:extLst>
          </p:cNvPr>
          <p:cNvSpPr/>
          <p:nvPr/>
        </p:nvSpPr>
        <p:spPr>
          <a:xfrm>
            <a:off x="166686" y="3114675"/>
            <a:ext cx="862014" cy="2495550"/>
          </a:xfrm>
          <a:prstGeom prst="roundRect">
            <a:avLst/>
          </a:prstGeom>
          <a:solidFill>
            <a:srgbClr val="F9C4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/>
              <a:t>Операционная система (ОС)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043189E-F1CC-402C-8104-A7F7DAD2F559}"/>
              </a:ext>
            </a:extLst>
          </p:cNvPr>
          <p:cNvSpPr/>
          <p:nvPr/>
        </p:nvSpPr>
        <p:spPr>
          <a:xfrm>
            <a:off x="8034337" y="5610225"/>
            <a:ext cx="862014" cy="981075"/>
          </a:xfrm>
          <a:prstGeom prst="roundRect">
            <a:avLst/>
          </a:prstGeom>
          <a:solidFill>
            <a:srgbClr val="BFC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/>
              <a:t>Сетевая карта </a:t>
            </a:r>
            <a:r>
              <a:rPr lang="en-US" sz="1600" dirty="0"/>
              <a:t>PC</a:t>
            </a:r>
            <a:r>
              <a:rPr lang="ru-RU" sz="1600" dirty="0"/>
              <a:t>2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183107F-555A-4C6E-A41C-55DEAB53AA7B}"/>
              </a:ext>
            </a:extLst>
          </p:cNvPr>
          <p:cNvSpPr/>
          <p:nvPr/>
        </p:nvSpPr>
        <p:spPr>
          <a:xfrm>
            <a:off x="8034337" y="3114675"/>
            <a:ext cx="862014" cy="2495550"/>
          </a:xfrm>
          <a:prstGeom prst="roundRect">
            <a:avLst/>
          </a:prstGeom>
          <a:solidFill>
            <a:srgbClr val="F9C4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dirty="0"/>
              <a:t>Операционная система (ОС)</a:t>
            </a:r>
          </a:p>
        </p:txBody>
      </p:sp>
    </p:spTree>
    <p:extLst>
      <p:ext uri="{BB962C8B-B14F-4D97-AF65-F5344CB8AC3E}">
        <p14:creationId xmlns:p14="http://schemas.microsoft.com/office/powerpoint/2010/main" val="1395821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6DFBC-EAAB-4CBD-A172-B92307D7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0827"/>
            <a:ext cx="7886700" cy="835022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МОДЕЛЬ </a:t>
            </a:r>
            <a:r>
              <a:rPr lang="en-US" sz="3600" dirty="0"/>
              <a:t>OSI</a:t>
            </a:r>
            <a:r>
              <a:rPr lang="ru-RU" sz="3600" dirty="0"/>
              <a:t>.</a:t>
            </a:r>
            <a:br>
              <a:rPr lang="ru-RU" sz="3600" dirty="0"/>
            </a:br>
            <a:r>
              <a:rPr lang="ru-RU" sz="3600" dirty="0"/>
              <a:t>Коммутация устройств. Сетевая карта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56DC8-8BFF-4A4A-A970-DA2EE790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085849"/>
            <a:ext cx="8401050" cy="25527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/>
              <a:t>NIC, Network Interface Card, </a:t>
            </a:r>
            <a:r>
              <a:rPr lang="ru-RU" sz="3800" dirty="0"/>
              <a:t>Сетевой адаптер, </a:t>
            </a:r>
            <a:r>
              <a:rPr lang="en-US" sz="3800" dirty="0"/>
              <a:t>Ethernet-</a:t>
            </a:r>
            <a:r>
              <a:rPr lang="ru-RU" sz="3800" dirty="0"/>
              <a:t>адаптер, сетевая карта.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3800" dirty="0"/>
              <a:t>Функции:</a:t>
            </a:r>
            <a:endParaRPr lang="en-US" sz="3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3400" dirty="0"/>
              <a:t>сетевая карта преобразует фреймы в биты и отправляет в физическую среду (например, кабель витую пару).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3400" dirty="0"/>
              <a:t>Обеспечение подключения ПК к сети согласно заданному стандарту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3400" dirty="0"/>
              <a:t>Функции </a:t>
            </a:r>
            <a:r>
              <a:rPr lang="en-US" sz="3400" dirty="0"/>
              <a:t>MAC </a:t>
            </a:r>
            <a:r>
              <a:rPr lang="ru-RU" sz="3400" dirty="0"/>
              <a:t>и </a:t>
            </a:r>
            <a:r>
              <a:rPr lang="en-US" sz="3400" dirty="0"/>
              <a:t>LLC </a:t>
            </a:r>
            <a:r>
              <a:rPr lang="ru-RU" sz="3400" dirty="0"/>
              <a:t>подуровней канального уровня.</a:t>
            </a:r>
          </a:p>
          <a:p>
            <a:endParaRPr lang="ru-RU" dirty="0"/>
          </a:p>
        </p:txBody>
      </p:sp>
      <p:pic>
        <p:nvPicPr>
          <p:cNvPr id="5" name="Рисунок 4" descr="Передача данных между двумя соединенными компьютерами согласно модели OSI">
            <a:hlinkClick r:id="rId2"/>
            <a:extLst>
              <a:ext uri="{FF2B5EF4-FFF2-40B4-BE49-F238E27FC236}">
                <a16:creationId xmlns:a16="http://schemas.microsoft.com/office/drawing/2014/main" id="{E48F2669-298E-4DA9-AACE-708F0A467163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350" y="3295651"/>
            <a:ext cx="6457950" cy="349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72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Эталонные модели и стеки протоколов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</a:rPr>
              <a:t>Аппаратные средства телекоммуникационных систем.</a:t>
            </a:r>
          </a:p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</a:rPr>
              <a:t>Модель ОСИ и коммутация в вычислительных сетях</a:t>
            </a:r>
            <a:r>
              <a:rPr lang="ru-RU" b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54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6DFBC-EAAB-4CBD-A172-B92307D7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0826"/>
            <a:ext cx="7886700" cy="787399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МОДЕЛЬ </a:t>
            </a:r>
            <a:r>
              <a:rPr lang="en-US" sz="3600" dirty="0"/>
              <a:t>OSI</a:t>
            </a:r>
            <a:r>
              <a:rPr lang="ru-RU" sz="3600" dirty="0"/>
              <a:t>. Коммутация устройств. </a:t>
            </a:r>
            <a:br>
              <a:rPr lang="ru-RU" sz="3600" dirty="0"/>
            </a:br>
            <a:r>
              <a:rPr lang="ru-RU" sz="3600" dirty="0"/>
              <a:t>Концентратор и повторитель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56DC8-8BFF-4A4A-A970-DA2EE790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1100"/>
            <a:ext cx="8477249" cy="2333625"/>
          </a:xfrm>
        </p:spPr>
        <p:txBody>
          <a:bodyPr/>
          <a:lstStyle/>
          <a:p>
            <a:r>
              <a:rPr lang="ru-RU" sz="2100" dirty="0"/>
              <a:t>Репитер (повторитель) и концентратор (</a:t>
            </a:r>
            <a:r>
              <a:rPr lang="ru-RU" sz="2100" dirty="0" err="1"/>
              <a:t>Хаб</a:t>
            </a:r>
            <a:r>
              <a:rPr lang="ru-RU" sz="2100" dirty="0"/>
              <a:t>) устройства первого (физического) уровня. </a:t>
            </a:r>
          </a:p>
          <a:p>
            <a:pPr>
              <a:spcBef>
                <a:spcPts val="0"/>
              </a:spcBef>
            </a:pPr>
            <a:r>
              <a:rPr lang="ru-RU" sz="2100" dirty="0"/>
              <a:t>Функции:</a:t>
            </a:r>
          </a:p>
          <a:p>
            <a:pPr lvl="1"/>
            <a:r>
              <a:rPr lang="ru-RU" sz="2000" dirty="0"/>
              <a:t>Прием и пересылка пакетов во все подключенные устройства</a:t>
            </a:r>
          </a:p>
          <a:p>
            <a:pPr lvl="1"/>
            <a:r>
              <a:rPr lang="ru-RU" sz="2000" dirty="0"/>
              <a:t>Повторитель – </a:t>
            </a:r>
            <a:r>
              <a:rPr lang="ru-RU" sz="2000" dirty="0" err="1"/>
              <a:t>хаб</a:t>
            </a:r>
            <a:r>
              <a:rPr lang="ru-RU" sz="2000" dirty="0"/>
              <a:t> с одним входом и одним выходом – функция усиление сигнала, соединение сегментов в одной подсети</a:t>
            </a:r>
            <a:r>
              <a:rPr lang="ru-RU" sz="1700" dirty="0"/>
              <a:t>.</a:t>
            </a:r>
          </a:p>
          <a:p>
            <a:endParaRPr lang="ru-RU" dirty="0"/>
          </a:p>
        </p:txBody>
      </p:sp>
      <p:pic>
        <p:nvPicPr>
          <p:cNvPr id="6" name="Рисунок 5" descr="Передача данных между двумя соединенными компьютерами согласно модели OSI между которых находится повторитель (репитер)">
            <a:hlinkClick r:id="rId2"/>
            <a:extLst>
              <a:ext uri="{FF2B5EF4-FFF2-40B4-BE49-F238E27FC236}">
                <a16:creationId xmlns:a16="http://schemas.microsoft.com/office/drawing/2014/main" id="{C6B23956-722D-4D6D-880A-7A20FE77E3EC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805" y="3209925"/>
            <a:ext cx="6872288" cy="347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4192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6DFBC-EAAB-4CBD-A172-B92307D7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0826"/>
            <a:ext cx="7886700" cy="787399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МОДЕЛЬ </a:t>
            </a:r>
            <a:r>
              <a:rPr lang="en-US" sz="3600" dirty="0"/>
              <a:t>OSI</a:t>
            </a:r>
            <a:r>
              <a:rPr lang="ru-RU" sz="3600" dirty="0"/>
              <a:t>. Коммутация устройств. </a:t>
            </a:r>
            <a:br>
              <a:rPr lang="ru-RU" sz="3600" dirty="0"/>
            </a:br>
            <a:r>
              <a:rPr lang="ru-RU" sz="3600" dirty="0"/>
              <a:t>Коммутатор и мост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56DC8-8BFF-4A4A-A970-DA2EE790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7275"/>
            <a:ext cx="7886700" cy="24574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Мост и коммутатор (свитч) – устройства второго уровня.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Фикции: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Распознавания сигнала на первом уровне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Проверка </a:t>
            </a:r>
            <a:r>
              <a:rPr lang="en-US" dirty="0"/>
              <a:t>MAC </a:t>
            </a:r>
            <a:r>
              <a:rPr lang="ru-RU" dirty="0"/>
              <a:t>адреса получила в коммутируемой таблице.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900" dirty="0"/>
              <a:t>Если адрес не найден, происходит процесс поиска этого адреса в подключенных сетях.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900" dirty="0"/>
              <a:t>Работают в рамках одной подсети.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900" dirty="0"/>
              <a:t>Позволяют организовать виртуальное соединение точка-точка.</a:t>
            </a:r>
          </a:p>
          <a:p>
            <a:endParaRPr lang="ru-RU" dirty="0"/>
          </a:p>
        </p:txBody>
      </p:sp>
      <p:pic>
        <p:nvPicPr>
          <p:cNvPr id="5" name="Рисунок 4" descr="Передача данных между двумя соединенными компьютерами согласно модели OSI между которых находится коммутатор или сетевой мост">
            <a:hlinkClick r:id="rId2"/>
            <a:extLst>
              <a:ext uri="{FF2B5EF4-FFF2-40B4-BE49-F238E27FC236}">
                <a16:creationId xmlns:a16="http://schemas.microsoft.com/office/drawing/2014/main" id="{8C3DA9A7-3FA3-416E-BF89-6C8FE111A401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3340099"/>
            <a:ext cx="64008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398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6DFBC-EAAB-4CBD-A172-B92307D7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0826"/>
            <a:ext cx="7886700" cy="787399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МОДЕЛЬ </a:t>
            </a:r>
            <a:r>
              <a:rPr lang="en-US" sz="3600" dirty="0"/>
              <a:t>OSI</a:t>
            </a:r>
            <a:r>
              <a:rPr lang="ru-RU" sz="3600" dirty="0"/>
              <a:t>. Коммутация устройств. </a:t>
            </a:r>
            <a:br>
              <a:rPr lang="ru-RU" sz="3600" dirty="0"/>
            </a:br>
            <a:r>
              <a:rPr lang="ru-RU" sz="3600" dirty="0"/>
              <a:t>Маршрутизатор (роутер)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56DC8-8BFF-4A4A-A970-DA2EE790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123950"/>
            <a:ext cx="8543925" cy="290099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600" dirty="0"/>
              <a:t>Маршрутизатор (или роутер) – это устройство третьего уровня.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600" dirty="0"/>
              <a:t>Функции: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300" dirty="0"/>
              <a:t>Распознавание сигнала на порту (1 уровень).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300" dirty="0"/>
              <a:t>Контроль MAC-адрес получателя и целостности пакетов (2 уровень).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300" dirty="0"/>
              <a:t>Проверка наличия IP-адреса получатели в таблице адресов, или сетей.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300" dirty="0"/>
              <a:t>Построение наилучшего пути следования пакета.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300" dirty="0"/>
              <a:t>Коммутация между подсетями (объединение их в сеть)</a:t>
            </a:r>
          </a:p>
          <a:p>
            <a:pPr lvl="1"/>
            <a:r>
              <a:rPr lang="ru-RU" sz="2300" dirty="0"/>
              <a:t>конвертация протоколов разной физической среды (сети) по средствам «шлюзов» - программных инструментов. </a:t>
            </a:r>
          </a:p>
          <a:p>
            <a:pPr lvl="1"/>
            <a:r>
              <a:rPr lang="ru-RU" sz="2300" dirty="0"/>
              <a:t>Если </a:t>
            </a:r>
            <a:r>
              <a:rPr lang="en-US" sz="2300" dirty="0"/>
              <a:t>IP </a:t>
            </a:r>
            <a:r>
              <a:rPr lang="ru-RU" sz="2300" dirty="0"/>
              <a:t>адреса в сети нет, то он отправляется на сетевой шлюз по умолчанию.</a:t>
            </a:r>
          </a:p>
        </p:txBody>
      </p:sp>
      <p:pic>
        <p:nvPicPr>
          <p:cNvPr id="6" name="Рисунок 5" descr="Передача данных между двумя соединенными компьютерами согласно модели OSI между которых находится маршрутизатор">
            <a:hlinkClick r:id="rId2"/>
            <a:extLst>
              <a:ext uri="{FF2B5EF4-FFF2-40B4-BE49-F238E27FC236}">
                <a16:creationId xmlns:a16="http://schemas.microsoft.com/office/drawing/2014/main" id="{875BAFB8-1A80-48E0-86EC-0111DAD71E07}"/>
              </a:ext>
            </a:extLst>
          </p:cNvPr>
          <p:cNvPicPr/>
          <p:nvPr/>
        </p:nvPicPr>
        <p:blipFill rotWithShape="1">
          <a:blip r:embed="rId3" cstate="print"/>
          <a:srcRect t="15172" b="-696"/>
          <a:stretch/>
        </p:blipFill>
        <p:spPr bwMode="auto">
          <a:xfrm>
            <a:off x="1290637" y="3901123"/>
            <a:ext cx="6562726" cy="283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6825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066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Пример. </a:t>
            </a:r>
            <a:br>
              <a:rPr lang="ru-RU" dirty="0"/>
            </a:br>
            <a:r>
              <a:rPr lang="ru-RU" dirty="0">
                <a:solidFill>
                  <a:srgbClr val="001133"/>
                </a:solidFill>
              </a:rPr>
              <a:t>Передача веб-страницы на сервер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</a:rPr>
              <a:t>Аппаратные средства телекоммуникационных систем.</a:t>
            </a:r>
          </a:p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</a:rPr>
              <a:t>Модель ОСИ и коммутация в вычислительных сетях</a:t>
            </a:r>
            <a:r>
              <a:rPr lang="ru-RU" b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521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9069"/>
            <a:ext cx="7886700" cy="13378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Модель </a:t>
            </a:r>
            <a:r>
              <a:rPr lang="en-US" sz="3600" dirty="0"/>
              <a:t>OSI. </a:t>
            </a:r>
            <a:br>
              <a:rPr lang="ru-RU" sz="3600" dirty="0"/>
            </a:br>
            <a:r>
              <a:rPr lang="ru-RU" sz="3600" dirty="0"/>
              <a:t>Пример. </a:t>
            </a:r>
            <a:r>
              <a:rPr lang="ru-RU" sz="3600" dirty="0">
                <a:solidFill>
                  <a:srgbClr val="001133"/>
                </a:solidFill>
              </a:rPr>
              <a:t>Передача веб-страницы на сервер</a:t>
            </a:r>
            <a:r>
              <a:rPr lang="ru-RU" sz="3600" dirty="0"/>
              <a:t>.</a:t>
            </a:r>
            <a:r>
              <a:rPr lang="en-US" sz="3600" dirty="0"/>
              <a:t> </a:t>
            </a:r>
            <a:r>
              <a:rPr lang="ru-RU" sz="3600" dirty="0"/>
              <a:t>Верхние уровни.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824436"/>
            <a:ext cx="8591550" cy="51498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rgbClr val="001133"/>
                </a:solidFill>
              </a:rPr>
              <a:t>Ввод адреса сайта. 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1133"/>
                </a:solidFill>
              </a:rPr>
              <a:t>Браузер отправляет запрос на сервер (на котором хранится эта веб-страница). 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1133"/>
                </a:solidFill>
              </a:rPr>
              <a:t>Адрес – это данные.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rgbClr val="001133"/>
                </a:solidFill>
              </a:rPr>
              <a:t>Браузер – это  7 уровень модели </a:t>
            </a:r>
            <a:r>
              <a:rPr lang="en-US" dirty="0">
                <a:solidFill>
                  <a:srgbClr val="001133"/>
                </a:solidFill>
              </a:rPr>
              <a:t>OSI</a:t>
            </a:r>
          </a:p>
          <a:p>
            <a:pPr marL="228600" lvl="1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1133"/>
              </a:solidFill>
            </a:endParaRPr>
          </a:p>
          <a:p>
            <a:pPr marL="228600" lvl="1">
              <a:lnSpc>
                <a:spcPct val="100000"/>
              </a:lnSpc>
              <a:spcBef>
                <a:spcPts val="0"/>
              </a:spcBef>
            </a:pPr>
            <a:endParaRPr lang="ru-RU" sz="1200" dirty="0"/>
          </a:p>
          <a:p>
            <a:pPr marL="2286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6 </a:t>
            </a:r>
            <a:r>
              <a:rPr lang="ru-RU" sz="2000" dirty="0"/>
              <a:t>уровень - компьютер преобразует строку текста (адреса) в формат передачи далее на нижний уровень</a:t>
            </a:r>
          </a:p>
          <a:p>
            <a:pPr marL="228600" lvl="1">
              <a:lnSpc>
                <a:spcPct val="100000"/>
              </a:lnSpc>
              <a:spcBef>
                <a:spcPts val="0"/>
              </a:spcBef>
            </a:pPr>
            <a:endParaRPr lang="ru-RU" dirty="0"/>
          </a:p>
          <a:p>
            <a:pPr marL="228600" lvl="1">
              <a:lnSpc>
                <a:spcPct val="100000"/>
              </a:lnSpc>
              <a:spcBef>
                <a:spcPts val="0"/>
              </a:spcBef>
            </a:pPr>
            <a:endParaRPr lang="ru-RU" sz="900" dirty="0"/>
          </a:p>
          <a:p>
            <a:pPr marL="228600"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5 уровень - в данном случае нам нет необходимости использовать протоколы (этого уровня), и поэтому данные передаются далее</a:t>
            </a:r>
            <a:r>
              <a:rPr lang="ru-RU" sz="1800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11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47FC1F-AB66-49B0-ABBD-59E56035D677}"/>
              </a:ext>
            </a:extLst>
          </p:cNvPr>
          <p:cNvSpPr/>
          <p:nvPr/>
        </p:nvSpPr>
        <p:spPr>
          <a:xfrm>
            <a:off x="2286002" y="19728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RU" dirty="0">
                <a:solidFill>
                  <a:srgbClr val="225588"/>
                </a:solidFill>
                <a:latin typeface="Trebuchet MS" panose="020B0603020202020204" pitchFamily="34" charset="0"/>
                <a:hlinkClick r:id="rId3"/>
              </a:rPr>
            </a:br>
            <a:endParaRPr lang="ru-RU" dirty="0"/>
          </a:p>
        </p:txBody>
      </p:sp>
      <p:pic>
        <p:nvPicPr>
          <p:cNvPr id="1026" name="Picture 2" descr="ÐÐ°Ð½Ð½ÑÐµ PDU 7 ÑÑÐ¾Ð²Ð½Ñ Ð¼Ð¾Ð´ÐµÐ»Ð¸ OSI">
            <a:extLst>
              <a:ext uri="{FF2B5EF4-FFF2-40B4-BE49-F238E27FC236}">
                <a16:creationId xmlns:a16="http://schemas.microsoft.com/office/drawing/2014/main" id="{BB902BE5-2008-440B-BFAF-39AF57411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3476257"/>
            <a:ext cx="7709567" cy="35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Ð°Ð½Ð½ÑÐµ PDU 6 ÑÑÐ¾Ð²Ð½Ñ Ð¼Ð¾Ð´ÐµÐ»Ð¸ OSI">
            <a:extLst>
              <a:ext uri="{FF2B5EF4-FFF2-40B4-BE49-F238E27FC236}">
                <a16:creationId xmlns:a16="http://schemas.microsoft.com/office/drawing/2014/main" id="{538EC53C-3A4B-40F7-9605-789A347F4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4455714"/>
            <a:ext cx="7709567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Ð°Ð½Ð½ÑÐµ PDU 5 ÑÑÐ¾Ð²Ð½Ñ Ð¼Ð¾Ð´ÐµÐ»Ð¸ OSI">
            <a:extLst>
              <a:ext uri="{FF2B5EF4-FFF2-40B4-BE49-F238E27FC236}">
                <a16:creationId xmlns:a16="http://schemas.microsoft.com/office/drawing/2014/main" id="{3B5ED764-ED02-4B0D-85A9-2F47ECD6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524499"/>
            <a:ext cx="7709567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7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4711"/>
            <a:ext cx="7886700" cy="121721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Модель </a:t>
            </a:r>
            <a:r>
              <a:rPr lang="en-US" sz="3600" dirty="0"/>
              <a:t>OSI</a:t>
            </a:r>
            <a:r>
              <a:rPr lang="ru-RU" sz="3600" dirty="0"/>
              <a:t>.</a:t>
            </a:r>
            <a:r>
              <a:rPr lang="en-US" sz="3600" dirty="0"/>
              <a:t> </a:t>
            </a:r>
            <a:br>
              <a:rPr lang="ru-RU" sz="3600" dirty="0"/>
            </a:br>
            <a:r>
              <a:rPr lang="ru-RU" sz="3600" dirty="0"/>
              <a:t>Пример </a:t>
            </a:r>
            <a:r>
              <a:rPr lang="ru-RU" sz="3600" dirty="0">
                <a:solidFill>
                  <a:srgbClr val="001133"/>
                </a:solidFill>
              </a:rPr>
              <a:t>передача веб-страницы на сервер</a:t>
            </a:r>
            <a:r>
              <a:rPr lang="ru-RU" sz="3600" dirty="0"/>
              <a:t>. Уровни </a:t>
            </a:r>
            <a:r>
              <a:rPr lang="en-US" sz="3600" dirty="0"/>
              <a:t>TCP/IP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581151"/>
            <a:ext cx="8591550" cy="5149848"/>
          </a:xfrm>
        </p:spPr>
        <p:txBody>
          <a:bodyPr>
            <a:normAutofit/>
          </a:bodyPr>
          <a:lstStyle/>
          <a:p>
            <a:pPr marL="266700"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4 уровень - определяется протоколом TCP. </a:t>
            </a:r>
          </a:p>
          <a:p>
            <a:pPr marL="542925" lvl="2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Перед передачей транспортный уровень разбивает данные на сегменты и добавляет к каждому заголовок, </a:t>
            </a:r>
          </a:p>
          <a:p>
            <a:pPr marL="542925" lvl="2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в заголовке содержится информация о логических портах компьютеров </a:t>
            </a:r>
            <a:br>
              <a:rPr lang="ru-RU" dirty="0"/>
            </a:br>
            <a:r>
              <a:rPr lang="ru-RU" dirty="0"/>
              <a:t>с какого данные были посланы (например 1223) и для какого предназначаются (в например 80). </a:t>
            </a:r>
          </a:p>
          <a:p>
            <a:pPr marL="542925" lvl="2">
              <a:lnSpc>
                <a:spcPct val="100000"/>
              </a:lnSpc>
              <a:spcBef>
                <a:spcPts val="0"/>
              </a:spcBef>
            </a:pPr>
            <a:endParaRPr lang="ru-RU" dirty="0"/>
          </a:p>
          <a:p>
            <a:pPr marL="542925" lvl="2">
              <a:lnSpc>
                <a:spcPct val="100000"/>
              </a:lnSpc>
              <a:spcBef>
                <a:spcPts val="0"/>
              </a:spcBef>
            </a:pP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3 уровень – определяется протоколом </a:t>
            </a:r>
            <a:r>
              <a:rPr lang="en-US" sz="2000" dirty="0"/>
              <a:t>IP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Разделяет сегменты на пакеты, к каждому добавляет заголовок.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 заголовке сетевого уровня указываются логические сетевые адреса отправителя (</a:t>
            </a:r>
            <a:r>
              <a:rPr lang="en-US" sz="2000" dirty="0"/>
              <a:t>IP </a:t>
            </a:r>
            <a:r>
              <a:rPr lang="ru-RU" sz="2000" dirty="0"/>
              <a:t>К) и получателя (Сервер).</a:t>
            </a:r>
          </a:p>
          <a:p>
            <a:pPr marL="266700" lvl="1"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 marL="266700" lvl="1">
              <a:lnSpc>
                <a:spcPct val="100000"/>
              </a:lnSpc>
              <a:spcBef>
                <a:spcPts val="0"/>
              </a:spcBef>
            </a:pPr>
            <a:endParaRPr lang="ru-RU" dirty="0"/>
          </a:p>
          <a:p>
            <a:pPr marL="266700" lvl="1">
              <a:lnSpc>
                <a:spcPct val="100000"/>
              </a:lnSpc>
              <a:spcBef>
                <a:spcPts val="0"/>
              </a:spcBef>
            </a:pPr>
            <a:endParaRPr lang="ru-RU" dirty="0"/>
          </a:p>
          <a:p>
            <a:pPr marL="266700" lvl="1"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 marL="266700" lvl="1"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 marL="266700" lvl="1"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 marL="266700" lvl="1"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 marL="542925" lvl="2"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47FC1F-AB66-49B0-ABBD-59E56035D677}"/>
              </a:ext>
            </a:extLst>
          </p:cNvPr>
          <p:cNvSpPr/>
          <p:nvPr/>
        </p:nvSpPr>
        <p:spPr>
          <a:xfrm>
            <a:off x="2266951" y="18204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RU" dirty="0">
                <a:solidFill>
                  <a:srgbClr val="225588"/>
                </a:solidFill>
                <a:latin typeface="Trebuchet MS" panose="020B0603020202020204" pitchFamily="34" charset="0"/>
                <a:hlinkClick r:id="rId3"/>
              </a:rPr>
            </a:br>
            <a:endParaRPr lang="ru-RU" dirty="0"/>
          </a:p>
        </p:txBody>
      </p:sp>
      <p:pic>
        <p:nvPicPr>
          <p:cNvPr id="2050" name="Picture 2" descr="ÐÐ°Ð½Ð½ÑÐµ PDU 4 ÑÑÐ¾Ð²Ð½Ñ Ð¼Ð¾Ð´ÐµÐ»Ð¸ OSI">
            <a:extLst>
              <a:ext uri="{FF2B5EF4-FFF2-40B4-BE49-F238E27FC236}">
                <a16:creationId xmlns:a16="http://schemas.microsoft.com/office/drawing/2014/main" id="{05E4CC35-F023-4317-94D0-9FA12B8C6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1" y="3595112"/>
            <a:ext cx="800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Ð°Ð½Ð½ÑÐµ PDU 3 ÑÑÐ¾Ð²Ð½Ñ Ð¼Ð¾Ð´ÐµÐ»Ð¸ OSI">
            <a:extLst>
              <a:ext uri="{FF2B5EF4-FFF2-40B4-BE49-F238E27FC236}">
                <a16:creationId xmlns:a16="http://schemas.microsoft.com/office/drawing/2014/main" id="{20668977-EFCC-477E-9366-AFBF96BD9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1" y="5472547"/>
            <a:ext cx="800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406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4711"/>
            <a:ext cx="7886700" cy="121721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Модель </a:t>
            </a:r>
            <a:r>
              <a:rPr lang="en-US" sz="3600" dirty="0"/>
              <a:t>OSI</a:t>
            </a:r>
            <a:r>
              <a:rPr lang="ru-RU" sz="3600" dirty="0"/>
              <a:t>.</a:t>
            </a:r>
            <a:r>
              <a:rPr lang="en-US" sz="3600" dirty="0"/>
              <a:t> </a:t>
            </a:r>
            <a:br>
              <a:rPr lang="ru-RU" sz="3600" dirty="0"/>
            </a:br>
            <a:r>
              <a:rPr lang="ru-RU" sz="3600" dirty="0"/>
              <a:t>Пример </a:t>
            </a:r>
            <a:r>
              <a:rPr lang="ru-RU" sz="3600" dirty="0">
                <a:solidFill>
                  <a:srgbClr val="001133"/>
                </a:solidFill>
              </a:rPr>
              <a:t>передача веб-страницы на сервер</a:t>
            </a:r>
            <a:r>
              <a:rPr lang="ru-RU" sz="3600" dirty="0"/>
              <a:t>. Нижние уровни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803401"/>
            <a:ext cx="8591550" cy="3959224"/>
          </a:xfrm>
        </p:spPr>
        <p:txBody>
          <a:bodyPr>
            <a:normAutofit/>
          </a:bodyPr>
          <a:lstStyle/>
          <a:p>
            <a:r>
              <a:rPr lang="ru-RU" sz="2000" dirty="0"/>
              <a:t>2 уровень – совокупность </a:t>
            </a:r>
            <a:r>
              <a:rPr lang="en-US" sz="2000" dirty="0"/>
              <a:t>MAC </a:t>
            </a:r>
            <a:r>
              <a:rPr lang="ru-RU" sz="2000" dirty="0"/>
              <a:t>и </a:t>
            </a:r>
            <a:r>
              <a:rPr lang="en-US" sz="2000" dirty="0"/>
              <a:t>LLC </a:t>
            </a:r>
            <a:r>
              <a:rPr lang="ru-RU" sz="2000" dirty="0"/>
              <a:t>подуровней. </a:t>
            </a:r>
          </a:p>
          <a:p>
            <a:pPr lvl="1"/>
            <a:r>
              <a:rPr lang="ru-RU" sz="2000" dirty="0"/>
              <a:t>Пакеты делятся на фреймы (кадры) </a:t>
            </a:r>
            <a:r>
              <a:rPr lang="en-US" sz="2000" dirty="0"/>
              <a:t>(LLC </a:t>
            </a:r>
            <a:r>
              <a:rPr lang="ru-RU" sz="2000" dirty="0"/>
              <a:t>подуровень).</a:t>
            </a:r>
          </a:p>
          <a:p>
            <a:pPr lvl="1"/>
            <a:r>
              <a:rPr lang="ru-RU" sz="2000" dirty="0"/>
              <a:t>К фреймам добавляется </a:t>
            </a:r>
            <a:r>
              <a:rPr lang="en-US" sz="2000" dirty="0"/>
              <a:t>MAC </a:t>
            </a:r>
            <a:r>
              <a:rPr lang="ru-RU" sz="2000" dirty="0"/>
              <a:t>адрес – адрес сетевого устройства, физический адрес.</a:t>
            </a:r>
          </a:p>
          <a:p>
            <a:pPr lvl="1"/>
            <a:endParaRPr lang="ru-RU" sz="2000" dirty="0"/>
          </a:p>
          <a:p>
            <a:pPr lvl="1"/>
            <a:endParaRPr lang="ru-RU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1 уровень –кадры передаются уже в виде сигналов битов и следуют через другие сетевые устройства в пункт назначения.</a:t>
            </a:r>
          </a:p>
          <a:p>
            <a:pPr marL="266700" lvl="1"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 marL="542925" lvl="2"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47FC1F-AB66-49B0-ABBD-59E56035D677}"/>
              </a:ext>
            </a:extLst>
          </p:cNvPr>
          <p:cNvSpPr/>
          <p:nvPr/>
        </p:nvSpPr>
        <p:spPr>
          <a:xfrm>
            <a:off x="2209800" y="196334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RU" dirty="0">
                <a:solidFill>
                  <a:srgbClr val="225588"/>
                </a:solidFill>
                <a:latin typeface="Trebuchet MS" panose="020B0603020202020204" pitchFamily="34" charset="0"/>
                <a:hlinkClick r:id="rId3"/>
              </a:rPr>
            </a:br>
            <a:endParaRPr lang="ru-RU" dirty="0"/>
          </a:p>
        </p:txBody>
      </p:sp>
      <p:pic>
        <p:nvPicPr>
          <p:cNvPr id="3074" name="Picture 2" descr="ÐÐ°Ð½Ð½ÑÐµ PDU 2 ÑÑÐ¾Ð²Ð½Ñ Ð¼Ð¾Ð´ÐµÐ»Ð¸ OSI">
            <a:extLst>
              <a:ext uri="{FF2B5EF4-FFF2-40B4-BE49-F238E27FC236}">
                <a16:creationId xmlns:a16="http://schemas.microsoft.com/office/drawing/2014/main" id="{A11D922A-1955-4652-B59D-F9C37ECD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3237835"/>
            <a:ext cx="7010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Ð°Ð½Ð½ÑÐµ PDU 1 ÑÑÐ¾Ð²Ð½Ñ Ð¼Ð¾Ð´ÐµÐ»Ð¸ OSI">
            <a:extLst>
              <a:ext uri="{FF2B5EF4-FFF2-40B4-BE49-F238E27FC236}">
                <a16:creationId xmlns:a16="http://schemas.microsoft.com/office/drawing/2014/main" id="{13084CC1-1242-4F29-AC92-1F5DFEC55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4572000"/>
            <a:ext cx="68865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672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4" y="214711"/>
            <a:ext cx="8763000" cy="1217215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Модель </a:t>
            </a:r>
            <a:r>
              <a:rPr lang="en-US" sz="3600" dirty="0"/>
              <a:t>OSI</a:t>
            </a:r>
            <a:r>
              <a:rPr lang="ru-RU" sz="3600" dirty="0"/>
              <a:t>.</a:t>
            </a:r>
            <a:r>
              <a:rPr lang="en-US" sz="3600" dirty="0"/>
              <a:t> </a:t>
            </a:r>
            <a:br>
              <a:rPr lang="ru-RU" sz="3600" dirty="0"/>
            </a:br>
            <a:r>
              <a:rPr lang="ru-RU" sz="3600" dirty="0"/>
              <a:t>Пример </a:t>
            </a:r>
            <a:r>
              <a:rPr lang="ru-RU" sz="3600" dirty="0">
                <a:solidFill>
                  <a:srgbClr val="001133"/>
                </a:solidFill>
              </a:rPr>
              <a:t>передача веб-страницы на сервер</a:t>
            </a:r>
            <a:r>
              <a:rPr lang="ru-RU" sz="3600" dirty="0"/>
              <a:t>. </a:t>
            </a:r>
            <a:br>
              <a:rPr lang="ru-RU" sz="3600" dirty="0"/>
            </a:br>
            <a:r>
              <a:rPr lang="ru-RU" sz="3600" dirty="0"/>
              <a:t>Передача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4" y="1582341"/>
            <a:ext cx="8591550" cy="1643460"/>
          </a:xfrm>
        </p:spPr>
        <p:txBody>
          <a:bodyPr>
            <a:normAutofit/>
          </a:bodyPr>
          <a:lstStyle/>
          <a:p>
            <a:r>
              <a:rPr lang="ru-RU" sz="2000" dirty="0"/>
              <a:t>По физическому уровню фреймы передаются на сервер через сеть, включающую несколько коммутационных устройств.</a:t>
            </a:r>
          </a:p>
          <a:p>
            <a:pPr lvl="1"/>
            <a:r>
              <a:rPr lang="ru-RU" sz="2000" dirty="0"/>
              <a:t>Внутри сети используются коммутаторы, мосты, повторители, </a:t>
            </a:r>
            <a:r>
              <a:rPr lang="ru-RU" sz="2000" dirty="0" err="1"/>
              <a:t>хабы</a:t>
            </a:r>
            <a:endParaRPr lang="ru-RU" sz="2000" dirty="0"/>
          </a:p>
          <a:p>
            <a:pPr lvl="1"/>
            <a:r>
              <a:rPr lang="ru-RU" sz="2000" dirty="0"/>
              <a:t>Для межсетевого взаимодействия используются маршрутизаторы (роутеры)</a:t>
            </a:r>
          </a:p>
          <a:p>
            <a:pPr marL="266700" lvl="1">
              <a:lnSpc>
                <a:spcPct val="100000"/>
              </a:lnSpc>
              <a:spcBef>
                <a:spcPts val="0"/>
              </a:spcBef>
            </a:pPr>
            <a:endParaRPr lang="ru-RU" dirty="0"/>
          </a:p>
          <a:p>
            <a:pPr marL="266700" lvl="1"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 marL="266700" lvl="1"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 marL="266700" lvl="1"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 marL="266700" lvl="1"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 marL="542925" lvl="2"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47FC1F-AB66-49B0-ABBD-59E56035D677}"/>
              </a:ext>
            </a:extLst>
          </p:cNvPr>
          <p:cNvSpPr/>
          <p:nvPr/>
        </p:nvSpPr>
        <p:spPr>
          <a:xfrm>
            <a:off x="2286000" y="158234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RU" dirty="0">
                <a:solidFill>
                  <a:srgbClr val="225588"/>
                </a:solidFill>
                <a:latin typeface="Trebuchet MS" panose="020B0603020202020204" pitchFamily="34" charset="0"/>
                <a:hlinkClick r:id="rId3"/>
              </a:rPr>
            </a:br>
            <a:endParaRPr lang="ru-RU" dirty="0"/>
          </a:p>
        </p:txBody>
      </p:sp>
      <p:pic>
        <p:nvPicPr>
          <p:cNvPr id="4098" name="Picture 2" descr="ÐÑÐ¾ÑÐµÑÑ Ð¿ÐµÑÐµÐ´Ð°ÑÐ¸ Ð´Ð°Ð½Ð½ÑÑ Ð¾Ñ Ð¾Ð´Ð½Ð¾Ð³Ð¾ ÐºÐ¾Ð¼Ð¿ÑÑÑÐµÑÐ° Ðº Ð´ÑÑÐ³Ð¾Ð¼Ñ (ÑÐµÑÐ²ÐµÑÑ) ÑÐµÑÐµÐ· ÑÐµÑÐµÐ²ÑÐµ ÑÑÑÑÐ¾Ð¹ÑÑÐ²Ð° (Ð¼Ð°ÑÑÑÑÑÐ¸Ð·Ð°ÑÐ¾Ñ Ð¸ ÐºÐ¾Ð¼Ð¼ÑÑÐ°ÑÐ¾Ñ)">
            <a:extLst>
              <a:ext uri="{FF2B5EF4-FFF2-40B4-BE49-F238E27FC236}">
                <a16:creationId xmlns:a16="http://schemas.microsoft.com/office/drawing/2014/main" id="{F3722D3D-9CF0-46B3-A6EE-7C5B4AFD1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2" y="3225800"/>
            <a:ext cx="8845133" cy="311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33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711"/>
            <a:ext cx="8515350" cy="121721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Модель </a:t>
            </a:r>
            <a:r>
              <a:rPr lang="en-US" sz="4000" dirty="0"/>
              <a:t>OSI</a:t>
            </a:r>
            <a:r>
              <a:rPr lang="ru-RU" sz="4000" dirty="0"/>
              <a:t>.</a:t>
            </a:r>
            <a:r>
              <a:rPr lang="en-US" sz="4000" dirty="0"/>
              <a:t> </a:t>
            </a:r>
            <a:br>
              <a:rPr lang="ru-RU" sz="4000" dirty="0"/>
            </a:br>
            <a:r>
              <a:rPr lang="ru-RU" sz="4000" dirty="0"/>
              <a:t>Пример </a:t>
            </a:r>
            <a:r>
              <a:rPr lang="ru-RU" sz="4000" dirty="0">
                <a:solidFill>
                  <a:srgbClr val="001133"/>
                </a:solidFill>
              </a:rPr>
              <a:t>передача веб-страницы на сервер</a:t>
            </a:r>
            <a:r>
              <a:rPr lang="ru-RU" sz="4000" dirty="0"/>
              <a:t>. Прием данных.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582341"/>
            <a:ext cx="8591550" cy="51498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200" dirty="0"/>
              <a:t>Сетевая карта сервера принимает биты (</a:t>
            </a:r>
            <a:r>
              <a:rPr lang="ru-RU" sz="2200" b="1" dirty="0"/>
              <a:t>физический уровень</a:t>
            </a:r>
            <a:r>
              <a:rPr lang="ru-RU" sz="2200" dirty="0"/>
              <a:t>) и преобразует их в кадры (для канального уровня).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200" b="1" dirty="0"/>
              <a:t>Канальный уровень</a:t>
            </a:r>
            <a:r>
              <a:rPr lang="ru-RU" sz="2200" dirty="0"/>
              <a:t>: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ru-RU" sz="2200" dirty="0"/>
              <a:t>проверка МАС-адреса (физический адрес) получателя иначе кадр будет уничтожен </a:t>
            </a:r>
            <a:r>
              <a:rPr lang="en-US" sz="2200" dirty="0"/>
              <a:t>(MAC </a:t>
            </a:r>
            <a:r>
              <a:rPr lang="ru-RU" sz="2200" dirty="0"/>
              <a:t>подуровень).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ru-RU" sz="2200" dirty="0"/>
              <a:t>Проверка контрольной суммы пакетов </a:t>
            </a:r>
            <a:r>
              <a:rPr lang="en-US" sz="2200" dirty="0"/>
              <a:t>(LLC </a:t>
            </a:r>
            <a:r>
              <a:rPr lang="ru-RU" sz="2200" dirty="0"/>
              <a:t>подуровень).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200" b="1" dirty="0"/>
              <a:t>Сетевой уровень</a:t>
            </a:r>
            <a:r>
              <a:rPr lang="ru-RU" sz="2200" dirty="0"/>
              <a:t>: проверка логического адреса (IP-адреса).</a:t>
            </a:r>
          </a:p>
          <a:p>
            <a:pPr marL="542925" lvl="2"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47FC1F-AB66-49B0-ABBD-59E56035D677}"/>
              </a:ext>
            </a:extLst>
          </p:cNvPr>
          <p:cNvSpPr/>
          <p:nvPr/>
        </p:nvSpPr>
        <p:spPr>
          <a:xfrm>
            <a:off x="2286000" y="158234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RU" dirty="0">
                <a:solidFill>
                  <a:srgbClr val="225588"/>
                </a:solidFill>
                <a:latin typeface="Trebuchet MS" panose="020B0603020202020204" pitchFamily="34" charset="0"/>
                <a:hlinkClick r:id="rId3"/>
              </a:rPr>
            </a:br>
            <a:endParaRPr lang="ru-RU" dirty="0"/>
          </a:p>
        </p:txBody>
      </p:sp>
      <p:pic>
        <p:nvPicPr>
          <p:cNvPr id="6" name="Picture 2" descr="ÐÑÐ¾ÑÐµÑÑ Ð¿ÐµÑÐµÐ´Ð°ÑÐ¸ Ð´Ð°Ð½Ð½ÑÑ Ð¾Ñ Ð¾Ð´Ð½Ð¾Ð³Ð¾ ÐºÐ¾Ð¼Ð¿ÑÑÑÐµÑÐ° Ðº Ð´ÑÑÐ³Ð¾Ð¼Ñ (ÑÐµÑÐ²ÐµÑÑ) ÑÐµÑÐµÐ· ÑÐµÑÐµÐ²ÑÐµ ÑÑÑÑÐ¾Ð¹ÑÑÐ²Ð° (Ð¼Ð°ÑÑÑÑÑÐ¸Ð·Ð°ÑÐ¾Ñ Ð¸ ÐºÐ¾Ð¼Ð¼ÑÑÐ°ÑÐ¾Ñ)">
            <a:extLst>
              <a:ext uri="{FF2B5EF4-FFF2-40B4-BE49-F238E27FC236}">
                <a16:creationId xmlns:a16="http://schemas.microsoft.com/office/drawing/2014/main" id="{D6E56AA1-7E56-47EA-B246-55516174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4226347"/>
            <a:ext cx="6991350" cy="24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875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711"/>
            <a:ext cx="8515350" cy="121721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Модель </a:t>
            </a:r>
            <a:r>
              <a:rPr lang="en-US" sz="4000" dirty="0"/>
              <a:t>OSI</a:t>
            </a:r>
            <a:r>
              <a:rPr lang="ru-RU" sz="4000" dirty="0"/>
              <a:t>.</a:t>
            </a:r>
            <a:r>
              <a:rPr lang="en-US" sz="4000" dirty="0"/>
              <a:t> </a:t>
            </a:r>
            <a:br>
              <a:rPr lang="ru-RU" sz="4000" dirty="0"/>
            </a:br>
            <a:r>
              <a:rPr lang="ru-RU" sz="4000" dirty="0"/>
              <a:t>Пример </a:t>
            </a:r>
            <a:r>
              <a:rPr lang="ru-RU" sz="4000" dirty="0">
                <a:solidFill>
                  <a:srgbClr val="001133"/>
                </a:solidFill>
              </a:rPr>
              <a:t>передача веб-страницы на сервер</a:t>
            </a:r>
            <a:r>
              <a:rPr lang="ru-RU" sz="4000" dirty="0"/>
              <a:t>. Прием данных.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8" y="1582341"/>
            <a:ext cx="8801101" cy="296108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200" b="1" dirty="0"/>
              <a:t>Транспортный уровень</a:t>
            </a:r>
            <a:r>
              <a:rPr lang="ru-RU" sz="2200" dirty="0"/>
              <a:t>: </a:t>
            </a:r>
          </a:p>
          <a:p>
            <a:pPr marL="361950" lvl="1">
              <a:lnSpc>
                <a:spcPct val="110000"/>
              </a:lnSpc>
              <a:spcBef>
                <a:spcPts val="0"/>
              </a:spcBef>
            </a:pPr>
            <a:r>
              <a:rPr lang="ru-RU" sz="2200" dirty="0"/>
              <a:t>проверяется информация из заголовка, что за сегмент, какой используется протокол, для какого логического порта предназначается и т.п.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ru-RU" sz="2200" dirty="0"/>
              <a:t>когда данные упаковывали в сегмент использовался 80 порт веб-сервере должен быть открыт этот порт.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200" b="1" dirty="0"/>
              <a:t>На верхних уровнях </a:t>
            </a:r>
            <a:r>
              <a:rPr lang="ru-RU" sz="2200" dirty="0"/>
              <a:t>запрос</a:t>
            </a:r>
            <a:r>
              <a:rPr lang="ru-RU" sz="2200" b="1" dirty="0"/>
              <a:t> </a:t>
            </a:r>
            <a:r>
              <a:rPr lang="ru-RU" sz="2200" dirty="0"/>
              <a:t>(введенный адрес сайта) обрабатывается веб-сервером (проверяется, доступна-ли запрашиваемая веб-страничка).</a:t>
            </a:r>
          </a:p>
          <a:p>
            <a:pPr marL="266700" lvl="1"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 marL="266700" lvl="1"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 marL="266700" lvl="1"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 marL="542925" lvl="2"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47FC1F-AB66-49B0-ABBD-59E56035D677}"/>
              </a:ext>
            </a:extLst>
          </p:cNvPr>
          <p:cNvSpPr/>
          <p:nvPr/>
        </p:nvSpPr>
        <p:spPr>
          <a:xfrm>
            <a:off x="2286000" y="158234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RU" dirty="0">
                <a:solidFill>
                  <a:srgbClr val="225588"/>
                </a:solidFill>
                <a:latin typeface="Trebuchet MS" panose="020B0603020202020204" pitchFamily="34" charset="0"/>
                <a:hlinkClick r:id="rId3"/>
              </a:rPr>
            </a:br>
            <a:endParaRPr lang="ru-RU" dirty="0"/>
          </a:p>
        </p:txBody>
      </p:sp>
      <p:pic>
        <p:nvPicPr>
          <p:cNvPr id="6" name="Picture 2" descr="ÐÑÐ¾ÑÐµÑÑ Ð¿ÐµÑÐµÐ´Ð°ÑÐ¸ Ð´Ð°Ð½Ð½ÑÑ Ð¾Ñ Ð¾Ð´Ð½Ð¾Ð³Ð¾ ÐºÐ¾Ð¼Ð¿ÑÑÑÐµÑÐ° Ðº Ð´ÑÑÐ³Ð¾Ð¼Ñ (ÑÐµÑÐ²ÐµÑÑ) ÑÐµÑÐµÐ· ÑÐµÑÐµÐ²ÑÐµ ÑÑÑÑÐ¾Ð¹ÑÑÐ²Ð° (Ð¼Ð°ÑÑÑÑÑÐ¸Ð·Ð°ÑÐ¾Ñ Ð¸ ÐºÐ¾Ð¼Ð¼ÑÑÐ°ÑÐ¾Ñ)">
            <a:extLst>
              <a:ext uri="{FF2B5EF4-FFF2-40B4-BE49-F238E27FC236}">
                <a16:creationId xmlns:a16="http://schemas.microsoft.com/office/drawing/2014/main" id="{31DF5D05-F8F4-4778-A31D-B9A1DD73B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4104156"/>
            <a:ext cx="7215297" cy="253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05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2" y="267498"/>
            <a:ext cx="7886700" cy="563561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Эталонные модели и стеки протоколов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15" y="886085"/>
            <a:ext cx="8211635" cy="176186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b="1" dirty="0"/>
              <a:t>сетевая модель</a:t>
            </a:r>
            <a:r>
              <a:rPr lang="ru-RU" dirty="0"/>
              <a:t> - это модель взаимодействия сетевых протоколов.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Протоколы - это стандарты, которые определяют каким образом, будут обмениваться данными различные программы.</a:t>
            </a:r>
          </a:p>
        </p:txBody>
      </p:sp>
      <p:pic>
        <p:nvPicPr>
          <p:cNvPr id="1026" name="Picture 2" descr="Ð­ÑÐ°Ð»Ð¾Ð½Ð½Ð°Ñ ÑÐµÑÐµÐ²Ð°Ñ Ð¼Ð¾Ð´ÐµÐ»Ñ OSI">
            <a:extLst>
              <a:ext uri="{FF2B5EF4-FFF2-40B4-BE49-F238E27FC236}">
                <a16:creationId xmlns:a16="http://schemas.microsoft.com/office/drawing/2014/main" id="{0A5F68FE-F526-4F0B-AE66-A032A3970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5573"/>
          <a:stretch/>
        </p:blipFill>
        <p:spPr bwMode="auto">
          <a:xfrm>
            <a:off x="4648201" y="2797350"/>
            <a:ext cx="2124000" cy="384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C059699-57CC-423C-A23F-9F1884C9DAD0}"/>
              </a:ext>
            </a:extLst>
          </p:cNvPr>
          <p:cNvSpPr/>
          <p:nvPr/>
        </p:nvSpPr>
        <p:spPr>
          <a:xfrm>
            <a:off x="2790826" y="3146422"/>
            <a:ext cx="1781174" cy="345281"/>
          </a:xfrm>
          <a:prstGeom prst="roundRect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HTTP, FTP, DNS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ACE2F3E-D3A8-4160-979C-54F565322E80}"/>
              </a:ext>
            </a:extLst>
          </p:cNvPr>
          <p:cNvSpPr/>
          <p:nvPr/>
        </p:nvSpPr>
        <p:spPr>
          <a:xfrm>
            <a:off x="2790826" y="3672202"/>
            <a:ext cx="1781174" cy="345281"/>
          </a:xfrm>
          <a:prstGeom prst="round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ASC II, MPEG, JPG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3E4DC72-122B-44FF-AEED-3D4DFB785F63}"/>
              </a:ext>
            </a:extLst>
          </p:cNvPr>
          <p:cNvSpPr/>
          <p:nvPr/>
        </p:nvSpPr>
        <p:spPr>
          <a:xfrm>
            <a:off x="2790826" y="4197982"/>
            <a:ext cx="1781174" cy="345281"/>
          </a:xfrm>
          <a:prstGeom prst="roundRect">
            <a:avLst/>
          </a:prstGeom>
          <a:solidFill>
            <a:srgbClr val="CCC2D9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RPC, PAP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B4331E4-18BE-42FE-BF3D-D662351953BB}"/>
              </a:ext>
            </a:extLst>
          </p:cNvPr>
          <p:cNvSpPr/>
          <p:nvPr/>
        </p:nvSpPr>
        <p:spPr>
          <a:xfrm>
            <a:off x="2790826" y="4718137"/>
            <a:ext cx="1781174" cy="345281"/>
          </a:xfrm>
          <a:prstGeom prst="roundRect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TCP, UDP, SCTP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EA2F439-0CD1-4390-A589-A4469DBCD93F}"/>
              </a:ext>
            </a:extLst>
          </p:cNvPr>
          <p:cNvSpPr/>
          <p:nvPr/>
        </p:nvSpPr>
        <p:spPr>
          <a:xfrm>
            <a:off x="2790826" y="5238292"/>
            <a:ext cx="1781174" cy="345281"/>
          </a:xfrm>
          <a:prstGeom prst="roundRect">
            <a:avLst/>
          </a:prstGeom>
          <a:solidFill>
            <a:srgbClr val="D9969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IP, RIP, IPX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10FEE89-5992-42AE-BBDE-0C29847D40BE}"/>
              </a:ext>
            </a:extLst>
          </p:cNvPr>
          <p:cNvSpPr/>
          <p:nvPr/>
        </p:nvSpPr>
        <p:spPr>
          <a:xfrm>
            <a:off x="2790826" y="5758447"/>
            <a:ext cx="1781174" cy="345281"/>
          </a:xfrm>
          <a:prstGeom prst="roundRect">
            <a:avLst/>
          </a:prstGeom>
          <a:solidFill>
            <a:srgbClr val="BFCFE2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Ethernet 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589D94D-FE69-42BD-A4F5-A136134BFDA3}"/>
              </a:ext>
            </a:extLst>
          </p:cNvPr>
          <p:cNvSpPr/>
          <p:nvPr/>
        </p:nvSpPr>
        <p:spPr>
          <a:xfrm>
            <a:off x="2790826" y="6278602"/>
            <a:ext cx="1781174" cy="345281"/>
          </a:xfrm>
          <a:prstGeom prst="roundRect">
            <a:avLst/>
          </a:prstGeom>
          <a:solidFill>
            <a:srgbClr val="548BD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WIFI, RJ45,..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8E4C29B-01B4-49AD-8811-B9148E3A2401}"/>
              </a:ext>
            </a:extLst>
          </p:cNvPr>
          <p:cNvSpPr/>
          <p:nvPr/>
        </p:nvSpPr>
        <p:spPr>
          <a:xfrm>
            <a:off x="2790824" y="2742324"/>
            <a:ext cx="1866899" cy="34528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Примеры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710A0AF-55CC-4AF0-9728-9BF16C4B7937}"/>
              </a:ext>
            </a:extLst>
          </p:cNvPr>
          <p:cNvSpPr/>
          <p:nvPr/>
        </p:nvSpPr>
        <p:spPr>
          <a:xfrm>
            <a:off x="234315" y="5664073"/>
            <a:ext cx="2413635" cy="412877"/>
          </a:xfrm>
          <a:prstGeom prst="roundRect">
            <a:avLst/>
          </a:prstGeom>
          <a:solidFill>
            <a:srgbClr val="BFCFE2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1700" dirty="0">
                <a:solidFill>
                  <a:schemeClr val="tx1"/>
                </a:solidFill>
              </a:rPr>
              <a:t>Сетевая карта, коммутатор, мост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3E68DAB-EFB6-4539-B763-CFDDA099F10D}"/>
              </a:ext>
            </a:extLst>
          </p:cNvPr>
          <p:cNvSpPr/>
          <p:nvPr/>
        </p:nvSpPr>
        <p:spPr>
          <a:xfrm>
            <a:off x="234315" y="6184227"/>
            <a:ext cx="2413635" cy="489623"/>
          </a:xfrm>
          <a:prstGeom prst="roundRect">
            <a:avLst/>
          </a:prstGeom>
          <a:solidFill>
            <a:srgbClr val="548BD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</a:rPr>
              <a:t>Повторитель, </a:t>
            </a:r>
            <a:r>
              <a:rPr lang="ru-RU" sz="1700" dirty="0" err="1">
                <a:solidFill>
                  <a:schemeClr val="tx1"/>
                </a:solidFill>
              </a:rPr>
              <a:t>хаб</a:t>
            </a:r>
            <a:r>
              <a:rPr lang="ru-RU" sz="1700" dirty="0">
                <a:solidFill>
                  <a:schemeClr val="tx1"/>
                </a:solidFill>
              </a:rPr>
              <a:t> (концентратор) 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D724895-424F-4546-89C6-C70C6F8E199E}"/>
              </a:ext>
            </a:extLst>
          </p:cNvPr>
          <p:cNvSpPr/>
          <p:nvPr/>
        </p:nvSpPr>
        <p:spPr>
          <a:xfrm>
            <a:off x="234315" y="3123865"/>
            <a:ext cx="2413635" cy="1939554"/>
          </a:xfrm>
          <a:prstGeom prst="roundRect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</a:rPr>
              <a:t>Программное обеспечение (ПО)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8A1B808-51DC-4FD3-8CC7-D09C8857C86E}"/>
              </a:ext>
            </a:extLst>
          </p:cNvPr>
          <p:cNvSpPr/>
          <p:nvPr/>
        </p:nvSpPr>
        <p:spPr>
          <a:xfrm>
            <a:off x="234315" y="5143918"/>
            <a:ext cx="2413635" cy="520155"/>
          </a:xfrm>
          <a:prstGeom prst="roundRect">
            <a:avLst/>
          </a:prstGeom>
          <a:solidFill>
            <a:srgbClr val="D9969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1700" dirty="0">
                <a:solidFill>
                  <a:schemeClr val="tx1"/>
                </a:solidFill>
              </a:rPr>
              <a:t>Маршрутизатор (роутер) с ПО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11ABD62-3880-40A2-947A-CF3ABB3FFEE9}"/>
              </a:ext>
            </a:extLst>
          </p:cNvPr>
          <p:cNvSpPr/>
          <p:nvPr/>
        </p:nvSpPr>
        <p:spPr>
          <a:xfrm>
            <a:off x="390526" y="2671307"/>
            <a:ext cx="2257424" cy="34528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Реализация</a:t>
            </a:r>
          </a:p>
        </p:txBody>
      </p:sp>
      <p:pic>
        <p:nvPicPr>
          <p:cNvPr id="23" name="Picture 2" descr="Ð­ÑÐ°Ð»Ð¾Ð½Ð½Ð°Ñ ÑÐµÑÐµÐ²Ð°Ñ Ð¼Ð¾Ð´ÐµÐ»Ñ OSI Ð¸ ÑÑÐ°Ð»Ð¾Ð½Ð½Ð°Ñ ÑÐµÑÐµÐ²Ð°Ñ Ð¼Ð¾Ð´ÐµÐ»Ñ TCP/IP Ð¸Ð»Ð¸ Ð¼Ð¾Ð´ÐµÐ»Ñ DOD">
            <a:extLst>
              <a:ext uri="{FF2B5EF4-FFF2-40B4-BE49-F238E27FC236}">
                <a16:creationId xmlns:a16="http://schemas.microsoft.com/office/drawing/2014/main" id="{C4673403-0EC8-4A6C-914B-459CED230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3" r="-989"/>
          <a:stretch/>
        </p:blipFill>
        <p:spPr bwMode="auto">
          <a:xfrm>
            <a:off x="6848402" y="2771776"/>
            <a:ext cx="2196000" cy="390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812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4" y="214712"/>
            <a:ext cx="8553452" cy="10795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Модель </a:t>
            </a:r>
            <a:r>
              <a:rPr lang="en-US" sz="4000" dirty="0"/>
              <a:t>OSI</a:t>
            </a:r>
            <a:r>
              <a:rPr lang="ru-RU" sz="4000" dirty="0"/>
              <a:t>.</a:t>
            </a:r>
            <a:r>
              <a:rPr lang="en-US" sz="4000" dirty="0"/>
              <a:t> </a:t>
            </a:r>
            <a:r>
              <a:rPr lang="ru-RU" sz="4000" dirty="0"/>
              <a:t>Пример </a:t>
            </a:r>
            <a:r>
              <a:rPr lang="ru-RU" sz="4000" dirty="0">
                <a:solidFill>
                  <a:srgbClr val="001133"/>
                </a:solidFill>
              </a:rPr>
              <a:t>передача веб-страницы на сервер</a:t>
            </a:r>
            <a:r>
              <a:rPr lang="ru-RU" sz="4000" dirty="0"/>
              <a:t>. Ответ сервера.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4" y="1393826"/>
            <a:ext cx="8591550" cy="51498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Если запрашиваемая страница найдена на сервере, </a:t>
            </a:r>
          </a:p>
          <a:p>
            <a:pPr marL="447675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Страница (текст, изображения, музыка) преобразуется в формат передачи данных.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Большой объём данных делится на части.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Протокол </a:t>
            </a:r>
            <a:r>
              <a:rPr lang="en-US" sz="2000" dirty="0"/>
              <a:t>TCP </a:t>
            </a:r>
            <a:r>
              <a:rPr lang="ru-RU" sz="2000" dirty="0"/>
              <a:t>отправляет сегменты на порт назначения, с которого был запрос (1223).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Сегмент преобразуется в пакет, в заголовке IP-адрес ПК.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Сегменты делятся на фреймы и отправляется обратно.</a:t>
            </a:r>
          </a:p>
          <a:p>
            <a:pPr marL="542925" lvl="2"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</p:txBody>
      </p:sp>
      <p:pic>
        <p:nvPicPr>
          <p:cNvPr id="6" name="Picture 2" descr="ÐÑÐ¾ÑÐµÑÑ Ð¿ÐµÑÐµÐ´Ð°ÑÐ¸ Ð´Ð°Ð½Ð½ÑÑ Ð¾Ñ Ð¾Ð´Ð½Ð¾Ð³Ð¾ ÐºÐ¾Ð¼Ð¿ÑÑÑÐµÑÐ° Ðº Ð´ÑÑÐ³Ð¾Ð¼Ñ (ÑÐµÑÐ²ÐµÑÑ) ÑÐµÑÐµÐ· ÑÐµÑÐµÐ²ÑÐµ ÑÑÑÑÐ¾Ð¹ÑÑÐ²Ð° (Ð¼Ð°ÑÑÑÑÑÐ¸Ð·Ð°ÑÐ¾Ñ Ð¸ ÐºÐ¾Ð¼Ð¼ÑÑÐ°ÑÐ¾Ñ)">
            <a:extLst>
              <a:ext uri="{FF2B5EF4-FFF2-40B4-BE49-F238E27FC236}">
                <a16:creationId xmlns:a16="http://schemas.microsoft.com/office/drawing/2014/main" id="{D376725C-AF03-44F3-A495-D3ED7B75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3861178"/>
            <a:ext cx="7905751" cy="278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374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5B6A-DF5D-4F6C-9CE0-50D778A2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DF523F-B63D-428F-8D6C-AE267D0D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62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2" y="267498"/>
            <a:ext cx="7886700" cy="563561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Эталонные модели и стеки протоколов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15" y="886085"/>
            <a:ext cx="8211635" cy="17618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000" b="1" dirty="0"/>
              <a:t>OSI</a:t>
            </a:r>
            <a:r>
              <a:rPr lang="ru-RU" sz="2000" dirty="0"/>
              <a:t> (</a:t>
            </a:r>
            <a:r>
              <a:rPr lang="ru-RU" sz="2000" dirty="0" err="1"/>
              <a:t>Open</a:t>
            </a:r>
            <a:r>
              <a:rPr lang="ru-RU" sz="2000" dirty="0"/>
              <a:t> </a:t>
            </a:r>
            <a:r>
              <a:rPr lang="ru-RU" sz="2000" dirty="0" err="1"/>
              <a:t>System</a:t>
            </a:r>
            <a:r>
              <a:rPr lang="ru-RU" sz="2000" dirty="0"/>
              <a:t> </a:t>
            </a:r>
            <a:r>
              <a:rPr lang="ru-RU" sz="2000" dirty="0" err="1"/>
              <a:t>Interconnection</a:t>
            </a:r>
            <a:r>
              <a:rPr lang="ru-RU" sz="2000" dirty="0"/>
              <a:t>, сетевая модель взаимодействия открытых систем (эталонная модель))</a:t>
            </a:r>
            <a:r>
              <a:rPr lang="en-US" sz="2000" dirty="0"/>
              <a:t> – </a:t>
            </a:r>
            <a:r>
              <a:rPr lang="ru-RU" sz="2000" dirty="0"/>
              <a:t>используется для описания и классификации оборудования, приложений и стандартов в сетях) .</a:t>
            </a:r>
            <a:endParaRPr lang="en-US" sz="2000" dirty="0"/>
          </a:p>
        </p:txBody>
      </p:sp>
      <p:pic>
        <p:nvPicPr>
          <p:cNvPr id="1026" name="Picture 2" descr="Ð­ÑÐ°Ð»Ð¾Ð½Ð½Ð°Ñ ÑÐµÑÐµÐ²Ð°Ñ Ð¼Ð¾Ð´ÐµÐ»Ñ OSI">
            <a:extLst>
              <a:ext uri="{FF2B5EF4-FFF2-40B4-BE49-F238E27FC236}">
                <a16:creationId xmlns:a16="http://schemas.microsoft.com/office/drawing/2014/main" id="{0A5F68FE-F526-4F0B-AE66-A032A3970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5573"/>
          <a:stretch/>
        </p:blipFill>
        <p:spPr bwMode="auto">
          <a:xfrm>
            <a:off x="4648201" y="2797350"/>
            <a:ext cx="2124000" cy="384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C059699-57CC-423C-A23F-9F1884C9DAD0}"/>
              </a:ext>
            </a:extLst>
          </p:cNvPr>
          <p:cNvSpPr/>
          <p:nvPr/>
        </p:nvSpPr>
        <p:spPr>
          <a:xfrm>
            <a:off x="2790826" y="3146422"/>
            <a:ext cx="1781174" cy="345281"/>
          </a:xfrm>
          <a:prstGeom prst="roundRect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HTTP, FTP, DNS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ACE2F3E-D3A8-4160-979C-54F565322E80}"/>
              </a:ext>
            </a:extLst>
          </p:cNvPr>
          <p:cNvSpPr/>
          <p:nvPr/>
        </p:nvSpPr>
        <p:spPr>
          <a:xfrm>
            <a:off x="2790826" y="3672202"/>
            <a:ext cx="1781174" cy="345281"/>
          </a:xfrm>
          <a:prstGeom prst="round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ASC II, MPEG, JPG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3E4DC72-122B-44FF-AEED-3D4DFB785F63}"/>
              </a:ext>
            </a:extLst>
          </p:cNvPr>
          <p:cNvSpPr/>
          <p:nvPr/>
        </p:nvSpPr>
        <p:spPr>
          <a:xfrm>
            <a:off x="2790826" y="4197982"/>
            <a:ext cx="1781174" cy="345281"/>
          </a:xfrm>
          <a:prstGeom prst="roundRect">
            <a:avLst/>
          </a:prstGeom>
          <a:solidFill>
            <a:srgbClr val="CCC2D9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RPC, PAP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B4331E4-18BE-42FE-BF3D-D662351953BB}"/>
              </a:ext>
            </a:extLst>
          </p:cNvPr>
          <p:cNvSpPr/>
          <p:nvPr/>
        </p:nvSpPr>
        <p:spPr>
          <a:xfrm>
            <a:off x="2790826" y="4718137"/>
            <a:ext cx="1781174" cy="345281"/>
          </a:xfrm>
          <a:prstGeom prst="roundRect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TCP, UDP, SCTP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EA2F439-0CD1-4390-A589-A4469DBCD93F}"/>
              </a:ext>
            </a:extLst>
          </p:cNvPr>
          <p:cNvSpPr/>
          <p:nvPr/>
        </p:nvSpPr>
        <p:spPr>
          <a:xfrm>
            <a:off x="2790826" y="5238292"/>
            <a:ext cx="1781174" cy="345281"/>
          </a:xfrm>
          <a:prstGeom prst="roundRect">
            <a:avLst/>
          </a:prstGeom>
          <a:solidFill>
            <a:srgbClr val="D9969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IP, RIP, IPX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10FEE89-5992-42AE-BBDE-0C29847D40BE}"/>
              </a:ext>
            </a:extLst>
          </p:cNvPr>
          <p:cNvSpPr/>
          <p:nvPr/>
        </p:nvSpPr>
        <p:spPr>
          <a:xfrm>
            <a:off x="2790826" y="5758447"/>
            <a:ext cx="1781174" cy="345281"/>
          </a:xfrm>
          <a:prstGeom prst="roundRect">
            <a:avLst/>
          </a:prstGeom>
          <a:solidFill>
            <a:srgbClr val="BFCFE2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Ethernet 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589D94D-FE69-42BD-A4F5-A136134BFDA3}"/>
              </a:ext>
            </a:extLst>
          </p:cNvPr>
          <p:cNvSpPr/>
          <p:nvPr/>
        </p:nvSpPr>
        <p:spPr>
          <a:xfrm>
            <a:off x="2790826" y="6278602"/>
            <a:ext cx="1781174" cy="345281"/>
          </a:xfrm>
          <a:prstGeom prst="roundRect">
            <a:avLst/>
          </a:prstGeom>
          <a:solidFill>
            <a:srgbClr val="548BD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WIFI, RJ45,..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8E4C29B-01B4-49AD-8811-B9148E3A2401}"/>
              </a:ext>
            </a:extLst>
          </p:cNvPr>
          <p:cNvSpPr/>
          <p:nvPr/>
        </p:nvSpPr>
        <p:spPr>
          <a:xfrm>
            <a:off x="2790824" y="2742324"/>
            <a:ext cx="1866899" cy="34528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Примеры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710A0AF-55CC-4AF0-9728-9BF16C4B7937}"/>
              </a:ext>
            </a:extLst>
          </p:cNvPr>
          <p:cNvSpPr/>
          <p:nvPr/>
        </p:nvSpPr>
        <p:spPr>
          <a:xfrm>
            <a:off x="234315" y="5664073"/>
            <a:ext cx="2413635" cy="412877"/>
          </a:xfrm>
          <a:prstGeom prst="roundRect">
            <a:avLst/>
          </a:prstGeom>
          <a:solidFill>
            <a:srgbClr val="BFCFE2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1700" dirty="0">
                <a:solidFill>
                  <a:schemeClr val="tx1"/>
                </a:solidFill>
              </a:rPr>
              <a:t>Сетевая карта, коммутатор, мост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3E68DAB-EFB6-4539-B763-CFDDA099F10D}"/>
              </a:ext>
            </a:extLst>
          </p:cNvPr>
          <p:cNvSpPr/>
          <p:nvPr/>
        </p:nvSpPr>
        <p:spPr>
          <a:xfrm>
            <a:off x="234315" y="6184227"/>
            <a:ext cx="2413635" cy="489623"/>
          </a:xfrm>
          <a:prstGeom prst="roundRect">
            <a:avLst/>
          </a:prstGeom>
          <a:solidFill>
            <a:srgbClr val="548BD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</a:rPr>
              <a:t>Повторитель, </a:t>
            </a:r>
            <a:r>
              <a:rPr lang="ru-RU" sz="1700" dirty="0" err="1">
                <a:solidFill>
                  <a:schemeClr val="tx1"/>
                </a:solidFill>
              </a:rPr>
              <a:t>хаб</a:t>
            </a:r>
            <a:r>
              <a:rPr lang="ru-RU" sz="1700" dirty="0">
                <a:solidFill>
                  <a:schemeClr val="tx1"/>
                </a:solidFill>
              </a:rPr>
              <a:t> (концентратор) 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D724895-424F-4546-89C6-C70C6F8E199E}"/>
              </a:ext>
            </a:extLst>
          </p:cNvPr>
          <p:cNvSpPr/>
          <p:nvPr/>
        </p:nvSpPr>
        <p:spPr>
          <a:xfrm>
            <a:off x="234315" y="3123865"/>
            <a:ext cx="2413635" cy="1939554"/>
          </a:xfrm>
          <a:prstGeom prst="roundRect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</a:rPr>
              <a:t>Программное обеспечение (ПО) 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8A1B808-51DC-4FD3-8CC7-D09C8857C86E}"/>
              </a:ext>
            </a:extLst>
          </p:cNvPr>
          <p:cNvSpPr/>
          <p:nvPr/>
        </p:nvSpPr>
        <p:spPr>
          <a:xfrm>
            <a:off x="234315" y="5143918"/>
            <a:ext cx="2413635" cy="520155"/>
          </a:xfrm>
          <a:prstGeom prst="roundRect">
            <a:avLst/>
          </a:prstGeom>
          <a:solidFill>
            <a:srgbClr val="D9969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1700" dirty="0">
                <a:solidFill>
                  <a:schemeClr val="tx1"/>
                </a:solidFill>
              </a:rPr>
              <a:t>Маршрутизатор (роутер) с ПО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11ABD62-3880-40A2-947A-CF3ABB3FFEE9}"/>
              </a:ext>
            </a:extLst>
          </p:cNvPr>
          <p:cNvSpPr/>
          <p:nvPr/>
        </p:nvSpPr>
        <p:spPr>
          <a:xfrm>
            <a:off x="390526" y="2671307"/>
            <a:ext cx="2257424" cy="34528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Реализация</a:t>
            </a:r>
          </a:p>
        </p:txBody>
      </p:sp>
      <p:pic>
        <p:nvPicPr>
          <p:cNvPr id="23" name="Picture 2" descr="Ð­ÑÐ°Ð»Ð¾Ð½Ð½Ð°Ñ ÑÐµÑÐµÐ²Ð°Ñ Ð¼Ð¾Ð´ÐµÐ»Ñ OSI Ð¸ ÑÑÐ°Ð»Ð¾Ð½Ð½Ð°Ñ ÑÐµÑÐµÐ²Ð°Ñ Ð¼Ð¾Ð´ÐµÐ»Ñ TCP/IP Ð¸Ð»Ð¸ Ð¼Ð¾Ð´ÐµÐ»Ñ DOD">
            <a:extLst>
              <a:ext uri="{FF2B5EF4-FFF2-40B4-BE49-F238E27FC236}">
                <a16:creationId xmlns:a16="http://schemas.microsoft.com/office/drawing/2014/main" id="{C4673403-0EC8-4A6C-914B-459CED230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3" r="-989"/>
          <a:stretch/>
        </p:blipFill>
        <p:spPr bwMode="auto">
          <a:xfrm>
            <a:off x="6848402" y="2771776"/>
            <a:ext cx="2196000" cy="390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31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82" y="267498"/>
            <a:ext cx="7886700" cy="563561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Эталонные модели и стеки протоколов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15" y="886085"/>
            <a:ext cx="8621210" cy="18562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000" b="1" dirty="0"/>
              <a:t>Модель </a:t>
            </a:r>
            <a:r>
              <a:rPr lang="en-US" sz="2000" b="1" dirty="0"/>
              <a:t>TCP/IP </a:t>
            </a:r>
            <a:r>
              <a:rPr lang="ru-RU" sz="2000" dirty="0"/>
              <a:t>используется для описания протоколов доступа устройств в сети.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Стек протоколов </a:t>
            </a:r>
            <a:r>
              <a:rPr lang="ru-RU" sz="2000" dirty="0"/>
              <a:t>– набор сетевых протоколов, позволяющих унифицировать взаимодействие устройств.</a:t>
            </a:r>
          </a:p>
          <a:p>
            <a:pPr>
              <a:spcBef>
                <a:spcPts val="600"/>
              </a:spcBef>
            </a:pPr>
            <a:r>
              <a:rPr lang="ru-RU" sz="2000" b="1" dirty="0"/>
              <a:t>Стек протоколов TCP/IP</a:t>
            </a:r>
            <a:r>
              <a:rPr lang="ru-RU" sz="2000" dirty="0"/>
              <a:t> — набор сетевых протоколов, на которых базируется взаимодействие устройств в локальных сетях.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000" dirty="0"/>
          </a:p>
        </p:txBody>
      </p:sp>
      <p:pic>
        <p:nvPicPr>
          <p:cNvPr id="1026" name="Picture 2" descr="Ð­ÑÐ°Ð»Ð¾Ð½Ð½Ð°Ñ ÑÐµÑÐµÐ²Ð°Ñ Ð¼Ð¾Ð´ÐµÐ»Ñ OSI">
            <a:extLst>
              <a:ext uri="{FF2B5EF4-FFF2-40B4-BE49-F238E27FC236}">
                <a16:creationId xmlns:a16="http://schemas.microsoft.com/office/drawing/2014/main" id="{0A5F68FE-F526-4F0B-AE66-A032A3970C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35573"/>
          <a:stretch/>
        </p:blipFill>
        <p:spPr bwMode="auto">
          <a:xfrm>
            <a:off x="4648201" y="2797350"/>
            <a:ext cx="2124000" cy="384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C059699-57CC-423C-A23F-9F1884C9DAD0}"/>
              </a:ext>
            </a:extLst>
          </p:cNvPr>
          <p:cNvSpPr/>
          <p:nvPr/>
        </p:nvSpPr>
        <p:spPr>
          <a:xfrm>
            <a:off x="2790826" y="3146422"/>
            <a:ext cx="1781174" cy="345281"/>
          </a:xfrm>
          <a:prstGeom prst="roundRect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HTTP, FTP, DNS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ACE2F3E-D3A8-4160-979C-54F565322E80}"/>
              </a:ext>
            </a:extLst>
          </p:cNvPr>
          <p:cNvSpPr/>
          <p:nvPr/>
        </p:nvSpPr>
        <p:spPr>
          <a:xfrm>
            <a:off x="2790826" y="3672202"/>
            <a:ext cx="1781174" cy="345281"/>
          </a:xfrm>
          <a:prstGeom prst="round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ASC II, MPEG, JPG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3E4DC72-122B-44FF-AEED-3D4DFB785F63}"/>
              </a:ext>
            </a:extLst>
          </p:cNvPr>
          <p:cNvSpPr/>
          <p:nvPr/>
        </p:nvSpPr>
        <p:spPr>
          <a:xfrm>
            <a:off x="2790826" y="4197982"/>
            <a:ext cx="1781174" cy="345281"/>
          </a:xfrm>
          <a:prstGeom prst="roundRect">
            <a:avLst/>
          </a:prstGeom>
          <a:solidFill>
            <a:srgbClr val="CCC2D9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RPC, PAP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B4331E4-18BE-42FE-BF3D-D662351953BB}"/>
              </a:ext>
            </a:extLst>
          </p:cNvPr>
          <p:cNvSpPr/>
          <p:nvPr/>
        </p:nvSpPr>
        <p:spPr>
          <a:xfrm>
            <a:off x="2790826" y="4718137"/>
            <a:ext cx="1781174" cy="345281"/>
          </a:xfrm>
          <a:prstGeom prst="roundRect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TCP, UDP, SCTP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EA2F439-0CD1-4390-A589-A4469DBCD93F}"/>
              </a:ext>
            </a:extLst>
          </p:cNvPr>
          <p:cNvSpPr/>
          <p:nvPr/>
        </p:nvSpPr>
        <p:spPr>
          <a:xfrm>
            <a:off x="2790826" y="5238292"/>
            <a:ext cx="1781174" cy="345281"/>
          </a:xfrm>
          <a:prstGeom prst="roundRect">
            <a:avLst/>
          </a:prstGeom>
          <a:solidFill>
            <a:srgbClr val="D9969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IP, RIP, IPX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10FEE89-5992-42AE-BBDE-0C29847D40BE}"/>
              </a:ext>
            </a:extLst>
          </p:cNvPr>
          <p:cNvSpPr/>
          <p:nvPr/>
        </p:nvSpPr>
        <p:spPr>
          <a:xfrm>
            <a:off x="2790826" y="5758447"/>
            <a:ext cx="1781174" cy="345281"/>
          </a:xfrm>
          <a:prstGeom prst="roundRect">
            <a:avLst/>
          </a:prstGeom>
          <a:solidFill>
            <a:srgbClr val="BFCFE2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Ethernet 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589D94D-FE69-42BD-A4F5-A136134BFDA3}"/>
              </a:ext>
            </a:extLst>
          </p:cNvPr>
          <p:cNvSpPr/>
          <p:nvPr/>
        </p:nvSpPr>
        <p:spPr>
          <a:xfrm>
            <a:off x="2790826" y="6278602"/>
            <a:ext cx="1781174" cy="345281"/>
          </a:xfrm>
          <a:prstGeom prst="roundRect">
            <a:avLst/>
          </a:prstGeom>
          <a:solidFill>
            <a:srgbClr val="548BD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WIFI, RJ45,..</a:t>
            </a:r>
            <a:endParaRPr lang="ru-RU" sz="17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8E4C29B-01B4-49AD-8811-B9148E3A2401}"/>
              </a:ext>
            </a:extLst>
          </p:cNvPr>
          <p:cNvSpPr/>
          <p:nvPr/>
        </p:nvSpPr>
        <p:spPr>
          <a:xfrm>
            <a:off x="2790824" y="2742324"/>
            <a:ext cx="1866899" cy="34528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Примеры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710A0AF-55CC-4AF0-9728-9BF16C4B7937}"/>
              </a:ext>
            </a:extLst>
          </p:cNvPr>
          <p:cNvSpPr/>
          <p:nvPr/>
        </p:nvSpPr>
        <p:spPr>
          <a:xfrm>
            <a:off x="234315" y="5664073"/>
            <a:ext cx="2413635" cy="412877"/>
          </a:xfrm>
          <a:prstGeom prst="roundRect">
            <a:avLst/>
          </a:prstGeom>
          <a:solidFill>
            <a:srgbClr val="BFCFE2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1700" dirty="0">
                <a:solidFill>
                  <a:schemeClr val="tx1"/>
                </a:solidFill>
              </a:rPr>
              <a:t>Сетевая карта, коммутатор, мост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3E68DAB-EFB6-4539-B763-CFDDA099F10D}"/>
              </a:ext>
            </a:extLst>
          </p:cNvPr>
          <p:cNvSpPr/>
          <p:nvPr/>
        </p:nvSpPr>
        <p:spPr>
          <a:xfrm>
            <a:off x="234315" y="6184227"/>
            <a:ext cx="2413635" cy="489623"/>
          </a:xfrm>
          <a:prstGeom prst="roundRect">
            <a:avLst/>
          </a:prstGeom>
          <a:solidFill>
            <a:srgbClr val="548BD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</a:rPr>
              <a:t>Повторитель, </a:t>
            </a:r>
            <a:r>
              <a:rPr lang="ru-RU" sz="1700" dirty="0" err="1">
                <a:solidFill>
                  <a:schemeClr val="tx1"/>
                </a:solidFill>
              </a:rPr>
              <a:t>хаб</a:t>
            </a:r>
            <a:r>
              <a:rPr lang="ru-RU" sz="1700" dirty="0">
                <a:solidFill>
                  <a:schemeClr val="tx1"/>
                </a:solidFill>
              </a:rPr>
              <a:t> (концентратор) 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D724895-424F-4546-89C6-C70C6F8E199E}"/>
              </a:ext>
            </a:extLst>
          </p:cNvPr>
          <p:cNvSpPr/>
          <p:nvPr/>
        </p:nvSpPr>
        <p:spPr>
          <a:xfrm>
            <a:off x="234315" y="3123865"/>
            <a:ext cx="2413635" cy="1939553"/>
          </a:xfrm>
          <a:prstGeom prst="roundRect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tx1"/>
                </a:solidFill>
              </a:rPr>
              <a:t>Программное обеспечение (ПО)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8A1B808-51DC-4FD3-8CC7-D09C8857C86E}"/>
              </a:ext>
            </a:extLst>
          </p:cNvPr>
          <p:cNvSpPr/>
          <p:nvPr/>
        </p:nvSpPr>
        <p:spPr>
          <a:xfrm>
            <a:off x="234315" y="5124451"/>
            <a:ext cx="2413635" cy="514350"/>
          </a:xfrm>
          <a:prstGeom prst="roundRect">
            <a:avLst/>
          </a:prstGeom>
          <a:solidFill>
            <a:srgbClr val="D9969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1700" dirty="0">
                <a:solidFill>
                  <a:schemeClr val="tx1"/>
                </a:solidFill>
              </a:rPr>
              <a:t>Маршрутизатор (роутер) с ПО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11ABD62-3880-40A2-947A-CF3ABB3FFEE9}"/>
              </a:ext>
            </a:extLst>
          </p:cNvPr>
          <p:cNvSpPr/>
          <p:nvPr/>
        </p:nvSpPr>
        <p:spPr>
          <a:xfrm>
            <a:off x="390526" y="2671307"/>
            <a:ext cx="2257424" cy="34528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Реализация</a:t>
            </a:r>
          </a:p>
        </p:txBody>
      </p:sp>
      <p:pic>
        <p:nvPicPr>
          <p:cNvPr id="23" name="Picture 2" descr="Ð­ÑÐ°Ð»Ð¾Ð½Ð½Ð°Ñ ÑÐµÑÐµÐ²Ð°Ñ Ð¼Ð¾Ð´ÐµÐ»Ñ OSI Ð¸ ÑÑÐ°Ð»Ð¾Ð½Ð½Ð°Ñ ÑÐµÑÐµÐ²Ð°Ñ Ð¼Ð¾Ð´ÐµÐ»Ñ TCP/IP Ð¸Ð»Ð¸ Ð¼Ð¾Ð´ÐµÐ»Ñ DOD">
            <a:extLst>
              <a:ext uri="{FF2B5EF4-FFF2-40B4-BE49-F238E27FC236}">
                <a16:creationId xmlns:a16="http://schemas.microsoft.com/office/drawing/2014/main" id="{C4673403-0EC8-4A6C-914B-459CED230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3" r="-989"/>
          <a:stretch/>
        </p:blipFill>
        <p:spPr bwMode="auto">
          <a:xfrm>
            <a:off x="6848402" y="2771776"/>
            <a:ext cx="2196000" cy="390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14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Модель ОСИ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</a:rPr>
              <a:t>Аппаратные средства телекоммуникационных систем.</a:t>
            </a:r>
          </a:p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</a:rPr>
              <a:t>Модель ОСИ и коммутация в вычислительных сетях</a:t>
            </a:r>
            <a:r>
              <a:rPr lang="ru-RU" b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19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F7433-E4C6-4C30-B058-BC6FC645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</a:t>
            </a:r>
            <a:r>
              <a:rPr lang="en-US" dirty="0"/>
              <a:t>OSI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6CF91-7EC7-42F2-A8C8-AC2ED949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ÐÐ¾Ð´ÐµÐ»Ð¸ OSI - ÑÑÐ¾Ð²Ð½Ð¸ Ð¸ ÑÑÐ½ÐºÑÐ¸Ð¸ ">
            <a:extLst>
              <a:ext uri="{FF2B5EF4-FFF2-40B4-BE49-F238E27FC236}">
                <a16:creationId xmlns:a16="http://schemas.microsoft.com/office/drawing/2014/main" id="{6A49E642-EAC3-4049-9BE8-E3AC298C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91" y="1387474"/>
            <a:ext cx="411268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91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356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Модель </a:t>
            </a:r>
            <a:r>
              <a:rPr lang="en-US" dirty="0"/>
              <a:t>OSI </a:t>
            </a:r>
            <a:r>
              <a:rPr lang="ru-RU" dirty="0"/>
              <a:t>7. Прикладной уровень </a:t>
            </a:r>
          </a:p>
        </p:txBody>
      </p:sp>
      <p:pic>
        <p:nvPicPr>
          <p:cNvPr id="1026" name="Picture 2" descr="Ð­ÑÐ°Ð»Ð¾Ð½Ð½Ð°Ñ ÑÐµÑÐµÐ²Ð°Ñ Ð¼Ð¾Ð´ÐµÐ»Ñ OSI">
            <a:extLst>
              <a:ext uri="{FF2B5EF4-FFF2-40B4-BE49-F238E27FC236}">
                <a16:creationId xmlns:a16="http://schemas.microsoft.com/office/drawing/2014/main" id="{0A5F68FE-F526-4F0B-AE66-A032A397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2373490"/>
            <a:ext cx="3296735" cy="384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1F1A34FC-3D15-40A3-B275-284CA8841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15" y="928686"/>
            <a:ext cx="8536570" cy="5395913"/>
          </a:xfrm>
        </p:spPr>
        <p:txBody>
          <a:bodyPr>
            <a:normAutofit/>
          </a:bodyPr>
          <a:lstStyle/>
          <a:p>
            <a:pPr marL="285750" indent="-285750"/>
            <a:r>
              <a:rPr lang="ru-RU" sz="2000" dirty="0"/>
              <a:t>Прикладной уровень (</a:t>
            </a:r>
            <a:r>
              <a:rPr lang="ru-RU" sz="2000" dirty="0" err="1"/>
              <a:t>application</a:t>
            </a:r>
            <a:r>
              <a:rPr lang="ru-RU" sz="2000" dirty="0"/>
              <a:t> </a:t>
            </a:r>
            <a:r>
              <a:rPr lang="ru-RU" sz="2000" dirty="0" err="1"/>
              <a:t>layer</a:t>
            </a:r>
            <a:r>
              <a:rPr lang="ru-RU" sz="2000" dirty="0"/>
              <a:t>)</a:t>
            </a:r>
          </a:p>
          <a:p>
            <a:pPr marL="285750" indent="-285750"/>
            <a:r>
              <a:rPr lang="ru-RU" sz="2000" dirty="0"/>
              <a:t>Функции:</a:t>
            </a:r>
          </a:p>
          <a:p>
            <a:pPr marL="447675" indent="-285750"/>
            <a:r>
              <a:rPr lang="ru-RU" sz="2000" dirty="0"/>
              <a:t> Осуществляет связь пользовательских приложений с сетью. </a:t>
            </a:r>
          </a:p>
          <a:p>
            <a:pPr marL="628650" lvl="1" indent="-285750"/>
            <a:r>
              <a:rPr lang="ru-RU" sz="2000" dirty="0"/>
              <a:t>Например: 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ru-RU" sz="2000" dirty="0"/>
              <a:t>просмотр веб-страниц (HTTP),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ru-RU" sz="2000" dirty="0"/>
              <a:t>передача и приём почты (SMTP, POP3)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ru-RU" sz="2000" dirty="0"/>
              <a:t>приём и получение файлов (FTP, TFTP), 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ru-RU" sz="2000" dirty="0"/>
              <a:t>удаленный доступ к терминальным</a:t>
            </a:r>
            <a:br>
              <a:rPr lang="ru-RU" sz="2000" dirty="0"/>
            </a:br>
            <a:r>
              <a:rPr lang="ru-RU" sz="2000" dirty="0"/>
              <a:t>устройствами (</a:t>
            </a:r>
            <a:r>
              <a:rPr lang="ru-RU" sz="2000" dirty="0" err="1"/>
              <a:t>Telnet</a:t>
            </a:r>
            <a:r>
              <a:rPr lang="ru-RU" sz="2000" dirty="0"/>
              <a:t>).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ru-RU" sz="2000" dirty="0"/>
              <a:t>База данных </a:t>
            </a:r>
            <a:r>
              <a:rPr lang="en-US" sz="2000" dirty="0"/>
              <a:t>IP </a:t>
            </a:r>
            <a:r>
              <a:rPr lang="ru-RU" sz="2000" dirty="0"/>
              <a:t>адресов </a:t>
            </a:r>
            <a:br>
              <a:rPr lang="en-US" sz="2000" dirty="0"/>
            </a:br>
            <a:r>
              <a:rPr lang="ru-RU" sz="2000" dirty="0"/>
              <a:t>по имени хоста </a:t>
            </a:r>
            <a:r>
              <a:rPr lang="en-US" sz="2000" dirty="0"/>
              <a:t>(DNS)</a:t>
            </a:r>
          </a:p>
          <a:p>
            <a:pPr marL="742950" lvl="1" indent="-285750"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SSH – </a:t>
            </a:r>
            <a:r>
              <a:rPr lang="ru-RU" sz="2000" dirty="0"/>
              <a:t>удаленное управление</a:t>
            </a:r>
            <a:br>
              <a:rPr lang="ru-RU" sz="2000" dirty="0"/>
            </a:br>
            <a:r>
              <a:rPr lang="ru-RU" sz="2000" dirty="0"/>
              <a:t>операционными системами.</a:t>
            </a:r>
          </a:p>
          <a:p>
            <a:pPr marL="742950" lvl="1" indent="-285750"/>
            <a:endParaRPr lang="ru-RU" sz="2000" dirty="0"/>
          </a:p>
          <a:p>
            <a:pPr marL="742950" lvl="1" indent="-285750"/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369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A1DC2-2365-4848-99A0-197480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365126"/>
            <a:ext cx="8543925" cy="563561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Модель </a:t>
            </a:r>
            <a:r>
              <a:rPr lang="en-US" sz="3600" dirty="0"/>
              <a:t>OSI </a:t>
            </a:r>
            <a:r>
              <a:rPr lang="ru-RU" sz="3600" dirty="0"/>
              <a:t>6. Представительский уровень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C0E34F-BA02-473A-B1D2-63C8283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40" y="1123950"/>
            <a:ext cx="5639885" cy="52768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Представительский уровень (</a:t>
            </a:r>
            <a:r>
              <a:rPr lang="ru-RU" sz="2000" dirty="0" err="1"/>
              <a:t>presentation</a:t>
            </a:r>
            <a:r>
              <a:rPr lang="ru-RU" sz="2000" dirty="0"/>
              <a:t> </a:t>
            </a:r>
            <a:r>
              <a:rPr lang="ru-RU" sz="2000" dirty="0" err="1"/>
              <a:t>layer</a:t>
            </a:r>
            <a:r>
              <a:rPr lang="ru-RU" sz="20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Функции: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кодирование/декодирование данных,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Сжатие данных,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Шифрование данных,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согласование разных протоколов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Например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При отправки изображения протокол </a:t>
            </a:r>
            <a:br>
              <a:rPr lang="ru-RU" sz="2000" dirty="0"/>
            </a:br>
            <a:r>
              <a:rPr lang="ru-RU" sz="2000" dirty="0"/>
              <a:t>прикладного уровня SMTP отправляет</a:t>
            </a:r>
            <a:br>
              <a:rPr lang="ru-RU" sz="2000" dirty="0"/>
            </a:br>
            <a:r>
              <a:rPr lang="ru-RU" sz="2000" dirty="0"/>
              <a:t> фотографию на уровень Представления</a:t>
            </a:r>
            <a:br>
              <a:rPr lang="ru-RU" sz="2000" dirty="0"/>
            </a:br>
            <a:r>
              <a:rPr lang="ru-RU" sz="2000" dirty="0"/>
              <a:t> где оно преобразуется в пакеты данных.</a:t>
            </a:r>
          </a:p>
        </p:txBody>
      </p:sp>
      <p:pic>
        <p:nvPicPr>
          <p:cNvPr id="1026" name="Picture 2" descr="Ð­ÑÐ°Ð»Ð¾Ð½Ð½Ð°Ñ ÑÐµÑÐµÐ²Ð°Ñ Ð¼Ð¾Ð´ÐµÐ»Ñ OSI">
            <a:extLst>
              <a:ext uri="{FF2B5EF4-FFF2-40B4-BE49-F238E27FC236}">
                <a16:creationId xmlns:a16="http://schemas.microsoft.com/office/drawing/2014/main" id="{0A5F68FE-F526-4F0B-AE66-A032A397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75" y="2781300"/>
            <a:ext cx="2844585" cy="331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314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1566</Words>
  <Application>Microsoft Office PowerPoint</Application>
  <PresentationFormat>Экран (4:3)</PresentationFormat>
  <Paragraphs>316</Paragraphs>
  <Slides>31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Trebuchet MS</vt:lpstr>
      <vt:lpstr>Тема Office</vt:lpstr>
      <vt:lpstr>Аппаратные средства телекоммуникационных систем</vt:lpstr>
      <vt:lpstr>Эталонные модели и стеки протоколов</vt:lpstr>
      <vt:lpstr>Эталонные модели и стеки протоколов</vt:lpstr>
      <vt:lpstr>Эталонные модели и стеки протоколов</vt:lpstr>
      <vt:lpstr>Эталонные модели и стеки протоколов</vt:lpstr>
      <vt:lpstr>Модель ОСИ</vt:lpstr>
      <vt:lpstr>Модель OSI</vt:lpstr>
      <vt:lpstr>Модель OSI 7. Прикладной уровень </vt:lpstr>
      <vt:lpstr>Модель OSI 6. Представительский уровень </vt:lpstr>
      <vt:lpstr>Модель OSI 5. Сеансовый уровень </vt:lpstr>
      <vt:lpstr>Модель OSI 4. Транспортный уровень </vt:lpstr>
      <vt:lpstr>Модель OSI 3. Сетевой уровень </vt:lpstr>
      <vt:lpstr>Модель OSI 3. Сетевой уровень. IP адреса</vt:lpstr>
      <vt:lpstr>Модель OSI 2.Канальный уровень </vt:lpstr>
      <vt:lpstr>Модель OSI 1. Физический уровень </vt:lpstr>
      <vt:lpstr>МОДЕЛЬ OSI  типы передаваемой информации</vt:lpstr>
      <vt:lpstr>Коммутация устройств</vt:lpstr>
      <vt:lpstr>МОДЕЛЬ OSI. Коммутация устройств</vt:lpstr>
      <vt:lpstr>МОДЕЛЬ OSI. Коммутация устройств. Сетевая карта</vt:lpstr>
      <vt:lpstr>МОДЕЛЬ OSI. Коммутация устройств.  Концентратор и повторитель</vt:lpstr>
      <vt:lpstr>МОДЕЛЬ OSI. Коммутация устройств.  Коммутатор и мост</vt:lpstr>
      <vt:lpstr>МОДЕЛЬ OSI. Коммутация устройств.  Маршрутизатор (роутер)</vt:lpstr>
      <vt:lpstr>Пример.  Передача веб-страницы на сервер. </vt:lpstr>
      <vt:lpstr>Модель OSI.  Пример. Передача веб-страницы на сервер. Верхние уровни.</vt:lpstr>
      <vt:lpstr>Модель OSI.  Пример передача веб-страницы на сервер. Уровни TCP/IP</vt:lpstr>
      <vt:lpstr>Модель OSI.  Пример передача веб-страницы на сервер. Нижние уровни</vt:lpstr>
      <vt:lpstr>Модель OSI.  Пример передача веб-страницы на сервер.  Передача данных</vt:lpstr>
      <vt:lpstr>Модель OSI.  Пример передача веб-страницы на сервер. Прием данных.</vt:lpstr>
      <vt:lpstr>Модель OSI.  Пример передача веб-страницы на сервер. Прием данных.</vt:lpstr>
      <vt:lpstr>Модель OSI. Пример передача веб-страницы на сервер. Ответ сервера.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45</cp:revision>
  <dcterms:created xsi:type="dcterms:W3CDTF">2019-05-01T13:24:51Z</dcterms:created>
  <dcterms:modified xsi:type="dcterms:W3CDTF">2019-05-02T11:00:44Z</dcterms:modified>
</cp:coreProperties>
</file>