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51"/>
  </p:notesMasterIdLst>
  <p:sldIdLst>
    <p:sldId id="434" r:id="rId2"/>
    <p:sldId id="260" r:id="rId3"/>
    <p:sldId id="259" r:id="rId4"/>
    <p:sldId id="264" r:id="rId5"/>
    <p:sldId id="355" r:id="rId6"/>
    <p:sldId id="442" r:id="rId7"/>
    <p:sldId id="362" r:id="rId8"/>
    <p:sldId id="357" r:id="rId9"/>
    <p:sldId id="365" r:id="rId10"/>
    <p:sldId id="363" r:id="rId11"/>
    <p:sldId id="560" r:id="rId12"/>
    <p:sldId id="578" r:id="rId13"/>
    <p:sldId id="265" r:id="rId14"/>
    <p:sldId id="266" r:id="rId15"/>
    <p:sldId id="561" r:id="rId16"/>
    <p:sldId id="416" r:id="rId17"/>
    <p:sldId id="270" r:id="rId18"/>
    <p:sldId id="413" r:id="rId19"/>
    <p:sldId id="414" r:id="rId20"/>
    <p:sldId id="415" r:id="rId21"/>
    <p:sldId id="390" r:id="rId22"/>
    <p:sldId id="392" r:id="rId23"/>
    <p:sldId id="394" r:id="rId24"/>
    <p:sldId id="406" r:id="rId25"/>
    <p:sldId id="407" r:id="rId26"/>
    <p:sldId id="292" r:id="rId27"/>
    <p:sldId id="294" r:id="rId28"/>
    <p:sldId id="293" r:id="rId29"/>
    <p:sldId id="443" r:id="rId30"/>
    <p:sldId id="445" r:id="rId31"/>
    <p:sldId id="446" r:id="rId32"/>
    <p:sldId id="444" r:id="rId33"/>
    <p:sldId id="436" r:id="rId34"/>
    <p:sldId id="435" r:id="rId35"/>
    <p:sldId id="448" r:id="rId36"/>
    <p:sldId id="300" r:id="rId37"/>
    <p:sldId id="299" r:id="rId38"/>
    <p:sldId id="301" r:id="rId39"/>
    <p:sldId id="302" r:id="rId40"/>
    <p:sldId id="303" r:id="rId41"/>
    <p:sldId id="573" r:id="rId42"/>
    <p:sldId id="574" r:id="rId43"/>
    <p:sldId id="577" r:id="rId44"/>
    <p:sldId id="576" r:id="rId45"/>
    <p:sldId id="308" r:id="rId46"/>
    <p:sldId id="309" r:id="rId47"/>
    <p:sldId id="304" r:id="rId48"/>
    <p:sldId id="311" r:id="rId49"/>
    <p:sldId id="312" r:id="rId5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94297" autoAdjust="0"/>
  </p:normalViewPr>
  <p:slideViewPr>
    <p:cSldViewPr>
      <p:cViewPr varScale="1">
        <p:scale>
          <a:sx n="105" d="100"/>
          <a:sy n="105" d="100"/>
        </p:scale>
        <p:origin x="211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304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234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22.11.2021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rones.su/wp-content/uploads/Twisted-Pair-types.p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 smtClean="0"/>
              <a:t>Лекция 10</a:t>
            </a:r>
            <a:r>
              <a:rPr lang="ru-RU" b="1" dirty="0"/>
              <a:t>. Локальная  сеть </a:t>
            </a:r>
            <a:r>
              <a:rPr lang="ru-RU" b="1" dirty="0" err="1"/>
              <a:t>Ethernet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Стек протоколов </a:t>
            </a:r>
            <a:r>
              <a:rPr lang="en-US" sz="3600" b="1" dirty="0" smtClean="0"/>
              <a:t>TCP/IP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352928" cy="5472608"/>
          </a:xfrm>
        </p:spPr>
        <p:txBody>
          <a:bodyPr>
            <a:noAutofit/>
          </a:bodyPr>
          <a:lstStyle/>
          <a:p>
            <a:r>
              <a:rPr lang="ru-RU" sz="2000" b="1" dirty="0"/>
              <a:t>TCP/IP</a:t>
            </a:r>
            <a:r>
              <a:rPr lang="ru-RU" sz="2000" dirty="0"/>
              <a:t> — набор протоколов передачи данных, получивший название от двух принадлежащих ему протоколов: </a:t>
            </a:r>
            <a:r>
              <a:rPr lang="ru-RU" sz="2000" dirty="0" smtClean="0"/>
              <a:t>TCP( </a:t>
            </a:r>
            <a:r>
              <a:rPr lang="ru-RU" sz="2000" i="1" dirty="0" err="1" smtClean="0"/>
              <a:t>Transmission</a:t>
            </a:r>
            <a:r>
              <a:rPr lang="ru-RU" sz="2000" i="1" dirty="0" smtClean="0"/>
              <a:t> </a:t>
            </a:r>
            <a:r>
              <a:rPr lang="ru-RU" sz="2000" i="1" dirty="0" err="1"/>
              <a:t>Control</a:t>
            </a:r>
            <a:r>
              <a:rPr lang="ru-RU" sz="2000" i="1" dirty="0"/>
              <a:t> </a:t>
            </a:r>
            <a:r>
              <a:rPr lang="ru-RU" sz="2000" i="1" dirty="0" err="1"/>
              <a:t>Protocol</a:t>
            </a:r>
            <a:r>
              <a:rPr lang="ru-RU" sz="2000" dirty="0"/>
              <a:t>) и IP </a:t>
            </a:r>
            <a:r>
              <a:rPr lang="ru-RU" sz="2000" i="1" dirty="0" err="1" smtClean="0"/>
              <a:t>Internet</a:t>
            </a:r>
            <a:r>
              <a:rPr lang="ru-RU" sz="2000" i="1" dirty="0" smtClean="0"/>
              <a:t> </a:t>
            </a:r>
            <a:r>
              <a:rPr lang="ru-RU" sz="2000" i="1" dirty="0" err="1"/>
              <a:t>Protocol</a:t>
            </a:r>
            <a:r>
              <a:rPr lang="ru-RU" sz="2000" dirty="0" smtClean="0"/>
              <a:t>)</a:t>
            </a:r>
            <a:endParaRPr lang="ru-RU" sz="2000" dirty="0"/>
          </a:p>
          <a:p>
            <a:r>
              <a:rPr lang="ru-RU" sz="2000" b="1" dirty="0" smtClean="0"/>
              <a:t>HTTP</a:t>
            </a:r>
            <a:r>
              <a:rPr lang="ru-RU" sz="2000" b="1" dirty="0"/>
              <a:t> (</a:t>
            </a:r>
            <a:r>
              <a:rPr lang="ru-RU" sz="2000" b="1" dirty="0" err="1"/>
              <a:t>Hyper</a:t>
            </a:r>
            <a:r>
              <a:rPr lang="ru-RU" sz="2000" b="1" dirty="0"/>
              <a:t> </a:t>
            </a:r>
            <a:r>
              <a:rPr lang="ru-RU" sz="2000" b="1" dirty="0" err="1"/>
              <a:t>Text</a:t>
            </a:r>
            <a:r>
              <a:rPr lang="ru-RU" sz="2000" b="1" dirty="0"/>
              <a:t> </a:t>
            </a:r>
            <a:r>
              <a:rPr lang="ru-RU" sz="2000" b="1" dirty="0" err="1"/>
              <a:t>Transfer</a:t>
            </a:r>
            <a:r>
              <a:rPr lang="ru-RU" sz="2000" b="1" dirty="0"/>
              <a:t> </a:t>
            </a:r>
            <a:r>
              <a:rPr lang="ru-RU" sz="2000" b="1" dirty="0" err="1"/>
              <a:t>Protocol</a:t>
            </a:r>
            <a:r>
              <a:rPr lang="ru-RU" sz="2000" b="1" dirty="0"/>
              <a:t>) </a:t>
            </a:r>
            <a:r>
              <a:rPr lang="ru-RU" sz="2000" dirty="0" smtClean="0"/>
              <a:t>—протокол </a:t>
            </a:r>
            <a:r>
              <a:rPr lang="ru-RU" sz="2000" dirty="0"/>
              <a:t>передачи гипертекста.</a:t>
            </a:r>
            <a:r>
              <a:rPr lang="ru-RU" sz="1800" dirty="0"/>
              <a:t> </a:t>
            </a:r>
            <a:endParaRPr lang="en-US" sz="1800" dirty="0" smtClean="0"/>
          </a:p>
          <a:p>
            <a:pPr lvl="1"/>
            <a:r>
              <a:rPr lang="ru-RU" sz="2000" dirty="0" smtClean="0"/>
              <a:t>используется </a:t>
            </a:r>
            <a:r>
              <a:rPr lang="ru-RU" sz="2000" dirty="0"/>
              <a:t>при пересылке </a:t>
            </a:r>
            <a:r>
              <a:rPr lang="ru-RU" sz="2000" dirty="0" err="1" smtClean="0"/>
              <a:t>Web</a:t>
            </a:r>
            <a:r>
              <a:rPr lang="ru-RU" sz="2000" dirty="0" smtClean="0"/>
              <a:t>-страниц.</a:t>
            </a:r>
            <a:endParaRPr lang="ru-RU" sz="2000" dirty="0"/>
          </a:p>
          <a:p>
            <a:r>
              <a:rPr lang="ru-RU" sz="2000" b="1" dirty="0"/>
              <a:t>FTP (</a:t>
            </a:r>
            <a:r>
              <a:rPr lang="ru-RU" sz="2000" b="1" dirty="0" err="1"/>
              <a:t>File</a:t>
            </a:r>
            <a:r>
              <a:rPr lang="ru-RU" sz="2000" b="1" dirty="0"/>
              <a:t> </a:t>
            </a:r>
            <a:r>
              <a:rPr lang="ru-RU" sz="2000" b="1" dirty="0" err="1"/>
              <a:t>Transfer</a:t>
            </a:r>
            <a:r>
              <a:rPr lang="ru-RU" sz="2000" b="1" dirty="0"/>
              <a:t> </a:t>
            </a:r>
            <a:r>
              <a:rPr lang="ru-RU" sz="2000" b="1" dirty="0" err="1"/>
              <a:t>Protocol</a:t>
            </a:r>
            <a:r>
              <a:rPr lang="ru-RU" sz="2000" b="1" dirty="0"/>
              <a:t>) </a:t>
            </a:r>
            <a:r>
              <a:rPr lang="ru-RU" sz="2000" dirty="0" smtClean="0"/>
              <a:t>—протокол </a:t>
            </a:r>
            <a:r>
              <a:rPr lang="ru-RU" sz="2000" dirty="0"/>
              <a:t>передачи файлов </a:t>
            </a:r>
            <a:r>
              <a:rPr lang="ru-RU" sz="2000" dirty="0" smtClean="0"/>
              <a:t>с</a:t>
            </a:r>
            <a:r>
              <a:rPr lang="en-US" sz="2000" dirty="0" smtClean="0"/>
              <a:t> </a:t>
            </a:r>
            <a:r>
              <a:rPr lang="ru-RU" sz="2000" dirty="0" smtClean="0"/>
              <a:t> файлового </a:t>
            </a:r>
            <a:r>
              <a:rPr lang="ru-RU" sz="2000" dirty="0"/>
              <a:t>сервера на компьютер пользователя. </a:t>
            </a:r>
            <a:endParaRPr lang="en-US" sz="2000" dirty="0" smtClean="0"/>
          </a:p>
          <a:p>
            <a:r>
              <a:rPr lang="ru-RU" sz="2000" b="1" dirty="0" smtClean="0"/>
              <a:t>POP3</a:t>
            </a:r>
            <a:r>
              <a:rPr lang="ru-RU" sz="2000" b="1" dirty="0"/>
              <a:t> (</a:t>
            </a:r>
            <a:r>
              <a:rPr lang="ru-RU" sz="2000" b="1" dirty="0" err="1"/>
              <a:t>Post</a:t>
            </a:r>
            <a:r>
              <a:rPr lang="ru-RU" sz="2000" b="1" dirty="0"/>
              <a:t> </a:t>
            </a:r>
            <a:r>
              <a:rPr lang="ru-RU" sz="2000" b="1" dirty="0" err="1"/>
              <a:t>Office</a:t>
            </a:r>
            <a:r>
              <a:rPr lang="ru-RU" sz="2000" b="1" dirty="0"/>
              <a:t> </a:t>
            </a:r>
            <a:r>
              <a:rPr lang="ru-RU" sz="2000" b="1" dirty="0" err="1"/>
              <a:t>Protocol</a:t>
            </a:r>
            <a:r>
              <a:rPr lang="ru-RU" sz="2000" b="1" dirty="0"/>
              <a:t>) </a:t>
            </a:r>
            <a:r>
              <a:rPr lang="ru-RU" sz="2000" dirty="0"/>
              <a:t>— </a:t>
            </a:r>
            <a:r>
              <a:rPr lang="ru-RU" sz="2000" dirty="0" smtClean="0"/>
              <a:t>протокол </a:t>
            </a:r>
            <a:r>
              <a:rPr lang="ru-RU" sz="2000" dirty="0"/>
              <a:t>почтового соединения. </a:t>
            </a:r>
            <a:endParaRPr lang="en-US" sz="2000" dirty="0" smtClean="0"/>
          </a:p>
          <a:p>
            <a:pPr lvl="1"/>
            <a:r>
              <a:rPr lang="ru-RU" sz="1800" dirty="0" smtClean="0"/>
              <a:t>Серверы </a:t>
            </a:r>
            <a:r>
              <a:rPr lang="ru-RU" sz="1800" dirty="0"/>
              <a:t>POP обрабатывают входящую почту, </a:t>
            </a:r>
            <a:r>
              <a:rPr lang="ru-RU" sz="1800" dirty="0" smtClean="0"/>
              <a:t>протокол </a:t>
            </a:r>
            <a:r>
              <a:rPr lang="ru-RU" sz="1800" dirty="0"/>
              <a:t>POP </a:t>
            </a:r>
            <a:r>
              <a:rPr lang="ru-RU" sz="1800" dirty="0" smtClean="0"/>
              <a:t>для </a:t>
            </a:r>
            <a:r>
              <a:rPr lang="ru-RU" sz="1800" dirty="0"/>
              <a:t>обработки запросов на получение почты от </a:t>
            </a:r>
            <a:r>
              <a:rPr lang="ru-RU" sz="1800" dirty="0" smtClean="0"/>
              <a:t>почтовых </a:t>
            </a:r>
            <a:r>
              <a:rPr lang="ru-RU" sz="1800" dirty="0"/>
              <a:t>программ.</a:t>
            </a:r>
          </a:p>
          <a:p>
            <a:r>
              <a:rPr lang="ru-RU" sz="2000" b="1" dirty="0"/>
              <a:t>SMTP (</a:t>
            </a:r>
            <a:r>
              <a:rPr lang="ru-RU" sz="2000" b="1" dirty="0" err="1"/>
              <a:t>Simple</a:t>
            </a:r>
            <a:r>
              <a:rPr lang="ru-RU" sz="2000" b="1" dirty="0"/>
              <a:t> </a:t>
            </a:r>
            <a:r>
              <a:rPr lang="ru-RU" sz="2000" b="1" dirty="0" err="1"/>
              <a:t>Mail</a:t>
            </a:r>
            <a:r>
              <a:rPr lang="ru-RU" sz="2000" b="1" dirty="0"/>
              <a:t> </a:t>
            </a:r>
            <a:r>
              <a:rPr lang="ru-RU" sz="2000" b="1" dirty="0" err="1"/>
              <a:t>Transfer</a:t>
            </a:r>
            <a:r>
              <a:rPr lang="ru-RU" sz="2000" b="1" dirty="0"/>
              <a:t> </a:t>
            </a:r>
            <a:r>
              <a:rPr lang="ru-RU" sz="2000" b="1" dirty="0" err="1"/>
              <a:t>Protocol</a:t>
            </a:r>
            <a:r>
              <a:rPr lang="ru-RU" sz="2000" b="1" dirty="0"/>
              <a:t>) </a:t>
            </a:r>
            <a:r>
              <a:rPr lang="ru-RU" sz="2000" dirty="0" smtClean="0"/>
              <a:t>— протокол передачи </a:t>
            </a:r>
            <a:r>
              <a:rPr lang="ru-RU" sz="2000" dirty="0"/>
              <a:t>почты. </a:t>
            </a:r>
            <a:endParaRPr lang="en-US" sz="2000" dirty="0" smtClean="0"/>
          </a:p>
          <a:p>
            <a:pPr lvl="1"/>
            <a:r>
              <a:rPr lang="ru-RU" sz="1800" dirty="0" smtClean="0"/>
              <a:t>Сервер </a:t>
            </a:r>
            <a:r>
              <a:rPr lang="ru-RU" sz="1800" dirty="0"/>
              <a:t>SMTP возвращает </a:t>
            </a:r>
            <a:r>
              <a:rPr lang="ru-RU" sz="1800" dirty="0" smtClean="0"/>
              <a:t>подтверждение </a:t>
            </a:r>
            <a:r>
              <a:rPr lang="ru-RU" sz="1800" dirty="0"/>
              <a:t>о приеме, </a:t>
            </a:r>
            <a:r>
              <a:rPr lang="ru-RU" sz="1800" dirty="0" smtClean="0"/>
              <a:t>сообщение </a:t>
            </a:r>
            <a:r>
              <a:rPr lang="ru-RU" sz="1800" dirty="0"/>
              <a:t>об ошибке, </a:t>
            </a:r>
            <a:r>
              <a:rPr lang="ru-RU" sz="1800" dirty="0" smtClean="0"/>
              <a:t>или запрашивает </a:t>
            </a:r>
            <a:r>
              <a:rPr lang="ru-RU" sz="1800" dirty="0"/>
              <a:t>дополнительную информацию.</a:t>
            </a:r>
          </a:p>
          <a:p>
            <a:r>
              <a:rPr lang="ru-RU" sz="2000" b="1" dirty="0"/>
              <a:t>TELNET</a:t>
            </a:r>
            <a:r>
              <a:rPr lang="ru-RU" sz="2000" dirty="0"/>
              <a:t> </a:t>
            </a:r>
            <a:r>
              <a:rPr lang="ru-RU" sz="2000" dirty="0" smtClean="0"/>
              <a:t>—протокол </a:t>
            </a:r>
            <a:r>
              <a:rPr lang="ru-RU" sz="2000" dirty="0"/>
              <a:t>удаленного </a:t>
            </a:r>
            <a:r>
              <a:rPr lang="ru-RU" sz="2000" dirty="0" smtClean="0"/>
              <a:t>доступа к ПК.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0517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Стек </a:t>
            </a:r>
            <a:r>
              <a:rPr lang="ru-RU" sz="3600" b="1" dirty="0" smtClean="0"/>
              <a:t>протоколов. Сравнение </a:t>
            </a:r>
            <a:r>
              <a:rPr lang="en-US" sz="3600" b="1" dirty="0" smtClean="0"/>
              <a:t>OSI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dirty="0"/>
              <a:t> Соответствие архитектуры наиболее распространенных стеков</a:t>
            </a:r>
            <a:br>
              <a:rPr lang="ru-RU" sz="2000" dirty="0"/>
            </a:br>
            <a:r>
              <a:rPr lang="ru-RU" sz="2000" dirty="0"/>
              <a:t>протоколов стандартной модели OSI (упрощенная схема)</a:t>
            </a:r>
          </a:p>
        </p:txBody>
      </p:sp>
      <p:pic>
        <p:nvPicPr>
          <p:cNvPr id="15362" name="Picture 2" descr="Ð¡Ð¾Ð¾ÑÐ²ÐµÑÑÑÐ²Ð¸Ðµ Ð°ÑÑÐ¸ÑÐµÐºÑÑÑÑ Ð½Ð°Ð¸Ð±Ð¾Ð»ÐµÐµ ÑÐ°ÑÐ¿ÑÐ¾ÑÑÑÐ°Ð½ÐµÐ½Ð½ÑÑ ÑÑÐµÐºÐ¾Ð² Ð¿ÑÐ¾ÑÐ¾ÐºÐ¾Ð»Ð¾Ð² ÑÑÐ°Ð½Ð´Ð°ÑÑÐ½Ð¾Ð¹ Ð¼Ð¾Ð´ÐµÐ»Ð¸ OSI (ÑÐ¿ÑÐ¾ÑÐµÐ½Ð½Ð°Ñ ÑÑÐµÐ¼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132856"/>
            <a:ext cx="6995120" cy="40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2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Стек </a:t>
            </a:r>
            <a:r>
              <a:rPr lang="ru-RU" sz="3600" b="1" dirty="0" smtClean="0"/>
              <a:t>протоколов. Сравнение </a:t>
            </a:r>
            <a:r>
              <a:rPr lang="en-US" sz="3600" b="1" dirty="0" smtClean="0"/>
              <a:t>OSI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24936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dirty="0"/>
              <a:t> Соответствие архитектуры наиболее распространенных стеков</a:t>
            </a:r>
            <a:br>
              <a:rPr lang="ru-RU" sz="2000" dirty="0"/>
            </a:br>
            <a:r>
              <a:rPr lang="ru-RU" sz="2000" dirty="0"/>
              <a:t>протоколов стандартной модели OSI (упрощенная схема)</a:t>
            </a:r>
          </a:p>
        </p:txBody>
      </p:sp>
      <p:pic>
        <p:nvPicPr>
          <p:cNvPr id="1026" name="Picture 2" descr="ÐÐ°ÑÑÐ¸Ð½ÐºÐ¸ Ð¿Ð¾ Ð·Ð°Ð¿ÑÐ¾ÑÑ osi Ð¿ÑÐ¸Ð¼ÐµÑ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949574"/>
            <a:ext cx="4124325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ÐÐ°ÑÑÐ¸Ð½ÐºÐ¸ Ð¿Ð¾ Ð·Ð°Ð¿ÑÐ¾ÑÑ osi Ð¿ÑÐ¸Ð¼ÐµÑÑ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4104067" cy="263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5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Витая пара (</a:t>
            </a:r>
            <a:r>
              <a:rPr lang="ru-RU" sz="2400" b="1" dirty="0" err="1"/>
              <a:t>Twisted</a:t>
            </a:r>
            <a:r>
              <a:rPr lang="ru-RU" sz="2400" b="1" dirty="0"/>
              <a:t> </a:t>
            </a:r>
            <a:r>
              <a:rPr lang="ru-RU" sz="2400" b="1" dirty="0" err="1"/>
              <a:t>Pair</a:t>
            </a:r>
            <a:r>
              <a:rPr lang="ru-RU" sz="2400" b="1" dirty="0"/>
              <a:t>) </a:t>
            </a:r>
            <a:r>
              <a:rPr lang="ru-RU" sz="2400" dirty="0"/>
              <a:t>— это два изолированных скрученных медных </a:t>
            </a:r>
            <a:r>
              <a:rPr lang="ru-RU" sz="2400" dirty="0" smtClean="0"/>
              <a:t>провода</a:t>
            </a:r>
            <a:r>
              <a:rPr lang="ru-RU" sz="2400" dirty="0"/>
              <a:t>. </a:t>
            </a:r>
            <a:endParaRPr lang="en-US" sz="2400" dirty="0" smtClean="0"/>
          </a:p>
          <a:p>
            <a:r>
              <a:rPr lang="ru-RU" sz="2400" b="1" dirty="0" smtClean="0"/>
              <a:t>Для </a:t>
            </a:r>
            <a:r>
              <a:rPr lang="ru-RU" sz="2400" b="1" dirty="0" err="1"/>
              <a:t>Ethernet</a:t>
            </a:r>
            <a:r>
              <a:rPr lang="ru-RU" sz="2400" b="1" dirty="0"/>
              <a:t> используется 8-жильный </a:t>
            </a:r>
            <a:r>
              <a:rPr lang="ru-RU" sz="2400" b="1" dirty="0" smtClean="0"/>
              <a:t>кабель</a:t>
            </a:r>
            <a:r>
              <a:rPr lang="en-US" sz="2400" b="1" dirty="0" smtClean="0"/>
              <a:t>-</a:t>
            </a:r>
            <a:r>
              <a:rPr lang="ru-RU" sz="2400" b="1" dirty="0" smtClean="0"/>
              <a:t> </a:t>
            </a:r>
            <a:r>
              <a:rPr lang="ru-RU" sz="2400" b="1" dirty="0"/>
              <a:t>4-х витых </a:t>
            </a:r>
            <a:r>
              <a:rPr lang="ru-RU" sz="2400" b="1" dirty="0" smtClean="0"/>
              <a:t>пары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636912"/>
            <a:ext cx="3384376" cy="3923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ÐÐ°ÑÑÐ¸Ð½ÐºÐ¸ Ð¿Ð¾ Ð·Ð°Ð¿ÑÐ¾ÑÑ Ð²Ð¸ÑÐ°Ñ Ð¿Ð°ÑÐ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933056"/>
            <a:ext cx="5262101" cy="195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7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Каждая пара состоит из </a:t>
            </a:r>
            <a:r>
              <a:rPr lang="ru-RU" sz="2400" b="1" dirty="0" smtClean="0"/>
              <a:t>проводов </a:t>
            </a:r>
            <a:r>
              <a:rPr lang="ru-RU" sz="2400" b="1" dirty="0" err="1" smtClean="0"/>
              <a:t>Ring</a:t>
            </a:r>
            <a:r>
              <a:rPr lang="ru-RU" sz="2400" b="1" dirty="0" smtClean="0"/>
              <a:t> </a:t>
            </a:r>
            <a:r>
              <a:rPr lang="ru-RU" sz="2400" b="1" dirty="0"/>
              <a:t>и </a:t>
            </a:r>
            <a:r>
              <a:rPr lang="ru-RU" sz="2400" b="1" dirty="0" err="1"/>
              <a:t>Tip</a:t>
            </a:r>
            <a:r>
              <a:rPr lang="ru-RU" sz="2400" b="1" dirty="0"/>
              <a:t>, </a:t>
            </a:r>
            <a:endParaRPr lang="en-US" sz="2400" b="1" dirty="0" smtClean="0"/>
          </a:p>
          <a:p>
            <a:pPr lvl="1"/>
            <a:r>
              <a:rPr lang="ru-RU" sz="1800" dirty="0" smtClean="0"/>
              <a:t>паре соответствует номер и цвет (Ring1</a:t>
            </a:r>
            <a:r>
              <a:rPr lang="ru-RU" sz="1800" dirty="0"/>
              <a:t>, Tip1, Ring2, Tip2 и т. </a:t>
            </a:r>
            <a:r>
              <a:rPr lang="ru-RU" sz="1800" dirty="0" smtClean="0"/>
              <a:t>Д). </a:t>
            </a:r>
          </a:p>
          <a:p>
            <a:pPr lvl="2"/>
            <a:r>
              <a:rPr lang="ru-RU" sz="2000" dirty="0" smtClean="0"/>
              <a:t>1-я </a:t>
            </a:r>
            <a:r>
              <a:rPr lang="ru-RU" sz="2000" dirty="0"/>
              <a:t>пара — синий и белый с синими полосками;</a:t>
            </a:r>
          </a:p>
          <a:p>
            <a:pPr lvl="2"/>
            <a:r>
              <a:rPr lang="ru-RU" sz="2000" dirty="0" smtClean="0"/>
              <a:t>2-я </a:t>
            </a:r>
            <a:r>
              <a:rPr lang="ru-RU" sz="2000" dirty="0"/>
              <a:t>пара — оранжевый и белый с оранжевыми полосками;</a:t>
            </a:r>
          </a:p>
          <a:p>
            <a:pPr lvl="2"/>
            <a:r>
              <a:rPr lang="ru-RU" sz="2000" dirty="0" smtClean="0"/>
              <a:t>3-я </a:t>
            </a:r>
            <a:r>
              <a:rPr lang="ru-RU" sz="2000" dirty="0"/>
              <a:t>пара — зеленый и белый с зелеными полосками;</a:t>
            </a:r>
          </a:p>
          <a:p>
            <a:pPr lvl="2"/>
            <a:r>
              <a:rPr lang="ru-RU" sz="2000" dirty="0" smtClean="0"/>
              <a:t>4-я </a:t>
            </a:r>
            <a:r>
              <a:rPr lang="ru-RU" sz="2000" dirty="0"/>
              <a:t>пара — коричневый и белый с коричневыми полосками.</a:t>
            </a:r>
            <a:endParaRPr lang="ru-RU" sz="2000" dirty="0" smtClean="0"/>
          </a:p>
        </p:txBody>
      </p:sp>
      <p:pic>
        <p:nvPicPr>
          <p:cNvPr id="5" name="Picture 5" descr="ÐÐ°ÑÑÐ¸Ð½ÐºÐ¸ Ð¿Ð¾ Ð·Ð°Ð¿ÑÐ¾ÑÑ Ð²Ð¸ÑÐ°Ñ Ð¿Ð°Ñ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404562" cy="1634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263949"/>
            <a:ext cx="3124200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5468813" cy="2341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60612" y="5877272"/>
            <a:ext cx="9361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372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Расположение проводов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Варианты расположения проводов в кабеле</a:t>
            </a:r>
          </a:p>
          <a:p>
            <a:endParaRPr lang="ru-RU" sz="2400" dirty="0" smtClean="0"/>
          </a:p>
        </p:txBody>
      </p:sp>
      <p:pic>
        <p:nvPicPr>
          <p:cNvPr id="7174" name="Picture 6" descr="ÐÐ°ÑÑÐ¸Ð½ÐºÐ¸ Ð¿Ð¾ Ð·Ð°Ð¿ÑÐ¾ÑÑ Ð²Ð¸ÑÐ°Ñ Ð¿Ð°ÑÐ° ÑÐ°ÑÐ¿Ð¸Ð½Ð¾Ð²ÐºÐ° ÐÐ 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370" y="4293096"/>
            <a:ext cx="486727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99592" y="1335687"/>
            <a:ext cx="801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 smtClean="0"/>
              <a:t>распиновка</a:t>
            </a:r>
            <a:r>
              <a:rPr lang="ru-RU" b="1" dirty="0" smtClean="0"/>
              <a:t> </a:t>
            </a:r>
            <a:r>
              <a:rPr lang="en-US" b="1" dirty="0" smtClean="0"/>
              <a:t>(</a:t>
            </a:r>
            <a:r>
              <a:rPr lang="ru-RU" b="1" dirty="0" smtClean="0"/>
              <a:t>тип А) устарела</a:t>
            </a:r>
            <a:r>
              <a:rPr lang="en-US" b="1" dirty="0" smtClean="0"/>
              <a:t> - </a:t>
            </a:r>
            <a:r>
              <a:rPr lang="ru-RU" b="1" dirty="0" smtClean="0"/>
              <a:t>использовалась для </a:t>
            </a:r>
            <a:r>
              <a:rPr lang="ru-RU" b="1" dirty="0" err="1" smtClean="0"/>
              <a:t>одноранговых</a:t>
            </a:r>
            <a:r>
              <a:rPr lang="ru-RU" b="1" dirty="0" smtClean="0"/>
              <a:t> устройств</a:t>
            </a:r>
          </a:p>
          <a:p>
            <a:pPr algn="ctr"/>
            <a:r>
              <a:rPr lang="ru-RU" b="1" dirty="0" smtClean="0"/>
              <a:t>В настоящее время используется вариант </a:t>
            </a:r>
            <a:r>
              <a:rPr lang="en-US" b="1" dirty="0" smtClean="0"/>
              <a:t>B</a:t>
            </a:r>
            <a:endParaRPr lang="ru-RU" b="1" dirty="0"/>
          </a:p>
        </p:txBody>
      </p:sp>
      <p:pic>
        <p:nvPicPr>
          <p:cNvPr id="15364" name="Picture 4" descr="ÐÐ°ÑÑÐ¸Ð½ÐºÐ¸ Ð¿Ð¾ Ð·Ð°Ð¿ÑÐ¾ÑÑ Ð²Ð¸ÑÐ°Ñ Ð¿Ð°ÑÐ° Ð²Ð°ÑÐ¸Ð°Ð½ÑÑ Ð° Ð¸ Ð±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408985"/>
            <a:ext cx="6572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7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Разъем </a:t>
            </a:r>
            <a:r>
              <a:rPr lang="en-US" sz="3600" b="1" dirty="0" smtClean="0"/>
              <a:t>RJ45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Каждый ПК должен быть подключен к </a:t>
            </a:r>
            <a:r>
              <a:rPr lang="ru-RU" sz="2400" dirty="0" err="1" smtClean="0"/>
              <a:t>хабу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Длина сегмента кабеля </a:t>
            </a:r>
            <a:r>
              <a:rPr lang="en-US" sz="2400" dirty="0" smtClean="0"/>
              <a:t>Ethernet </a:t>
            </a:r>
            <a:r>
              <a:rPr lang="ru-RU" sz="2400" dirty="0" err="1" smtClean="0"/>
              <a:t>хаб-пк</a:t>
            </a:r>
            <a:r>
              <a:rPr lang="ru-RU" sz="2400" dirty="0" smtClean="0"/>
              <a:t> до 100 м.</a:t>
            </a:r>
          </a:p>
          <a:p>
            <a:r>
              <a:rPr lang="ru-RU" sz="2400" dirty="0" smtClean="0"/>
              <a:t>Стандартный разъем </a:t>
            </a:r>
            <a:r>
              <a:rPr lang="en-US" sz="2400" dirty="0" smtClean="0"/>
              <a:t>Ethernet Rj-45 </a:t>
            </a:r>
            <a:r>
              <a:rPr lang="ru-RU" sz="2400" dirty="0" smtClean="0"/>
              <a:t>(8ми контактный разъем)</a:t>
            </a:r>
          </a:p>
          <a:p>
            <a:endParaRPr lang="ru-RU" sz="24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7" y="2996952"/>
            <a:ext cx="4427984" cy="2601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393" y="2267635"/>
            <a:ext cx="2772758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rones.su/wp-content/uploads/RJ45-UTP-100Mbs-8-wire-189x3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67635"/>
            <a:ext cx="2001881" cy="3177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2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Типы витой пары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/>
              <a:t>код перед чертой тип экрана для кабеля, </a:t>
            </a:r>
            <a:endParaRPr lang="ru-RU" altLang="ru-RU" sz="2400" dirty="0" smtClean="0"/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400" dirty="0" smtClean="0"/>
              <a:t>код </a:t>
            </a:r>
            <a:r>
              <a:rPr lang="ru-RU" altLang="ru-RU" sz="2400" dirty="0"/>
              <a:t>после черты </a:t>
            </a:r>
            <a:r>
              <a:rPr lang="ru-RU" altLang="ru-RU" sz="2400" dirty="0" smtClean="0"/>
              <a:t>тип </a:t>
            </a:r>
            <a:r>
              <a:rPr lang="ru-RU" altLang="ru-RU" sz="2400" dirty="0"/>
              <a:t>индивидуального экранирования 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462282"/>
              </p:ext>
            </p:extLst>
          </p:nvPr>
        </p:nvGraphicFramePr>
        <p:xfrm>
          <a:off x="251520" y="1856581"/>
          <a:ext cx="5976663" cy="40644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922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0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96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kern="1200" dirty="0">
                          <a:effectLst/>
                        </a:rPr>
                        <a:t>Обозначение  </a:t>
                      </a:r>
                      <a:r>
                        <a:rPr lang="ru-RU" sz="2000" kern="1200" dirty="0" smtClean="0">
                          <a:effectLst/>
                        </a:rPr>
                        <a:t/>
                      </a:r>
                      <a:br>
                        <a:rPr lang="ru-RU" sz="2000" kern="1200" dirty="0" smtClean="0">
                          <a:effectLst/>
                        </a:rPr>
                      </a:br>
                      <a:r>
                        <a:rPr lang="en-US" sz="2000" kern="1200" dirty="0" smtClean="0">
                          <a:effectLst/>
                        </a:rPr>
                        <a:t>ISO/IEC </a:t>
                      </a:r>
                      <a:r>
                        <a:rPr lang="en-US" sz="2000" kern="1200" dirty="0">
                          <a:effectLst/>
                        </a:rPr>
                        <a:t>11801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175" marR="54175" marT="58045" marB="580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dirty="0">
                          <a:effectLst/>
                        </a:rPr>
                        <a:t>Общий экран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54175" marR="54175" marT="58045" marB="58045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dirty="0">
                          <a:effectLst/>
                        </a:rPr>
                        <a:t>Экран </a:t>
                      </a:r>
                      <a:r>
                        <a:rPr lang="ru-RU" sz="2000" dirty="0" smtClean="0">
                          <a:effectLst/>
                        </a:rPr>
                        <a:t>пар</a:t>
                      </a:r>
                      <a:endParaRPr lang="ru-RU" sz="2000" b="1" dirty="0">
                        <a:effectLst/>
                        <a:latin typeface="+mn-lt"/>
                      </a:endParaRPr>
                    </a:p>
                  </a:txBody>
                  <a:tcPr marL="54175" marR="54175" marT="58045" marB="5804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U/UTP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7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U/FTP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7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F/UTP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S/UTP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оплётка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70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SF/UTP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оплётка, 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нет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F/FTP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8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S/FTP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оплётка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49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effectLst/>
                        </a:rPr>
                        <a:t>SF/FTP</a:t>
                      </a:r>
                      <a:endParaRPr lang="en-US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оплётка, 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000" dirty="0">
                          <a:effectLst/>
                        </a:rPr>
                        <a:t>фольга</a:t>
                      </a:r>
                      <a:endParaRPr lang="ru-RU" sz="2000" dirty="0">
                        <a:effectLst/>
                        <a:latin typeface="+mn-lt"/>
                      </a:endParaRPr>
                    </a:p>
                  </a:txBody>
                  <a:tcPr marL="54175" marR="54175" marT="50306" marB="5030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0625" y="17364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sng" strike="noStrike" cap="none" normalizeH="0" baseline="0" dirty="0" smtClean="0">
              <a:ln>
                <a:noFill/>
              </a:ln>
              <a:solidFill>
                <a:srgbClr val="1E62BC"/>
              </a:solidFill>
              <a:effectLst/>
              <a:latin typeface="Source Sans Pro"/>
              <a:cs typeface="Arial" pitchFamily="34" charset="0"/>
            </a:endParaRPr>
          </a:p>
        </p:txBody>
      </p:sp>
      <p:pic>
        <p:nvPicPr>
          <p:cNvPr id="10244" name="Picture 4" descr="http://rones.su/wp-content/uploads/Twisted-Pair-types-189x300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7" y="1921133"/>
            <a:ext cx="2520305" cy="400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30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Категории</a:t>
            </a:r>
            <a:endParaRPr lang="ru-RU" sz="36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085429"/>
              </p:ext>
            </p:extLst>
          </p:nvPr>
        </p:nvGraphicFramePr>
        <p:xfrm>
          <a:off x="179512" y="914400"/>
          <a:ext cx="8784976" cy="4785360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400">
                <a:tc>
                  <a:txBody>
                    <a:bodyPr/>
                    <a:lstStyle/>
                    <a:p>
                      <a:pPr algn="ctr"/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u="none" dirty="0">
                          <a:solidFill>
                            <a:schemeClr val="tx1"/>
                          </a:solidFill>
                          <a:effectLst/>
                        </a:rPr>
                        <a:t>Полоса частот, </a:t>
                      </a:r>
                      <a:r>
                        <a:rPr lang="ru-RU" sz="16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МГц</a:t>
                      </a:r>
                      <a:endParaRPr lang="ru-RU" sz="16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Применение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Примечания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0,1</a:t>
                      </a:r>
                      <a:b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ru-RU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Телефонные и старые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модемы</a:t>
                      </a:r>
                      <a:endParaRPr lang="ru-RU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1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пара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 передача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голоса или данных при помощи 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модема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(не используется для сетей)</a:t>
                      </a:r>
                      <a:endParaRPr lang="ru-RU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129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1 </a:t>
                      </a:r>
                      <a:b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</a:br>
                      <a:endParaRPr lang="ru-RU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Старые терминалы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IBM 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3270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2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пары проводников, скорость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до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4 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Мбит/с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сетями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80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tokenring</a:t>
                      </a:r>
                      <a:r>
                        <a:rPr lang="en-US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и </a:t>
                      </a:r>
                      <a:r>
                        <a:rPr lang="en-US" sz="1800" u="none" baseline="0" dirty="0" err="1" smtClean="0">
                          <a:solidFill>
                            <a:schemeClr val="tx1"/>
                          </a:solidFill>
                          <a:effectLst/>
                        </a:rPr>
                        <a:t>archnet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, телефонные сети,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(не подходит для современных систем). </a:t>
                      </a:r>
                      <a:endParaRPr lang="ru-RU" sz="1800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855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10BASE-</a:t>
                      </a: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en-US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BASE-T4</a:t>
                      </a:r>
                      <a:r>
                        <a:rPr lang="en-US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endParaRPr lang="en-US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4-парный кабель,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телефонные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и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локальные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сетей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10BASE-T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и </a:t>
                      </a:r>
                      <a:r>
                        <a:rPr lang="ru-RU" sz="1800" u="none" dirty="0" err="1">
                          <a:solidFill>
                            <a:schemeClr val="tx1"/>
                          </a:solidFill>
                          <a:effectLst/>
                        </a:rPr>
                        <a:t>token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 err="1">
                          <a:solidFill>
                            <a:schemeClr val="tx1"/>
                          </a:solidFill>
                          <a:effectLst/>
                        </a:rPr>
                        <a:t>ring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endParaRPr lang="ru-RU" sz="1800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скорость 10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Мбит/с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-100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Мбит/с,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расстояние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до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100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м.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Отвечает требованиям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IEEE 802.3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ru-RU" sz="1800" u="non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Используется для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телефонных линий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1800" u="non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04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token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ring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, сейчас не используется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4-парный кабель,  сети</a:t>
                      </a:r>
                      <a:r>
                        <a:rPr lang="ru-RU" sz="1800" u="none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 err="1" smtClean="0">
                          <a:solidFill>
                            <a:schemeClr val="tx1"/>
                          </a:solidFill>
                          <a:effectLst/>
                        </a:rPr>
                        <a:t>token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u="none" dirty="0" err="1">
                          <a:solidFill>
                            <a:schemeClr val="tx1"/>
                          </a:solidFill>
                          <a:effectLst/>
                        </a:rPr>
                        <a:t>ring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, 10BASE-T, 100BASE-T4, скорость </a:t>
                      </a:r>
                      <a:r>
                        <a:rPr lang="ru-RU" sz="1800" u="none" dirty="0" smtClean="0">
                          <a:solidFill>
                            <a:schemeClr val="tx1"/>
                          </a:solidFill>
                          <a:effectLst/>
                        </a:rPr>
                        <a:t>до 16 </a:t>
                      </a:r>
                      <a:r>
                        <a:rPr lang="ru-RU" sz="1800" u="none" dirty="0">
                          <a:solidFill>
                            <a:schemeClr val="tx1"/>
                          </a:solidFill>
                          <a:effectLst/>
                        </a:rPr>
                        <a:t>Мбит/с по одной паре.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0625" y="17364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sng" strike="noStrike" cap="none" normalizeH="0" baseline="0" dirty="0" smtClean="0">
              <a:ln>
                <a:noFill/>
              </a:ln>
              <a:solidFill>
                <a:srgbClr val="1E62BC"/>
              </a:solidFill>
              <a:effectLst/>
              <a:latin typeface="Source Sans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02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Категории</a:t>
            </a:r>
            <a:endParaRPr lang="ru-RU" sz="36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2100043"/>
              </p:ext>
            </p:extLst>
          </p:nvPr>
        </p:nvGraphicFramePr>
        <p:xfrm>
          <a:off x="179512" y="1052736"/>
          <a:ext cx="8784976" cy="4579820"/>
        </p:xfrm>
        <a:graphic>
          <a:graphicData uri="http://schemas.openxmlformats.org/drawingml/2006/table">
            <a:tbl>
              <a:tblPr/>
              <a:tblGrid>
                <a:gridCol w="66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3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Полоса частот, 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МГц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Применение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Примечания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948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fr-FR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Fast </a:t>
                      </a:r>
                      <a:r>
                        <a:rPr lang="fr-FR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800" dirty="0" smtClean="0">
                          <a:solidFill>
                            <a:schemeClr val="tx1"/>
                          </a:solidFill>
                          <a:effectLst/>
                        </a:rPr>
                        <a:t>(100BASE-TX),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fr-FR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Gigabit 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fr-FR" sz="1800" dirty="0" smtClean="0">
                          <a:solidFill>
                            <a:schemeClr val="tx1"/>
                          </a:solidFill>
                          <a:effectLst/>
                        </a:rPr>
                        <a:t>(1000BASE-T)</a:t>
                      </a:r>
                      <a:endParaRPr lang="fr-FR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4-парный кабель,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сети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10BASE-T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100BASE-TX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и </a:t>
                      </a: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1000BASE-T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и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телефонные линии, скорость 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 Мбит/с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(2 пары)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и до 1000 Мбит/с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(4 пары).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99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Fast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(100BASE-TX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), 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Gigabit 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(1000BASE-T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4-парный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кабель.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Скорость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 Мбит/с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(2 пары)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и до 1000 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Мбит/с (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4 пары). самый распространённый,</a:t>
                      </a:r>
                      <a:r>
                        <a:rPr lang="ru-RU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используется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для построения компьютерных сетей. 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6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250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(10GBASE-T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неэкранированный кабель (UTP)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4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пары проводников, скорость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до 10 Гбит/с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(до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55 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м ).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631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6A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500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(10GBASE-T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4 пары проводников,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скорости до 10 Гбит/с на расстояние до 100 метров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. (F/UTP общий экран), </a:t>
                      </a:r>
                      <a:b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(U/FTP - экраны вокруг каждой пары).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0625" y="17364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sng" strike="noStrike" cap="none" normalizeH="0" baseline="0" dirty="0" smtClean="0">
              <a:ln>
                <a:noFill/>
              </a:ln>
              <a:solidFill>
                <a:srgbClr val="1E62BC"/>
              </a:solidFill>
              <a:effectLst/>
              <a:latin typeface="Source Sans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18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Вычислительные сети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Вычислительная сеть </a:t>
            </a:r>
            <a:r>
              <a:rPr lang="ru-RU" sz="2400" dirty="0"/>
              <a:t>- система, состоящая из двух или более удаленных ЭВМ, соединенных с помощью специальной аппаратуры и взаимодействующих между собой по каналам передачи данных.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14" y="2163341"/>
            <a:ext cx="7572375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38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Витая пара. Категории</a:t>
            </a:r>
            <a:endParaRPr lang="ru-RU" sz="3600" b="1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140669"/>
              </p:ext>
            </p:extLst>
          </p:nvPr>
        </p:nvGraphicFramePr>
        <p:xfrm>
          <a:off x="179512" y="908720"/>
          <a:ext cx="8784976" cy="5524700"/>
        </p:xfrm>
        <a:graphic>
          <a:graphicData uri="http://schemas.openxmlformats.org/drawingml/2006/table">
            <a:tbl>
              <a:tblPr/>
              <a:tblGrid>
                <a:gridCol w="669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38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39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Полоса частот, 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/>
                      </a:r>
                      <a:b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ru-RU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МГц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Применение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Примечания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610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600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endParaRPr lang="ru-RU" sz="18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10GBASE-T)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Скорость 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 Гбит/с.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Экраны общий и для каждой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пары (F/FTP или S/FTP).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450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endParaRPr lang="ru-RU" sz="18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10GBASE-T)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Скорость до 10 Гбит/с. </a:t>
                      </a: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Экраны общий и для каждой пары (F/FTP или S/FTP).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6036">
                <a:tc>
                  <a:txBody>
                    <a:bodyPr/>
                    <a:lstStyle/>
                    <a:p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8/8.1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1600-2000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endParaRPr lang="ru-RU" sz="18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40GBASE-T)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В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</a:rPr>
                        <a:t>разработке.</a:t>
                      </a: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Совместим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 кабелем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6A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.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Скорость 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40 Гбит/с при использовании стандартных коннекторов 8P8C.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Кабель либо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общий экран, либо экраны вокруг каждой пары (F/UTP или U/FTP).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310">
                <a:tc>
                  <a:txBody>
                    <a:bodyPr/>
                    <a:lstStyle/>
                    <a:p>
                      <a:r>
                        <a:rPr lang="ru-RU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8.2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chemeClr val="tx1"/>
                          </a:solidFill>
                          <a:effectLst/>
                        </a:rPr>
                        <a:t>1600-2000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100 Gigabit </a:t>
                      </a:r>
                      <a:r>
                        <a:rPr lang="en-US" sz="18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Ethernet</a:t>
                      </a:r>
                      <a:endParaRPr lang="ru-RU" sz="1800" u="none" strike="noStrike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40GBASE-T)</a:t>
                      </a: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>
                          <a:solidFill>
                            <a:schemeClr val="tx1"/>
                          </a:solidFill>
                          <a:effectLst/>
                        </a:rPr>
                        <a:t>В </a:t>
                      </a:r>
                      <a:r>
                        <a:rPr lang="ru-RU" sz="1800" b="1" dirty="0" smtClean="0">
                          <a:solidFill>
                            <a:schemeClr val="tx1"/>
                          </a:solidFill>
                          <a:effectLst/>
                        </a:rPr>
                        <a:t>разработке.</a:t>
                      </a:r>
                      <a:r>
                        <a:rPr lang="ru-RU" sz="1800" b="1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совместим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с кабелем категории 7A.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Скорость до </a:t>
                      </a: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40 Гбит/с при использовании стандартных коннекторов 8P8C либо GG45/ARJ45 и TERA. </a:t>
                      </a:r>
                      <a:endParaRPr lang="ru-RU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r>
                        <a:rPr lang="ru-RU" sz="1800" dirty="0" smtClean="0">
                          <a:solidFill>
                            <a:schemeClr val="tx1"/>
                          </a:solidFill>
                          <a:effectLst/>
                        </a:rPr>
                        <a:t>Экраны общий и для каждой пары (F/FTP или S/FTP).</a:t>
                      </a:r>
                      <a:endParaRPr lang="ru-RU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59" marR="7659" marT="3830" marB="3830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730625" y="1736467"/>
            <a:ext cx="65" cy="1846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sng" strike="noStrike" cap="none" normalizeH="0" baseline="0" dirty="0" smtClean="0">
              <a:ln>
                <a:noFill/>
              </a:ln>
              <a:solidFill>
                <a:srgbClr val="1E62BC"/>
              </a:solidFill>
              <a:effectLst/>
              <a:latin typeface="Source Sans Pr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23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Коаксиальный </a:t>
            </a:r>
            <a:r>
              <a:rPr lang="ru-RU" sz="3200" b="1" dirty="0"/>
              <a:t>кабель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pPr marL="161925" indent="-161925"/>
            <a:r>
              <a:rPr lang="ru-RU" sz="2200" b="1" dirty="0" smtClean="0"/>
              <a:t>Коаксиальный кабель </a:t>
            </a:r>
            <a:r>
              <a:rPr lang="ru-RU" sz="2200" dirty="0" smtClean="0"/>
              <a:t>(</a:t>
            </a:r>
            <a:r>
              <a:rPr lang="ru-RU" sz="2200" dirty="0" err="1" smtClean="0"/>
              <a:t>coaxial</a:t>
            </a:r>
            <a:r>
              <a:rPr lang="ru-RU" sz="2200" dirty="0" smtClean="0"/>
              <a:t> </a:t>
            </a:r>
            <a:r>
              <a:rPr lang="ru-RU" sz="2200" dirty="0" err="1" smtClean="0"/>
              <a:t>cable</a:t>
            </a:r>
            <a:r>
              <a:rPr lang="ru-RU" sz="2200" dirty="0" smtClean="0"/>
              <a:t>, или </a:t>
            </a:r>
            <a:r>
              <a:rPr lang="ru-RU" sz="2200" dirty="0" err="1" smtClean="0"/>
              <a:t>coax</a:t>
            </a:r>
            <a:r>
              <a:rPr lang="ru-RU" sz="2200" dirty="0" smtClean="0"/>
              <a:t>)  - передача сигналов по  центральной жиле и экранирующей оплетке. </a:t>
            </a:r>
          </a:p>
          <a:p>
            <a:pPr marL="809625" lvl="2">
              <a:spcBef>
                <a:spcPts val="600"/>
              </a:spcBef>
            </a:pPr>
            <a:r>
              <a:rPr lang="ru-RU" sz="2000" u="sng" dirty="0" smtClean="0"/>
              <a:t>Материал и сечение проводников и изоляции определяют потери сигнала в кабеле и его импеданс. </a:t>
            </a:r>
          </a:p>
          <a:p>
            <a:pPr marL="1076325" lvl="3">
              <a:spcBef>
                <a:spcPts val="600"/>
              </a:spcBef>
            </a:pP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электрическое и магнитное поля, образующиеся при прохождении сигнала, почти полностью остаются внутри кабеля, </a:t>
            </a:r>
          </a:p>
          <a:p>
            <a:pPr marL="1438275" lvl="4">
              <a:spcBef>
                <a:spcPts val="0"/>
              </a:spcBef>
            </a:pPr>
            <a:r>
              <a:rPr lang="ru-RU" dirty="0" smtClean="0"/>
              <a:t>Почти не создает электромагнитных помех. </a:t>
            </a:r>
          </a:p>
          <a:p>
            <a:pPr marL="1438275" lvl="4">
              <a:spcBef>
                <a:spcPts val="0"/>
              </a:spcBef>
            </a:pPr>
            <a:r>
              <a:rPr lang="ru-RU" dirty="0" smtClean="0"/>
              <a:t>Низкая чувствительность к помехам в однородном ЭМ поле. </a:t>
            </a:r>
            <a:endParaRPr lang="ru-RU" sz="2400" dirty="0" smtClean="0"/>
          </a:p>
          <a:p>
            <a:endParaRPr lang="ru-RU" sz="2400" dirty="0"/>
          </a:p>
        </p:txBody>
      </p:sp>
      <p:sp>
        <p:nvSpPr>
          <p:cNvPr id="5" name="AutoShape 6" descr="ÐÐ°ÑÑÐ¸Ð½ÐºÐ¸ Ð¿Ð¾ Ð·Ð°Ð¿ÑÐ¾ÑÑ ÐºÐ¾Ð°ÐºÑÐ¸Ð°Ð»ÑÐ½ÑÐ¹ ÐºÐ°Ð±ÐµÐ»Ñ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ÐÐ°ÑÑÐ¸Ð½ÐºÐ¸ Ð¿Ð¾ Ð·Ð°Ð¿ÑÐ¾ÑÑ ÐºÐ¾Ð°ÐºÑÐ¸Ð°Ð»ÑÐ½ÑÐ¹ ÐºÐ°Ð±ÐµÐ»Ñ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381" y="3864114"/>
            <a:ext cx="245745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1" descr="ÐÐ°ÑÑÐ¸Ð½ÐºÐ¸ Ð¿Ð¾ Ð·Ð°Ð¿ÑÐ¾ÑÑ ÐºÐ¾Ð°ÐºÑÐ¸Ð°Ð»ÑÐ½ÑÐ¹ ÐºÐ°Ð±ÐµÐ»Ñ BNC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481" y="3842214"/>
            <a:ext cx="847725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ÐÐ°ÑÑÐ¸Ð½ÐºÐ¸ Ð¿Ð¾ Ð·Ð°Ð¿ÑÐ¾ÑÑ thick Eth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" y="3728159"/>
            <a:ext cx="2129282" cy="2129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ÐÐ°ÑÑÐ¸Ð½ÐºÐ¸ Ð¿Ð¾ Ð·Ð°Ð¿ÑÐ¾ÑÑ thick Etherne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08" y="359699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903657" y="3798955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Тонкий кабель </a:t>
            </a:r>
            <a:endParaRPr lang="ru-RU" i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29280" y="3657548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Толстый кабель </a:t>
            </a:r>
            <a:endParaRPr lang="ru-RU" i="1" dirty="0"/>
          </a:p>
        </p:txBody>
      </p:sp>
      <p:pic>
        <p:nvPicPr>
          <p:cNvPr id="13" name="Picture 2" descr="https://upload.wikimedia.org/wikipedia/commons/thumb/a/a8/Twinax-CAB-10GSFP-P8M.jpg/220px-Twinax-CAB-10GSFP-P8M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162" y="5747011"/>
            <a:ext cx="1474812" cy="111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78" y="6112072"/>
            <a:ext cx="3615779" cy="6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51680" y="5629808"/>
            <a:ext cx="368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Twinaxial</a:t>
            </a:r>
            <a:r>
              <a:rPr lang="en-US" dirty="0" smtClean="0"/>
              <a:t> </a:t>
            </a:r>
            <a:r>
              <a:rPr lang="en-US" dirty="0" err="1" smtClean="0"/>
              <a:t>cabel</a:t>
            </a:r>
            <a:r>
              <a:rPr lang="en-US" dirty="0" smtClean="0"/>
              <a:t> (</a:t>
            </a:r>
            <a:r>
              <a:rPr lang="en-US" dirty="0" err="1" smtClean="0"/>
              <a:t>GigaEthernet</a:t>
            </a:r>
            <a:r>
              <a:rPr lang="en-US" dirty="0" smtClean="0"/>
              <a:t>) </a:t>
            </a:r>
            <a:endParaRPr lang="ru-RU" dirty="0"/>
          </a:p>
        </p:txBody>
      </p:sp>
      <p:pic>
        <p:nvPicPr>
          <p:cNvPr id="16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99" y="6049915"/>
            <a:ext cx="2382524" cy="748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89699" y="5684914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SFP+ - Rj45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Коаксиальный кабель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u="sng" dirty="0"/>
              <a:t>используется при асимметричной передаче сигналов. </a:t>
            </a:r>
            <a:endParaRPr lang="ru-RU" sz="2200" u="sng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000" i="1" dirty="0"/>
              <a:t>Диаметр жилы и оплетки и диэлектрическая проницаемость изоляции между ними  определяют частотные свойства кабеля.</a:t>
            </a:r>
          </a:p>
          <a:p>
            <a:pPr lvl="1"/>
            <a:r>
              <a:rPr lang="ru-RU" sz="2200" b="1" dirty="0" smtClean="0"/>
              <a:t>недостаток</a:t>
            </a:r>
            <a:r>
              <a:rPr lang="ru-RU" sz="2200" dirty="0" smtClean="0"/>
              <a:t>—пропускная  способность д 10 Мбит/с </a:t>
            </a:r>
          </a:p>
          <a:p>
            <a:pPr lvl="2"/>
            <a:r>
              <a:rPr lang="ru-RU" sz="2200" dirty="0" smtClean="0"/>
              <a:t>достигнут в технологии  </a:t>
            </a:r>
            <a:r>
              <a:rPr lang="ru-RU" sz="2200" dirty="0" err="1" smtClean="0"/>
              <a:t>Ethernet</a:t>
            </a:r>
            <a:r>
              <a:rPr lang="ru-RU" sz="2200" dirty="0" smtClean="0"/>
              <a:t> 10Base2 и 10Base5. </a:t>
            </a:r>
          </a:p>
          <a:p>
            <a:pPr lvl="1"/>
            <a:r>
              <a:rPr lang="en-US" sz="2200" dirty="0" smtClean="0"/>
              <a:t>R </a:t>
            </a:r>
            <a:r>
              <a:rPr lang="ru-RU" sz="2200" dirty="0" smtClean="0"/>
              <a:t>кабеля 50 Ом — </a:t>
            </a:r>
            <a:r>
              <a:rPr lang="ru-RU" sz="2200" dirty="0" err="1" smtClean="0"/>
              <a:t>Ethernet</a:t>
            </a:r>
            <a:r>
              <a:rPr lang="ru-RU" sz="2200" dirty="0" smtClean="0"/>
              <a:t> </a:t>
            </a:r>
            <a:r>
              <a:rPr lang="ru-RU" sz="2200" dirty="0"/>
              <a:t>(стандарт </a:t>
            </a:r>
            <a:r>
              <a:rPr lang="ru-RU" sz="2200" dirty="0" smtClean="0"/>
              <a:t>EIA/TIA-568A), </a:t>
            </a:r>
          </a:p>
          <a:p>
            <a:pPr lvl="2"/>
            <a:r>
              <a:rPr lang="ru-RU" sz="1800" dirty="0" smtClean="0"/>
              <a:t>75 Ом —  передача радио- и телевизионных сигналов, </a:t>
            </a:r>
          </a:p>
          <a:p>
            <a:pPr lvl="2"/>
            <a:r>
              <a:rPr lang="ru-RU" sz="1800" dirty="0" smtClean="0"/>
              <a:t>93 Ом — в ЛВС </a:t>
            </a:r>
            <a:r>
              <a:rPr lang="ru-RU" sz="1800" dirty="0" err="1" smtClean="0"/>
              <a:t>ARCnet</a:t>
            </a:r>
            <a:r>
              <a:rPr lang="ru-RU" sz="1800" dirty="0" smtClean="0"/>
              <a:t>. </a:t>
            </a:r>
          </a:p>
        </p:txBody>
      </p:sp>
      <p:pic>
        <p:nvPicPr>
          <p:cNvPr id="8" name="Picture 2" descr="Ð Ð¸ÑÑÐ½Ð¾Ðº 1.18.10 Ð¡ÐµÑÐµÐ²Ð°Ñ ÐºÐ°ÑÑÐ° ÐºÐ¾Ð¼Ð¿ÑÑÑÐµÑÐ° Ñ BNC ÑÐ°Ð·ÑÐµÐ¼Ð¾Ð¼ Ð´Ð»Ñ ÐºÐ¾Ð°ÐºÑÐ¸Ð°Ð»ÑÐ½Ð¾Ð³Ð¾ Ethernet ÐºÐ°Ð±ÐµÐ»Ñ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81" y="4680341"/>
            <a:ext cx="2434616" cy="151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497" y="4938883"/>
            <a:ext cx="3414379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083" y="5001453"/>
            <a:ext cx="2705099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16076" y="4632121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Тонкий кабель </a:t>
            </a:r>
            <a:endParaRPr lang="ru-RU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6502052" y="4632121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Толстый кабель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4018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Оптическое волокно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5224"/>
            <a:ext cx="8640960" cy="5544616"/>
          </a:xfrm>
        </p:spPr>
        <p:txBody>
          <a:bodyPr>
            <a:normAutofit/>
          </a:bodyPr>
          <a:lstStyle/>
          <a:p>
            <a:pPr marL="161925" indent="-161925"/>
            <a:r>
              <a:rPr lang="ru-RU" sz="2200" b="1" dirty="0" smtClean="0"/>
              <a:t>Оптоволокно</a:t>
            </a:r>
            <a:r>
              <a:rPr lang="ru-RU" sz="2200" dirty="0" smtClean="0"/>
              <a:t> – проводник света из</a:t>
            </a:r>
            <a:r>
              <a:rPr lang="ru-RU" sz="2200" dirty="0"/>
              <a:t> оптически прозрачного материала (стекло, пластик), </a:t>
            </a:r>
            <a:endParaRPr lang="ru-RU" sz="2200" dirty="0" smtClean="0"/>
          </a:p>
          <a:p>
            <a:pPr marL="161925" indent="-161925"/>
            <a:r>
              <a:rPr lang="ru-RU" sz="2200" dirty="0" smtClean="0"/>
              <a:t>используется переноса</a:t>
            </a:r>
            <a:r>
              <a:rPr lang="ru-RU" sz="2200" dirty="0"/>
              <a:t> света </a:t>
            </a:r>
            <a:r>
              <a:rPr lang="ru-RU" sz="2200" dirty="0" smtClean="0"/>
              <a:t>посредством</a:t>
            </a:r>
            <a:r>
              <a:rPr lang="ru-RU" sz="2200" dirty="0"/>
              <a:t> полного внутреннего отражения.</a:t>
            </a:r>
            <a:endParaRPr lang="ru-RU" sz="2200" dirty="0" smtClean="0"/>
          </a:p>
          <a:p>
            <a:pPr marL="161925" indent="-161925"/>
            <a:r>
              <a:rPr lang="ru-RU" sz="2000" dirty="0" smtClean="0"/>
              <a:t>По </a:t>
            </a:r>
            <a:r>
              <a:rPr lang="ru-RU" sz="2000" dirty="0"/>
              <a:t>виду траектории распространения света </a:t>
            </a:r>
            <a:r>
              <a:rPr lang="ru-RU" sz="2000" dirty="0" err="1"/>
              <a:t>одномодовое</a:t>
            </a:r>
            <a:r>
              <a:rPr lang="ru-RU" sz="2000" dirty="0"/>
              <a:t> и </a:t>
            </a:r>
            <a:r>
              <a:rPr lang="ru-RU" sz="2000" dirty="0" err="1"/>
              <a:t>многомодовое</a:t>
            </a:r>
            <a:r>
              <a:rPr lang="ru-RU" sz="2000" dirty="0"/>
              <a:t> волокно. </a:t>
            </a:r>
          </a:p>
          <a:p>
            <a:pPr marL="161925" indent="-161925"/>
            <a:r>
              <a:rPr lang="ru-RU" sz="2000" dirty="0" smtClean="0"/>
              <a:t>Внутренняя часть - </a:t>
            </a:r>
            <a:r>
              <a:rPr lang="ru-RU" sz="2000" b="1" dirty="0" smtClean="0"/>
              <a:t>сердцевина</a:t>
            </a:r>
            <a:r>
              <a:rPr lang="ru-RU" sz="2000" dirty="0" smtClean="0"/>
              <a:t> (</a:t>
            </a:r>
            <a:r>
              <a:rPr lang="ru-RU" sz="2000" dirty="0" err="1" smtClean="0"/>
              <a:t>core</a:t>
            </a:r>
            <a:r>
              <a:rPr lang="ru-RU" sz="2000" dirty="0" smtClean="0"/>
              <a:t>), </a:t>
            </a:r>
          </a:p>
          <a:p>
            <a:pPr marL="161925" indent="-161925"/>
            <a:r>
              <a:rPr lang="ru-RU" sz="2000" dirty="0" smtClean="0"/>
              <a:t>внешняя — </a:t>
            </a:r>
            <a:r>
              <a:rPr lang="ru-RU" sz="2000" b="1" dirty="0" smtClean="0"/>
              <a:t>оптическая оболочка </a:t>
            </a:r>
            <a:r>
              <a:rPr lang="ru-RU" sz="2000" dirty="0" smtClean="0"/>
              <a:t>(</a:t>
            </a:r>
            <a:r>
              <a:rPr lang="ru-RU" sz="2000" dirty="0" err="1" smtClean="0"/>
              <a:t>cladding</a:t>
            </a:r>
            <a:r>
              <a:rPr lang="ru-RU" sz="2000" dirty="0" smtClean="0"/>
              <a:t>). </a:t>
            </a:r>
          </a:p>
          <a:p>
            <a:pPr marL="161925" indent="-161925"/>
            <a:r>
              <a:rPr lang="ru-RU" sz="2000" dirty="0"/>
              <a:t>оптическое </a:t>
            </a:r>
            <a:r>
              <a:rPr lang="ru-RU" sz="2000" dirty="0" smtClean="0"/>
              <a:t>волокно -  </a:t>
            </a:r>
            <a:r>
              <a:rPr lang="ru-RU" sz="2000" b="1" dirty="0" err="1" smtClean="0"/>
              <a:t>световод</a:t>
            </a:r>
            <a:r>
              <a:rPr lang="ru-RU" sz="2000" dirty="0" smtClean="0"/>
              <a:t> (сердцевина </a:t>
            </a:r>
            <a:br>
              <a:rPr lang="ru-RU" sz="2000" dirty="0" smtClean="0"/>
            </a:br>
            <a:r>
              <a:rPr lang="ru-RU" sz="2000" dirty="0" smtClean="0"/>
              <a:t>в оболочке) с защитным покрытием. </a:t>
            </a:r>
          </a:p>
          <a:p>
            <a:endParaRPr lang="ru-RU" sz="2000" dirty="0" smtClean="0"/>
          </a:p>
        </p:txBody>
      </p:sp>
      <p:pic>
        <p:nvPicPr>
          <p:cNvPr id="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26265"/>
            <a:ext cx="3000266" cy="217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364" y="2931604"/>
            <a:ext cx="3454652" cy="344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91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4417697"/>
            <a:ext cx="4697413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40968"/>
            <a:ext cx="3454652" cy="3449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Оптическое волокно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22481"/>
            <a:ext cx="8640960" cy="5544616"/>
          </a:xfrm>
        </p:spPr>
        <p:txBody>
          <a:bodyPr>
            <a:normAutofit/>
          </a:bodyPr>
          <a:lstStyle/>
          <a:p>
            <a:pPr marL="161925" indent="-161925"/>
            <a:r>
              <a:rPr lang="ru-RU" sz="2000" dirty="0" smtClean="0"/>
              <a:t>Внутренняя</a:t>
            </a:r>
            <a:r>
              <a:rPr lang="ru-RU" sz="2000" dirty="0"/>
              <a:t> стеклянная сердцевина (1) </a:t>
            </a:r>
            <a:r>
              <a:rPr lang="ru-RU" sz="2000" dirty="0" smtClean="0"/>
              <a:t> из стекла</a:t>
            </a:r>
          </a:p>
          <a:p>
            <a:pPr marL="161925" indent="-161925"/>
            <a:r>
              <a:rPr lang="ru-RU" sz="2000" dirty="0" smtClean="0"/>
              <a:t>внешняя</a:t>
            </a:r>
            <a:r>
              <a:rPr lang="ru-RU" sz="2000" dirty="0"/>
              <a:t> </a:t>
            </a:r>
            <a:r>
              <a:rPr lang="ru-RU" sz="2000" dirty="0" smtClean="0"/>
              <a:t>оболочка</a:t>
            </a:r>
            <a:r>
              <a:rPr lang="ru-RU" sz="2000" dirty="0"/>
              <a:t> (2) из стекла с другим показателем преломления. </a:t>
            </a:r>
            <a:endParaRPr lang="ru-RU" sz="2000" dirty="0" smtClean="0"/>
          </a:p>
          <a:p>
            <a:pPr marL="161925" indent="-161925"/>
            <a:r>
              <a:rPr lang="ru-RU" sz="2000" dirty="0" smtClean="0"/>
              <a:t>Световой</a:t>
            </a:r>
            <a:r>
              <a:rPr lang="ru-RU" sz="2000" dirty="0"/>
              <a:t> сигнал </a:t>
            </a:r>
            <a:r>
              <a:rPr lang="ru-RU" sz="2000" dirty="0" smtClean="0"/>
              <a:t>отражается</a:t>
            </a:r>
            <a:r>
              <a:rPr lang="ru-RU" sz="2000" dirty="0"/>
              <a:t> от ее краев под  маленьким </a:t>
            </a:r>
            <a:r>
              <a:rPr lang="ru-RU" sz="2000" dirty="0" smtClean="0"/>
              <a:t>углом</a:t>
            </a:r>
            <a:endParaRPr lang="ru-RU" sz="2000" dirty="0"/>
          </a:p>
          <a:p>
            <a:pPr marL="542925" lvl="1"/>
            <a:r>
              <a:rPr lang="ru-RU" sz="2000" dirty="0"/>
              <a:t>не может выйти за пределы </a:t>
            </a:r>
            <a:r>
              <a:rPr lang="ru-RU" sz="2000" dirty="0" smtClean="0"/>
              <a:t>сердцевины</a:t>
            </a:r>
          </a:p>
          <a:p>
            <a:pPr marL="1000125" lvl="3" indent="-285750"/>
            <a:r>
              <a:rPr lang="ru-RU" b="1" dirty="0" smtClean="0"/>
              <a:t>эффект</a:t>
            </a:r>
            <a:r>
              <a:rPr lang="ru-RU" b="1" dirty="0"/>
              <a:t>, </a:t>
            </a:r>
            <a:r>
              <a:rPr lang="ru-RU" b="1" dirty="0" smtClean="0"/>
              <a:t>полного</a:t>
            </a:r>
            <a:r>
              <a:rPr lang="ru-RU" b="1" dirty="0"/>
              <a:t> </a:t>
            </a:r>
            <a:r>
              <a:rPr lang="ru-RU" b="1" dirty="0" smtClean="0"/>
              <a:t>внутреннего</a:t>
            </a:r>
            <a:r>
              <a:rPr lang="ru-RU" b="1" dirty="0"/>
              <a:t> </a:t>
            </a:r>
            <a:r>
              <a:rPr lang="ru-RU" b="1" dirty="0" smtClean="0"/>
              <a:t>отражения</a:t>
            </a:r>
            <a:r>
              <a:rPr lang="ru-RU" sz="1600" b="1" dirty="0" smtClean="0"/>
              <a:t>.</a:t>
            </a:r>
            <a:r>
              <a:rPr lang="ru-RU" sz="1600" b="1" dirty="0"/>
              <a:t> </a:t>
            </a:r>
            <a:endParaRPr lang="ru-RU" sz="1600" b="1" dirty="0" smtClean="0"/>
          </a:p>
          <a:p>
            <a:pPr marL="542925" lvl="1"/>
            <a:r>
              <a:rPr lang="ru-RU" sz="2000" dirty="0" smtClean="0"/>
              <a:t>Обшивка</a:t>
            </a:r>
            <a:r>
              <a:rPr lang="ru-RU" sz="2000" dirty="0"/>
              <a:t> (3) </a:t>
            </a:r>
            <a:r>
              <a:rPr lang="ru-RU" sz="2000" dirty="0" smtClean="0"/>
              <a:t>обеспечивает</a:t>
            </a:r>
            <a:r>
              <a:rPr lang="ru-RU" sz="2000" dirty="0"/>
              <a:t> физическую защиту, </a:t>
            </a:r>
            <a:endParaRPr lang="ru-RU" sz="2000" dirty="0" smtClean="0"/>
          </a:p>
          <a:p>
            <a:pPr marL="542925" lvl="1"/>
            <a:r>
              <a:rPr lang="ru-RU" sz="2000" dirty="0" smtClean="0"/>
              <a:t>центральная</a:t>
            </a:r>
            <a:r>
              <a:rPr lang="ru-RU" sz="2000" dirty="0"/>
              <a:t> </a:t>
            </a:r>
            <a:r>
              <a:rPr lang="ru-RU" sz="2000" dirty="0" smtClean="0"/>
              <a:t>стальная проволока</a:t>
            </a:r>
            <a:r>
              <a:rPr lang="ru-RU" sz="2000" dirty="0"/>
              <a:t> (4</a:t>
            </a:r>
            <a:r>
              <a:rPr lang="ru-RU" sz="2000" dirty="0" smtClean="0"/>
              <a:t>) </a:t>
            </a:r>
            <a:r>
              <a:rPr lang="ru-RU" sz="2000" dirty="0"/>
              <a:t> </a:t>
            </a:r>
            <a:r>
              <a:rPr lang="ru-RU" sz="2000" dirty="0" smtClean="0"/>
              <a:t>- прочность.</a:t>
            </a:r>
          </a:p>
        </p:txBody>
      </p:sp>
      <p:pic>
        <p:nvPicPr>
          <p:cNvPr id="8" name="Picture 6" descr="https://allo-tele.com/images/stories/virtuemart/product/patchcord_1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29000"/>
            <a:ext cx="2420270" cy="147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27281"/>
            <a:ext cx="3867150" cy="119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59632" y="6453336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47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7" y="4324073"/>
            <a:ext cx="3028553" cy="180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7" y="4437112"/>
            <a:ext cx="2014587" cy="201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8229600" cy="85010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ru-RU" sz="3600" b="1" dirty="0" smtClean="0"/>
              <a:t>Оптическое волокно. 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 err="1" smtClean="0"/>
              <a:t>Одномодовые</a:t>
            </a:r>
            <a:r>
              <a:rPr lang="ru-RU" sz="3600" b="1" dirty="0" smtClean="0"/>
              <a:t> и </a:t>
            </a:r>
            <a:r>
              <a:rPr lang="ru-RU" sz="3600" b="1" dirty="0" err="1" smtClean="0"/>
              <a:t>многомодвые</a:t>
            </a:r>
            <a:r>
              <a:rPr lang="ru-RU" sz="3600" b="1" dirty="0" smtClean="0"/>
              <a:t> волокна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3525" y="1062197"/>
            <a:ext cx="8640960" cy="5544616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Одномодовые</a:t>
            </a:r>
            <a:r>
              <a:rPr lang="ru-RU" sz="2000" b="1" dirty="0" smtClean="0"/>
              <a:t>  волокна</a:t>
            </a:r>
            <a:r>
              <a:rPr lang="ru-RU" sz="2000" b="1" dirty="0"/>
              <a:t> </a:t>
            </a:r>
            <a:r>
              <a:rPr lang="ru-RU" sz="2000" b="1" dirty="0" smtClean="0"/>
              <a:t> </a:t>
            </a:r>
            <a:r>
              <a:rPr lang="ru-RU" sz="2000" dirty="0" smtClean="0"/>
              <a:t>- с</a:t>
            </a:r>
            <a:r>
              <a:rPr lang="ru-RU" sz="2000" dirty="0"/>
              <a:t> </a:t>
            </a:r>
            <a:r>
              <a:rPr lang="ru-RU" sz="2000" dirty="0" smtClean="0"/>
              <a:t>узкой сердцевиной</a:t>
            </a:r>
            <a:r>
              <a:rPr lang="ru-RU" sz="2000" dirty="0"/>
              <a:t> (А</a:t>
            </a:r>
            <a:r>
              <a:rPr lang="ru-RU" sz="2000" dirty="0" smtClean="0"/>
              <a:t>)</a:t>
            </a:r>
          </a:p>
          <a:p>
            <a:pPr marL="685800" lvl="2"/>
            <a:r>
              <a:rPr lang="ru-RU" sz="2000" i="1" dirty="0" smtClean="0"/>
              <a:t>позволяют</a:t>
            </a:r>
            <a:r>
              <a:rPr lang="ru-RU" sz="2000" i="1" dirty="0"/>
              <a:t> </a:t>
            </a:r>
            <a:r>
              <a:rPr lang="ru-RU" sz="2000" i="1" dirty="0" smtClean="0"/>
              <a:t>посылать</a:t>
            </a:r>
            <a:r>
              <a:rPr lang="ru-RU" sz="2000" i="1" dirty="0"/>
              <a:t> сигналы на </a:t>
            </a:r>
            <a:r>
              <a:rPr lang="ru-RU" sz="2000" i="1" dirty="0" smtClean="0"/>
              <a:t>больше расстояния</a:t>
            </a:r>
            <a:r>
              <a:rPr lang="ru-RU" sz="2000" i="1" dirty="0"/>
              <a:t> без искажений. </a:t>
            </a:r>
            <a:endParaRPr lang="ru-RU" sz="2000" i="1" dirty="0" smtClean="0"/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b="1" dirty="0" err="1" smtClean="0"/>
              <a:t>Многомодовые</a:t>
            </a:r>
            <a:r>
              <a:rPr lang="ru-RU" sz="2000" b="1" dirty="0" smtClean="0"/>
              <a:t> волокна </a:t>
            </a:r>
            <a:r>
              <a:rPr lang="ru-RU" sz="2000" dirty="0"/>
              <a:t> </a:t>
            </a:r>
            <a:r>
              <a:rPr lang="ru-RU" sz="2000" dirty="0" smtClean="0"/>
              <a:t>- с</a:t>
            </a:r>
            <a:r>
              <a:rPr lang="ru-RU" sz="2000" dirty="0"/>
              <a:t> широкой сердцевиной (В) </a:t>
            </a:r>
            <a:endParaRPr lang="ru-RU" sz="2000" dirty="0" smtClean="0"/>
          </a:p>
          <a:p>
            <a:pPr marL="685800" lvl="2"/>
            <a:r>
              <a:rPr lang="ru-RU" sz="2000" dirty="0" smtClean="0"/>
              <a:t>происходит</a:t>
            </a:r>
            <a:r>
              <a:rPr lang="ru-RU" sz="2000" dirty="0"/>
              <a:t> большее число отражений, </a:t>
            </a:r>
          </a:p>
          <a:p>
            <a:pPr marL="1143000" lvl="3"/>
            <a:r>
              <a:rPr lang="ru-RU" dirty="0" smtClean="0"/>
              <a:t>приводит</a:t>
            </a:r>
            <a:r>
              <a:rPr lang="ru-RU" dirty="0"/>
              <a:t> к сливанию соседних световых импульсов. </a:t>
            </a:r>
            <a:endParaRPr lang="ru-RU" dirty="0" smtClean="0"/>
          </a:p>
          <a:p>
            <a:pPr marL="1600200" lvl="4"/>
            <a:r>
              <a:rPr lang="ru-RU" dirty="0" smtClean="0"/>
              <a:t>между</a:t>
            </a:r>
            <a:r>
              <a:rPr lang="ru-RU" dirty="0"/>
              <a:t> импульсами должно </a:t>
            </a:r>
            <a:r>
              <a:rPr lang="ru-RU" dirty="0" smtClean="0"/>
              <a:t>быть большее</a:t>
            </a:r>
            <a:r>
              <a:rPr lang="ru-RU" dirty="0"/>
              <a:t> расстояние, </a:t>
            </a:r>
            <a:endParaRPr lang="ru-RU" dirty="0" smtClean="0"/>
          </a:p>
          <a:p>
            <a:pPr marL="2057400" lvl="5"/>
            <a:r>
              <a:rPr lang="ru-RU" dirty="0"/>
              <a:t> ограничивает объем передаваемой информации.</a:t>
            </a:r>
            <a:endParaRPr lang="ru-RU" dirty="0" smtClean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64" y="3834505"/>
            <a:ext cx="34099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 descr="ÐÐ°ÑÑÐ¸Ð½ÐºÐ¸ Ð¿Ð¾ Ð·Ð°Ð¿ÑÐ¾ÑÑ ÐÐ´Ð½Ð¾Ð¼Ð¾Ð´Ð¾Ð²ÑÐµ Ð¸ Ð¼Ð½Ð¾Ð³Ð¾Ð¼Ð¾Ð´Ð¾Ð²ÑÐµ Ð²Ð¾Ð»Ð¾ÐºÐ½Ð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00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Вычислительные сети. Технология </a:t>
            </a:r>
            <a:r>
              <a:rPr lang="en-US" sz="3600" b="1" dirty="0" smtClean="0"/>
              <a:t>Ethernet</a:t>
            </a:r>
            <a:r>
              <a:rPr lang="ru-RU" sz="3600" b="1" dirty="0" smtClean="0"/>
              <a:t>.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836712"/>
            <a:ext cx="8640960" cy="5328592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Классический </a:t>
            </a:r>
            <a:r>
              <a:rPr lang="ru-RU" sz="2200" b="1" dirty="0" err="1" smtClean="0"/>
              <a:t>Ethernet</a:t>
            </a:r>
            <a:r>
              <a:rPr lang="ru-RU" sz="2200" b="1" dirty="0" smtClean="0"/>
              <a:t> </a:t>
            </a:r>
            <a:r>
              <a:rPr lang="ru-RU" sz="2200" dirty="0" smtClean="0"/>
              <a:t>—скорост</a:t>
            </a:r>
            <a:r>
              <a:rPr lang="ru-RU" sz="2200" dirty="0"/>
              <a:t>и</a:t>
            </a:r>
            <a:r>
              <a:rPr lang="ru-RU" sz="2200" dirty="0" smtClean="0"/>
              <a:t> от </a:t>
            </a:r>
            <a:r>
              <a:rPr lang="ru-RU" sz="2200" dirty="0"/>
              <a:t>3 до 10 Мбит/с. </a:t>
            </a:r>
            <a:endParaRPr lang="ru-RU" sz="2200" dirty="0" smtClean="0"/>
          </a:p>
          <a:p>
            <a:r>
              <a:rPr lang="ru-RU" sz="2200" b="1" dirty="0" smtClean="0"/>
              <a:t>Коммутируемый </a:t>
            </a:r>
            <a:r>
              <a:rPr lang="ru-RU" sz="2200" b="1" dirty="0" err="1"/>
              <a:t>Ethernet</a:t>
            </a:r>
            <a:r>
              <a:rPr lang="ru-RU" sz="2200" b="1" dirty="0"/>
              <a:t> </a:t>
            </a:r>
            <a:r>
              <a:rPr lang="ru-RU" sz="2200" dirty="0" smtClean="0"/>
              <a:t>— сети работают </a:t>
            </a:r>
            <a:r>
              <a:rPr lang="ru-RU" sz="2200" dirty="0"/>
              <a:t>на скоростях </a:t>
            </a:r>
            <a:r>
              <a:rPr lang="ru-RU" sz="2200" dirty="0" smtClean="0"/>
              <a:t>100 Мбит/с – 100 Гбит/с </a:t>
            </a:r>
          </a:p>
          <a:p>
            <a:pPr lvl="1"/>
            <a:r>
              <a:rPr lang="ru-RU" sz="1800" dirty="0" smtClean="0"/>
              <a:t>100 Мбит/с - </a:t>
            </a:r>
            <a:r>
              <a:rPr lang="ru-RU" sz="1800" dirty="0" err="1" smtClean="0"/>
              <a:t>Fast</a:t>
            </a:r>
            <a:r>
              <a:rPr lang="ru-RU" sz="1800" dirty="0" smtClean="0"/>
              <a:t> </a:t>
            </a:r>
            <a:r>
              <a:rPr lang="ru-RU" sz="1800" dirty="0" err="1" smtClean="0"/>
              <a:t>Ethernet</a:t>
            </a:r>
            <a:r>
              <a:rPr lang="ru-RU" sz="1800" dirty="0" smtClean="0"/>
              <a:t>, </a:t>
            </a:r>
          </a:p>
          <a:p>
            <a:pPr lvl="1"/>
            <a:r>
              <a:rPr lang="ru-RU" sz="1800" dirty="0" smtClean="0"/>
              <a:t>1000 </a:t>
            </a:r>
            <a:r>
              <a:rPr lang="ru-RU" sz="1800" dirty="0"/>
              <a:t>Мбит/с </a:t>
            </a:r>
            <a:r>
              <a:rPr lang="ru-RU" sz="1800" dirty="0" smtClean="0"/>
              <a:t> - </a:t>
            </a:r>
            <a:r>
              <a:rPr lang="en-US" sz="1800" dirty="0" smtClean="0"/>
              <a:t>Gigabit Ethernet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lvl="1"/>
            <a:r>
              <a:rPr lang="ru-RU" sz="1800" dirty="0" smtClean="0"/>
              <a:t>10 000 </a:t>
            </a:r>
            <a:r>
              <a:rPr lang="ru-RU" sz="1800" dirty="0"/>
              <a:t>Мбит/с </a:t>
            </a:r>
            <a:r>
              <a:rPr lang="ru-RU" sz="1800" dirty="0" smtClean="0"/>
              <a:t>- 10-</a:t>
            </a:r>
            <a:r>
              <a:rPr lang="en-US" sz="1800" dirty="0"/>
              <a:t>Gigabit </a:t>
            </a:r>
            <a:r>
              <a:rPr lang="en-US" sz="1800" dirty="0" smtClean="0"/>
              <a:t>Ethernet</a:t>
            </a:r>
            <a:r>
              <a:rPr lang="ru-RU" sz="1800" dirty="0" smtClean="0"/>
              <a:t>,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lvl="1"/>
            <a:r>
              <a:rPr lang="ru-RU" sz="1800" dirty="0" smtClean="0"/>
              <a:t>40 000 </a:t>
            </a:r>
            <a:r>
              <a:rPr lang="ru-RU" sz="1800" dirty="0"/>
              <a:t>Мбит/с </a:t>
            </a:r>
            <a:r>
              <a:rPr lang="ru-RU" sz="1800" dirty="0" smtClean="0"/>
              <a:t> - 40-</a:t>
            </a:r>
            <a:r>
              <a:rPr lang="en-US" sz="1800" dirty="0"/>
              <a:t>Gigabit </a:t>
            </a:r>
            <a:r>
              <a:rPr lang="en-US" sz="1800" dirty="0" smtClean="0"/>
              <a:t>Ethernet</a:t>
            </a:r>
            <a:r>
              <a:rPr lang="ru-RU" sz="1800" dirty="0" smtClean="0"/>
              <a:t>, </a:t>
            </a:r>
          </a:p>
          <a:p>
            <a:pPr lvl="1"/>
            <a:r>
              <a:rPr lang="ru-RU" sz="1800" dirty="0" smtClean="0"/>
              <a:t>100 000 Мбит/с -  100-</a:t>
            </a:r>
            <a:r>
              <a:rPr lang="en-US" sz="1800" dirty="0"/>
              <a:t>Gigabit Ethernet</a:t>
            </a:r>
            <a:r>
              <a:rPr lang="en-US" sz="1800" dirty="0" smtClean="0"/>
              <a:t> </a:t>
            </a:r>
            <a:endParaRPr lang="ru-RU" sz="1800" dirty="0" smtClean="0"/>
          </a:p>
          <a:p>
            <a:pPr lvl="1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настоящее время используется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только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коммутируемый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Ethernet</a:t>
            </a:r>
            <a:r>
              <a:rPr lang="en-US" sz="1800" dirty="0" smtClean="0"/>
              <a:t>.</a:t>
            </a:r>
            <a:endParaRPr lang="ru-RU" sz="1800" dirty="0" smtClean="0"/>
          </a:p>
          <a:p>
            <a:r>
              <a:rPr lang="ru-RU" sz="2200" b="1" dirty="0" smtClean="0"/>
              <a:t>Стандарты </a:t>
            </a:r>
            <a:r>
              <a:rPr lang="en-US" sz="2200" b="1" dirty="0" smtClean="0"/>
              <a:t>Ethernet </a:t>
            </a:r>
            <a:endParaRPr lang="ru-RU" sz="2200" b="1" dirty="0" smtClean="0"/>
          </a:p>
          <a:p>
            <a:pPr lvl="1"/>
            <a:r>
              <a:rPr lang="ru-RU" sz="2200" b="1" dirty="0" smtClean="0"/>
              <a:t>IEEE </a:t>
            </a:r>
            <a:r>
              <a:rPr lang="ru-RU" sz="2200" b="1" dirty="0"/>
              <a:t>802.3 </a:t>
            </a:r>
            <a:r>
              <a:rPr lang="ru-RU" sz="2200" dirty="0" smtClean="0"/>
              <a:t>– группа стандартов </a:t>
            </a:r>
          </a:p>
          <a:p>
            <a:pPr lvl="2"/>
            <a:r>
              <a:rPr lang="en-US" sz="2200" dirty="0" smtClean="0"/>
              <a:t>Ethernet </a:t>
            </a:r>
            <a:r>
              <a:rPr lang="ru-RU" sz="2200" dirty="0" smtClean="0"/>
              <a:t> тип А – классический, </a:t>
            </a:r>
          </a:p>
          <a:p>
            <a:pPr lvl="2"/>
            <a:r>
              <a:rPr lang="en-US" sz="2200" dirty="0" smtClean="0"/>
              <a:t>Ethernet </a:t>
            </a:r>
            <a:r>
              <a:rPr lang="ru-RU" sz="2200" dirty="0" smtClean="0"/>
              <a:t>тип Б – коммутируемый.</a:t>
            </a:r>
            <a:endParaRPr lang="en-US" sz="2200" dirty="0" smtClean="0"/>
          </a:p>
          <a:p>
            <a:pPr lvl="1"/>
            <a:r>
              <a:rPr lang="en-US" sz="2200" b="1" dirty="0" smtClean="0"/>
              <a:t>DIX</a:t>
            </a:r>
            <a:r>
              <a:rPr lang="en-US" sz="2200" dirty="0" smtClean="0"/>
              <a:t> </a:t>
            </a:r>
            <a:r>
              <a:rPr lang="ru-RU" sz="2200" b="1" dirty="0" err="1" smtClean="0"/>
              <a:t>Ethernet</a:t>
            </a:r>
            <a:r>
              <a:rPr lang="ru-RU" sz="2200" dirty="0" smtClean="0"/>
              <a:t> </a:t>
            </a:r>
            <a:r>
              <a:rPr lang="en-US" sz="2200" dirty="0" smtClean="0"/>
              <a:t> - </a:t>
            </a:r>
            <a:r>
              <a:rPr lang="ru-RU" sz="2200" dirty="0" smtClean="0"/>
              <a:t>устарел (первоначальный стандарт)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546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9901" y="116632"/>
            <a:ext cx="8147248" cy="706090"/>
          </a:xfrm>
        </p:spPr>
        <p:txBody>
          <a:bodyPr>
            <a:normAutofit/>
          </a:bodyPr>
          <a:lstStyle/>
          <a:p>
            <a:r>
              <a:rPr lang="ru-RU" sz="2900" b="1" dirty="0"/>
              <a:t>Классический </a:t>
            </a:r>
            <a:r>
              <a:rPr lang="en-US" sz="2900" b="1" dirty="0"/>
              <a:t>Ethernet</a:t>
            </a:r>
            <a:r>
              <a:rPr lang="ru-RU" sz="2900" b="1" dirty="0"/>
              <a:t>. Физический уровень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045" y="787599"/>
            <a:ext cx="8640960" cy="3960440"/>
          </a:xfrm>
        </p:spPr>
        <p:txBody>
          <a:bodyPr>
            <a:normAutofit/>
          </a:bodyPr>
          <a:lstStyle/>
          <a:p>
            <a:r>
              <a:rPr lang="ru-RU" sz="2400" b="1" dirty="0"/>
              <a:t>Классический </a:t>
            </a:r>
            <a:r>
              <a:rPr lang="ru-RU" sz="2400" b="1" dirty="0" err="1"/>
              <a:t>Ethernet</a:t>
            </a:r>
            <a:r>
              <a:rPr lang="ru-RU" sz="2400" b="1" dirty="0"/>
              <a:t> </a:t>
            </a:r>
            <a:r>
              <a:rPr lang="ru-RU" sz="2400" dirty="0"/>
              <a:t>— это один длинный кабель, обвивающий здание, к </a:t>
            </a:r>
            <a:r>
              <a:rPr lang="ru-RU" sz="2400" dirty="0" smtClean="0"/>
              <a:t>которому </a:t>
            </a:r>
            <a:r>
              <a:rPr lang="ru-RU" sz="2400" dirty="0"/>
              <a:t>подключаются компьютеры</a:t>
            </a:r>
            <a:r>
              <a:rPr lang="ru-RU" sz="2400" dirty="0" smtClean="0"/>
              <a:t>.</a:t>
            </a:r>
          </a:p>
          <a:p>
            <a:r>
              <a:rPr lang="ru-RU" sz="2400" b="1" dirty="0"/>
              <a:t>Кодировка</a:t>
            </a:r>
            <a:r>
              <a:rPr lang="ru-RU" sz="2400" dirty="0"/>
              <a:t> - манчестерского кода.</a:t>
            </a:r>
          </a:p>
          <a:p>
            <a:r>
              <a:rPr lang="ru-RU" sz="2400" b="1" dirty="0" smtClean="0"/>
              <a:t>повторители </a:t>
            </a:r>
            <a:r>
              <a:rPr lang="ru-RU" sz="2400" dirty="0" smtClean="0"/>
              <a:t>(ретрансляторы </a:t>
            </a:r>
            <a:r>
              <a:rPr lang="ru-RU" sz="2400" b="1" dirty="0" err="1" smtClean="0"/>
              <a:t>repeaters</a:t>
            </a:r>
            <a:r>
              <a:rPr lang="ru-RU" sz="2400" dirty="0"/>
              <a:t>) - построения </a:t>
            </a:r>
            <a:r>
              <a:rPr lang="ru-RU" sz="2400" dirty="0" smtClean="0"/>
              <a:t>больших  </a:t>
            </a:r>
            <a:r>
              <a:rPr lang="ru-RU" sz="2400" dirty="0" err="1" smtClean="0"/>
              <a:t>стей</a:t>
            </a:r>
            <a:r>
              <a:rPr lang="ru-RU" sz="2400" dirty="0" smtClean="0"/>
              <a:t>. </a:t>
            </a:r>
          </a:p>
          <a:p>
            <a:pPr lvl="1"/>
            <a:r>
              <a:rPr lang="ru-RU" sz="2000" dirty="0" smtClean="0"/>
              <a:t>два </a:t>
            </a:r>
            <a:r>
              <a:rPr lang="ru-RU" sz="2000" dirty="0"/>
              <a:t>приемопередатчика должны располагаться на расстоянии не более 2,5 км и между ними должно быть не более четырех повторителей.</a:t>
            </a:r>
          </a:p>
          <a:p>
            <a:endParaRPr lang="ru-RU" sz="2400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19" y="4293096"/>
            <a:ext cx="7361312" cy="2012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708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ÐÐ°ÑÑÐ¸Ð½ÐºÐ¸ Ð¿Ð¾ Ð·Ð°Ð¿ÑÐ¾ÑÑ think cable bnc Etherne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627" y="4917575"/>
            <a:ext cx="2701645" cy="180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200" b="1" dirty="0" smtClean="0"/>
              <a:t>Классический </a:t>
            </a:r>
            <a:r>
              <a:rPr lang="en-US" sz="3200" b="1" dirty="0" smtClean="0"/>
              <a:t>Ethernet</a:t>
            </a:r>
            <a:r>
              <a:rPr lang="ru-RU" sz="3600" b="1" dirty="0" smtClean="0"/>
              <a:t>. </a:t>
            </a:r>
            <a:r>
              <a:rPr lang="ru-RU" sz="3600" b="1" dirty="0"/>
              <a:t>Физический уровень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0566" y="1004935"/>
            <a:ext cx="8640960" cy="5328592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«Толстый» коаксиальный кабель </a:t>
            </a:r>
            <a:r>
              <a:rPr lang="en-US" sz="2400" b="1" dirty="0"/>
              <a:t>Ethernet </a:t>
            </a:r>
            <a:r>
              <a:rPr lang="en-US" sz="2400" dirty="0"/>
              <a:t>(</a:t>
            </a:r>
            <a:r>
              <a:rPr lang="en-US" sz="2400" b="1" dirty="0"/>
              <a:t>thick Ethernet</a:t>
            </a:r>
            <a:r>
              <a:rPr lang="en-US" sz="2400" dirty="0"/>
              <a:t>), </a:t>
            </a:r>
            <a:endParaRPr lang="ru-RU" sz="2400" dirty="0" smtClean="0"/>
          </a:p>
          <a:p>
            <a:pPr lvl="1"/>
            <a:r>
              <a:rPr lang="ru-RU" sz="2000" dirty="0" smtClean="0"/>
              <a:t>Максимальная длина 500 м.</a:t>
            </a:r>
          </a:p>
          <a:p>
            <a:pPr lvl="1"/>
            <a:r>
              <a:rPr lang="ru-RU" sz="2000" dirty="0" smtClean="0"/>
              <a:t>Поддержка 100 машин.</a:t>
            </a:r>
          </a:p>
          <a:p>
            <a:r>
              <a:rPr lang="ru-RU" sz="2400" b="1" dirty="0" smtClean="0"/>
              <a:t>«Тонкий» коаксиальный кабель  </a:t>
            </a:r>
            <a:r>
              <a:rPr lang="ru-RU" sz="2400" b="1" dirty="0" err="1" smtClean="0"/>
              <a:t>Ethernet</a:t>
            </a:r>
            <a:r>
              <a:rPr lang="ru-RU" sz="2400" b="1" dirty="0" smtClean="0"/>
              <a:t> </a:t>
            </a:r>
            <a:r>
              <a:rPr lang="ru-RU" sz="2400" dirty="0" smtClean="0"/>
              <a:t>(</a:t>
            </a:r>
            <a:r>
              <a:rPr lang="ru-RU" sz="2400" b="1" dirty="0" err="1" smtClean="0"/>
              <a:t>thin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Ethernet</a:t>
            </a:r>
            <a:r>
              <a:rPr lang="ru-RU" sz="2400" dirty="0" smtClean="0"/>
              <a:t>); </a:t>
            </a:r>
          </a:p>
          <a:p>
            <a:pPr lvl="1"/>
            <a:r>
              <a:rPr lang="ru-RU" sz="2000" dirty="0" smtClean="0"/>
              <a:t>дешевле </a:t>
            </a:r>
            <a:r>
              <a:rPr lang="ru-RU" sz="2000" dirty="0"/>
              <a:t>и проще в </a:t>
            </a:r>
            <a:r>
              <a:rPr lang="ru-RU" sz="2000" dirty="0" smtClean="0"/>
              <a:t>установке</a:t>
            </a:r>
          </a:p>
          <a:p>
            <a:pPr lvl="1"/>
            <a:r>
              <a:rPr lang="ru-RU" sz="2000" dirty="0" smtClean="0"/>
              <a:t>длина </a:t>
            </a:r>
            <a:r>
              <a:rPr lang="ru-RU" sz="2000" dirty="0"/>
              <a:t>сегмента </a:t>
            </a:r>
            <a:r>
              <a:rPr lang="ru-RU" sz="2000" dirty="0" smtClean="0"/>
              <a:t>не более 185 </a:t>
            </a:r>
            <a:r>
              <a:rPr lang="ru-RU" sz="2000" dirty="0"/>
              <a:t>метров </a:t>
            </a:r>
            <a:endParaRPr lang="ru-RU" sz="2000" dirty="0" smtClean="0"/>
          </a:p>
          <a:p>
            <a:pPr lvl="1"/>
            <a:r>
              <a:rPr lang="ru-RU" sz="2000" dirty="0" smtClean="0"/>
              <a:t>каждый сегмент поддерживал </a:t>
            </a:r>
            <a:r>
              <a:rPr lang="ru-RU" sz="2000" dirty="0"/>
              <a:t>не более 30 машин </a:t>
            </a:r>
            <a:endParaRPr lang="ru-RU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724128" y="4732909"/>
            <a:ext cx="1660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Тонкий кабель </a:t>
            </a:r>
            <a:endParaRPr lang="ru-RU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4834662"/>
            <a:ext cx="1844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Толстый кабель </a:t>
            </a:r>
            <a:endParaRPr lang="ru-RU" i="1" dirty="0"/>
          </a:p>
        </p:txBody>
      </p:sp>
      <p:pic>
        <p:nvPicPr>
          <p:cNvPr id="16388" name="Picture 4" descr="ÐÐ°ÑÑÐ¸Ð½ÐºÐ¸ Ð¿Ð¾ Ð·Ð°Ð¿ÑÐ¾ÑÑ thick Ethern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1" y="5283960"/>
            <a:ext cx="19050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91" y="5284366"/>
            <a:ext cx="1439150" cy="143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5284366"/>
            <a:ext cx="1676872" cy="125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51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634082"/>
          </a:xfrm>
        </p:spPr>
        <p:txBody>
          <a:bodyPr>
            <a:noAutofit/>
          </a:bodyPr>
          <a:lstStyle/>
          <a:p>
            <a:r>
              <a:rPr lang="ru-RU" sz="2800" b="1" dirty="0"/>
              <a:t>Классический </a:t>
            </a:r>
            <a:r>
              <a:rPr lang="en-US" sz="2800" b="1" dirty="0"/>
              <a:t>Ethernet</a:t>
            </a:r>
            <a:r>
              <a:rPr lang="ru-RU" sz="3200" b="1" dirty="0"/>
              <a:t>.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100" b="1" dirty="0" smtClean="0"/>
              <a:t>Проблема одновременной передачи сообщений 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9024" y="1124744"/>
            <a:ext cx="8784976" cy="5400600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Проблема:</a:t>
            </a:r>
            <a:r>
              <a:rPr lang="ru-RU" sz="2200" dirty="0" smtClean="0"/>
              <a:t> Из-за задержек в устройствах и кабелях несколько устройств могут совершить попытку передачи сигнала одновременно.</a:t>
            </a:r>
          </a:p>
          <a:p>
            <a:pPr lvl="1"/>
            <a:r>
              <a:rPr lang="ru-RU" sz="2200" dirty="0" smtClean="0"/>
              <a:t>Устройства должны передавать кадры только если </a:t>
            </a:r>
            <a:r>
              <a:rPr lang="ru-RU" sz="2200" dirty="0"/>
              <a:t>кабельный </a:t>
            </a:r>
            <a:r>
              <a:rPr lang="ru-RU" sz="2200" dirty="0" smtClean="0"/>
              <a:t>сегмент</a:t>
            </a:r>
          </a:p>
          <a:p>
            <a:pPr lvl="2"/>
            <a:r>
              <a:rPr lang="ru-RU" sz="2200" dirty="0" smtClean="0"/>
              <a:t> Критерий: отсутствие сигнала в </a:t>
            </a:r>
            <a:r>
              <a:rPr lang="ru-RU" sz="2200" dirty="0"/>
              <a:t>течение 9,6 </a:t>
            </a:r>
            <a:r>
              <a:rPr lang="ru-RU" sz="2200" dirty="0" err="1"/>
              <a:t>мксек</a:t>
            </a:r>
            <a:r>
              <a:rPr lang="ru-RU" sz="2200" dirty="0"/>
              <a:t>. </a:t>
            </a:r>
            <a:endParaRPr lang="ru-RU" sz="22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481" y="3766888"/>
            <a:ext cx="7018061" cy="275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156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Вычислительные сети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b="1" dirty="0" err="1" smtClean="0"/>
              <a:t>Лока́льная</a:t>
            </a:r>
            <a:r>
              <a:rPr lang="ru-RU" sz="2400" b="1" dirty="0" smtClean="0"/>
              <a:t> </a:t>
            </a:r>
            <a:r>
              <a:rPr lang="ru-RU" sz="2400" b="1" dirty="0" err="1"/>
              <a:t>вычисли́тельная</a:t>
            </a:r>
            <a:r>
              <a:rPr lang="ru-RU" sz="2400" b="1" dirty="0"/>
              <a:t> сеть</a:t>
            </a:r>
            <a:r>
              <a:rPr lang="ru-RU" sz="2400" dirty="0"/>
              <a:t> (</a:t>
            </a:r>
            <a:r>
              <a:rPr lang="ru-RU" sz="2400" b="1" dirty="0"/>
              <a:t>ЛВС</a:t>
            </a:r>
            <a:r>
              <a:rPr lang="ru-RU" sz="2400" dirty="0"/>
              <a:t>, </a:t>
            </a:r>
            <a:r>
              <a:rPr lang="ru-RU" sz="2400" i="1" dirty="0"/>
              <a:t>локальная сеть</a:t>
            </a:r>
            <a:r>
              <a:rPr lang="ru-RU" sz="2400" dirty="0"/>
              <a:t>; </a:t>
            </a:r>
            <a:r>
              <a:rPr lang="ru-RU" sz="2400" i="1" dirty="0" err="1" smtClean="0"/>
              <a:t>Local</a:t>
            </a:r>
            <a:r>
              <a:rPr lang="ru-RU" sz="2400" i="1" dirty="0" smtClean="0"/>
              <a:t> </a:t>
            </a:r>
            <a:r>
              <a:rPr lang="ru-RU" sz="2400" i="1" dirty="0" err="1"/>
              <a:t>Area</a:t>
            </a:r>
            <a:r>
              <a:rPr lang="ru-RU" sz="2400" i="1" dirty="0"/>
              <a:t> </a:t>
            </a:r>
            <a:r>
              <a:rPr lang="ru-RU" sz="2400" i="1" dirty="0" err="1"/>
              <a:t>Network</a:t>
            </a:r>
            <a:r>
              <a:rPr lang="ru-RU" sz="2400" i="1" dirty="0"/>
              <a:t>, LAN</a:t>
            </a:r>
            <a:r>
              <a:rPr lang="ru-RU" sz="2400" dirty="0"/>
              <a:t>) — компьютерная сеть, покрывающая </a:t>
            </a:r>
            <a:r>
              <a:rPr lang="ru-RU" sz="2400" dirty="0" smtClean="0"/>
              <a:t>относительно </a:t>
            </a:r>
            <a:r>
              <a:rPr lang="ru-RU" sz="2400" dirty="0"/>
              <a:t>небольшую территорию или небольшую </a:t>
            </a:r>
            <a:r>
              <a:rPr lang="ru-RU" sz="2400" dirty="0" smtClean="0"/>
              <a:t>группу ЭВМ (дом, офис, фирма, институт).</a:t>
            </a:r>
          </a:p>
          <a:p>
            <a:r>
              <a:rPr lang="ru-RU" sz="2400" b="1" dirty="0"/>
              <a:t>Глобальная вычислительная сеть</a:t>
            </a:r>
            <a:r>
              <a:rPr lang="ru-RU" sz="2400" dirty="0"/>
              <a:t>, </a:t>
            </a:r>
            <a:r>
              <a:rPr lang="ru-RU" sz="2400" b="1" dirty="0"/>
              <a:t>ГВС</a:t>
            </a:r>
            <a:r>
              <a:rPr lang="ru-RU" sz="2400" dirty="0"/>
              <a:t> </a:t>
            </a:r>
            <a:r>
              <a:rPr lang="ru-RU" sz="2400" dirty="0" smtClean="0"/>
              <a:t>(</a:t>
            </a:r>
            <a:r>
              <a:rPr lang="ru-RU" sz="2400" i="1" dirty="0" err="1" smtClean="0"/>
              <a:t>Wide</a:t>
            </a:r>
            <a:r>
              <a:rPr lang="ru-RU" sz="2400" i="1" dirty="0" smtClean="0"/>
              <a:t> </a:t>
            </a:r>
            <a:r>
              <a:rPr lang="ru-RU" sz="2400" i="1" dirty="0" err="1"/>
              <a:t>Area</a:t>
            </a:r>
            <a:r>
              <a:rPr lang="ru-RU" sz="2400" i="1" dirty="0"/>
              <a:t> </a:t>
            </a:r>
            <a:r>
              <a:rPr lang="ru-RU" sz="2400" i="1" dirty="0" err="1"/>
              <a:t>Network</a:t>
            </a:r>
            <a:r>
              <a:rPr lang="ru-RU" sz="2400" dirty="0"/>
              <a:t>, </a:t>
            </a:r>
            <a:r>
              <a:rPr lang="ru-RU" sz="2400" i="1" dirty="0"/>
              <a:t>WAN</a:t>
            </a:r>
            <a:r>
              <a:rPr lang="ru-RU" sz="2400" dirty="0"/>
              <a:t>) — компьютерная сеть, охватывающая большие территории и включающая большое число узлов.</a:t>
            </a:r>
          </a:p>
          <a:p>
            <a:pPr lvl="1"/>
            <a:r>
              <a:rPr lang="ru-RU" sz="2000" dirty="0"/>
              <a:t>Глобальные вычислительные сети служат для объединения разрозненных </a:t>
            </a:r>
            <a:r>
              <a:rPr lang="ru-RU" sz="2000" dirty="0" smtClean="0"/>
              <a:t>сетей.</a:t>
            </a:r>
          </a:p>
          <a:p>
            <a:pPr lvl="2"/>
            <a:r>
              <a:rPr lang="ru-RU" b="1" dirty="0"/>
              <a:t>MAN (</a:t>
            </a:r>
            <a:r>
              <a:rPr lang="ru-RU" dirty="0" err="1"/>
              <a:t>Metropolitan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/>
              <a:t>). </a:t>
            </a:r>
            <a:r>
              <a:rPr lang="ru-RU" dirty="0" smtClean="0"/>
              <a:t>соединение </a:t>
            </a:r>
            <a:r>
              <a:rPr lang="ru-RU" dirty="0"/>
              <a:t>систем в пределах </a:t>
            </a:r>
            <a:r>
              <a:rPr lang="ru-RU" dirty="0" smtClean="0"/>
              <a:t>города или страны. </a:t>
            </a:r>
            <a:endParaRPr lang="ru-RU" dirty="0"/>
          </a:p>
          <a:p>
            <a:pPr lvl="2"/>
            <a:r>
              <a:rPr lang="ru-RU" b="1" dirty="0" smtClean="0"/>
              <a:t>WAN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Wide</a:t>
            </a:r>
            <a:r>
              <a:rPr lang="ru-RU" dirty="0"/>
              <a:t> </a:t>
            </a:r>
            <a:r>
              <a:rPr lang="ru-RU" dirty="0" err="1"/>
              <a:t>Area</a:t>
            </a:r>
            <a:r>
              <a:rPr lang="ru-RU" dirty="0"/>
              <a:t> </a:t>
            </a:r>
            <a:r>
              <a:rPr lang="ru-RU" dirty="0" err="1"/>
              <a:t>Network</a:t>
            </a:r>
            <a:r>
              <a:rPr lang="ru-RU" dirty="0" smtClean="0"/>
              <a:t>). Сеть нескольких </a:t>
            </a:r>
            <a:r>
              <a:rPr lang="ru-RU" dirty="0"/>
              <a:t>стран. </a:t>
            </a:r>
            <a:endParaRPr lang="ru-RU" dirty="0" smtClean="0"/>
          </a:p>
          <a:p>
            <a:pPr lvl="2"/>
            <a:r>
              <a:rPr lang="en-US" b="1" dirty="0" smtClean="0"/>
              <a:t>VAN </a:t>
            </a:r>
            <a:r>
              <a:rPr lang="en-US" dirty="0" smtClean="0"/>
              <a:t>(Virtual </a:t>
            </a:r>
            <a:r>
              <a:rPr lang="en-US" dirty="0"/>
              <a:t>A</a:t>
            </a:r>
            <a:r>
              <a:rPr lang="en-US" dirty="0" smtClean="0"/>
              <a:t>rea Network). </a:t>
            </a:r>
            <a:r>
              <a:rPr lang="ru-RU" dirty="0" smtClean="0"/>
              <a:t>Сеть виртуально созданного сегмента</a:t>
            </a:r>
            <a:endParaRPr lang="ru-RU" dirty="0"/>
          </a:p>
          <a:p>
            <a:pPr lvl="3"/>
            <a:endParaRPr lang="ru-RU" sz="1800" dirty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8899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84976" cy="634082"/>
          </a:xfrm>
        </p:spPr>
        <p:txBody>
          <a:bodyPr>
            <a:noAutofit/>
          </a:bodyPr>
          <a:lstStyle/>
          <a:p>
            <a:r>
              <a:rPr lang="ru-RU" sz="2800" b="1" dirty="0"/>
              <a:t>Классический </a:t>
            </a:r>
            <a:r>
              <a:rPr lang="en-US" sz="2800" b="1" dirty="0"/>
              <a:t>Ethernet</a:t>
            </a:r>
            <a:r>
              <a:rPr lang="ru-RU" sz="3200" b="1" dirty="0"/>
              <a:t>. </a:t>
            </a:r>
            <a:r>
              <a:rPr lang="ru-RU" sz="3200" b="1" dirty="0" smtClean="0"/>
              <a:t/>
            </a:r>
            <a:br>
              <a:rPr lang="ru-RU" sz="3200" b="1" dirty="0" smtClean="0"/>
            </a:br>
            <a:r>
              <a:rPr lang="ru-RU" sz="3100" b="1" dirty="0" smtClean="0"/>
              <a:t>Проблема одновременной передачи сообщений </a:t>
            </a:r>
            <a:endParaRPr lang="ru-RU" sz="31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784976" cy="5400600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Коллизия (столкновение)</a:t>
            </a:r>
            <a:r>
              <a:rPr lang="ru-RU" sz="2200" dirty="0" smtClean="0"/>
              <a:t> – ситуация, когда попытку </a:t>
            </a:r>
            <a:r>
              <a:rPr lang="ru-RU" sz="2200" dirty="0"/>
              <a:t>передачи совершат </a:t>
            </a:r>
            <a:r>
              <a:rPr lang="ru-RU" sz="2200" dirty="0" smtClean="0"/>
              <a:t>два </a:t>
            </a:r>
            <a:r>
              <a:rPr lang="ru-RU" sz="2200" dirty="0"/>
              <a:t>или более </a:t>
            </a:r>
            <a:r>
              <a:rPr lang="ru-RU" sz="2200" dirty="0" smtClean="0"/>
              <a:t>устройства в одно время.</a:t>
            </a:r>
          </a:p>
          <a:p>
            <a:pPr lvl="1"/>
            <a:r>
              <a:rPr lang="ru-RU" sz="2200" b="1" dirty="0" smtClean="0"/>
              <a:t>Причина</a:t>
            </a:r>
            <a:r>
              <a:rPr lang="ru-RU" sz="2200" dirty="0" smtClean="0"/>
              <a:t>: первый </a:t>
            </a:r>
            <a:r>
              <a:rPr lang="ru-RU" sz="2200" dirty="0"/>
              <a:t>бит пакета достигает </a:t>
            </a:r>
            <a:r>
              <a:rPr lang="ru-RU" sz="2200" dirty="0" smtClean="0"/>
              <a:t>устройства не одновременно</a:t>
            </a:r>
            <a:endParaRPr lang="ru-RU" sz="2200" dirty="0"/>
          </a:p>
          <a:p>
            <a:pPr lvl="1"/>
            <a:r>
              <a:rPr lang="ru-RU" sz="2200" i="1" dirty="0" smtClean="0"/>
              <a:t>Столкновения – механизм регулирования трафика в сети.</a:t>
            </a:r>
          </a:p>
          <a:p>
            <a:pPr lvl="1"/>
            <a:r>
              <a:rPr lang="ru-RU" sz="2200" u="sng" dirty="0" smtClean="0"/>
              <a:t>Минимальная длина пакета определяется временем распространения сигнала на максимальную дальность и обратно.</a:t>
            </a:r>
            <a:endParaRPr lang="ru-RU" sz="2200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1088"/>
            <a:ext cx="5918845" cy="2326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736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22114"/>
          </a:xfrm>
        </p:spPr>
        <p:txBody>
          <a:bodyPr>
            <a:noAutofit/>
          </a:bodyPr>
          <a:lstStyle/>
          <a:p>
            <a:r>
              <a:rPr lang="ru-RU" sz="3200" b="1" dirty="0"/>
              <a:t>Классический </a:t>
            </a:r>
            <a:r>
              <a:rPr lang="en-US" sz="3200" b="1" dirty="0"/>
              <a:t>Ethernet</a:t>
            </a:r>
            <a:r>
              <a:rPr lang="ru-RU" sz="3600" b="1" dirty="0"/>
              <a:t>.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200" b="1" dirty="0" smtClean="0"/>
              <a:t>Алгоритм</a:t>
            </a:r>
            <a:r>
              <a:rPr lang="en-US" sz="3200" b="1" dirty="0" smtClean="0"/>
              <a:t> </a:t>
            </a:r>
            <a:r>
              <a:rPr lang="en-US" sz="3200" b="1" dirty="0"/>
              <a:t>CSMA/CD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124744"/>
            <a:ext cx="8856984" cy="4032448"/>
          </a:xfrm>
        </p:spPr>
        <p:txBody>
          <a:bodyPr>
            <a:normAutofit fontScale="92500"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Алгоритм</a:t>
            </a:r>
            <a:r>
              <a:rPr lang="en-US" sz="2200" b="1" dirty="0" smtClean="0"/>
              <a:t> </a:t>
            </a:r>
            <a:r>
              <a:rPr lang="en-US" sz="2200" b="1" dirty="0"/>
              <a:t>CSMA/CD (carrier sense multiple access with collision detection</a:t>
            </a:r>
            <a:r>
              <a:rPr lang="en-US" sz="2200" b="1" dirty="0" smtClean="0"/>
              <a:t>)</a:t>
            </a:r>
            <a:r>
              <a:rPr lang="ru-RU" sz="2200" b="1" dirty="0" smtClean="0"/>
              <a:t> – вероятностный алгоритм предотвращения коллизий в сети</a:t>
            </a:r>
            <a:r>
              <a:rPr lang="en-US" sz="2200" b="1" dirty="0" smtClean="0"/>
              <a:t>. </a:t>
            </a:r>
            <a:endParaRPr lang="ru-RU" sz="2200" b="1" dirty="0" smtClean="0"/>
          </a:p>
          <a:p>
            <a:pPr>
              <a:spcBef>
                <a:spcPts val="1200"/>
              </a:spcBef>
            </a:pPr>
            <a:r>
              <a:rPr lang="ru-RU" sz="2400" dirty="0" smtClean="0"/>
              <a:t>Столкновение </a:t>
            </a:r>
            <a:r>
              <a:rPr lang="ru-RU" sz="2400" dirty="0"/>
              <a:t>(коллизия) распознается по наличию в канале сигнала, уровень которого соответствует работе двух или более трансиверов одновременно</a:t>
            </a:r>
            <a:r>
              <a:rPr lang="ru-RU" sz="24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400" dirty="0" smtClean="0"/>
              <a:t>При </a:t>
            </a:r>
            <a:r>
              <a:rPr lang="ru-RU" sz="2400" dirty="0"/>
              <a:t>обнаружении столкновения станция прерывает передачу. </a:t>
            </a:r>
            <a:endParaRPr lang="ru-RU" sz="24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Попытка передать снова  </a:t>
            </a:r>
            <a:r>
              <a:rPr lang="ru-RU" sz="2200" dirty="0"/>
              <a:t>может быть произведено </a:t>
            </a:r>
            <a:r>
              <a:rPr lang="ru-RU" sz="2200" dirty="0" smtClean="0"/>
              <a:t>после случайной выдержки (</a:t>
            </a:r>
            <a:r>
              <a:rPr lang="ru-RU" sz="2400" dirty="0"/>
              <a:t>двоичная экспоненциальная выдержка</a:t>
            </a:r>
            <a:r>
              <a:rPr lang="ru-RU" sz="2200" dirty="0" smtClean="0"/>
              <a:t>)</a:t>
            </a:r>
          </a:p>
          <a:p>
            <a:pPr lvl="2">
              <a:spcBef>
                <a:spcPts val="1200"/>
              </a:spcBef>
            </a:pPr>
            <a:r>
              <a:rPr lang="ru-RU" sz="2200" i="1" dirty="0"/>
              <a:t>чем длиннее </a:t>
            </a:r>
            <a:r>
              <a:rPr lang="ru-RU" sz="2200" i="1" dirty="0" smtClean="0"/>
              <a:t>сегмент</a:t>
            </a:r>
            <a:r>
              <a:rPr lang="ru-RU" sz="2200" i="1" dirty="0"/>
              <a:t>, тем больше среднее время доступа</a:t>
            </a:r>
            <a:r>
              <a:rPr lang="ru-RU" sz="2200" i="1" dirty="0" smtClean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Максимальное число попыток 16.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91" y="5157192"/>
            <a:ext cx="6560306" cy="12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92088"/>
          </a:xfrm>
        </p:spPr>
        <p:txBody>
          <a:bodyPr>
            <a:noAutofit/>
          </a:bodyPr>
          <a:lstStyle/>
          <a:p>
            <a:r>
              <a:rPr lang="ru-RU" sz="3200" b="1" dirty="0"/>
              <a:t>Классический </a:t>
            </a:r>
            <a:r>
              <a:rPr lang="en-US" sz="3200" b="1" dirty="0"/>
              <a:t>Ethernet</a:t>
            </a:r>
            <a:r>
              <a:rPr lang="ru-RU" sz="3600" b="1" dirty="0"/>
              <a:t>.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Особенности </a:t>
            </a:r>
            <a:r>
              <a:rPr lang="ru-RU" sz="3200" b="1" dirty="0" smtClean="0"/>
              <a:t>использования </a:t>
            </a:r>
            <a:r>
              <a:rPr lang="en-US" sz="3200" b="1" dirty="0" smtClean="0"/>
              <a:t>CSMA/CD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340768"/>
            <a:ext cx="8867328" cy="3960440"/>
          </a:xfrm>
        </p:spPr>
        <p:txBody>
          <a:bodyPr>
            <a:normAutofit/>
          </a:bodyPr>
          <a:lstStyle/>
          <a:p>
            <a:pPr marL="447675" lvl="2">
              <a:spcBef>
                <a:spcPts val="1200"/>
              </a:spcBef>
            </a:pPr>
            <a:r>
              <a:rPr lang="ru-RU" sz="2200" dirty="0" smtClean="0"/>
              <a:t>При столкновении </a:t>
            </a:r>
            <a:r>
              <a:rPr lang="ru-RU" sz="2200" dirty="0"/>
              <a:t>нескольких станций они могут уведомить остальные станции об этом, послав сигнал "затора" </a:t>
            </a:r>
            <a:r>
              <a:rPr lang="ru-RU" sz="2200" dirty="0" smtClean="0"/>
              <a:t>(). </a:t>
            </a:r>
          </a:p>
          <a:p>
            <a:pPr marL="904875" lvl="5">
              <a:spcBef>
                <a:spcPts val="1200"/>
              </a:spcBef>
            </a:pPr>
            <a:r>
              <a:rPr lang="ru-RU" sz="2200" b="1" dirty="0" err="1"/>
              <a:t>jam</a:t>
            </a:r>
            <a:r>
              <a:rPr lang="ru-RU" sz="2200" b="1" dirty="0"/>
              <a:t> </a:t>
            </a:r>
            <a:r>
              <a:rPr lang="ru-RU" sz="2200" b="1" dirty="0" smtClean="0"/>
              <a:t>сигнал</a:t>
            </a:r>
            <a:r>
              <a:rPr lang="ru-RU" sz="2200" dirty="0" smtClean="0"/>
              <a:t>,  </a:t>
            </a:r>
            <a:r>
              <a:rPr lang="ru-RU" sz="2200" dirty="0"/>
              <a:t>не менее 32 </a:t>
            </a:r>
            <a:r>
              <a:rPr lang="ru-RU" sz="2200" dirty="0" smtClean="0"/>
              <a:t>бит, содержимое не </a:t>
            </a:r>
            <a:r>
              <a:rPr lang="ru-RU" sz="2200" dirty="0"/>
              <a:t>регламентируется. </a:t>
            </a:r>
            <a:endParaRPr lang="ru-RU" sz="2200" dirty="0" smtClean="0"/>
          </a:p>
          <a:p>
            <a:pPr marL="447675" lvl="5">
              <a:spcBef>
                <a:spcPts val="1200"/>
              </a:spcBef>
            </a:pPr>
            <a:r>
              <a:rPr lang="ru-RU" i="1" dirty="0"/>
              <a:t>в </a:t>
            </a:r>
            <a:r>
              <a:rPr lang="ru-RU" i="1" dirty="0" smtClean="0"/>
              <a:t>CSMA/CD</a:t>
            </a:r>
            <a:r>
              <a:rPr lang="ru-RU" i="1" dirty="0"/>
              <a:t> </a:t>
            </a:r>
            <a:r>
              <a:rPr lang="ru-RU" i="1" dirty="0" smtClean="0"/>
              <a:t>и  </a:t>
            </a:r>
            <a:r>
              <a:rPr lang="ru-RU" i="1" dirty="0" err="1"/>
              <a:t>Ethernet</a:t>
            </a:r>
            <a:r>
              <a:rPr lang="ru-RU" i="1" dirty="0"/>
              <a:t> </a:t>
            </a:r>
            <a:r>
              <a:rPr lang="ru-RU" i="1" dirty="0" smtClean="0"/>
              <a:t>сигнализация подтверждения </a:t>
            </a:r>
            <a:r>
              <a:rPr lang="ru-RU" i="1" dirty="0"/>
              <a:t>не </a:t>
            </a:r>
            <a:r>
              <a:rPr lang="ru-RU" i="1" dirty="0" smtClean="0"/>
              <a:t>применяется</a:t>
            </a:r>
            <a:r>
              <a:rPr lang="ru-RU" i="1" dirty="0"/>
              <a:t>. </a:t>
            </a:r>
            <a:endParaRPr lang="ru-RU" i="1" dirty="0" smtClean="0"/>
          </a:p>
          <a:p>
            <a:pPr marL="904875" lvl="5">
              <a:spcBef>
                <a:spcPts val="600"/>
              </a:spcBef>
            </a:pPr>
            <a:r>
              <a:rPr lang="ru-RU" sz="2200" dirty="0" smtClean="0"/>
              <a:t>вариант </a:t>
            </a:r>
            <a:r>
              <a:rPr lang="ru-RU" sz="2200" dirty="0"/>
              <a:t>подходит для </a:t>
            </a:r>
            <a:r>
              <a:rPr lang="ru-RU" sz="2200" dirty="0" smtClean="0"/>
              <a:t>каналов </a:t>
            </a:r>
            <a:r>
              <a:rPr lang="ru-RU" sz="2200" dirty="0"/>
              <a:t>с низким числом ошибок. </a:t>
            </a:r>
            <a:endParaRPr lang="ru-RU" sz="2200" dirty="0" smtClean="0"/>
          </a:p>
          <a:p>
            <a:pPr marL="447675" lvl="5" defTabSz="447675">
              <a:spcBef>
                <a:spcPts val="1200"/>
              </a:spcBef>
            </a:pPr>
            <a:r>
              <a:rPr lang="ru-RU" sz="2200" dirty="0" smtClean="0"/>
              <a:t>Любые </a:t>
            </a:r>
            <a:r>
              <a:rPr lang="ru-RU" sz="2200" dirty="0"/>
              <a:t>возникающие ошибки распознаются с помощью кода CRC и исправляются более высокими уровнями</a:t>
            </a:r>
            <a:r>
              <a:rPr lang="ru-RU" sz="2200" dirty="0" smtClean="0"/>
              <a:t>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91" y="5157192"/>
            <a:ext cx="6560306" cy="126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Классический </a:t>
            </a:r>
            <a:r>
              <a:rPr lang="en-US" sz="3600" b="1" dirty="0"/>
              <a:t>Ethernet</a:t>
            </a:r>
            <a:r>
              <a:rPr lang="ru-RU" sz="3600" b="1" dirty="0" smtClean="0"/>
              <a:t>.Код Манчестер </a:t>
            </a:r>
            <a:r>
              <a:rPr lang="en-US" sz="3600" b="1" dirty="0" smtClean="0"/>
              <a:t>II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" y="908720"/>
            <a:ext cx="8928992" cy="4248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u-RU" sz="2600" dirty="0" smtClean="0"/>
              <a:t>Манчестерское кодирование (</a:t>
            </a:r>
            <a:r>
              <a:rPr lang="ru-RU" sz="2600" dirty="0" err="1" smtClean="0"/>
              <a:t>manchester</a:t>
            </a:r>
            <a:r>
              <a:rPr lang="ru-RU" sz="2600" dirty="0" smtClean="0"/>
              <a:t> </a:t>
            </a:r>
            <a:r>
              <a:rPr lang="ru-RU" sz="2600" dirty="0" err="1" smtClean="0"/>
              <a:t>encoding</a:t>
            </a:r>
            <a:r>
              <a:rPr lang="ru-RU" sz="2600" dirty="0" smtClean="0"/>
              <a:t>, </a:t>
            </a:r>
            <a:r>
              <a:rPr lang="ru-RU" sz="2600" dirty="0"/>
              <a:t>код Манчестер-</a:t>
            </a:r>
            <a:r>
              <a:rPr lang="en-US" sz="2600" dirty="0"/>
              <a:t>II</a:t>
            </a:r>
            <a:r>
              <a:rPr lang="ru-RU" sz="2600" dirty="0" smtClean="0"/>
              <a:t>)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dirty="0" smtClean="0"/>
              <a:t>Логическое состояние определяется направлением смены состояния в середине битового  интервала;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-V к +V — лог.«1»,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+V к -V — лог.«0».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Переход позволяет синхронизировать  приемник и передатчик.</a:t>
            </a:r>
          </a:p>
          <a:p>
            <a:pPr lvl="1">
              <a:lnSpc>
                <a:spcPct val="110000"/>
              </a:lnSpc>
            </a:pPr>
            <a:r>
              <a:rPr lang="ru-RU" sz="2600" dirty="0"/>
              <a:t>Переход в начале  интервала может быть, а может и не быть.</a:t>
            </a:r>
            <a:endParaRPr lang="ru-RU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dirty="0" smtClean="0"/>
              <a:t>Самосинхронизирующаяся система кодировки</a:t>
            </a:r>
            <a:r>
              <a:rPr lang="en-US" sz="2600" dirty="0" smtClean="0"/>
              <a:t> </a:t>
            </a:r>
            <a:r>
              <a:rPr lang="ru-RU" sz="2600" dirty="0" smtClean="0"/>
              <a:t>за счет постоянных перепадов напряжения.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/>
              <a:t>Недостаток</a:t>
            </a:r>
            <a:r>
              <a:rPr lang="ru-RU" sz="2600" dirty="0"/>
              <a:t> - работа передатчика и приемника на удвоенной частоте</a:t>
            </a:r>
            <a:r>
              <a:rPr lang="ru-RU" sz="2600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13176"/>
            <a:ext cx="612523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8582" y="6268671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Битовый интервал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266628" y="616530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3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Autofit/>
          </a:bodyPr>
          <a:lstStyle/>
          <a:p>
            <a:r>
              <a:rPr lang="ru-RU" sz="3400" b="1" dirty="0"/>
              <a:t>Классический </a:t>
            </a:r>
            <a:r>
              <a:rPr lang="en-US" sz="3400" b="1" dirty="0"/>
              <a:t>Ethernet</a:t>
            </a:r>
            <a:r>
              <a:rPr lang="ru-RU" sz="3400" b="1" dirty="0"/>
              <a:t>. </a:t>
            </a:r>
            <a:r>
              <a:rPr lang="ru-RU" sz="3400" b="1" dirty="0" smtClean="0"/>
              <a:t>Стандарты</a:t>
            </a:r>
            <a:endParaRPr lang="ru-RU" sz="3400" b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804"/>
              </p:ext>
            </p:extLst>
          </p:nvPr>
        </p:nvGraphicFramePr>
        <p:xfrm>
          <a:off x="323528" y="1340768"/>
          <a:ext cx="8568952" cy="43981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07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92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11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880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7268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Стандарт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 smtClean="0">
                          <a:effectLst/>
                        </a:rPr>
                        <a:t>Год</a:t>
                      </a:r>
                      <a:endParaRPr lang="ru-RU" sz="1900" dirty="0">
                        <a:effectLst/>
                      </a:endParaRP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Тип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 smtClean="0">
                          <a:effectLst/>
                        </a:rPr>
                        <a:t>Скорость, М</a:t>
                      </a:r>
                      <a:r>
                        <a:rPr lang="en-US" sz="1900" dirty="0" smtClean="0">
                          <a:effectLst/>
                        </a:rPr>
                        <a:t>bps</a:t>
                      </a:r>
                      <a:endParaRPr lang="en-US" sz="1900" dirty="0">
                        <a:effectLst/>
                      </a:endParaRP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 smtClean="0">
                          <a:effectLst/>
                        </a:rPr>
                        <a:t>длина сегмента</a:t>
                      </a:r>
                      <a:r>
                        <a:rPr lang="en-US" sz="1900" dirty="0" smtClean="0">
                          <a:effectLst/>
                        </a:rPr>
                        <a:t>,</a:t>
                      </a:r>
                      <a:r>
                        <a:rPr lang="en-US" sz="1900" baseline="0" dirty="0" smtClean="0">
                          <a:effectLst/>
                        </a:rPr>
                        <a:t> </a:t>
                      </a:r>
                      <a:r>
                        <a:rPr lang="ru-RU" sz="1900" baseline="0" dirty="0" smtClean="0">
                          <a:effectLst/>
                        </a:rPr>
                        <a:t>м</a:t>
                      </a:r>
                      <a:endParaRPr lang="ru-RU" sz="1900" dirty="0">
                        <a:effectLst/>
                      </a:endParaRP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Тип кабеля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IEEE 802.3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1983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10Base5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500 м</a:t>
                      </a:r>
                    </a:p>
                  </a:txBody>
                  <a:tcPr marL="68111" marR="68111" marT="34055" marB="51083"/>
                </a:tc>
                <a:tc rowSpan="3"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коаксиальный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IEEE 802.3</a:t>
                      </a:r>
                      <a:r>
                        <a:rPr lang="ru-RU" sz="1900" dirty="0">
                          <a:effectLst/>
                        </a:rPr>
                        <a:t>а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1985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10Base2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185 м</a:t>
                      </a:r>
                    </a:p>
                  </a:txBody>
                  <a:tcPr marL="68111" marR="68111" marT="34055" marB="51083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802.3b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1985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10Broad36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3600 м</a:t>
                      </a:r>
                    </a:p>
                  </a:txBody>
                  <a:tcPr marL="68111" marR="68111" marT="34055" marB="51083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802.3e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1987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1Base5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250 м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UTP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802.3e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1987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 err="1">
                          <a:effectLst/>
                        </a:rPr>
                        <a:t>StarLan</a:t>
                      </a:r>
                      <a:r>
                        <a:rPr lang="en-US" sz="1900" dirty="0">
                          <a:effectLst/>
                        </a:rPr>
                        <a:t> 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250 м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UTP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227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802.3d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1987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FOIRL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1000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оптоволоконный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453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802.3i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1990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10Base-</a:t>
                      </a:r>
                      <a:r>
                        <a:rPr lang="ru-RU" sz="1900" dirty="0">
                          <a:effectLst/>
                        </a:rPr>
                        <a:t>Т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100 м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UTP cat 3,5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227"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>
                          <a:effectLst/>
                        </a:rPr>
                        <a:t>IEEE 802.3j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1993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en-US" sz="1900" dirty="0">
                          <a:effectLst/>
                        </a:rPr>
                        <a:t>10Base-F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>
                          <a:effectLst/>
                        </a:rPr>
                        <a:t>10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2км</a:t>
                      </a:r>
                    </a:p>
                  </a:txBody>
                  <a:tcPr marL="68111" marR="68111" marT="34055" marB="51083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20000"/>
                        </a:lnSpc>
                        <a:spcBef>
                          <a:spcPts val="400"/>
                        </a:spcBef>
                      </a:pPr>
                      <a:r>
                        <a:rPr lang="ru-RU" sz="1900" dirty="0">
                          <a:effectLst/>
                        </a:rPr>
                        <a:t>оптоволоконный</a:t>
                      </a:r>
                    </a:p>
                  </a:txBody>
                  <a:tcPr marL="68111" marR="68111" marT="34055" marB="5108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3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432048"/>
          </a:xfrm>
        </p:spPr>
        <p:txBody>
          <a:bodyPr>
            <a:noAutofit/>
          </a:bodyPr>
          <a:lstStyle/>
          <a:p>
            <a:r>
              <a:rPr lang="ru-RU" sz="3400" b="1" dirty="0"/>
              <a:t>Классический </a:t>
            </a:r>
            <a:r>
              <a:rPr lang="en-US" sz="3400" b="1" dirty="0"/>
              <a:t>Ethernet</a:t>
            </a:r>
            <a:r>
              <a:rPr lang="ru-RU" sz="3400" b="1" dirty="0"/>
              <a:t>. </a:t>
            </a:r>
            <a:r>
              <a:rPr lang="ru-RU" sz="3400" b="1" dirty="0" smtClean="0"/>
              <a:t>Типы </a:t>
            </a:r>
            <a:r>
              <a:rPr lang="en-US" sz="3400" b="1" dirty="0" smtClean="0"/>
              <a:t>Ethernet</a:t>
            </a:r>
            <a:endParaRPr lang="ru-RU" sz="34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9512" y="836712"/>
            <a:ext cx="8929092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/>
              <a:t>Формат типа: </a:t>
            </a:r>
            <a:r>
              <a:rPr lang="en-US" sz="2200" dirty="0" smtClean="0"/>
              <a:t>XX&lt;NAME&gt;-YY </a:t>
            </a:r>
            <a:r>
              <a:rPr lang="ru-RU" sz="2200" dirty="0" smtClean="0"/>
              <a:t> </a:t>
            </a:r>
            <a:endParaRPr lang="ru-RU" sz="2200" dirty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XX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- </a:t>
            </a:r>
            <a:r>
              <a:rPr lang="ru-RU" sz="2200" dirty="0" smtClean="0"/>
              <a:t>скорость </a:t>
            </a:r>
            <a:r>
              <a:rPr lang="ru-RU" sz="2200" dirty="0"/>
              <a:t>передачи, Мбит/с. </a:t>
            </a:r>
            <a:endParaRPr lang="en-US" sz="22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&lt;</a:t>
            </a:r>
            <a:r>
              <a:rPr lang="en-US" sz="2200" dirty="0"/>
              <a:t>NAME</a:t>
            </a:r>
            <a:r>
              <a:rPr lang="en-US" sz="2200" dirty="0" smtClean="0"/>
              <a:t>&gt;:</a:t>
            </a:r>
            <a:endParaRPr lang="ru-RU" sz="2200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err="1" smtClean="0"/>
              <a:t>Base</a:t>
            </a:r>
            <a:r>
              <a:rPr lang="ru-RU" sz="2200" dirty="0" smtClean="0"/>
              <a:t> </a:t>
            </a:r>
            <a:r>
              <a:rPr lang="ru-RU" sz="2200" dirty="0"/>
              <a:t>— прямая (немодулированная) передача,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err="1"/>
              <a:t>Broad</a:t>
            </a:r>
            <a:r>
              <a:rPr lang="ru-RU" sz="2200" dirty="0"/>
              <a:t> — использование  широкополосного кабеля с частотным уплотнением каналов. </a:t>
            </a:r>
            <a:endParaRPr lang="en-US" sz="2200" dirty="0" smtClean="0"/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YY</a:t>
            </a:r>
            <a:r>
              <a:rPr lang="ru-RU" sz="2200" dirty="0" smtClean="0"/>
              <a:t>: </a:t>
            </a:r>
            <a:endParaRPr lang="en-US" sz="22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длина кабеля</a:t>
            </a:r>
            <a:r>
              <a:rPr lang="en-US" sz="2200" dirty="0" smtClean="0"/>
              <a:t> </a:t>
            </a:r>
            <a:r>
              <a:rPr lang="ru-RU" sz="2200" dirty="0" smtClean="0"/>
              <a:t>(10Base2 </a:t>
            </a:r>
            <a:r>
              <a:rPr lang="ru-RU" sz="2200" dirty="0"/>
              <a:t>— 185 м, 10Base5 — 500 м, </a:t>
            </a:r>
            <a:r>
              <a:rPr lang="ru-RU" sz="2200" dirty="0" smtClean="0"/>
              <a:t>lBase5 - 250 </a:t>
            </a:r>
            <a:r>
              <a:rPr lang="ru-RU" sz="2200" dirty="0"/>
              <a:t>м) </a:t>
            </a:r>
            <a:endParaRPr lang="ru-RU" sz="2200" dirty="0" smtClean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или </a:t>
            </a:r>
            <a:r>
              <a:rPr lang="ru-RU" sz="2200" dirty="0"/>
              <a:t>среда </a:t>
            </a:r>
            <a:r>
              <a:rPr lang="ru-RU" sz="2200" dirty="0" smtClean="0"/>
              <a:t>передачи</a:t>
            </a:r>
            <a:r>
              <a:rPr lang="en-US" sz="2200" dirty="0"/>
              <a:t>:</a:t>
            </a:r>
            <a:r>
              <a:rPr lang="ru-RU" sz="2200" dirty="0" smtClean="0"/>
              <a:t> </a:t>
            </a:r>
            <a:endParaRPr lang="en-US" sz="2200" dirty="0" smtClean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200" dirty="0" smtClean="0"/>
              <a:t>T</a:t>
            </a:r>
            <a:r>
              <a:rPr lang="ru-RU" sz="2200" dirty="0" smtClean="0"/>
              <a:t>, </a:t>
            </a:r>
            <a:r>
              <a:rPr lang="ru-RU" sz="2200" dirty="0"/>
              <a:t>ТХ, 72, Т4 — витые пары, </a:t>
            </a:r>
            <a:endParaRPr lang="en-US" sz="2200" dirty="0" smtClean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FX</a:t>
            </a:r>
            <a:r>
              <a:rPr lang="ru-RU" sz="2200" dirty="0"/>
              <a:t>, FL, FB, </a:t>
            </a:r>
            <a:r>
              <a:rPr lang="ru-RU" sz="2200" dirty="0" err="1"/>
              <a:t>SXu</a:t>
            </a:r>
            <a:r>
              <a:rPr lang="ru-RU" sz="2200" dirty="0"/>
              <a:t> IX — оптоволокно, </a:t>
            </a:r>
            <a:endParaRPr lang="en-US" sz="2200" dirty="0" smtClean="0"/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СХ </a:t>
            </a:r>
            <a:r>
              <a:rPr lang="ru-RU" sz="2200" dirty="0"/>
              <a:t>— </a:t>
            </a:r>
            <a:r>
              <a:rPr lang="ru-RU" sz="2200" dirty="0" err="1"/>
              <a:t>твинаксиальный</a:t>
            </a:r>
            <a:r>
              <a:rPr lang="ru-RU" sz="2200" dirty="0"/>
              <a:t> кабель для </a:t>
            </a:r>
            <a:r>
              <a:rPr lang="ru-RU" sz="2200" dirty="0" err="1"/>
              <a:t>Gigabit</a:t>
            </a:r>
            <a:r>
              <a:rPr lang="ru-RU" sz="2200" dirty="0"/>
              <a:t> </a:t>
            </a:r>
            <a:r>
              <a:rPr lang="ru-RU" sz="2200" dirty="0" err="1"/>
              <a:t>Ethernet</a:t>
            </a:r>
            <a:r>
              <a:rPr lang="ru-RU" sz="2200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9230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200" b="1" dirty="0"/>
              <a:t>Классический </a:t>
            </a:r>
            <a:r>
              <a:rPr lang="en-US" sz="3200" b="1" dirty="0"/>
              <a:t>Ethernet</a:t>
            </a:r>
            <a:r>
              <a:rPr lang="ru-RU" sz="3200" b="1" dirty="0"/>
              <a:t>. </a:t>
            </a:r>
            <a:r>
              <a:rPr lang="ru-RU" sz="3200" b="1" dirty="0" smtClean="0"/>
              <a:t>Формат кадра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640960" cy="3744416"/>
          </a:xfrm>
        </p:spPr>
        <p:txBody>
          <a:bodyPr>
            <a:normAutofit fontScale="92500" lnSpcReduction="10000"/>
          </a:bodyPr>
          <a:lstStyle/>
          <a:p>
            <a:r>
              <a:rPr lang="ru-RU" sz="2400" i="1" dirty="0" err="1"/>
              <a:t>Preamble</a:t>
            </a:r>
            <a:r>
              <a:rPr lang="ru-RU" sz="2400" i="1" dirty="0"/>
              <a:t> </a:t>
            </a:r>
            <a:r>
              <a:rPr lang="ru-RU" sz="2400" dirty="0"/>
              <a:t>(преамбула, заголовок) </a:t>
            </a:r>
            <a:r>
              <a:rPr lang="ru-RU" sz="2400" dirty="0" smtClean="0"/>
              <a:t>8 </a:t>
            </a:r>
            <a:r>
              <a:rPr lang="ru-RU" sz="2400" dirty="0"/>
              <a:t>байт, </a:t>
            </a:r>
            <a:endParaRPr lang="ru-RU" sz="2400" dirty="0" smtClean="0"/>
          </a:p>
          <a:p>
            <a:pPr lvl="1"/>
            <a:r>
              <a:rPr lang="ru-RU" sz="2200" dirty="0" smtClean="0"/>
              <a:t>1-7 байт 10101010  </a:t>
            </a:r>
          </a:p>
          <a:p>
            <a:pPr lvl="1"/>
            <a:r>
              <a:rPr lang="ru-RU" sz="2200" dirty="0" smtClean="0"/>
              <a:t>8 байт 10101011  - </a:t>
            </a:r>
            <a:r>
              <a:rPr lang="ru-RU" sz="2200" dirty="0"/>
              <a:t>разделитель </a:t>
            </a:r>
            <a:r>
              <a:rPr lang="ru-RU" sz="2200" dirty="0" smtClean="0"/>
              <a:t>кадра (в </a:t>
            </a:r>
            <a:r>
              <a:rPr lang="ru-RU" sz="2200" dirty="0"/>
              <a:t>стандарте 802.3 </a:t>
            </a:r>
            <a:r>
              <a:rPr lang="ru-RU" sz="2200" dirty="0" smtClean="0"/>
              <a:t>). </a:t>
            </a:r>
          </a:p>
          <a:p>
            <a:pPr lvl="2"/>
            <a:r>
              <a:rPr lang="ru-RU" sz="2200" i="1" dirty="0" err="1" smtClean="0"/>
              <a:t>Start</a:t>
            </a:r>
            <a:r>
              <a:rPr lang="ru-RU" sz="2200" i="1" dirty="0" smtClean="0"/>
              <a:t> </a:t>
            </a:r>
            <a:r>
              <a:rPr lang="ru-RU" sz="2200" i="1" dirty="0" err="1" smtClean="0"/>
              <a:t>of</a:t>
            </a:r>
            <a:r>
              <a:rPr lang="ru-RU" sz="2200" i="1" dirty="0" smtClean="0"/>
              <a:t> </a:t>
            </a:r>
            <a:r>
              <a:rPr lang="ru-RU" sz="2200" i="1" dirty="0" err="1"/>
              <a:t>Frame</a:t>
            </a:r>
            <a:r>
              <a:rPr lang="ru-RU" sz="2200" i="1" dirty="0"/>
              <a:t> </a:t>
            </a:r>
            <a:r>
              <a:rPr lang="ru-RU" sz="2200" dirty="0"/>
              <a:t>(Начало кадра). </a:t>
            </a:r>
            <a:endParaRPr lang="ru-RU" sz="2200" dirty="0" smtClean="0"/>
          </a:p>
          <a:p>
            <a:r>
              <a:rPr lang="ru-RU" sz="2400" dirty="0" smtClean="0"/>
              <a:t>Адреса </a:t>
            </a:r>
            <a:r>
              <a:rPr lang="ru-RU" sz="2400" dirty="0"/>
              <a:t>получателя и отправителя </a:t>
            </a:r>
            <a:r>
              <a:rPr lang="ru-RU" sz="2400" dirty="0" smtClean="0"/>
              <a:t>по </a:t>
            </a:r>
            <a:r>
              <a:rPr lang="ru-RU" sz="2400" dirty="0"/>
              <a:t>6 </a:t>
            </a:r>
            <a:r>
              <a:rPr lang="ru-RU" sz="2400" dirty="0" smtClean="0"/>
              <a:t>байт. </a:t>
            </a:r>
          </a:p>
          <a:p>
            <a:r>
              <a:rPr lang="ru-RU" sz="2400" dirty="0" smtClean="0"/>
              <a:t>Длина или тип данных </a:t>
            </a:r>
          </a:p>
          <a:p>
            <a:r>
              <a:rPr lang="ru-RU" sz="2400" dirty="0" smtClean="0"/>
              <a:t>Поле данных (целые кадры от 46 до 1500 байт)</a:t>
            </a:r>
          </a:p>
          <a:p>
            <a:pPr lvl="1"/>
            <a:r>
              <a:rPr lang="ru-RU" sz="2000" dirty="0" smtClean="0"/>
              <a:t>В случае, если полезной нагрузки менее 46 бит данные дополняются полем наполнителя </a:t>
            </a:r>
          </a:p>
          <a:p>
            <a:r>
              <a:rPr lang="en-US" sz="2400" i="1" dirty="0" smtClean="0"/>
              <a:t>Checksum</a:t>
            </a:r>
            <a:r>
              <a:rPr lang="ru-RU" sz="2400" dirty="0"/>
              <a:t> </a:t>
            </a:r>
            <a:r>
              <a:rPr lang="ru-RU" sz="2400" dirty="0" smtClean="0"/>
              <a:t>контрольная сумма (4 байта - 32-битный </a:t>
            </a:r>
            <a:r>
              <a:rPr lang="ru-RU" sz="2400" dirty="0"/>
              <a:t>код </a:t>
            </a:r>
            <a:r>
              <a:rPr lang="ru-RU" sz="2400" dirty="0" smtClean="0"/>
              <a:t>CRC).</a:t>
            </a:r>
            <a:endParaRPr lang="ru-RU" sz="2800" dirty="0"/>
          </a:p>
          <a:p>
            <a:endParaRPr lang="ru-RU" sz="2400" dirty="0" smtClean="0"/>
          </a:p>
          <a:p>
            <a:endParaRPr lang="en-US" sz="2400" dirty="0" smtClean="0"/>
          </a:p>
          <a:p>
            <a:pPr lvl="1"/>
            <a:endParaRPr lang="ru-RU" sz="2000" dirty="0"/>
          </a:p>
          <a:p>
            <a:endParaRPr lang="ru-RU" sz="2400" dirty="0" smtClean="0"/>
          </a:p>
          <a:p>
            <a:endParaRPr lang="ru-RU" sz="2400" dirty="0"/>
          </a:p>
          <a:p>
            <a:endParaRPr lang="ru-RU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208265" cy="2128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83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Классический </a:t>
            </a:r>
            <a:r>
              <a:rPr lang="en-US" sz="3600" b="1" dirty="0"/>
              <a:t>Ethernet</a:t>
            </a:r>
            <a:r>
              <a:rPr lang="ru-RU" sz="3600" b="1" dirty="0" smtClean="0"/>
              <a:t>. Поля адресов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7637" y="836712"/>
            <a:ext cx="8773194" cy="432048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Первый бит </a:t>
            </a:r>
            <a:r>
              <a:rPr lang="ru-RU" sz="2400" dirty="0"/>
              <a:t>адреса получателя </a:t>
            </a:r>
            <a:endParaRPr lang="ru-RU" sz="2400" dirty="0" smtClean="0"/>
          </a:p>
          <a:p>
            <a:r>
              <a:rPr lang="ru-RU" sz="2400" dirty="0" smtClean="0"/>
              <a:t>0 </a:t>
            </a:r>
            <a:r>
              <a:rPr lang="ru-RU" sz="2400" dirty="0"/>
              <a:t>для </a:t>
            </a:r>
            <a:r>
              <a:rPr lang="ru-RU" sz="2400" dirty="0" smtClean="0"/>
              <a:t>индивидуальной адресации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400" dirty="0" smtClean="0"/>
              <a:t>1 для групповых получателей </a:t>
            </a:r>
            <a:r>
              <a:rPr lang="ru-RU" sz="2000" b="1" dirty="0"/>
              <a:t>групповая рассылка (</a:t>
            </a:r>
            <a:r>
              <a:rPr lang="ru-RU" sz="2000" b="1" dirty="0" err="1"/>
              <a:t>multicasting</a:t>
            </a:r>
            <a:r>
              <a:rPr lang="ru-RU" sz="2000" b="1" dirty="0"/>
              <a:t>)</a:t>
            </a:r>
            <a:r>
              <a:rPr lang="ru-RU" sz="2000" dirty="0"/>
              <a:t>. </a:t>
            </a:r>
            <a:r>
              <a:rPr lang="ru-RU" sz="2400" dirty="0" smtClean="0"/>
              <a:t>. </a:t>
            </a:r>
          </a:p>
          <a:p>
            <a:pPr lvl="1"/>
            <a:r>
              <a:rPr lang="ru-RU" sz="2000" dirty="0" smtClean="0"/>
              <a:t>Групповые </a:t>
            </a:r>
            <a:r>
              <a:rPr lang="ru-RU" sz="2000" dirty="0"/>
              <a:t>адреса </a:t>
            </a:r>
            <a:r>
              <a:rPr lang="ru-RU" sz="2000" dirty="0" smtClean="0"/>
              <a:t>для нескольких устройств. </a:t>
            </a:r>
          </a:p>
          <a:p>
            <a:r>
              <a:rPr lang="ru-RU" sz="2400" dirty="0" smtClean="0"/>
              <a:t>Адрес </a:t>
            </a:r>
            <a:r>
              <a:rPr lang="ru-RU" sz="2400" dirty="0"/>
              <a:t>состоит </a:t>
            </a:r>
            <a:r>
              <a:rPr lang="ru-RU" sz="2400" dirty="0" smtClean="0"/>
              <a:t>из единиц - </a:t>
            </a:r>
            <a:r>
              <a:rPr lang="ru-RU" sz="2400" b="1" dirty="0" smtClean="0"/>
              <a:t>широковещание </a:t>
            </a:r>
            <a:r>
              <a:rPr lang="ru-RU" sz="2400" dirty="0"/>
              <a:t>(</a:t>
            </a:r>
            <a:r>
              <a:rPr lang="ru-RU" sz="2400" b="1" dirty="0" err="1"/>
              <a:t>broadcasting</a:t>
            </a:r>
            <a:r>
              <a:rPr lang="ru-RU" sz="2400" dirty="0"/>
              <a:t>). </a:t>
            </a:r>
            <a:endParaRPr lang="ru-RU" sz="2400" dirty="0" smtClean="0"/>
          </a:p>
          <a:p>
            <a:pPr lvl="1"/>
            <a:r>
              <a:rPr lang="ru-RU" sz="2000" dirty="0" smtClean="0"/>
              <a:t>Широковещание </a:t>
            </a:r>
            <a:r>
              <a:rPr lang="ru-RU" sz="2000" dirty="0"/>
              <a:t>— это более </a:t>
            </a:r>
            <a:r>
              <a:rPr lang="ru-RU" sz="2000" dirty="0" smtClean="0"/>
              <a:t>грубая технология</a:t>
            </a:r>
            <a:r>
              <a:rPr lang="ru-RU" sz="2000" dirty="0"/>
              <a:t>, но зато не требует никакой настройки групп.</a:t>
            </a:r>
            <a:endParaRPr lang="ru-RU" sz="20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933056"/>
            <a:ext cx="5553073" cy="226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151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50405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Классический </a:t>
            </a:r>
            <a:r>
              <a:rPr lang="en-US" sz="3600" b="1" dirty="0"/>
              <a:t>Ethernet</a:t>
            </a:r>
            <a:r>
              <a:rPr lang="ru-RU" sz="3600" b="1" dirty="0"/>
              <a:t>. </a:t>
            </a:r>
            <a:r>
              <a:rPr lang="en-US" sz="3600" b="1" dirty="0"/>
              <a:t>MAC </a:t>
            </a:r>
            <a:r>
              <a:rPr lang="ru-RU" sz="3600" b="1" dirty="0"/>
              <a:t>адрес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32837" cy="4032448"/>
          </a:xfrm>
        </p:spPr>
        <p:txBody>
          <a:bodyPr>
            <a:noAutofit/>
          </a:bodyPr>
          <a:lstStyle/>
          <a:p>
            <a:pPr marL="266700" indent="-266700"/>
            <a:r>
              <a:rPr lang="en-US" sz="2200" b="1" i="1" dirty="0" smtClean="0"/>
              <a:t>MAC </a:t>
            </a:r>
            <a:r>
              <a:rPr lang="en-US" sz="2200" i="1" dirty="0" smtClean="0"/>
              <a:t>(</a:t>
            </a:r>
            <a:r>
              <a:rPr lang="ru-RU" sz="2200" i="1" dirty="0" err="1" smtClean="0"/>
              <a:t>Media</a:t>
            </a:r>
            <a:r>
              <a:rPr lang="ru-RU" sz="2200" i="1" dirty="0" smtClean="0"/>
              <a:t> </a:t>
            </a:r>
            <a:r>
              <a:rPr lang="ru-RU" sz="2200" i="1" dirty="0" err="1"/>
              <a:t>Access</a:t>
            </a:r>
            <a:r>
              <a:rPr lang="ru-RU" sz="2200" i="1" dirty="0"/>
              <a:t> </a:t>
            </a:r>
            <a:r>
              <a:rPr lang="ru-RU" sz="2200" i="1" dirty="0" err="1"/>
              <a:t>Control</a:t>
            </a:r>
            <a:r>
              <a:rPr lang="ru-RU" sz="2200" dirty="0"/>
              <a:t>  </a:t>
            </a:r>
            <a:r>
              <a:rPr lang="en-US" sz="2200" dirty="0" smtClean="0"/>
              <a:t>(</a:t>
            </a:r>
            <a:r>
              <a:rPr lang="ru-RU" sz="2200" b="1" dirty="0" err="1" smtClean="0"/>
              <a:t>Hardware</a:t>
            </a:r>
            <a:r>
              <a:rPr lang="en-US" sz="2200" b="1" dirty="0"/>
              <a:t>)</a:t>
            </a:r>
            <a:r>
              <a:rPr lang="ru-RU" sz="2200" b="1" dirty="0" smtClean="0"/>
              <a:t> </a:t>
            </a:r>
            <a:r>
              <a:rPr lang="ru-RU" sz="2200" b="1" dirty="0" err="1"/>
              <a:t>Address</a:t>
            </a:r>
            <a:r>
              <a:rPr lang="ru-RU" sz="2200" dirty="0"/>
              <a:t>) — </a:t>
            </a:r>
            <a:r>
              <a:rPr lang="ru-RU" sz="2200" dirty="0" smtClean="0"/>
              <a:t>глобальный адрес, </a:t>
            </a:r>
            <a:r>
              <a:rPr lang="ru-RU" sz="2200" dirty="0"/>
              <a:t>присваиваемый каждой единице активного оборудования или некоторым их интерфейсам в компьютерных сетях </a:t>
            </a:r>
            <a:r>
              <a:rPr lang="en-US" sz="2200" b="1" dirty="0"/>
              <a:t> Ethernet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1"/>
            <a:r>
              <a:rPr lang="ru-RU" sz="2000" b="1" dirty="0" smtClean="0"/>
              <a:t>централизованно </a:t>
            </a:r>
            <a:r>
              <a:rPr lang="ru-RU" sz="2000" b="1" dirty="0"/>
              <a:t>назначаются IEEE</a:t>
            </a:r>
            <a:r>
              <a:rPr lang="ru-RU" sz="2000" dirty="0"/>
              <a:t>, </a:t>
            </a:r>
            <a:endParaRPr lang="ru-RU" sz="2000" dirty="0" smtClean="0"/>
          </a:p>
          <a:p>
            <a:pPr lvl="2"/>
            <a:r>
              <a:rPr lang="ru-RU" sz="2000" i="1" dirty="0" smtClean="0"/>
              <a:t>48-битный (6 байт)  </a:t>
            </a:r>
            <a:r>
              <a:rPr lang="ru-RU" sz="2000" i="1" dirty="0"/>
              <a:t>номер</a:t>
            </a:r>
            <a:endParaRPr lang="en-US" sz="2000" i="1" dirty="0"/>
          </a:p>
          <a:p>
            <a:pPr lvl="3"/>
            <a:r>
              <a:rPr lang="ru-RU" dirty="0" smtClean="0"/>
              <a:t>гарантирует</a:t>
            </a:r>
            <a:r>
              <a:rPr lang="ru-RU" dirty="0"/>
              <a:t>, что </a:t>
            </a:r>
            <a:r>
              <a:rPr lang="ru-RU" dirty="0" smtClean="0"/>
              <a:t>один и </a:t>
            </a:r>
            <a:r>
              <a:rPr lang="ru-RU" dirty="0"/>
              <a:t>тот же глобальный адрес не используется двумя </a:t>
            </a:r>
            <a:r>
              <a:rPr lang="ru-RU" dirty="0" smtClean="0"/>
              <a:t>устройствами. </a:t>
            </a:r>
            <a:endParaRPr lang="en-US" dirty="0" smtClean="0"/>
          </a:p>
          <a:p>
            <a:pPr lvl="2"/>
            <a:r>
              <a:rPr lang="ru-RU" sz="2000" b="1" i="1" dirty="0" smtClean="0"/>
              <a:t>первые </a:t>
            </a:r>
            <a:r>
              <a:rPr lang="ru-RU" sz="2000" b="1" i="1" dirty="0"/>
              <a:t>3 </a:t>
            </a:r>
            <a:r>
              <a:rPr lang="ru-RU" sz="2000" b="1" i="1" dirty="0" smtClean="0"/>
              <a:t>байта - </a:t>
            </a:r>
            <a:r>
              <a:rPr lang="ru-RU" sz="2000" i="1" dirty="0" smtClean="0"/>
              <a:t> </a:t>
            </a:r>
            <a:r>
              <a:rPr lang="ru-RU" sz="2000" b="1" dirty="0" smtClean="0"/>
              <a:t>OUI </a:t>
            </a:r>
            <a:r>
              <a:rPr lang="ru-RU" sz="2000" dirty="0" smtClean="0"/>
              <a:t>(</a:t>
            </a:r>
            <a:r>
              <a:rPr lang="ru-RU" sz="2000" b="1" dirty="0" err="1" smtClean="0"/>
              <a:t>Organizationally</a:t>
            </a:r>
            <a:r>
              <a:rPr lang="ru-RU" sz="2000" b="1" dirty="0" smtClean="0"/>
              <a:t> </a:t>
            </a:r>
            <a:r>
              <a:rPr lang="ru-RU" sz="2000" b="1" dirty="0" err="1"/>
              <a:t>Unique</a:t>
            </a:r>
            <a:r>
              <a:rPr lang="ru-RU" sz="2000" b="1" dirty="0"/>
              <a:t> </a:t>
            </a:r>
            <a:r>
              <a:rPr lang="ru-RU" sz="2000" b="1" dirty="0" err="1" smtClean="0"/>
              <a:t>Identifier</a:t>
            </a:r>
            <a:r>
              <a:rPr lang="ru-RU" sz="2000" dirty="0" smtClean="0"/>
              <a:t>).</a:t>
            </a:r>
            <a:endParaRPr lang="ru-RU" sz="2000" dirty="0"/>
          </a:p>
          <a:p>
            <a:pPr lvl="3"/>
            <a:r>
              <a:rPr lang="ru-RU" dirty="0" smtClean="0"/>
              <a:t>назначаются </a:t>
            </a:r>
            <a:r>
              <a:rPr lang="ru-RU" dirty="0"/>
              <a:t>IEEE и </a:t>
            </a:r>
            <a:r>
              <a:rPr lang="ru-RU" dirty="0" smtClean="0"/>
              <a:t>определяют производителя</a:t>
            </a:r>
            <a:r>
              <a:rPr lang="ru-RU" dirty="0"/>
              <a:t>.</a:t>
            </a:r>
          </a:p>
          <a:p>
            <a:pPr lvl="4"/>
            <a:r>
              <a:rPr lang="ru-RU" dirty="0"/>
              <a:t>Производителям выделяются </a:t>
            </a:r>
            <a:r>
              <a:rPr lang="ru-RU" b="1" dirty="0"/>
              <a:t>блоки по 2</a:t>
            </a:r>
            <a:r>
              <a:rPr lang="ru-RU" b="1" baseline="30000" dirty="0"/>
              <a:t>24</a:t>
            </a:r>
            <a:r>
              <a:rPr lang="ru-RU" b="1" dirty="0"/>
              <a:t> </a:t>
            </a:r>
            <a:r>
              <a:rPr lang="ru-RU" dirty="0" smtClean="0"/>
              <a:t>(3 байта) адресов для устройств.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728256"/>
            <a:ext cx="4488185" cy="183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342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Классический </a:t>
            </a:r>
            <a:r>
              <a:rPr lang="en-US" sz="3600" b="1" dirty="0"/>
              <a:t>Ethernet</a:t>
            </a:r>
            <a:r>
              <a:rPr lang="ru-RU" sz="3600" b="1" dirty="0" smtClean="0"/>
              <a:t>. Тип данных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9036496" cy="4032448"/>
          </a:xfrm>
        </p:spPr>
        <p:txBody>
          <a:bodyPr>
            <a:normAutofit/>
          </a:bodyPr>
          <a:lstStyle/>
          <a:p>
            <a:r>
              <a:rPr lang="ru-RU" sz="2000" b="1" i="1" dirty="0" smtClean="0"/>
              <a:t>Значение </a:t>
            </a:r>
            <a:r>
              <a:rPr lang="ru-RU" sz="2000" b="1" i="1" dirty="0" err="1" smtClean="0"/>
              <a:t>Type</a:t>
            </a:r>
            <a:r>
              <a:rPr lang="ru-RU" sz="2000" b="1" i="1" dirty="0" smtClean="0"/>
              <a:t> </a:t>
            </a:r>
            <a:r>
              <a:rPr lang="ru-RU" sz="2000" i="1" dirty="0" smtClean="0"/>
              <a:t>(число </a:t>
            </a:r>
            <a:r>
              <a:rPr lang="en-US" sz="2000" i="1" dirty="0" smtClean="0"/>
              <a:t>&gt; </a:t>
            </a:r>
            <a:r>
              <a:rPr lang="ru-RU" sz="2000" dirty="0" smtClean="0"/>
              <a:t>0x600 </a:t>
            </a:r>
            <a:r>
              <a:rPr lang="en-US" sz="2000" dirty="0" smtClean="0"/>
              <a:t> (1536)) </a:t>
            </a:r>
            <a:r>
              <a:rPr lang="ru-RU" sz="2000" dirty="0" smtClean="0"/>
              <a:t>сетевой уровень </a:t>
            </a:r>
            <a:r>
              <a:rPr lang="en-US" sz="2000" dirty="0" smtClean="0"/>
              <a:t>OSI (L3)</a:t>
            </a:r>
          </a:p>
          <a:p>
            <a:pPr lvl="1"/>
            <a:r>
              <a:rPr lang="ru-RU" sz="2000" dirty="0" smtClean="0"/>
              <a:t>Поле </a:t>
            </a:r>
            <a:r>
              <a:rPr lang="en-US" sz="2000" dirty="0" smtClean="0"/>
              <a:t>Type </a:t>
            </a:r>
            <a:r>
              <a:rPr lang="ru-RU" sz="2000" dirty="0" smtClean="0"/>
              <a:t>определяет как обрабатывать кадр</a:t>
            </a:r>
            <a:endParaRPr lang="en-US" sz="2000" dirty="0" smtClean="0"/>
          </a:p>
          <a:p>
            <a:pPr lvl="2"/>
            <a:r>
              <a:rPr lang="ru-RU" sz="2000" dirty="0" smtClean="0"/>
              <a:t>напр. 0x0800 </a:t>
            </a:r>
            <a:r>
              <a:rPr lang="ru-RU" sz="2000" dirty="0"/>
              <a:t>– Ipv4, 0x86DD – IPv6, </a:t>
            </a:r>
            <a:r>
              <a:rPr lang="ru-RU" sz="2000" dirty="0" smtClean="0"/>
              <a:t>и </a:t>
            </a:r>
            <a:r>
              <a:rPr lang="ru-RU" sz="2000" dirty="0" err="1" smtClean="0"/>
              <a:t>т.д</a:t>
            </a:r>
            <a:endParaRPr lang="ru-RU" sz="2000" dirty="0" smtClean="0"/>
          </a:p>
          <a:p>
            <a:pPr lvl="3"/>
            <a:r>
              <a:rPr lang="ru-RU" dirty="0" smtClean="0"/>
              <a:t>на одном устройстве может работать </a:t>
            </a:r>
            <a:r>
              <a:rPr lang="ru-RU" dirty="0"/>
              <a:t>несколько протоколов сетевого уровня, </a:t>
            </a:r>
            <a:endParaRPr lang="ru-RU" dirty="0" smtClean="0"/>
          </a:p>
          <a:p>
            <a:pPr lvl="4"/>
            <a:r>
              <a:rPr lang="ru-RU" dirty="0" smtClean="0"/>
              <a:t>ОС должна </a:t>
            </a:r>
            <a:r>
              <a:rPr lang="ru-RU" dirty="0"/>
              <a:t>понимать, какому протоколу его передать. </a:t>
            </a:r>
            <a:endParaRPr lang="ru-RU" dirty="0" smtClean="0"/>
          </a:p>
          <a:p>
            <a:r>
              <a:rPr lang="ru-RU" sz="2000" b="1" i="1" dirty="0"/>
              <a:t>Значение </a:t>
            </a:r>
            <a:r>
              <a:rPr lang="en-US" sz="2000" b="1" i="1" dirty="0" smtClean="0"/>
              <a:t> </a:t>
            </a:r>
            <a:r>
              <a:rPr lang="ru-RU" sz="2000" b="1" dirty="0" err="1" smtClean="0"/>
              <a:t>Length</a:t>
            </a:r>
            <a:r>
              <a:rPr lang="en-US" sz="2000" b="1" dirty="0" smtClean="0"/>
              <a:t> </a:t>
            </a:r>
            <a:r>
              <a:rPr lang="ru-RU" sz="2000" i="1" dirty="0"/>
              <a:t>(число </a:t>
            </a:r>
            <a:r>
              <a:rPr lang="en-US" sz="2000" i="1" dirty="0" smtClean="0"/>
              <a:t>&lt; </a:t>
            </a:r>
            <a:r>
              <a:rPr lang="ru-RU" sz="2000" dirty="0"/>
              <a:t>0x600 </a:t>
            </a:r>
            <a:r>
              <a:rPr lang="ru-RU" sz="2000" i="1" dirty="0"/>
              <a:t>)</a:t>
            </a:r>
            <a:r>
              <a:rPr lang="ru-RU" sz="2000" dirty="0" smtClean="0"/>
              <a:t> </a:t>
            </a:r>
            <a:r>
              <a:rPr lang="en-US" sz="2000" dirty="0" smtClean="0"/>
              <a:t> </a:t>
            </a:r>
            <a:r>
              <a:rPr lang="ru-RU" sz="2000" dirty="0" smtClean="0"/>
              <a:t>В </a:t>
            </a:r>
            <a:r>
              <a:rPr lang="ru-RU" sz="2000" dirty="0"/>
              <a:t>стандартен IEEE 802.3 </a:t>
            </a:r>
            <a:r>
              <a:rPr lang="en-US" sz="2000" dirty="0" smtClean="0"/>
              <a:t> </a:t>
            </a:r>
            <a:r>
              <a:rPr lang="ru-RU" sz="2000" dirty="0" smtClean="0"/>
              <a:t>значение </a:t>
            </a:r>
            <a:r>
              <a:rPr lang="en-US" sz="2000" dirty="0" smtClean="0"/>
              <a:t>&lt; </a:t>
            </a:r>
            <a:r>
              <a:rPr lang="ru-RU" sz="2000" dirty="0" smtClean="0"/>
              <a:t>0x600 </a:t>
            </a:r>
            <a:r>
              <a:rPr lang="ru-RU" sz="2000" dirty="0"/>
              <a:t>(1536), можно интерпретировать как </a:t>
            </a:r>
            <a:r>
              <a:rPr lang="ru-RU" sz="2000" dirty="0" err="1" smtClean="0"/>
              <a:t>Length</a:t>
            </a:r>
            <a:r>
              <a:rPr lang="ru-RU" sz="2000" dirty="0" smtClean="0"/>
              <a:t> (длину кадра), </a:t>
            </a:r>
            <a:r>
              <a:rPr lang="ru-RU" sz="2000" dirty="0"/>
              <a:t>а </a:t>
            </a:r>
            <a:r>
              <a:rPr lang="ru-RU" sz="2000" dirty="0" smtClean="0"/>
              <a:t>число </a:t>
            </a:r>
            <a:r>
              <a:rPr lang="ru-RU" sz="2000" dirty="0"/>
              <a:t>больше 0x600 — как </a:t>
            </a:r>
            <a:r>
              <a:rPr lang="ru-RU" sz="2000" dirty="0" err="1"/>
              <a:t>Type</a:t>
            </a:r>
            <a:r>
              <a:rPr lang="ru-RU" sz="2000" dirty="0"/>
              <a:t>.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052664"/>
            <a:ext cx="5142806" cy="210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66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Сетевая карта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 точки зрения аппаратных средств основой </a:t>
            </a:r>
            <a:r>
              <a:rPr lang="ru-RU" sz="2400" dirty="0"/>
              <a:t>для организации локальной сети являются </a:t>
            </a:r>
            <a:r>
              <a:rPr lang="ru-RU" sz="2400" dirty="0" smtClean="0"/>
              <a:t>карты </a:t>
            </a:r>
            <a:r>
              <a:rPr lang="ru-RU" sz="2400" dirty="0"/>
              <a:t>расширения </a:t>
            </a:r>
            <a:r>
              <a:rPr lang="ru-RU" sz="2400" dirty="0" smtClean="0"/>
              <a:t>— сетевые </a:t>
            </a:r>
            <a:r>
              <a:rPr lang="ru-RU" sz="2400" dirty="0"/>
              <a:t>карты</a:t>
            </a:r>
            <a:r>
              <a:rPr lang="ru-RU" sz="2400" dirty="0" smtClean="0"/>
              <a:t>.</a:t>
            </a:r>
          </a:p>
          <a:p>
            <a:pPr marL="742950" lvl="2" indent="-342900"/>
            <a:r>
              <a:rPr lang="ru-RU" dirty="0" err="1" smtClean="0"/>
              <a:t>Псевдосеть</a:t>
            </a:r>
            <a:r>
              <a:rPr lang="ru-RU" dirty="0" smtClean="0"/>
              <a:t> - PC соединяются с помощью кабеля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нуль-модема </a:t>
            </a:r>
            <a:r>
              <a:rPr lang="en-US" dirty="0" smtClean="0"/>
              <a:t>(</a:t>
            </a:r>
            <a:r>
              <a:rPr lang="ru-RU" dirty="0" smtClean="0"/>
              <a:t>интерфейс </a:t>
            </a:r>
            <a:r>
              <a:rPr lang="en-US" dirty="0" smtClean="0"/>
              <a:t>RS-232)</a:t>
            </a:r>
            <a:r>
              <a:rPr lang="ru-RU" dirty="0" smtClean="0"/>
              <a:t>.</a:t>
            </a:r>
          </a:p>
          <a:p>
            <a:r>
              <a:rPr lang="ru-RU" sz="2400" dirty="0" smtClean="0"/>
              <a:t>Чаще всего сетевые карты работают по протоколу </a:t>
            </a:r>
            <a:r>
              <a:rPr lang="en-US" sz="2400" dirty="0" smtClean="0"/>
              <a:t>Ethernet</a:t>
            </a:r>
            <a:endParaRPr lang="ru-RU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536969"/>
            <a:ext cx="2620746" cy="2890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800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/>
          </a:bodyPr>
          <a:lstStyle/>
          <a:p>
            <a:r>
              <a:rPr lang="ru-RU" sz="3600" b="1" dirty="0"/>
              <a:t>Классический </a:t>
            </a:r>
            <a:r>
              <a:rPr lang="en-US" sz="3600" b="1" dirty="0"/>
              <a:t>Ethernet</a:t>
            </a:r>
            <a:r>
              <a:rPr lang="ru-RU" sz="3600" b="1" dirty="0"/>
              <a:t>. </a:t>
            </a:r>
            <a:r>
              <a:rPr lang="ru-RU" sz="3600" b="1" dirty="0" smtClean="0"/>
              <a:t>Данные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8856984" cy="5544616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Максимальный размер 1500 </a:t>
            </a:r>
            <a:r>
              <a:rPr lang="ru-RU" sz="2200" dirty="0"/>
              <a:t>байт</a:t>
            </a:r>
            <a:r>
              <a:rPr lang="ru-RU" sz="2200" dirty="0" smtClean="0"/>
              <a:t>.</a:t>
            </a:r>
          </a:p>
          <a:p>
            <a:r>
              <a:rPr lang="ru-RU" sz="2200" dirty="0" smtClean="0"/>
              <a:t>Минимальный размер 64 байта.</a:t>
            </a:r>
          </a:p>
          <a:p>
            <a:r>
              <a:rPr lang="ru-RU" sz="2400" dirty="0" smtClean="0"/>
              <a:t>когда </a:t>
            </a:r>
            <a:r>
              <a:rPr lang="ru-RU" sz="2400" dirty="0"/>
              <a:t>приемопередатчик обнаруживает столкновение, он обрезает </a:t>
            </a:r>
            <a:r>
              <a:rPr lang="ru-RU" sz="2400" dirty="0" smtClean="0"/>
              <a:t>текущий кадр</a:t>
            </a:r>
            <a:r>
              <a:rPr lang="ru-RU" sz="2400" dirty="0"/>
              <a:t>, </a:t>
            </a:r>
            <a:endParaRPr lang="ru-RU" sz="2400" dirty="0" smtClean="0"/>
          </a:p>
          <a:p>
            <a:pPr lvl="1"/>
            <a:r>
              <a:rPr lang="ru-RU" sz="2000" dirty="0" smtClean="0"/>
              <a:t>отдельные </a:t>
            </a:r>
            <a:r>
              <a:rPr lang="ru-RU" sz="2000" dirty="0"/>
              <a:t>куски кадров </a:t>
            </a:r>
            <a:r>
              <a:rPr lang="ru-RU" sz="2000" dirty="0" smtClean="0"/>
              <a:t>могут блуждать </a:t>
            </a:r>
            <a:r>
              <a:rPr lang="ru-RU" sz="2000" dirty="0"/>
              <a:t>по </a:t>
            </a:r>
            <a:r>
              <a:rPr lang="ru-RU" sz="2000" dirty="0" smtClean="0"/>
              <a:t>кабелю пока не затухнут. </a:t>
            </a:r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в кадре содержится меньше 46 байт данных, </a:t>
            </a:r>
            <a:r>
              <a:rPr lang="ru-RU" sz="2000" dirty="0" smtClean="0"/>
              <a:t>то он дополняется полем </a:t>
            </a:r>
            <a:r>
              <a:rPr lang="ru-RU" sz="2000" i="1" dirty="0" err="1"/>
              <a:t>Pad</a:t>
            </a:r>
            <a:r>
              <a:rPr lang="ru-RU" sz="2000" i="1" dirty="0"/>
              <a:t> </a:t>
            </a:r>
            <a:r>
              <a:rPr lang="ru-RU" sz="2000" dirty="0"/>
              <a:t>(наполнитель</a:t>
            </a:r>
            <a:r>
              <a:rPr lang="ru-RU" sz="2000" dirty="0" smtClean="0"/>
              <a:t>) до </a:t>
            </a:r>
            <a:r>
              <a:rPr lang="ru-RU" sz="2000" dirty="0"/>
              <a:t>46 </a:t>
            </a:r>
            <a:r>
              <a:rPr lang="ru-RU" sz="2000" dirty="0" smtClean="0"/>
              <a:t>байт.</a:t>
            </a:r>
          </a:p>
          <a:p>
            <a:pPr lvl="2"/>
            <a:r>
              <a:rPr lang="ru-RU" sz="2000" dirty="0"/>
              <a:t>46 байт гарантируют</a:t>
            </a:r>
            <a:r>
              <a:rPr lang="ru-RU" sz="2000" dirty="0" smtClean="0"/>
              <a:t>, что передатчик отправит последний байт прежде чем его примет приемник.</a:t>
            </a:r>
          </a:p>
          <a:p>
            <a:pPr lvl="3"/>
            <a:r>
              <a:rPr lang="ru-RU" dirty="0" smtClean="0"/>
              <a:t>приемник в случае неуспешного приема может сигнализировать в сеть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941168"/>
            <a:ext cx="4316836" cy="176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055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Технология </a:t>
            </a:r>
            <a:r>
              <a:rPr lang="en-US" sz="3600" b="1" dirty="0"/>
              <a:t>Ethernet</a:t>
            </a:r>
            <a:r>
              <a:rPr lang="ru-RU" sz="3600" b="1" dirty="0"/>
              <a:t>. Форматы </a:t>
            </a:r>
            <a:r>
              <a:rPr lang="ru-RU" sz="3600" b="1" dirty="0" smtClean="0"/>
              <a:t>кадров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4154338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ru-RU" dirty="0"/>
          </a:p>
        </p:txBody>
      </p:sp>
      <p:pic>
        <p:nvPicPr>
          <p:cNvPr id="3074" name="Picture 2" descr="https://habrastorage.org/getpro/habr/post_images/913/b51/612/913b516122a6c0252b2a445f42e8f6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380" y="1484784"/>
            <a:ext cx="557212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habrastorage.org/getpro/habr/post_images/dba/006/ddc/dba006ddcb2a1c696367e92d06a4d5a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77" y="2916760"/>
            <a:ext cx="5524128" cy="115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565" y="201118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II (Ethernet </a:t>
            </a:r>
            <a:r>
              <a:rPr lang="en-US" dirty="0"/>
              <a:t>DIX 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94293" y="3307525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802.3/LLC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31565" y="764704"/>
            <a:ext cx="83448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 стандартам IEEE в сети </a:t>
            </a:r>
            <a:r>
              <a:rPr lang="ru-RU" dirty="0" err="1"/>
              <a:t>Ethernet</a:t>
            </a:r>
            <a:r>
              <a:rPr lang="ru-RU" dirty="0"/>
              <a:t> может использоваться только единственный вариант кадра канального уровня, образованный комбинацией заголовков МАС и LLC подуровней. </a:t>
            </a:r>
          </a:p>
        </p:txBody>
      </p:sp>
      <p:pic>
        <p:nvPicPr>
          <p:cNvPr id="3078" name="Picture 6" descr="https://habrastorage.org/getpro/habr/post_images/324/2d1/248/3242d124827393c6f0221283f0a99a1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77" y="4091607"/>
            <a:ext cx="5572125" cy="126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80923" y="4653136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RAW 802.3</a:t>
            </a:r>
            <a:endParaRPr lang="en-US" dirty="0"/>
          </a:p>
        </p:txBody>
      </p:sp>
      <p:pic>
        <p:nvPicPr>
          <p:cNvPr id="3080" name="Picture 8" descr="https://habrastorage.org/getpro/habr/post_images/18b/9c4/871/18b9c487197e2495dee186a36f0798a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71" y="5378971"/>
            <a:ext cx="69151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7504" y="5733256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802.3/SNAP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2347"/>
            <a:ext cx="8784976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Технология </a:t>
            </a:r>
            <a:r>
              <a:rPr lang="en-US" sz="3200" b="1" dirty="0"/>
              <a:t>Ethernet</a:t>
            </a:r>
            <a:r>
              <a:rPr lang="ru-RU" sz="3200" b="1" dirty="0"/>
              <a:t>. Форматы </a:t>
            </a:r>
            <a:r>
              <a:rPr lang="ru-RU" sz="3200" b="1" dirty="0" smtClean="0"/>
              <a:t>кадра </a:t>
            </a:r>
            <a:r>
              <a:rPr lang="en-US" sz="3200" b="1" dirty="0" smtClean="0"/>
              <a:t>LLC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2578"/>
            <a:ext cx="9036496" cy="4968552"/>
          </a:xfrm>
        </p:spPr>
        <p:txBody>
          <a:bodyPr>
            <a:noAutofit/>
          </a:bodyPr>
          <a:lstStyle/>
          <a:p>
            <a:pPr indent="-255588">
              <a:spcBef>
                <a:spcPts val="600"/>
              </a:spcBef>
            </a:pPr>
            <a:r>
              <a:rPr lang="ru-RU" sz="2000" dirty="0"/>
              <a:t>Стандарт IEEE </a:t>
            </a:r>
            <a:r>
              <a:rPr lang="ru-RU" sz="2000" dirty="0" err="1" smtClean="0"/>
              <a:t>Ethernet</a:t>
            </a:r>
            <a:r>
              <a:rPr lang="ru-RU" sz="2000" dirty="0" smtClean="0"/>
              <a:t> определяет кадра </a:t>
            </a:r>
            <a:r>
              <a:rPr lang="ru-RU" sz="2000" dirty="0"/>
              <a:t>канального уровня, образованный комбинацией заголовков МАС и LLC подуровней. 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b="1" dirty="0"/>
              <a:t>Logical Link </a:t>
            </a:r>
            <a:r>
              <a:rPr lang="en-US" sz="2000" b="1" dirty="0" smtClean="0"/>
              <a:t>Control (LLC)</a:t>
            </a:r>
            <a:r>
              <a:rPr lang="en-US" sz="2000" dirty="0"/>
              <a:t>  - </a:t>
            </a:r>
            <a:r>
              <a:rPr lang="ru-RU" sz="2000" dirty="0"/>
              <a:t>подуровень управления логической связью — по стандарту IEEE 802 </a:t>
            </a:r>
            <a:endParaRPr lang="en-US" sz="2000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/>
              <a:t>Верхний </a:t>
            </a:r>
            <a:r>
              <a:rPr lang="ru-RU" sz="2000" dirty="0"/>
              <a:t>подуровень канального уровня модели </a:t>
            </a:r>
            <a:r>
              <a:rPr lang="ru-RU" sz="2000" dirty="0" smtClean="0"/>
              <a:t>OSI</a:t>
            </a:r>
            <a:endParaRPr lang="ru-RU" sz="2000" dirty="0"/>
          </a:p>
          <a:p>
            <a:pPr lvl="2">
              <a:spcBef>
                <a:spcPts val="600"/>
              </a:spcBef>
            </a:pPr>
            <a:r>
              <a:rPr lang="ru-RU" sz="2000" dirty="0"/>
              <a:t>управление передачей данных;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обеспечивает проверку и правильность передачи информации по соединению.</a:t>
            </a:r>
          </a:p>
          <a:p>
            <a:pPr lvl="1">
              <a:spcBef>
                <a:spcPts val="0"/>
              </a:spcBef>
            </a:pPr>
            <a:endParaRPr lang="ru-RU" sz="1600" dirty="0"/>
          </a:p>
          <a:p>
            <a:pPr lvl="1" indent="-255588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</p:txBody>
      </p:sp>
      <p:pic>
        <p:nvPicPr>
          <p:cNvPr id="5" name="Picture 4" descr="https://habrastorage.org/getpro/habr/post_images/dba/006/ddc/dba006ddcb2a1c696367e92d06a4d5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629748"/>
            <a:ext cx="5622627" cy="11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4918687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802.3/LLC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63838" y="3894735"/>
            <a:ext cx="63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MAC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509549" y="3955301"/>
            <a:ext cx="5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LLC</a:t>
            </a:r>
            <a:endParaRPr lang="ru-RU" dirty="0"/>
          </a:p>
        </p:txBody>
      </p:sp>
      <p:sp>
        <p:nvSpPr>
          <p:cNvPr id="4" name="Левая фигурная скобка 3"/>
          <p:cNvSpPr/>
          <p:nvPr/>
        </p:nvSpPr>
        <p:spPr>
          <a:xfrm rot="5400000">
            <a:off x="5525806" y="2372939"/>
            <a:ext cx="504056" cy="428387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Левая фигурная скобка 10"/>
          <p:cNvSpPr/>
          <p:nvPr/>
        </p:nvSpPr>
        <p:spPr>
          <a:xfrm rot="5400000">
            <a:off x="2991732" y="4130746"/>
            <a:ext cx="512058" cy="77626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Левая фигурная скобка 11"/>
          <p:cNvSpPr/>
          <p:nvPr/>
        </p:nvSpPr>
        <p:spPr>
          <a:xfrm rot="5400000">
            <a:off x="7898070" y="4242050"/>
            <a:ext cx="512058" cy="468649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7884366" y="3871049"/>
            <a:ext cx="788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CRC32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8625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2347"/>
            <a:ext cx="8784976" cy="634082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Технология </a:t>
            </a:r>
            <a:r>
              <a:rPr lang="en-US" sz="3200" b="1" dirty="0"/>
              <a:t>Ethernet</a:t>
            </a:r>
            <a:r>
              <a:rPr lang="ru-RU" sz="3200" b="1" dirty="0"/>
              <a:t>. Форматы </a:t>
            </a:r>
            <a:r>
              <a:rPr lang="ru-RU" sz="3200" b="1" dirty="0" smtClean="0"/>
              <a:t>кадра </a:t>
            </a:r>
            <a:r>
              <a:rPr lang="en-US" sz="3200" b="1" dirty="0" smtClean="0"/>
              <a:t>LLC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2578"/>
            <a:ext cx="9036496" cy="4968552"/>
          </a:xfrm>
        </p:spPr>
        <p:txBody>
          <a:bodyPr>
            <a:noAutofit/>
          </a:bodyPr>
          <a:lstStyle/>
          <a:p>
            <a:pPr lvl="0" indent="-255588" algn="just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ru-RU" sz="2000" dirty="0" smtClean="0"/>
              <a:t>Кадр </a:t>
            </a:r>
            <a:r>
              <a:rPr lang="ru-RU" sz="2000" dirty="0"/>
              <a:t>LLC обрамляется двумя однобайтовыми полями «</a:t>
            </a:r>
            <a:r>
              <a:rPr lang="ru-RU" sz="2000" dirty="0" smtClean="0"/>
              <a:t>Флаг» 01111110. </a:t>
            </a:r>
            <a:endParaRPr lang="ru-RU" sz="2000" dirty="0"/>
          </a:p>
          <a:p>
            <a:pPr marL="742950" lvl="2" indent="-255588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000" dirty="0"/>
              <a:t>Флаги используются на уровне MAC для определения границ кадра LLC. </a:t>
            </a:r>
          </a:p>
          <a:p>
            <a:pPr lvl="0" indent="-255588" algn="just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ru-RU" sz="2000" b="1" dirty="0" smtClean="0"/>
              <a:t>Кадр </a:t>
            </a:r>
            <a:r>
              <a:rPr lang="ru-RU" sz="2000" b="1" dirty="0"/>
              <a:t>LLC вкладывается в кадр уровня MAC</a:t>
            </a:r>
            <a:r>
              <a:rPr lang="ru-RU" sz="2000" dirty="0"/>
              <a:t>: </a:t>
            </a:r>
            <a:r>
              <a:rPr lang="ru-RU" sz="2000" dirty="0" err="1" smtClean="0"/>
              <a:t>Ethernet</a:t>
            </a:r>
            <a:r>
              <a:rPr lang="ru-RU" sz="2000" dirty="0"/>
              <a:t>, </a:t>
            </a:r>
            <a:r>
              <a:rPr lang="ru-RU" sz="2000" dirty="0" err="1"/>
              <a:t>Token</a:t>
            </a:r>
            <a:r>
              <a:rPr lang="ru-RU" sz="2000" dirty="0"/>
              <a:t> </a:t>
            </a:r>
            <a:r>
              <a:rPr lang="ru-RU" sz="2000" dirty="0" err="1"/>
              <a:t>Ring</a:t>
            </a:r>
            <a:r>
              <a:rPr lang="ru-RU" sz="2000" dirty="0"/>
              <a:t>, FDDI и т. д. </a:t>
            </a:r>
            <a:endParaRPr lang="ru-RU" sz="2000" dirty="0" smtClean="0"/>
          </a:p>
          <a:p>
            <a:pPr marL="742950" lvl="2" indent="-255588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000" dirty="0" smtClean="0"/>
              <a:t>флаги </a:t>
            </a:r>
            <a:r>
              <a:rPr lang="ru-RU" sz="2000" dirty="0"/>
              <a:t>кадра LLC отбрасываются.</a:t>
            </a:r>
          </a:p>
          <a:p>
            <a:pPr lvl="0" indent="-255588" algn="just" eaLnBrk="0" fontAlgn="base" hangingPunct="0">
              <a:spcBef>
                <a:spcPts val="1200"/>
              </a:spcBef>
              <a:spcAft>
                <a:spcPct val="0"/>
              </a:spcAft>
            </a:pPr>
            <a:r>
              <a:rPr lang="ru-RU" sz="2000" dirty="0"/>
              <a:t>Кадр LLC содержит поле данных и </a:t>
            </a:r>
            <a:r>
              <a:rPr lang="ru-RU" sz="2000" dirty="0" smtClean="0"/>
              <a:t>заголовок из </a:t>
            </a:r>
            <a:r>
              <a:rPr lang="ru-RU" sz="2000" dirty="0"/>
              <a:t>трех полей:</a:t>
            </a:r>
          </a:p>
          <a:p>
            <a:pPr marL="742950" lvl="2" indent="-255588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000" dirty="0" smtClean="0"/>
              <a:t>Адрес </a:t>
            </a:r>
            <a:r>
              <a:rPr lang="ru-RU" sz="2000" dirty="0"/>
              <a:t>точки входа службы назначения (</a:t>
            </a:r>
            <a:r>
              <a:rPr lang="ru-RU" sz="1800" dirty="0" err="1"/>
              <a:t>Destination</a:t>
            </a:r>
            <a:r>
              <a:rPr lang="ru-RU" sz="1800" dirty="0"/>
              <a:t> </a:t>
            </a:r>
            <a:r>
              <a:rPr lang="ru-RU" sz="1800" dirty="0" err="1"/>
              <a:t>Service</a:t>
            </a:r>
            <a:r>
              <a:rPr lang="ru-RU" sz="1800" dirty="0"/>
              <a:t> </a:t>
            </a:r>
            <a:r>
              <a:rPr lang="ru-RU" sz="1800" dirty="0" err="1"/>
              <a:t>Access</a:t>
            </a:r>
            <a:r>
              <a:rPr lang="ru-RU" sz="1800" dirty="0"/>
              <a:t> </a:t>
            </a:r>
            <a:r>
              <a:rPr lang="ru-RU" sz="1800" dirty="0" err="1"/>
              <a:t>Point</a:t>
            </a:r>
            <a:r>
              <a:rPr lang="ru-RU" sz="1800" dirty="0"/>
              <a:t>, </a:t>
            </a:r>
            <a:r>
              <a:rPr lang="ru-RU" sz="1800" b="1" dirty="0" smtClean="0"/>
              <a:t>DSAP</a:t>
            </a:r>
            <a:r>
              <a:rPr lang="ru-RU" sz="1800" dirty="0" smtClean="0"/>
              <a:t>)</a:t>
            </a:r>
          </a:p>
          <a:p>
            <a:pPr marL="1260475" lvl="4" indent="-342900" algn="just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Адрес принимающей службы верхнего уровня </a:t>
            </a:r>
            <a:r>
              <a:rPr lang="en-US" dirty="0" smtClean="0"/>
              <a:t>OSI</a:t>
            </a:r>
            <a:r>
              <a:rPr lang="ru-RU" dirty="0" smtClean="0"/>
              <a:t>, (напр. </a:t>
            </a:r>
            <a:r>
              <a:rPr lang="en-US" dirty="0" smtClean="0"/>
              <a:t>IP)</a:t>
            </a:r>
            <a:endParaRPr lang="ru-RU" dirty="0" smtClean="0"/>
          </a:p>
          <a:p>
            <a:pPr marL="742950" lvl="2" indent="-255588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000" dirty="0"/>
              <a:t>Адрес точки входа службы источника (</a:t>
            </a:r>
            <a:r>
              <a:rPr lang="ru-RU" sz="2000" dirty="0" err="1"/>
              <a:t>Source</a:t>
            </a:r>
            <a:r>
              <a:rPr lang="ru-RU" sz="2000" dirty="0"/>
              <a:t> </a:t>
            </a:r>
            <a:r>
              <a:rPr lang="ru-RU" sz="2000" dirty="0" err="1"/>
              <a:t>Service</a:t>
            </a:r>
            <a:r>
              <a:rPr lang="ru-RU" sz="2000" dirty="0"/>
              <a:t> </a:t>
            </a:r>
            <a:r>
              <a:rPr lang="ru-RU" sz="2000" dirty="0" err="1"/>
              <a:t>Access</a:t>
            </a:r>
            <a:r>
              <a:rPr lang="ru-RU" sz="2000" dirty="0"/>
              <a:t> </a:t>
            </a:r>
            <a:r>
              <a:rPr lang="ru-RU" sz="2000" dirty="0" err="1"/>
              <a:t>Point</a:t>
            </a:r>
            <a:r>
              <a:rPr lang="ru-RU" sz="2000" dirty="0"/>
              <a:t>, </a:t>
            </a:r>
            <a:r>
              <a:rPr lang="ru-RU" sz="2000" b="1" dirty="0"/>
              <a:t>SSAP</a:t>
            </a:r>
            <a:r>
              <a:rPr lang="ru-RU" sz="2000" dirty="0" smtClean="0"/>
              <a:t>)</a:t>
            </a:r>
          </a:p>
          <a:p>
            <a:pPr marL="1230312" lvl="3" indent="-285750" algn="just" eaLnBrk="0" fontAlgn="base" hangingPunct="0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dirty="0" smtClean="0"/>
              <a:t>Адрес отправляющей </a:t>
            </a:r>
            <a:r>
              <a:rPr lang="ru-RU" dirty="0"/>
              <a:t>службы верхнего уровня </a:t>
            </a:r>
            <a:r>
              <a:rPr lang="en-US" dirty="0" smtClean="0"/>
              <a:t>OSI</a:t>
            </a:r>
            <a:endParaRPr lang="ru-RU" dirty="0" smtClean="0"/>
          </a:p>
          <a:p>
            <a:pPr marL="742950" lvl="2" indent="-255588" algn="just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ru-RU" sz="2000" dirty="0" smtClean="0"/>
              <a:t>Управляющее поле (</a:t>
            </a:r>
            <a:r>
              <a:rPr lang="ru-RU" sz="2000" b="1" dirty="0" err="1" smtClean="0"/>
              <a:t>Control</a:t>
            </a:r>
            <a:r>
              <a:rPr lang="ru-RU" sz="2000" dirty="0" smtClean="0"/>
              <a:t>) – особые настройки</a:t>
            </a:r>
          </a:p>
          <a:p>
            <a:pPr lvl="0" indent="-255588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000" dirty="0"/>
          </a:p>
        </p:txBody>
      </p:sp>
      <p:pic>
        <p:nvPicPr>
          <p:cNvPr id="5" name="Picture 4" descr="https://habrastorage.org/getpro/habr/post_images/dba/006/ddc/dba006ddcb2a1c696367e92d06a4d5a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846" y="5139297"/>
            <a:ext cx="5622627" cy="11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72885" y="5501906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Ethernet 802.3/LLC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60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Ethernet</a:t>
            </a:r>
            <a:r>
              <a:rPr lang="ru-RU" sz="3600" b="1" dirty="0" smtClean="0"/>
              <a:t>.</a:t>
            </a:r>
            <a:r>
              <a:rPr lang="en-US" sz="3600" b="1" dirty="0" smtClean="0"/>
              <a:t> </a:t>
            </a:r>
            <a:r>
              <a:rPr lang="ru-RU" sz="3600" b="1" dirty="0" smtClean="0"/>
              <a:t>Формат кадра </a:t>
            </a:r>
            <a:r>
              <a:rPr lang="en-US" sz="3600" b="1" dirty="0" smtClean="0"/>
              <a:t>SNAP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928992" cy="5184576"/>
          </a:xfrm>
        </p:spPr>
        <p:txBody>
          <a:bodyPr>
            <a:normAutofit fontScale="62500" lnSpcReduction="20000"/>
          </a:bodyPr>
          <a:lstStyle/>
          <a:p>
            <a:pPr marL="182563" indent="-160338">
              <a:lnSpc>
                <a:spcPct val="120000"/>
              </a:lnSpc>
              <a:spcBef>
                <a:spcPts val="600"/>
              </a:spcBef>
            </a:pPr>
            <a:r>
              <a:rPr lang="ru-RU" b="1" dirty="0">
                <a:solidFill>
                  <a:srgbClr val="000000"/>
                </a:solidFill>
                <a:latin typeface="+mj-lt"/>
              </a:rPr>
              <a:t>SNAP </a:t>
            </a:r>
            <a:r>
              <a:rPr lang="ru-RU" b="1" dirty="0" smtClean="0">
                <a:solidFill>
                  <a:srgbClr val="000000"/>
                </a:solidFill>
                <a:latin typeface="+mj-lt"/>
              </a:rPr>
              <a:t>протокол</a:t>
            </a:r>
            <a:r>
              <a:rPr lang="ru-RU" b="1" dirty="0">
                <a:solidFill>
                  <a:srgbClr val="000000"/>
                </a:solidFill>
                <a:latin typeface="+mj-lt"/>
              </a:rPr>
              <a:t>, вложенный в протокол LLC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В полях 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DSAP и SSAP записывается код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ОхАА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(</a:t>
            </a: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код SNAP</a:t>
            </a:r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)</a:t>
            </a: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.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В поле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Control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в 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0х03, </a:t>
            </a: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- использование 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ненумерованных кадров.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Заголовок SNAP является дополнением к заголовку LLC, поэтому он допустим не только в кадрах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Ethernet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, но и в кадрах протоколов других технологий 802.</a:t>
            </a:r>
          </a:p>
          <a:p>
            <a:pPr marL="182563" indent="-160338">
              <a:lnSpc>
                <a:spcPct val="120000"/>
              </a:lnSpc>
              <a:spcBef>
                <a:spcPts val="600"/>
              </a:spcBef>
            </a:pPr>
            <a:r>
              <a:rPr lang="ru-RU" b="1" dirty="0">
                <a:solidFill>
                  <a:srgbClr val="000000"/>
                </a:solidFill>
                <a:latin typeface="+mj-lt"/>
              </a:rPr>
              <a:t>Поле 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PID </a:t>
            </a:r>
            <a:r>
              <a:rPr lang="ru-RU" b="1" dirty="0">
                <a:solidFill>
                  <a:srgbClr val="000000"/>
                </a:solidFill>
                <a:latin typeface="+mj-lt"/>
              </a:rPr>
              <a:t>2-х байта  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 Повторяет</a:t>
            </a:r>
            <a:r>
              <a:rPr lang="en-US" sz="30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Type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Ethernet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 II 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  <a:p>
            <a:pPr marL="982663" lvl="2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>
                <a:solidFill>
                  <a:srgbClr val="000000"/>
                </a:solidFill>
                <a:latin typeface="+mj-lt"/>
              </a:rPr>
              <a:t>в нем используются те же значения кодов протоколов. 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000" dirty="0" smtClean="0">
                <a:solidFill>
                  <a:srgbClr val="000000"/>
                </a:solidFill>
                <a:latin typeface="+mj-lt"/>
              </a:rPr>
              <a:t> Поле 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OUI (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Organizationally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Unique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Identifier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) определяет идентификатор организации, которая контролирует коды протоколов в поле </a:t>
            </a:r>
            <a:r>
              <a:rPr lang="ru-RU" sz="3000" dirty="0" err="1">
                <a:solidFill>
                  <a:srgbClr val="000000"/>
                </a:solidFill>
                <a:latin typeface="+mj-lt"/>
              </a:rPr>
              <a:t>Type</a:t>
            </a:r>
            <a:r>
              <a:rPr lang="ru-RU" sz="3000" dirty="0">
                <a:solidFill>
                  <a:srgbClr val="000000"/>
                </a:solidFill>
                <a:latin typeface="+mj-lt"/>
              </a:rPr>
              <a:t>. </a:t>
            </a:r>
            <a:endParaRPr lang="en-US" sz="3000" dirty="0">
              <a:solidFill>
                <a:srgbClr val="000000"/>
              </a:solidFill>
              <a:latin typeface="+mj-lt"/>
            </a:endParaRPr>
          </a:p>
          <a:p>
            <a:pPr marL="182563" indent="-160338">
              <a:lnSpc>
                <a:spcPct val="120000"/>
              </a:lnSpc>
              <a:spcBef>
                <a:spcPts val="600"/>
              </a:spcBef>
            </a:pPr>
            <a:r>
              <a:rPr lang="ru-RU" b="1" dirty="0">
                <a:solidFill>
                  <a:srgbClr val="000000"/>
                </a:solidFill>
                <a:latin typeface="+mj-lt"/>
              </a:rPr>
              <a:t>С помощью заголовка SNAP </a:t>
            </a:r>
            <a:endParaRPr lang="en-US" b="1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200" dirty="0" smtClean="0">
                <a:solidFill>
                  <a:srgbClr val="000000"/>
                </a:solidFill>
                <a:latin typeface="+mj-lt"/>
              </a:rPr>
              <a:t> достигнута </a:t>
            </a:r>
            <a:r>
              <a:rPr lang="ru-RU" sz="3200" dirty="0">
                <a:solidFill>
                  <a:srgbClr val="000000"/>
                </a:solidFill>
                <a:latin typeface="+mj-lt"/>
              </a:rPr>
              <a:t>совместимость с кодами протоколов в кадрах </a:t>
            </a:r>
            <a:r>
              <a:rPr lang="ru-RU" sz="3200" dirty="0" err="1">
                <a:solidFill>
                  <a:srgbClr val="000000"/>
                </a:solidFill>
                <a:latin typeface="+mj-lt"/>
              </a:rPr>
              <a:t>Ethernet</a:t>
            </a:r>
            <a:r>
              <a:rPr lang="ru-RU" sz="3200" dirty="0">
                <a:solidFill>
                  <a:srgbClr val="000000"/>
                </a:solidFill>
                <a:latin typeface="+mj-lt"/>
              </a:rPr>
              <a:t> II, </a:t>
            </a:r>
            <a:endParaRPr lang="en-US" sz="3200" dirty="0">
              <a:solidFill>
                <a:srgbClr val="000000"/>
              </a:solidFill>
              <a:latin typeface="+mj-lt"/>
            </a:endParaRPr>
          </a:p>
          <a:p>
            <a:pPr marL="582613" lvl="1" indent="-160338">
              <a:lnSpc>
                <a:spcPct val="120000"/>
              </a:lnSpc>
              <a:spcBef>
                <a:spcPts val="600"/>
              </a:spcBef>
            </a:pPr>
            <a:r>
              <a:rPr lang="ru-RU" sz="3200" dirty="0" smtClean="0">
                <a:solidFill>
                  <a:srgbClr val="000000"/>
                </a:solidFill>
                <a:latin typeface="+mj-lt"/>
              </a:rPr>
              <a:t> создана </a:t>
            </a:r>
            <a:r>
              <a:rPr lang="ru-RU" sz="3200" dirty="0">
                <a:solidFill>
                  <a:srgbClr val="000000"/>
                </a:solidFill>
                <a:latin typeface="+mj-lt"/>
              </a:rPr>
              <a:t>универсальная схема кодирования протоколов. </a:t>
            </a:r>
            <a:endParaRPr lang="ru-RU" sz="3200" dirty="0">
              <a:latin typeface="+mj-lt"/>
            </a:endParaRPr>
          </a:p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6" name="Picture 8" descr="https://habrastorage.org/getpro/habr/post_images/18b/9c4/871/18b9c487197e2495dee186a36f0798a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71" y="5378971"/>
            <a:ext cx="6915150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7504" y="5733256"/>
            <a:ext cx="231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802.3/SNAP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57606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Коммутируемые сети </a:t>
            </a:r>
            <a:r>
              <a:rPr lang="en-US" sz="3600" b="1" dirty="0" smtClean="0"/>
              <a:t>Ethernet</a:t>
            </a:r>
            <a:r>
              <a:rPr lang="ru-RU" sz="3600" b="1" dirty="0" smtClean="0"/>
              <a:t>.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Проблема классической сети </a:t>
            </a:r>
            <a:r>
              <a:rPr lang="en-US" sz="2200" b="1" dirty="0" smtClean="0"/>
              <a:t>Ethernet: </a:t>
            </a:r>
            <a:endParaRPr lang="ru-RU" sz="2200" b="1" dirty="0" smtClean="0"/>
          </a:p>
          <a:p>
            <a:pPr lvl="1"/>
            <a:r>
              <a:rPr lang="ru-RU" sz="2200" dirty="0" smtClean="0"/>
              <a:t>поиск </a:t>
            </a:r>
            <a:r>
              <a:rPr lang="ru-RU" sz="2200" dirty="0"/>
              <a:t>обрывов или </a:t>
            </a:r>
            <a:r>
              <a:rPr lang="ru-RU" sz="2200" dirty="0" smtClean="0"/>
              <a:t>ведущих в </a:t>
            </a:r>
            <a:r>
              <a:rPr lang="ru-RU" sz="2200" dirty="0"/>
              <a:t>пустоту </a:t>
            </a:r>
            <a:r>
              <a:rPr lang="ru-RU" sz="2200" dirty="0" smtClean="0"/>
              <a:t>соединений.</a:t>
            </a:r>
          </a:p>
          <a:p>
            <a:pPr lvl="1"/>
            <a:r>
              <a:rPr lang="ru-RU" sz="2200" dirty="0" smtClean="0"/>
              <a:t>Большое число устройств приводит к большой вероятности коллизий</a:t>
            </a:r>
            <a:endParaRPr lang="en-US" sz="2200" dirty="0" smtClean="0"/>
          </a:p>
          <a:p>
            <a:r>
              <a:rPr lang="ru-RU" sz="2200" b="1" dirty="0" smtClean="0"/>
              <a:t>Коммутируемая сеть </a:t>
            </a:r>
            <a:r>
              <a:rPr lang="en-US" sz="2200" b="1" dirty="0" smtClean="0"/>
              <a:t>Ethernet</a:t>
            </a:r>
            <a:endParaRPr lang="ru-RU" sz="2200" b="1" dirty="0" smtClean="0"/>
          </a:p>
          <a:p>
            <a:pPr lvl="1"/>
            <a:r>
              <a:rPr lang="ru-RU" sz="2200" dirty="0" smtClean="0"/>
              <a:t>Каждое станция </a:t>
            </a:r>
            <a:r>
              <a:rPr lang="ru-RU" sz="2200" dirty="0"/>
              <a:t>соединяется с центральным </a:t>
            </a:r>
            <a:r>
              <a:rPr lang="ru-RU" sz="2200" dirty="0" smtClean="0"/>
              <a:t>устройством</a:t>
            </a:r>
            <a:r>
              <a:rPr lang="ru-RU" sz="2200" b="1" dirty="0" smtClean="0"/>
              <a:t> </a:t>
            </a:r>
            <a:r>
              <a:rPr lang="ru-RU" sz="2200" dirty="0" smtClean="0"/>
              <a:t>отдельным </a:t>
            </a:r>
            <a:r>
              <a:rPr lang="ru-RU" sz="2200" dirty="0"/>
              <a:t>кабелем</a:t>
            </a:r>
            <a:r>
              <a:rPr lang="ru-RU" sz="2200" dirty="0" smtClean="0"/>
              <a:t>.</a:t>
            </a:r>
          </a:p>
          <a:p>
            <a:endParaRPr lang="ru-RU" sz="2200" dirty="0" smtClean="0"/>
          </a:p>
          <a:p>
            <a:endParaRPr lang="ru-RU" sz="22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6" y="4005064"/>
            <a:ext cx="5690022" cy="2116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56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1008112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Коммутируемые сети </a:t>
            </a:r>
            <a:r>
              <a:rPr lang="en-US" sz="3600" b="1" dirty="0"/>
              <a:t>Ethernet</a:t>
            </a:r>
            <a:r>
              <a:rPr lang="ru-RU" sz="3600" b="1" dirty="0"/>
              <a:t>.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Особенности Концентраторов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4996235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err="1" smtClean="0"/>
              <a:t>Хаб</a:t>
            </a:r>
            <a:r>
              <a:rPr lang="ru-RU" sz="2200" b="1" dirty="0" smtClean="0"/>
              <a:t> (концентратор) </a:t>
            </a:r>
            <a:r>
              <a:rPr lang="ru-RU" sz="2200" dirty="0"/>
              <a:t>соединяет все провода в электрическую схему, как если бы они были спаяны вместе.</a:t>
            </a:r>
          </a:p>
          <a:p>
            <a:pPr>
              <a:spcBef>
                <a:spcPts val="1200"/>
              </a:spcBef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максимальная длина кабеля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между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ПК и концентратором до 100 м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Использовались витые пары </a:t>
            </a:r>
          </a:p>
          <a:p>
            <a:pPr>
              <a:spcBef>
                <a:spcPts val="1200"/>
              </a:spcBef>
            </a:pPr>
            <a:r>
              <a:rPr lang="ru-RU" sz="2200" i="1" dirty="0"/>
              <a:t>легко удалять и добавлять </a:t>
            </a:r>
            <a:r>
              <a:rPr lang="ru-RU" sz="2200" i="1" dirty="0" smtClean="0"/>
              <a:t>станции</a:t>
            </a:r>
          </a:p>
          <a:p>
            <a:pPr>
              <a:spcBef>
                <a:spcPts val="1200"/>
              </a:spcBef>
            </a:pPr>
            <a:r>
              <a:rPr lang="ru-RU" sz="2200" i="1" dirty="0" smtClean="0"/>
              <a:t>Проще  находить разрывы </a:t>
            </a:r>
            <a:r>
              <a:rPr lang="ru-RU" sz="2200" i="1" dirty="0"/>
              <a:t>кабеля.</a:t>
            </a:r>
          </a:p>
        </p:txBody>
      </p:sp>
      <p:pic>
        <p:nvPicPr>
          <p:cNvPr id="5" name="Picture 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79" y="4223421"/>
            <a:ext cx="3016769" cy="211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265992"/>
            <a:ext cx="2992447" cy="195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59" y="4030725"/>
            <a:ext cx="3228593" cy="213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1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Коммутируемые сети </a:t>
            </a:r>
            <a:r>
              <a:rPr lang="en-US" sz="3600" b="1" dirty="0"/>
              <a:t>Ethernet</a:t>
            </a:r>
            <a:r>
              <a:rPr lang="ru-RU" sz="3600" b="1" dirty="0"/>
              <a:t>. </a:t>
            </a:r>
            <a:r>
              <a:rPr lang="ru-RU" sz="3600" b="1" dirty="0" smtClean="0"/>
              <a:t/>
            </a:r>
            <a:br>
              <a:rPr lang="ru-RU" sz="3600" b="1" dirty="0" smtClean="0"/>
            </a:br>
            <a:r>
              <a:rPr lang="ru-RU" sz="3600" b="1" dirty="0" smtClean="0"/>
              <a:t>Особенности коммутаторов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4176464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Коммутатор </a:t>
            </a:r>
            <a:r>
              <a:rPr lang="ru-RU" sz="2200" dirty="0"/>
              <a:t>(</a:t>
            </a:r>
            <a:r>
              <a:rPr lang="en-US" sz="2200" b="1" dirty="0"/>
              <a:t>switch</a:t>
            </a:r>
            <a:r>
              <a:rPr lang="en-US" sz="2200" dirty="0"/>
              <a:t>), </a:t>
            </a:r>
            <a:r>
              <a:rPr lang="ru-RU" sz="2200" dirty="0" smtClean="0"/>
              <a:t>содержит высокоскоростную </a:t>
            </a:r>
            <a:r>
              <a:rPr lang="ru-RU" sz="2200" dirty="0"/>
              <a:t>плату, </a:t>
            </a:r>
            <a:endParaRPr lang="ru-RU" sz="2200" dirty="0" smtClean="0"/>
          </a:p>
          <a:p>
            <a:r>
              <a:rPr lang="ru-RU" sz="2200" dirty="0" smtClean="0"/>
              <a:t>Получив </a:t>
            </a:r>
            <a:r>
              <a:rPr lang="ru-RU" sz="2200" dirty="0"/>
              <a:t>пакет от одного </a:t>
            </a:r>
            <a:r>
              <a:rPr lang="ru-RU" sz="2200" dirty="0" smtClean="0"/>
              <a:t>ПК, коммутатор направляет </a:t>
            </a:r>
            <a:r>
              <a:rPr lang="ru-RU" sz="2200" dirty="0"/>
              <a:t>по адресу – именно тому компьютеру, с которым необходимо установить контакт. </a:t>
            </a:r>
            <a:endParaRPr lang="ru-RU" sz="2200" dirty="0" smtClean="0"/>
          </a:p>
          <a:p>
            <a:pPr lvl="1"/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счет буфера задержки пакетов предотвращение коллизий.</a:t>
            </a:r>
          </a:p>
          <a:p>
            <a:pPr lvl="2"/>
            <a:r>
              <a:rPr lang="ru-RU" sz="2200" u="sng" dirty="0" smtClean="0"/>
              <a:t>Коммутатор решение проблемы числа устройств на кабеле.</a:t>
            </a:r>
          </a:p>
          <a:p>
            <a:pPr lvl="2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разные станции могут посылать свои кадры одновременно.</a:t>
            </a:r>
            <a:endParaRPr lang="ru-RU" u="sng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1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67" y="4581128"/>
            <a:ext cx="5221322" cy="1941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80" y="4589613"/>
            <a:ext cx="2772938" cy="164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38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8640960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Коммутируемые сети </a:t>
            </a:r>
            <a:r>
              <a:rPr lang="en-US" sz="3600" b="1" dirty="0"/>
              <a:t>Ethernet</a:t>
            </a:r>
            <a:r>
              <a:rPr lang="ru-RU" sz="3600" b="1" dirty="0"/>
              <a:t>. </a:t>
            </a:r>
            <a:br>
              <a:rPr lang="ru-RU" sz="3600" b="1" dirty="0"/>
            </a:br>
            <a:r>
              <a:rPr lang="ru-RU" sz="3600" b="1" dirty="0" smtClean="0"/>
              <a:t>Особенности.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5736"/>
            <a:ext cx="8784976" cy="4749528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Концентратор</a:t>
            </a:r>
            <a:r>
              <a:rPr lang="ru-RU" sz="2000" dirty="0" smtClean="0"/>
              <a:t> -  </a:t>
            </a:r>
            <a:r>
              <a:rPr lang="ru-RU" sz="2000" dirty="0"/>
              <a:t>все станции находятся в одном и том же </a:t>
            </a:r>
            <a:r>
              <a:rPr lang="ru-RU" sz="2000" b="1" dirty="0"/>
              <a:t>пространстве </a:t>
            </a:r>
            <a:r>
              <a:rPr lang="ru-RU" sz="2000" b="1" dirty="0" smtClean="0"/>
              <a:t>столкновений </a:t>
            </a:r>
            <a:r>
              <a:rPr lang="ru-RU" sz="2000" dirty="0" smtClean="0"/>
              <a:t>(</a:t>
            </a:r>
            <a:r>
              <a:rPr lang="ru-RU" sz="2000" b="1" dirty="0" err="1" smtClean="0"/>
              <a:t>collision</a:t>
            </a:r>
            <a:r>
              <a:rPr lang="ru-RU" sz="2000" b="1" dirty="0" smtClean="0"/>
              <a:t> </a:t>
            </a:r>
            <a:r>
              <a:rPr lang="ru-RU" sz="2000" b="1" dirty="0" err="1"/>
              <a:t>domain</a:t>
            </a:r>
            <a:r>
              <a:rPr lang="ru-RU" sz="2000" dirty="0"/>
              <a:t>). </a:t>
            </a:r>
            <a:endParaRPr lang="ru-RU" sz="2000" dirty="0" smtClean="0"/>
          </a:p>
          <a:p>
            <a:pPr lvl="1"/>
            <a:r>
              <a:rPr lang="ru-RU" sz="2000" dirty="0" smtClean="0"/>
              <a:t>Для </a:t>
            </a:r>
            <a:r>
              <a:rPr lang="ru-RU" sz="2000" dirty="0"/>
              <a:t>планирования пересылки </a:t>
            </a:r>
            <a:r>
              <a:rPr lang="ru-RU" sz="2000" dirty="0" smtClean="0"/>
              <a:t>кадров алгоритм </a:t>
            </a:r>
            <a:r>
              <a:rPr lang="ru-RU" sz="2000" dirty="0"/>
              <a:t>CSMA/CD</a:t>
            </a:r>
            <a:r>
              <a:rPr lang="ru-RU" sz="20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000" b="1" dirty="0" smtClean="0"/>
              <a:t>Коммутатор</a:t>
            </a:r>
            <a:r>
              <a:rPr lang="ru-RU" sz="2000" dirty="0" smtClean="0"/>
              <a:t> -  </a:t>
            </a:r>
            <a:r>
              <a:rPr lang="ru-RU" sz="2000" dirty="0"/>
              <a:t>каждый порт находится в своем </a:t>
            </a:r>
            <a:r>
              <a:rPr lang="ru-RU" sz="2000" dirty="0" smtClean="0"/>
              <a:t>пространстве столкновений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/>
            <a:r>
              <a:rPr lang="ru-RU" sz="2000" dirty="0" smtClean="0"/>
              <a:t>когда </a:t>
            </a:r>
            <a:r>
              <a:rPr lang="ru-RU" sz="2000" dirty="0"/>
              <a:t>передача по кабелю </a:t>
            </a:r>
            <a:r>
              <a:rPr lang="ru-RU" sz="2000" dirty="0" smtClean="0"/>
              <a:t>осуществляется </a:t>
            </a:r>
            <a:r>
              <a:rPr lang="ru-RU" sz="2000" dirty="0"/>
              <a:t>в дуплексном режиме, и станция, и порт могут одновременно посылать кадры, </a:t>
            </a:r>
            <a:r>
              <a:rPr lang="ru-RU" sz="2000" dirty="0" smtClean="0"/>
              <a:t>не беспокоясь </a:t>
            </a:r>
            <a:r>
              <a:rPr lang="ru-RU" sz="2000" dirty="0"/>
              <a:t>о других станциях и портах. </a:t>
            </a:r>
            <a:endParaRPr lang="ru-RU" sz="2000" dirty="0" smtClean="0"/>
          </a:p>
          <a:p>
            <a:pPr lvl="2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дуплексном режиме коммутатора столкновения невозможны, </a:t>
            </a:r>
            <a:endParaRPr lang="ru-RU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3"/>
            <a:r>
              <a:rPr lang="ru-RU" dirty="0" smtClean="0"/>
              <a:t>CSMA/CD не требуется</a:t>
            </a:r>
            <a:r>
              <a:rPr lang="ru-RU" dirty="0"/>
              <a:t>. </a:t>
            </a:r>
            <a:endParaRPr lang="ru-RU" dirty="0" smtClean="0"/>
          </a:p>
          <a:p>
            <a:pPr lvl="2"/>
            <a:r>
              <a:rPr lang="ru-RU" sz="2000" dirty="0"/>
              <a:t>В </a:t>
            </a:r>
            <a:r>
              <a:rPr lang="ru-RU" sz="2000" dirty="0" smtClean="0"/>
              <a:t>полудуплексном режиме используется CSMA/CD для каждых двух портов </a:t>
            </a:r>
            <a:endParaRPr lang="ru-RU" sz="2000" dirty="0"/>
          </a:p>
          <a:p>
            <a:endParaRPr lang="ru-RU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140015"/>
            <a:ext cx="4443413" cy="165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02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47248" cy="70609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Коммутируемые сети </a:t>
            </a:r>
            <a:r>
              <a:rPr lang="en-US" sz="3600" b="1" dirty="0"/>
              <a:t>Ethernet</a:t>
            </a:r>
            <a:r>
              <a:rPr lang="ru-RU" sz="3600" b="1" dirty="0"/>
              <a:t>. </a:t>
            </a:r>
            <a:br>
              <a:rPr lang="ru-RU" sz="3600" b="1" dirty="0"/>
            </a:br>
            <a:r>
              <a:rPr lang="ru-RU" sz="3200" b="1" dirty="0" smtClean="0"/>
              <a:t>Особенности.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052736"/>
            <a:ext cx="8640960" cy="561662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Большинство </a:t>
            </a:r>
            <a:r>
              <a:rPr lang="ru-RU" sz="2000" dirty="0"/>
              <a:t>интерфейсов локальных </a:t>
            </a:r>
            <a:r>
              <a:rPr lang="ru-RU" sz="2000" dirty="0" smtClean="0"/>
              <a:t>сетей (сетевых </a:t>
            </a:r>
            <a:r>
              <a:rPr lang="ru-RU" sz="2000" dirty="0"/>
              <a:t>адаптеров) работают в </a:t>
            </a:r>
            <a:r>
              <a:rPr lang="ru-RU" sz="2000" dirty="0" smtClean="0"/>
              <a:t>«</a:t>
            </a:r>
            <a:r>
              <a:rPr lang="ru-RU" sz="2000" b="1" dirty="0" smtClean="0"/>
              <a:t>неразборчивом режиме</a:t>
            </a:r>
            <a:r>
              <a:rPr lang="ru-RU" sz="2000" dirty="0" smtClean="0"/>
              <a:t>» </a:t>
            </a:r>
            <a:r>
              <a:rPr lang="ru-RU" sz="2000" dirty="0"/>
              <a:t>(</a:t>
            </a:r>
            <a:r>
              <a:rPr lang="ru-RU" sz="2000" b="1" dirty="0" err="1"/>
              <a:t>promiscuous</a:t>
            </a:r>
            <a:r>
              <a:rPr lang="ru-RU" sz="2000" b="1" dirty="0"/>
              <a:t> </a:t>
            </a:r>
            <a:r>
              <a:rPr lang="ru-RU" sz="2000" b="1" dirty="0" err="1"/>
              <a:t>mode</a:t>
            </a:r>
            <a:r>
              <a:rPr lang="ru-RU" sz="2000" dirty="0"/>
              <a:t>), </a:t>
            </a:r>
            <a:endParaRPr lang="ru-RU" sz="2000" dirty="0" smtClean="0"/>
          </a:p>
          <a:p>
            <a:pPr lvl="1"/>
            <a:r>
              <a:rPr lang="ru-RU" sz="2000" i="1" dirty="0" smtClean="0"/>
              <a:t>все </a:t>
            </a:r>
            <a:r>
              <a:rPr lang="ru-RU" sz="2000" dirty="0"/>
              <a:t>кадры передаются на все компьютеры, а не только адресату. </a:t>
            </a:r>
            <a:endParaRPr lang="ru-RU" sz="2000" dirty="0" smtClean="0"/>
          </a:p>
          <a:p>
            <a:pPr lvl="1"/>
            <a:r>
              <a:rPr lang="ru-RU" sz="2000" dirty="0"/>
              <a:t>лучше шифровать трафик.</a:t>
            </a:r>
          </a:p>
          <a:p>
            <a:r>
              <a:rPr lang="ru-RU" sz="2000" b="1" dirty="0" smtClean="0"/>
              <a:t>Если применяется концентратор</a:t>
            </a:r>
            <a:r>
              <a:rPr lang="ru-RU" sz="2000" dirty="0"/>
              <a:t>, то каждый подключенный к нему компьютер может видеть </a:t>
            </a:r>
            <a:r>
              <a:rPr lang="ru-RU" sz="2000" dirty="0" smtClean="0"/>
              <a:t>трафик, пересылаемый </a:t>
            </a:r>
            <a:r>
              <a:rPr lang="ru-RU" sz="2000" dirty="0"/>
              <a:t>между всеми остальными компьютерами. </a:t>
            </a:r>
            <a:endParaRPr lang="ru-RU" sz="2000" dirty="0" smtClean="0"/>
          </a:p>
          <a:p>
            <a:r>
              <a:rPr lang="ru-RU" sz="2000" b="1" dirty="0" smtClean="0"/>
              <a:t>Коммутатор </a:t>
            </a:r>
            <a:r>
              <a:rPr lang="ru-RU" sz="2000" b="1" dirty="0"/>
              <a:t>передает трафик только на порты адресатов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/>
            <a:r>
              <a:rPr lang="ru-RU" sz="2000" dirty="0" smtClean="0"/>
              <a:t>лучше изоляция. </a:t>
            </a:r>
          </a:p>
          <a:p>
            <a:pPr lvl="1"/>
            <a:r>
              <a:rPr lang="ru-RU" sz="2000" dirty="0" smtClean="0"/>
              <a:t>Если коммутатор подсоединён к концентратору, то преимущество теряется.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941168"/>
            <a:ext cx="5256584" cy="15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24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Локальная  сеть </a:t>
            </a:r>
            <a:r>
              <a:rPr lang="ru-RU" sz="3600" b="1" dirty="0" err="1"/>
              <a:t>Ethernet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Локальная  сеть </a:t>
            </a:r>
            <a:r>
              <a:rPr lang="ru-RU" sz="2400" b="1" dirty="0" err="1"/>
              <a:t>Ethernet</a:t>
            </a:r>
            <a:r>
              <a:rPr lang="ru-RU" sz="2400" dirty="0"/>
              <a:t>  — семейство </a:t>
            </a:r>
            <a:r>
              <a:rPr lang="ru-RU" sz="2400" dirty="0" smtClean="0"/>
              <a:t>технологий пакетной передачи данных между устройствами.</a:t>
            </a:r>
            <a:endParaRPr lang="ru-RU" sz="2400" dirty="0"/>
          </a:p>
          <a:p>
            <a:r>
              <a:rPr lang="ru-RU" sz="2400" dirty="0"/>
              <a:t>модели OSI </a:t>
            </a:r>
            <a:r>
              <a:rPr lang="ru-RU" sz="2400" dirty="0" smtClean="0"/>
              <a:t>в стандартах </a:t>
            </a:r>
            <a:r>
              <a:rPr lang="ru-RU" sz="2400" dirty="0" err="1"/>
              <a:t>Ethernet</a:t>
            </a:r>
            <a:r>
              <a:rPr lang="ru-RU" sz="2400" dirty="0"/>
              <a:t> определяют </a:t>
            </a:r>
            <a:endParaRPr lang="ru-RU" sz="2400" dirty="0" smtClean="0"/>
          </a:p>
          <a:p>
            <a:pPr lvl="1"/>
            <a:r>
              <a:rPr lang="ru-RU" sz="2400" dirty="0" smtClean="0"/>
              <a:t>проводные </a:t>
            </a:r>
            <a:r>
              <a:rPr lang="ru-RU" sz="2400" dirty="0"/>
              <a:t>соединения и электрические сигналы на физическом </a:t>
            </a:r>
            <a:r>
              <a:rPr lang="ru-RU" sz="2400" dirty="0" smtClean="0"/>
              <a:t>уровне. </a:t>
            </a:r>
          </a:p>
          <a:p>
            <a:pPr lvl="1"/>
            <a:r>
              <a:rPr lang="ru-RU" sz="2400" dirty="0" smtClean="0"/>
              <a:t>формат</a:t>
            </a:r>
            <a:r>
              <a:rPr lang="ru-RU" sz="2400" dirty="0"/>
              <a:t> </a:t>
            </a:r>
            <a:r>
              <a:rPr lang="ru-RU" sz="2400" dirty="0" smtClean="0"/>
              <a:t>кадров</a:t>
            </a:r>
            <a:r>
              <a:rPr lang="ru-RU" sz="2400" dirty="0"/>
              <a:t> и протоколы управления доступом к среде — </a:t>
            </a:r>
            <a:r>
              <a:rPr lang="ru-RU" sz="2400" dirty="0" smtClean="0"/>
              <a:t>по</a:t>
            </a:r>
            <a:r>
              <a:rPr lang="ru-RU" sz="2400" dirty="0"/>
              <a:t> </a:t>
            </a:r>
            <a:r>
              <a:rPr lang="ru-RU" sz="2400" dirty="0" smtClean="0"/>
              <a:t>канальному уровню. </a:t>
            </a:r>
          </a:p>
          <a:p>
            <a:r>
              <a:rPr lang="ru-RU" sz="2400" dirty="0" err="1" smtClean="0"/>
              <a:t>Ethernet</a:t>
            </a:r>
            <a:r>
              <a:rPr lang="ru-RU" sz="2400" dirty="0" smtClean="0"/>
              <a:t> описывается </a:t>
            </a:r>
            <a:r>
              <a:rPr lang="ru-RU" sz="2400" dirty="0"/>
              <a:t>стандартами IEEE группы 802.3. </a:t>
            </a:r>
            <a:endParaRPr lang="ru-RU" sz="2400" dirty="0" smtClean="0"/>
          </a:p>
          <a:p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629172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Локальные сети</a:t>
            </a:r>
            <a:r>
              <a:rPr lang="ru-RU" b="1" dirty="0"/>
              <a:t>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5616624"/>
          </a:xfrm>
        </p:spPr>
        <p:txBody>
          <a:bodyPr>
            <a:normAutofit/>
          </a:bodyPr>
          <a:lstStyle/>
          <a:p>
            <a:r>
              <a:rPr lang="ru-RU" sz="2000" dirty="0" err="1" smtClean="0"/>
              <a:t>Ethernet</a:t>
            </a:r>
            <a:r>
              <a:rPr lang="ru-RU" sz="2000" dirty="0" smtClean="0"/>
              <a:t> </a:t>
            </a:r>
            <a:r>
              <a:rPr lang="ru-RU" sz="2000" dirty="0"/>
              <a:t>стал самой распространённой технологией ЛВС в середине 1990-х годов, вытеснив </a:t>
            </a:r>
            <a:r>
              <a:rPr lang="ru-RU" sz="2000" dirty="0" smtClean="0"/>
              <a:t>технологии </a:t>
            </a:r>
            <a:r>
              <a:rPr lang="ru-RU" sz="2000" dirty="0"/>
              <a:t> </a:t>
            </a:r>
            <a:r>
              <a:rPr lang="en-US" sz="2000" dirty="0" smtClean="0"/>
              <a:t>Token Ring</a:t>
            </a:r>
            <a:r>
              <a:rPr lang="ru-RU" sz="2000" dirty="0" smtClean="0"/>
              <a:t>,</a:t>
            </a:r>
            <a:r>
              <a:rPr lang="ru-RU" sz="2000" dirty="0"/>
              <a:t> FDDI и ARCNET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endParaRPr lang="ru-RU" sz="20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9277"/>
              </p:ext>
            </p:extLst>
          </p:nvPr>
        </p:nvGraphicFramePr>
        <p:xfrm>
          <a:off x="539552" y="1556792"/>
          <a:ext cx="8208909" cy="5040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3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3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3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Характеристики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FDDI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effectLst/>
                        </a:rPr>
                        <a:t>DXI </a:t>
                      </a:r>
                      <a:r>
                        <a:rPr lang="ru-RU" sz="1800" b="1" dirty="0" err="1" smtClean="0">
                          <a:effectLst/>
                        </a:rPr>
                        <a:t>Ethernet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Token Ring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ArcNet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Скорость передачи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100 Мбит/с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 (100) </a:t>
                      </a:r>
                      <a:r>
                        <a:rPr lang="ru-RU" sz="1800" b="1" dirty="0" smtClean="0">
                          <a:effectLst/>
                        </a:rPr>
                        <a:t>Мбит/с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16 Мбит/с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2,5 Мбит/с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Топология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кольцо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шина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кольцо/звезда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шина, звезда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Среда передачи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оптоволокно, витая пара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коаксиальный кабель, витая пара, оптоволокно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витая пара, оптоволокно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коаксиальный кабель, витая пара, оптоволокно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Метод доступа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маркер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CSMA/CD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маркер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маркер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Максимальная протяженность сети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 км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2500 м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4000 м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6000 м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Максимальное количество узлов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500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1024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260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255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Максимальное расстояние между узлами </a:t>
                      </a:r>
                      <a:endParaRPr lang="ru-RU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 км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2500 м </a:t>
                      </a:r>
                      <a:endParaRPr lang="ru-RU" sz="20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100 м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600 м </a:t>
                      </a:r>
                      <a:endParaRPr lang="ru-RU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79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Открытые системы и модель OSІ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72078" cy="5616624"/>
          </a:xfrm>
        </p:spPr>
        <p:txBody>
          <a:bodyPr>
            <a:noAutofit/>
          </a:bodyPr>
          <a:lstStyle/>
          <a:p>
            <a:r>
              <a:rPr lang="en-US" sz="2200" i="1" dirty="0" smtClean="0"/>
              <a:t>OSI - open </a:t>
            </a:r>
            <a:r>
              <a:rPr lang="en-US" sz="2200" i="1" dirty="0"/>
              <a:t>systems interconnection basic reference model</a:t>
            </a:r>
            <a:r>
              <a:rPr lang="en-US" sz="2200" dirty="0"/>
              <a:t> — </a:t>
            </a:r>
            <a:r>
              <a:rPr lang="ru-RU" sz="2200" b="1" dirty="0"/>
              <a:t>Б</a:t>
            </a:r>
            <a:r>
              <a:rPr lang="ru-RU" sz="2200" dirty="0"/>
              <a:t>азовая </a:t>
            </a:r>
            <a:r>
              <a:rPr lang="ru-RU" sz="2200" b="1" dirty="0"/>
              <a:t>Э</a:t>
            </a:r>
            <a:r>
              <a:rPr lang="ru-RU" sz="2200" dirty="0"/>
              <a:t>талонная </a:t>
            </a:r>
            <a:r>
              <a:rPr lang="ru-RU" sz="2200" b="1" dirty="0" smtClean="0"/>
              <a:t>М</a:t>
            </a:r>
            <a:r>
              <a:rPr lang="ru-RU" sz="2200" dirty="0" smtClean="0"/>
              <a:t>одель</a:t>
            </a:r>
            <a:r>
              <a:rPr lang="en-US" sz="2200" dirty="0" smtClean="0"/>
              <a:t> </a:t>
            </a:r>
            <a:r>
              <a:rPr lang="ru-RU" sz="2200" b="1" dirty="0" smtClean="0"/>
              <a:t>В</a:t>
            </a:r>
            <a:r>
              <a:rPr lang="ru-RU" sz="2200" dirty="0" smtClean="0"/>
              <a:t>заимодействия</a:t>
            </a:r>
            <a:r>
              <a:rPr lang="ru-RU" sz="2200" dirty="0"/>
              <a:t> </a:t>
            </a:r>
            <a:r>
              <a:rPr lang="ru-RU" sz="2200" b="1" dirty="0"/>
              <a:t>О</a:t>
            </a:r>
            <a:r>
              <a:rPr lang="ru-RU" sz="2200" dirty="0"/>
              <a:t>ткрытых </a:t>
            </a:r>
            <a:r>
              <a:rPr lang="ru-RU" sz="2200" b="1" dirty="0"/>
              <a:t>С</a:t>
            </a:r>
            <a:r>
              <a:rPr lang="ru-RU" sz="2200" dirty="0"/>
              <a:t>истем (</a:t>
            </a:r>
            <a:r>
              <a:rPr lang="ru-RU" sz="2200" b="1" dirty="0"/>
              <a:t>ЭМВОС</a:t>
            </a:r>
            <a:r>
              <a:rPr lang="ru-RU" sz="2200" dirty="0"/>
              <a:t>)</a:t>
            </a:r>
            <a:endParaRPr lang="ru-RU" sz="2200" dirty="0" smtClean="0"/>
          </a:p>
          <a:p>
            <a:r>
              <a:rPr lang="ru-RU" sz="2200" dirty="0" smtClean="0"/>
              <a:t>Модель взаимодействия устройств в сети друг с другом на разных уровнях, определяющим соответствующим функционалом</a:t>
            </a:r>
            <a:r>
              <a:rPr lang="en-US" sz="2200" dirty="0" smtClean="0"/>
              <a:t>.</a:t>
            </a:r>
            <a:r>
              <a:rPr lang="ru-RU" sz="2200" dirty="0" smtClean="0"/>
              <a:t> </a:t>
            </a:r>
            <a:endParaRPr lang="en-US" sz="2200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221786" y="3370639"/>
            <a:ext cx="41341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OSI </a:t>
            </a:r>
            <a:r>
              <a:rPr lang="ru-RU" sz="2000" dirty="0" smtClean="0"/>
              <a:t>представляет единый унифицированный стандарт, который определят алгоритм передачи информации в сетях.</a:t>
            </a:r>
            <a:r>
              <a:rPr lang="ru-RU" b="1" dirty="0" smtClean="0"/>
              <a:t> </a:t>
            </a:r>
            <a:endParaRPr lang="ru-RU" sz="1200" b="1" dirty="0"/>
          </a:p>
        </p:txBody>
      </p:sp>
      <p:pic>
        <p:nvPicPr>
          <p:cNvPr id="6" name="Picture 2" descr="ÐÐ·Ð°Ð¸Ð¼Ð¾Ð´ÐµÐ¹ÑÑÐ²Ð¸Ðµ Ð¼ÐµÐ¶Ð´Ñ ÑÑÐ¾Ð²Ð½ÑÐ¼Ð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564904"/>
            <a:ext cx="4312188" cy="3950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502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Открытые системы и модель OSІ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6048672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b="1" dirty="0" smtClean="0"/>
              <a:t>физический уровень  </a:t>
            </a:r>
            <a:r>
              <a:rPr lang="ru-RU" sz="2000" dirty="0" smtClean="0"/>
              <a:t>- физические </a:t>
            </a:r>
            <a:r>
              <a:rPr lang="ru-RU" sz="2000" dirty="0"/>
              <a:t>(механические, электрические, оптические) характеристики линий связи;</a:t>
            </a:r>
          </a:p>
          <a:p>
            <a:pPr marL="161925" indent="-161925"/>
            <a:r>
              <a:rPr lang="ru-RU" sz="2000" b="1" dirty="0" smtClean="0"/>
              <a:t>канальный уровень </a:t>
            </a:r>
            <a:r>
              <a:rPr lang="ru-RU" sz="2000" dirty="0" smtClean="0"/>
              <a:t>-  правила </a:t>
            </a:r>
            <a:r>
              <a:rPr lang="ru-RU" sz="2000" dirty="0"/>
              <a:t>использования физического уровня узлами сети;</a:t>
            </a:r>
          </a:p>
          <a:p>
            <a:pPr marL="161925" indent="-161925"/>
            <a:r>
              <a:rPr lang="ru-RU" sz="2000" b="1" dirty="0"/>
              <a:t>сетевой уровень </a:t>
            </a:r>
            <a:r>
              <a:rPr lang="ru-RU" sz="2000" dirty="0" smtClean="0"/>
              <a:t>- адресация </a:t>
            </a:r>
            <a:r>
              <a:rPr lang="ru-RU" sz="2000" dirty="0"/>
              <a:t>и </a:t>
            </a:r>
            <a:r>
              <a:rPr lang="ru-RU" sz="2000" dirty="0" smtClean="0"/>
              <a:t>доставка </a:t>
            </a:r>
            <a:r>
              <a:rPr lang="ru-RU" sz="2000" dirty="0"/>
              <a:t>сообщений;</a:t>
            </a:r>
          </a:p>
          <a:p>
            <a:pPr marL="161925" indent="-161925"/>
            <a:r>
              <a:rPr lang="ru-RU" sz="2000" b="1" dirty="0"/>
              <a:t>транспортный уровень </a:t>
            </a:r>
            <a:r>
              <a:rPr lang="ru-RU" sz="2000" b="1" dirty="0" smtClean="0"/>
              <a:t> - </a:t>
            </a:r>
            <a:r>
              <a:rPr lang="ru-RU" sz="2000" dirty="0" smtClean="0"/>
              <a:t>контроль очередности </a:t>
            </a:r>
            <a:r>
              <a:rPr lang="ru-RU" sz="2000" dirty="0"/>
              <a:t>прохождения компонентов сообщения;</a:t>
            </a:r>
          </a:p>
          <a:p>
            <a:pPr marL="161925" indent="-161925"/>
            <a:r>
              <a:rPr lang="ru-RU" sz="2000" b="1" dirty="0" err="1" smtClean="0"/>
              <a:t>сеансный</a:t>
            </a:r>
            <a:r>
              <a:rPr lang="ru-RU" sz="2000" b="1" dirty="0" smtClean="0"/>
              <a:t> уровень</a:t>
            </a:r>
            <a:r>
              <a:rPr lang="ru-RU" sz="2000" dirty="0"/>
              <a:t> — координация связи между двумя прикладными программами, работающими на разных рабочих станциях;</a:t>
            </a:r>
          </a:p>
          <a:p>
            <a:pPr marL="161925" indent="-161925"/>
            <a:r>
              <a:rPr lang="ru-RU" sz="2000" b="1" dirty="0"/>
              <a:t>уровень представления </a:t>
            </a:r>
            <a:r>
              <a:rPr lang="ru-RU" sz="2000" dirty="0" smtClean="0"/>
              <a:t>- преобразование </a:t>
            </a:r>
            <a:r>
              <a:rPr lang="ru-RU" sz="2000" dirty="0"/>
              <a:t>данных из внутреннего формата компьютера в формат передачи;</a:t>
            </a:r>
          </a:p>
          <a:p>
            <a:pPr marL="161925" indent="-161925"/>
            <a:r>
              <a:rPr lang="ru-RU" sz="2000" b="1" dirty="0" smtClean="0"/>
              <a:t>прикладной уровень </a:t>
            </a:r>
            <a:r>
              <a:rPr lang="ru-RU" sz="2000" dirty="0"/>
              <a:t> — обеспечивает </a:t>
            </a:r>
            <a:r>
              <a:rPr lang="ru-RU" sz="2000" dirty="0" smtClean="0"/>
              <a:t>интерфейс </a:t>
            </a:r>
            <a:r>
              <a:rPr lang="ru-RU" sz="2000" dirty="0"/>
              <a:t>связи сетевых программ пользователя</a:t>
            </a:r>
            <a:r>
              <a:rPr lang="ru-RU" sz="2000" dirty="0" smtClean="0"/>
              <a:t>.</a:t>
            </a:r>
            <a:endParaRPr lang="ru-RU" sz="1800" dirty="0"/>
          </a:p>
        </p:txBody>
      </p:sp>
      <p:pic>
        <p:nvPicPr>
          <p:cNvPr id="86018" name="Picture 2" descr="ÐÐ°ÑÑÐ¸Ð½ÐºÐ¸ Ð¿Ð¾ Ð·Ð°Ð¿ÑÐ¾ÑÑ O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340768"/>
            <a:ext cx="2844594" cy="352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6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ru-RU" sz="3600" b="1" i="1" dirty="0"/>
              <a:t>Стек коммуникационных протоколов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96944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dirty="0" smtClean="0"/>
              <a:t>В вычислительных сетях, как правило, применяются наборы протоколов, а не все функциональные уровни модели взаимодействия открытых систем. </a:t>
            </a:r>
          </a:p>
          <a:p>
            <a:pPr marL="161925" indent="-161925"/>
            <a:r>
              <a:rPr lang="ru-RU" sz="2200" b="1" i="1" dirty="0" smtClean="0"/>
              <a:t>Стек коммуникационных протоколов  </a:t>
            </a:r>
            <a:r>
              <a:rPr lang="ru-RU" sz="2200" i="1" dirty="0" smtClean="0"/>
              <a:t>- набор протоколов, используемый для организации взаимодействия оборудования в сети.</a:t>
            </a:r>
            <a:endParaRPr lang="en-US" sz="2200" i="1" dirty="0" smtClean="0"/>
          </a:p>
          <a:p>
            <a:pPr marL="561975" lvl="1" indent="-161925"/>
            <a:r>
              <a:rPr lang="ru-RU" sz="1800" dirty="0" smtClean="0"/>
              <a:t>Стек протоколов позволяет использовать во всей сети одну и ту же аппаратуру. </a:t>
            </a:r>
          </a:p>
          <a:p>
            <a:pPr marL="561975" lvl="1" indent="-161925"/>
            <a:r>
              <a:rPr lang="ru-RU" sz="1800" dirty="0" smtClean="0"/>
              <a:t>Примеры стеков протоколов: </a:t>
            </a:r>
          </a:p>
          <a:p>
            <a:pPr marL="962025" lvl="2" indent="-161925"/>
            <a:r>
              <a:rPr lang="ru-RU" sz="1800" dirty="0" smtClean="0"/>
              <a:t>TCP/IP (</a:t>
            </a:r>
            <a:r>
              <a:rPr lang="ru-RU" sz="1800" dirty="0" err="1" smtClean="0"/>
              <a:t>Ethernet</a:t>
            </a:r>
            <a:r>
              <a:rPr lang="ru-RU" sz="1800" dirty="0" smtClean="0"/>
              <a:t>), </a:t>
            </a:r>
          </a:p>
          <a:p>
            <a:pPr marL="962025" lvl="2" indent="-161925"/>
            <a:r>
              <a:rPr lang="ru-RU" sz="1800" dirty="0" smtClean="0"/>
              <a:t>IPX/SPX (</a:t>
            </a:r>
            <a:r>
              <a:rPr lang="ru-RU" sz="1800" dirty="0" err="1" smtClean="0"/>
              <a:t>Token</a:t>
            </a:r>
            <a:r>
              <a:rPr lang="ru-RU" sz="1800" dirty="0" smtClean="0"/>
              <a:t> </a:t>
            </a:r>
            <a:r>
              <a:rPr lang="ru-RU" sz="1800" dirty="0" err="1" smtClean="0"/>
              <a:t>Ring</a:t>
            </a:r>
            <a:r>
              <a:rPr lang="ru-RU" sz="1800" dirty="0" smtClean="0"/>
              <a:t>),</a:t>
            </a:r>
          </a:p>
          <a:p>
            <a:pPr marL="962025" lvl="2" indent="-161925"/>
            <a:r>
              <a:rPr lang="ru-RU" sz="1800" dirty="0" smtClean="0"/>
              <a:t> </a:t>
            </a:r>
            <a:r>
              <a:rPr lang="ru-RU" sz="1800" dirty="0" err="1" smtClean="0"/>
              <a:t>NetBEUI</a:t>
            </a:r>
            <a:r>
              <a:rPr lang="ru-RU" sz="1800" dirty="0" smtClean="0"/>
              <a:t>/</a:t>
            </a:r>
            <a:r>
              <a:rPr lang="ru-RU" sz="1800" dirty="0" err="1" smtClean="0"/>
              <a:t>NetBIOS</a:t>
            </a:r>
            <a:r>
              <a:rPr lang="ru-RU" sz="1800" dirty="0" smtClean="0"/>
              <a:t> (FDDI). </a:t>
            </a:r>
          </a:p>
          <a:p>
            <a:pPr marL="561975" lvl="1" indent="-161925"/>
            <a:r>
              <a:rPr lang="ru-RU" sz="2000" dirty="0" smtClean="0"/>
              <a:t>стеки протоколов на физическом и канальном уровнях используют стандартизованные протоколы,  а также некоторые свои, </a:t>
            </a:r>
          </a:p>
          <a:p>
            <a:pPr marL="561975" lvl="1" indent="-161925"/>
            <a:r>
              <a:rPr lang="ru-RU" sz="2000" dirty="0" smtClean="0"/>
              <a:t>На физическом и канальном уровнях стеки используют единые протоколы </a:t>
            </a:r>
            <a:r>
              <a:rPr lang="en-US" sz="2000" dirty="0" smtClean="0"/>
              <a:t>OSI.</a:t>
            </a:r>
            <a:endParaRPr lang="ru-RU" sz="2000" dirty="0" smtClean="0"/>
          </a:p>
          <a:p>
            <a:pPr marL="561975" lvl="1" indent="-161925"/>
            <a:r>
              <a:rPr lang="ru-RU" sz="2000" dirty="0" smtClean="0"/>
              <a:t>На верхних уровнях все стеки работают со своими собственными протоколами. </a:t>
            </a:r>
          </a:p>
          <a:p>
            <a:pPr marL="161925" indent="-161925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684149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</TotalTime>
  <Words>2640</Words>
  <Application>Microsoft Office PowerPoint</Application>
  <PresentationFormat>Экран (4:3)</PresentationFormat>
  <Paragraphs>534</Paragraphs>
  <Slides>49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4" baseType="lpstr">
      <vt:lpstr>Arial</vt:lpstr>
      <vt:lpstr>Calibri</vt:lpstr>
      <vt:lpstr>Source Sans Pro</vt:lpstr>
      <vt:lpstr>Times New Roman</vt:lpstr>
      <vt:lpstr>Тема Office</vt:lpstr>
      <vt:lpstr>Аппаратные средства телекоммуникационных систем</vt:lpstr>
      <vt:lpstr>Вычислительные сети</vt:lpstr>
      <vt:lpstr>Вычислительные сети</vt:lpstr>
      <vt:lpstr>Сетевая карта</vt:lpstr>
      <vt:lpstr>Локальная  сеть Ethernet</vt:lpstr>
      <vt:lpstr>Локальные сети </vt:lpstr>
      <vt:lpstr>Открытые системы и модель OSІ</vt:lpstr>
      <vt:lpstr>Открытые системы и модель OSІ</vt:lpstr>
      <vt:lpstr>Стек коммуникационных протоколов</vt:lpstr>
      <vt:lpstr>Стек протоколов TCP/IP</vt:lpstr>
      <vt:lpstr>Стек протоколов. Сравнение OSI</vt:lpstr>
      <vt:lpstr>Стек протоколов. Сравнение OSI</vt:lpstr>
      <vt:lpstr>Витая пара</vt:lpstr>
      <vt:lpstr>Витая пара</vt:lpstr>
      <vt:lpstr>Витая пара. Расположение проводов</vt:lpstr>
      <vt:lpstr>Витая пара. Разъем RJ45</vt:lpstr>
      <vt:lpstr>Витая пара. Типы витой пары</vt:lpstr>
      <vt:lpstr>Витая пара. Категории</vt:lpstr>
      <vt:lpstr>Витая пара. Категории</vt:lpstr>
      <vt:lpstr>Витая пара. Категории</vt:lpstr>
      <vt:lpstr>Коаксиальный кабель </vt:lpstr>
      <vt:lpstr>Коаксиальный кабель</vt:lpstr>
      <vt:lpstr>Оптическое волокно</vt:lpstr>
      <vt:lpstr>Оптическое волокно</vt:lpstr>
      <vt:lpstr>Оптическое волокно.  Одномодовые и многомодвые волокна </vt:lpstr>
      <vt:lpstr>Вычислительные сети. Технология Ethernet. </vt:lpstr>
      <vt:lpstr>Классический Ethernet. Физический уровень </vt:lpstr>
      <vt:lpstr>Классический Ethernet. Физический уровень </vt:lpstr>
      <vt:lpstr>Классический Ethernet.  Проблема одновременной передачи сообщений </vt:lpstr>
      <vt:lpstr>Классический Ethernet.  Проблема одновременной передачи сообщений </vt:lpstr>
      <vt:lpstr>Классический Ethernet.  Алгоритм CSMA/CD</vt:lpstr>
      <vt:lpstr>Классический Ethernet.  Особенности использования CSMA/CD</vt:lpstr>
      <vt:lpstr>Классический Ethernet.Код Манчестер II</vt:lpstr>
      <vt:lpstr>Классический Ethernet. Стандарты</vt:lpstr>
      <vt:lpstr>Классический Ethernet. Типы Ethernet</vt:lpstr>
      <vt:lpstr>Классический Ethernet. Формат кадра</vt:lpstr>
      <vt:lpstr>Классический Ethernet. Поля адресов</vt:lpstr>
      <vt:lpstr>Классический Ethernet. MAC адрес</vt:lpstr>
      <vt:lpstr>Классический Ethernet. Тип данных</vt:lpstr>
      <vt:lpstr>Классический Ethernet. Данные</vt:lpstr>
      <vt:lpstr>Технология Ethernet. Форматы кадров</vt:lpstr>
      <vt:lpstr>Технология Ethernet. Форматы кадра LLC</vt:lpstr>
      <vt:lpstr>Технология Ethernet. Форматы кадра LLC</vt:lpstr>
      <vt:lpstr>Ethernet. Формат кадра SNAP</vt:lpstr>
      <vt:lpstr>Коммутируемые сети Ethernet. </vt:lpstr>
      <vt:lpstr>Коммутируемые сети Ethernet.  Особенности Концентраторов</vt:lpstr>
      <vt:lpstr>Коммутируемые сети Ethernet.  Особенности коммутаторов</vt:lpstr>
      <vt:lpstr>Коммутируемые сети Ethernet.  Особенности. </vt:lpstr>
      <vt:lpstr>Коммутируемые сети Ethernet.  Особенности.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109</cp:revision>
  <dcterms:created xsi:type="dcterms:W3CDTF">2018-11-01T07:13:25Z</dcterms:created>
  <dcterms:modified xsi:type="dcterms:W3CDTF">2021-11-22T12:57:25Z</dcterms:modified>
</cp:coreProperties>
</file>