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42" r:id="rId3"/>
    <p:sldId id="290" r:id="rId4"/>
    <p:sldId id="291" r:id="rId5"/>
    <p:sldId id="339" r:id="rId6"/>
    <p:sldId id="289" r:id="rId7"/>
    <p:sldId id="292" r:id="rId8"/>
    <p:sldId id="295" r:id="rId9"/>
    <p:sldId id="293" r:id="rId10"/>
    <p:sldId id="340" r:id="rId11"/>
    <p:sldId id="294" r:id="rId12"/>
    <p:sldId id="297" r:id="rId13"/>
    <p:sldId id="296" r:id="rId14"/>
    <p:sldId id="298" r:id="rId15"/>
    <p:sldId id="343" r:id="rId16"/>
    <p:sldId id="299" r:id="rId17"/>
    <p:sldId id="300" r:id="rId18"/>
    <p:sldId id="302" r:id="rId19"/>
    <p:sldId id="306" r:id="rId20"/>
    <p:sldId id="303" r:id="rId21"/>
    <p:sldId id="304" r:id="rId22"/>
    <p:sldId id="307" r:id="rId23"/>
    <p:sldId id="308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44" r:id="rId38"/>
    <p:sldId id="313" r:id="rId39"/>
    <p:sldId id="338" r:id="rId40"/>
    <p:sldId id="310" r:id="rId41"/>
    <p:sldId id="336" r:id="rId42"/>
    <p:sldId id="311" r:id="rId43"/>
    <p:sldId id="332" r:id="rId44"/>
    <p:sldId id="327" r:id="rId45"/>
    <p:sldId id="328" r:id="rId46"/>
    <p:sldId id="326" r:id="rId47"/>
    <p:sldId id="337" r:id="rId48"/>
    <p:sldId id="330" r:id="rId49"/>
    <p:sldId id="329" r:id="rId50"/>
    <p:sldId id="333" r:id="rId51"/>
    <p:sldId id="334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7E976216-14EC-4982-86BF-6EC41BA0EB3B}">
          <p14:sldIdLst>
            <p14:sldId id="256"/>
          </p14:sldIdLst>
        </p14:section>
        <p14:section name="Основные понятия" id="{0AE88072-F7E4-4AC1-8928-D3379CF24EB5}">
          <p14:sldIdLst>
            <p14:sldId id="342"/>
            <p14:sldId id="290"/>
            <p14:sldId id="291"/>
            <p14:sldId id="339"/>
            <p14:sldId id="289"/>
            <p14:sldId id="292"/>
            <p14:sldId id="295"/>
            <p14:sldId id="293"/>
            <p14:sldId id="340"/>
            <p14:sldId id="294"/>
            <p14:sldId id="297"/>
            <p14:sldId id="296"/>
            <p14:sldId id="298"/>
          </p14:sldIdLst>
        </p14:section>
        <p14:section name="Особенности архитектуры процессоров" id="{8DEE004E-1584-4B36-A554-BE4CFE4C63CB}">
          <p14:sldIdLst>
            <p14:sldId id="343"/>
            <p14:sldId id="299"/>
            <p14:sldId id="300"/>
            <p14:sldId id="302"/>
            <p14:sldId id="306"/>
            <p14:sldId id="303"/>
            <p14:sldId id="304"/>
            <p14:sldId id="307"/>
            <p14:sldId id="308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Особенности архитектуры современных процессорных систем" id="{EFD106D7-96F8-4B0A-8A83-8FCDB75B6C37}">
          <p14:sldIdLst>
            <p14:sldId id="344"/>
            <p14:sldId id="313"/>
            <p14:sldId id="338"/>
            <p14:sldId id="310"/>
            <p14:sldId id="336"/>
            <p14:sldId id="311"/>
            <p14:sldId id="332"/>
            <p14:sldId id="327"/>
            <p14:sldId id="328"/>
            <p14:sldId id="326"/>
            <p14:sldId id="337"/>
            <p14:sldId id="330"/>
            <p14:sldId id="329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81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 smtClean="0"/>
              <a:t>Внешняя память </a:t>
            </a:r>
            <a:r>
              <a:rPr lang="ru-RU" sz="2100" dirty="0" smtClean="0"/>
              <a:t>каждая ее ячейка имеет свой адрес внутри </a:t>
            </a:r>
            <a:r>
              <a:rPr lang="ru-RU" sz="2100" i="1" dirty="0" smtClean="0"/>
              <a:t>блока</a:t>
            </a:r>
            <a:r>
              <a:rPr lang="ru-RU" sz="2100" dirty="0" smtClean="0"/>
              <a:t>, который, имеет многомерный адрес и может быть считан или записан только целиком. 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В случае дискового накопителя физический адрес блока является трехмерным — он состоит из номера поверхности (головки), номера цилиндра и номера сектора</a:t>
            </a:r>
            <a:r>
              <a:rPr lang="en-US" sz="2100" dirty="0" smtClean="0"/>
              <a:t>, </a:t>
            </a:r>
            <a:r>
              <a:rPr lang="ru-RU" sz="2100" dirty="0" smtClean="0"/>
              <a:t>но виртуально линейным номером — логическим, адресом блока, а его преобразованием в физический адрес занимается внутренний контроллер накопителя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Периферийные устройства</a:t>
            </a:r>
            <a:r>
              <a:rPr lang="en-US" sz="3200" b="1" dirty="0" smtClean="0"/>
              <a:t> </a:t>
            </a:r>
            <a:r>
              <a:rPr lang="ru-RU" sz="3200" b="1" dirty="0" smtClean="0"/>
              <a:t>ЭВМ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Устройства </a:t>
            </a:r>
            <a:r>
              <a:rPr lang="ru-RU" sz="2000" b="1" i="1" dirty="0"/>
              <a:t>хранения данных </a:t>
            </a:r>
            <a:r>
              <a:rPr lang="ru-RU" sz="2000" dirty="0"/>
              <a:t>(устройства внешней памяти) — дисковые (магнитные, оптические, магнитооптические), </a:t>
            </a:r>
            <a:r>
              <a:rPr lang="ru-RU" sz="2000" dirty="0" smtClean="0"/>
              <a:t>твердотельные </a:t>
            </a:r>
            <a:r>
              <a:rPr lang="ru-RU" sz="2000" dirty="0"/>
              <a:t>(карты, модули и </a:t>
            </a:r>
            <a:r>
              <a:rPr lang="ru-RU" sz="2000" dirty="0" smtClean="0"/>
              <a:t>флэш-память). </a:t>
            </a:r>
            <a:r>
              <a:rPr lang="ru-RU" sz="2000" dirty="0"/>
              <a:t>Эти устройства используются для сохранения информации, </a:t>
            </a:r>
            <a:r>
              <a:rPr lang="ru-RU" sz="2000" dirty="0" smtClean="0"/>
              <a:t>на </a:t>
            </a:r>
            <a:r>
              <a:rPr lang="ru-RU" sz="2000" dirty="0"/>
              <a:t>энергонезависимых носителях и загрузки этой информации в оперативную память. </a:t>
            </a:r>
          </a:p>
          <a:p>
            <a:r>
              <a:rPr lang="ru-RU" sz="2000" b="1" i="1" dirty="0" smtClean="0"/>
              <a:t>Устройства </a:t>
            </a:r>
            <a:r>
              <a:rPr lang="ru-RU" sz="2000" b="1" i="1" dirty="0"/>
              <a:t>ввода-вывода </a:t>
            </a:r>
            <a:r>
              <a:rPr lang="ru-RU" sz="2000" dirty="0"/>
              <a:t>служат для преобразования информации из внутреннего представления компьютера (биты и байты) в форму, понятную ок</a:t>
            </a:r>
            <a:r>
              <a:rPr lang="ru-RU" sz="2000" i="1" dirty="0"/>
              <a:t>ружающим, </a:t>
            </a:r>
            <a:r>
              <a:rPr lang="ru-RU" sz="2000" dirty="0"/>
              <a:t>и обратно. Под окружающими подразумеваются человек (и другие биологические объекты) и различные технические устройства </a:t>
            </a:r>
          </a:p>
          <a:p>
            <a:r>
              <a:rPr lang="ru-RU" sz="2000" b="1" i="1" dirty="0" smtClean="0"/>
              <a:t>Коммуникационные </a:t>
            </a:r>
            <a:r>
              <a:rPr lang="ru-RU" sz="2000" b="1" i="1" dirty="0"/>
              <a:t>устройства </a:t>
            </a:r>
            <a:r>
              <a:rPr lang="ru-RU" sz="2000" dirty="0"/>
              <a:t>служат для передачи информации между компьютерами и/или их частями. Сюда относят модемы (проводные, радио, оптические, инфракрасные...), адаптеры локальных и глобальных сетей.  </a:t>
            </a:r>
          </a:p>
          <a:p>
            <a:r>
              <a:rPr lang="ru-RU" sz="2000" b="1" i="1" dirty="0" smtClean="0"/>
              <a:t>Консоль.</a:t>
            </a:r>
            <a:r>
              <a:rPr lang="ru-RU" sz="2000" i="1" dirty="0" smtClean="0"/>
              <a:t> Консолью </a:t>
            </a:r>
            <a:r>
              <a:rPr lang="ru-RU" sz="2000" dirty="0" smtClean="0"/>
              <a:t>компьютера </a:t>
            </a:r>
            <a:r>
              <a:rPr lang="ru-RU" sz="2000" dirty="0"/>
              <a:t>называют его «выступающую часть», обращенную к </a:t>
            </a:r>
            <a:r>
              <a:rPr lang="ru-RU" sz="2000" dirty="0" smtClean="0"/>
              <a:t>пользователю</a:t>
            </a:r>
            <a:r>
              <a:rPr lang="ru-RU" sz="2000" dirty="0"/>
              <a:t>. В РС стандартной консолью являются клавиатура (устройство ввода) и </a:t>
            </a:r>
            <a:r>
              <a:rPr lang="ru-RU" sz="2000" dirty="0" smtClean="0"/>
              <a:t>дисплей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Классификация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90575"/>
            <a:ext cx="8352928" cy="5950793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Персональные ЭВМ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Настольные </a:t>
            </a:r>
            <a:r>
              <a:rPr lang="ru-RU" sz="2000" dirty="0"/>
              <a:t>персональные компьютеры.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 Ноутбуки и </a:t>
            </a:r>
            <a:r>
              <a:rPr lang="ru-RU" sz="2000" dirty="0" err="1"/>
              <a:t>нетбуки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Однопалатные микрокомпьютеры.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Планшетные </a:t>
            </a:r>
            <a:r>
              <a:rPr lang="ru-RU" sz="2000" dirty="0"/>
              <a:t>устройства и смартфоны.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Компьютеризированные устройства: фотоаппараты, мр3 плееры, диктофоны, игровые приставки.</a:t>
            </a:r>
          </a:p>
          <a:p>
            <a:r>
              <a:rPr lang="ru-RU" sz="2000" b="1" dirty="0" smtClean="0"/>
              <a:t>Серверы</a:t>
            </a:r>
            <a:r>
              <a:rPr lang="ru-RU" sz="2000" dirty="0" smtClean="0"/>
              <a:t>: промышленные серверы, Серверы на базе персональных компьютеров. </a:t>
            </a:r>
          </a:p>
          <a:p>
            <a:r>
              <a:rPr lang="ru-RU" sz="2000" b="1" dirty="0" smtClean="0"/>
              <a:t>приемо-передающие </a:t>
            </a:r>
            <a:r>
              <a:rPr lang="ru-RU" sz="2000" b="1" dirty="0"/>
              <a:t>устройства</a:t>
            </a:r>
            <a:r>
              <a:rPr lang="ru-RU" sz="2000" dirty="0"/>
              <a:t>: </a:t>
            </a:r>
            <a:r>
              <a:rPr lang="ru-RU" sz="2000" dirty="0" smtClean="0"/>
              <a:t>модемы</a:t>
            </a:r>
            <a:r>
              <a:rPr lang="ru-RU" sz="2000" dirty="0"/>
              <a:t>, </a:t>
            </a:r>
            <a:r>
              <a:rPr lang="ru-RU" sz="2000" dirty="0" smtClean="0"/>
              <a:t>точки беспроводного и проводного доступа, устройства </a:t>
            </a:r>
            <a:r>
              <a:rPr lang="ru-RU" sz="2000" dirty="0"/>
              <a:t>беспроводной связи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Межсетевые узлы: </a:t>
            </a:r>
            <a:r>
              <a:rPr lang="ru-RU" sz="2000" dirty="0" smtClean="0"/>
              <a:t>концентраторы, коммутаторы, мосты, шлюзы, маршрутизаторы, межсетевые экраны. </a:t>
            </a:r>
          </a:p>
          <a:p>
            <a:r>
              <a:rPr lang="ru-RU" sz="2000" b="1" dirty="0" smtClean="0"/>
              <a:t>Устройства специального назначения.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Бортовые </a:t>
            </a:r>
            <a:r>
              <a:rPr lang="ru-RU" sz="2000" dirty="0"/>
              <a:t>компьютерные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Встроенные </a:t>
            </a:r>
            <a:r>
              <a:rPr lang="ru-RU" sz="2000" dirty="0"/>
              <a:t>системы.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Диагностические </a:t>
            </a:r>
            <a:r>
              <a:rPr lang="ru-RU" sz="2000" dirty="0"/>
              <a:t>устройства</a:t>
            </a:r>
            <a:r>
              <a:rPr lang="ru-RU" sz="20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Контрольно-кассовые аппараты. </a:t>
            </a:r>
            <a:endParaRPr lang="ru-RU" sz="1800" dirty="0"/>
          </a:p>
          <a:p>
            <a:pPr>
              <a:spcBef>
                <a:spcPts val="0"/>
              </a:spcBef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Классификация процессоров по видам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16624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Центральные процессоры </a:t>
            </a:r>
            <a:r>
              <a:rPr lang="en-US" sz="2000" b="1" i="1" dirty="0" smtClean="0"/>
              <a:t>(CPU). – </a:t>
            </a:r>
            <a:r>
              <a:rPr lang="ru-RU" sz="2000" i="1" dirty="0" smtClean="0"/>
              <a:t>пример </a:t>
            </a:r>
            <a:r>
              <a:rPr lang="en-US" sz="2000" i="1" dirty="0" smtClean="0"/>
              <a:t>CPU </a:t>
            </a:r>
            <a:r>
              <a:rPr lang="ru-RU" sz="2000" i="1" dirty="0" smtClean="0"/>
              <a:t>ПК.</a:t>
            </a:r>
          </a:p>
          <a:p>
            <a:r>
              <a:rPr lang="ru-RU" sz="2000" b="1" i="1" dirty="0" smtClean="0"/>
              <a:t>Универсальные </a:t>
            </a:r>
            <a:r>
              <a:rPr lang="ru-RU" sz="2000" b="1" i="1" dirty="0"/>
              <a:t>микропроцессоры</a:t>
            </a:r>
            <a:r>
              <a:rPr lang="ru-RU" sz="2000" dirty="0"/>
              <a:t> используются для построения вычислительных </a:t>
            </a:r>
            <a:r>
              <a:rPr lang="ru-RU" sz="2000" dirty="0" smtClean="0"/>
              <a:t>машин и систем связи Такие </a:t>
            </a:r>
            <a:r>
              <a:rPr lang="ru-RU" sz="2000" dirty="0"/>
              <a:t>компьютеры называются контроллерами. (пример </a:t>
            </a:r>
            <a:r>
              <a:rPr lang="en-US" sz="2000" dirty="0"/>
              <a:t>Raspberry </a:t>
            </a:r>
            <a:r>
              <a:rPr lang="en-US" sz="2000" dirty="0" smtClean="0"/>
              <a:t>Pi</a:t>
            </a:r>
            <a:r>
              <a:rPr lang="ru-RU" sz="2000" dirty="0" smtClean="0"/>
              <a:t>, </a:t>
            </a:r>
            <a:r>
              <a:rPr lang="en-US" sz="2000" dirty="0" smtClean="0"/>
              <a:t>Siemens</a:t>
            </a:r>
            <a:r>
              <a:rPr lang="ru-RU" sz="2000" dirty="0" smtClean="0"/>
              <a:t>).</a:t>
            </a:r>
            <a:endParaRPr lang="ru-RU" sz="2000" dirty="0"/>
          </a:p>
          <a:p>
            <a:r>
              <a:rPr lang="ru-RU" sz="2000" b="1" i="1" dirty="0" smtClean="0"/>
              <a:t>Микроконтроллеры</a:t>
            </a:r>
            <a:r>
              <a:rPr lang="en-US" sz="2000" b="1" i="1" dirty="0" smtClean="0"/>
              <a:t> </a:t>
            </a:r>
            <a:r>
              <a:rPr lang="ru-RU" sz="2000" b="1" i="1" dirty="0" smtClean="0"/>
              <a:t>(МК)</a:t>
            </a:r>
            <a:r>
              <a:rPr lang="ru-RU" sz="2000" dirty="0"/>
              <a:t> используются для управления малогабаритными и дешёвыми устройствами управления и связи они раньше назывались однокристальными </a:t>
            </a:r>
            <a:r>
              <a:rPr lang="ru-RU" sz="2000" dirty="0" err="1"/>
              <a:t>микроЭВМ</a:t>
            </a:r>
            <a:r>
              <a:rPr lang="ru-RU" sz="2000" dirty="0"/>
              <a:t>. В микроконтроллерах, в отличие от универсальных микропроцессоров, максимальное внимание уделяется именно габаритам, стоимости и потребляемой энергии.</a:t>
            </a:r>
          </a:p>
          <a:p>
            <a:r>
              <a:rPr lang="ru-RU" sz="2000" b="1" i="1" dirty="0"/>
              <a:t>Сигнальные </a:t>
            </a:r>
            <a:r>
              <a:rPr lang="ru-RU" sz="2000" b="1" i="1" dirty="0" smtClean="0"/>
              <a:t>процессоры </a:t>
            </a:r>
            <a:r>
              <a:rPr lang="en-US" sz="2000" b="1" i="1" dirty="0" smtClean="0"/>
              <a:t>(DSP)</a:t>
            </a:r>
            <a:r>
              <a:rPr lang="ru-RU" sz="2000" b="1" dirty="0"/>
              <a:t> </a:t>
            </a:r>
            <a:r>
              <a:rPr lang="ru-RU" sz="2000" dirty="0"/>
              <a:t>используются для решения задач обработки сигналов. </a:t>
            </a:r>
            <a:r>
              <a:rPr lang="ru-RU" sz="2000" dirty="0" smtClean="0"/>
              <a:t>Аппаратная реализация сложных математических операций.</a:t>
            </a:r>
          </a:p>
          <a:p>
            <a:r>
              <a:rPr lang="ru-RU" sz="2000" b="1" i="1" dirty="0" err="1" smtClean="0"/>
              <a:t>Медийные</a:t>
            </a:r>
            <a:r>
              <a:rPr lang="ru-RU" sz="2000" b="1" i="1" dirty="0" smtClean="0"/>
              <a:t> </a:t>
            </a:r>
            <a:r>
              <a:rPr lang="ru-RU" sz="2000" b="1" i="1" dirty="0"/>
              <a:t>процессоры</a:t>
            </a:r>
            <a:r>
              <a:rPr lang="ru-RU" sz="2000" dirty="0"/>
              <a:t> </a:t>
            </a:r>
            <a:r>
              <a:rPr lang="ru-RU" sz="2000" dirty="0" smtClean="0"/>
              <a:t>гибрид </a:t>
            </a:r>
            <a:r>
              <a:rPr lang="ru-RU" sz="2000" dirty="0"/>
              <a:t>DSP и универсальных процессоров и предназначены для обработки </a:t>
            </a:r>
            <a:r>
              <a:rPr lang="ru-RU" sz="2000" dirty="0" smtClean="0"/>
              <a:t>аудио сигналов, </a:t>
            </a:r>
            <a:r>
              <a:rPr lang="ru-RU" sz="2000" dirty="0"/>
              <a:t>графики, видеоизображений, а также для решения коммуникационных задач в мультимедиа-компьютерах, игровых приставках, бытовой технике и т.д.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Примеры сопроцессоров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Autofit/>
          </a:bodyPr>
          <a:lstStyle/>
          <a:p>
            <a:pPr marL="0" lvl="2" indent="0"/>
            <a:r>
              <a:rPr lang="ru-RU" sz="2200" b="1" i="1" dirty="0" smtClean="0"/>
              <a:t>Основные виды сопроцессоров:</a:t>
            </a:r>
          </a:p>
          <a:p>
            <a:pPr marL="0" lvl="2" indent="0"/>
            <a:r>
              <a:rPr lang="ru-RU" sz="2200" i="1" dirty="0" smtClean="0"/>
              <a:t> Математические  сопроцессоры (</a:t>
            </a:r>
            <a:r>
              <a:rPr lang="en-US" sz="2200" i="1" dirty="0" smtClean="0"/>
              <a:t>FPU</a:t>
            </a:r>
            <a:r>
              <a:rPr lang="ru-RU" sz="2200" i="1" dirty="0" smtClean="0"/>
              <a:t>) -операции с плавающей запятой (имеют 2 ЛУ для мантиссы и экспоненты); </a:t>
            </a:r>
          </a:p>
          <a:p>
            <a:pPr marL="0" lvl="2" indent="0"/>
            <a:r>
              <a:rPr lang="ru-RU" sz="2200" i="1" dirty="0"/>
              <a:t> </a:t>
            </a:r>
            <a:r>
              <a:rPr lang="ru-RU" sz="2200" i="1" dirty="0" smtClean="0"/>
              <a:t>навигационные (с </a:t>
            </a:r>
            <a:r>
              <a:rPr lang="en-US" sz="2200" i="1" dirty="0" smtClean="0"/>
              <a:t>GPS</a:t>
            </a:r>
            <a:r>
              <a:rPr lang="ru-RU" sz="2200" i="1" dirty="0" smtClean="0"/>
              <a:t>); </a:t>
            </a:r>
          </a:p>
          <a:p>
            <a:pPr marL="0" lvl="2" indent="0"/>
            <a:r>
              <a:rPr lang="ru-RU" sz="2200" i="1" dirty="0" smtClean="0"/>
              <a:t>Графические (многоядерные, много АЛУ, мало команд другого профиля) ориентация на рендеринг – расчет текстуры по модели; </a:t>
            </a:r>
          </a:p>
          <a:p>
            <a:pPr marL="0" lvl="2" indent="0"/>
            <a:r>
              <a:rPr lang="ru-RU" sz="2200" i="1" dirty="0" smtClean="0"/>
              <a:t>Коммуникационные (поддержка сетевых интерфейсов и протоколов). Например (</a:t>
            </a:r>
            <a:r>
              <a:rPr lang="ru-RU" sz="2200" i="1" dirty="0" err="1" smtClean="0"/>
              <a:t>Ethernet</a:t>
            </a:r>
            <a:r>
              <a:rPr lang="ru-RU" sz="2200" i="1" dirty="0" smtClean="0"/>
              <a:t>, или беспроводных, например </a:t>
            </a:r>
            <a:r>
              <a:rPr lang="en-US" sz="2200" i="1" dirty="0" err="1" smtClean="0"/>
              <a:t>WiFi</a:t>
            </a:r>
            <a:r>
              <a:rPr lang="en-US" sz="2200" i="1" dirty="0" smtClean="0"/>
              <a:t> </a:t>
            </a:r>
            <a:r>
              <a:rPr lang="ru-RU" sz="2200" i="1" dirty="0" smtClean="0"/>
              <a:t>и </a:t>
            </a:r>
            <a:r>
              <a:rPr lang="en-US" sz="2200" i="1" dirty="0" smtClean="0"/>
              <a:t>GPRS</a:t>
            </a:r>
            <a:r>
              <a:rPr lang="ru-RU" sz="2200" i="1" dirty="0" smtClean="0"/>
              <a:t>)</a:t>
            </a:r>
          </a:p>
          <a:p>
            <a:endParaRPr lang="ru-RU" sz="2200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архитектуры процессоров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Аппаратные средства телекоммуникационных </a:t>
            </a:r>
            <a:r>
              <a:rPr lang="ru-RU" b="1" dirty="0" smtClean="0"/>
              <a:t>систем.</a:t>
            </a:r>
          </a:p>
          <a:p>
            <a:r>
              <a:rPr lang="ru-RU" b="1" dirty="0" smtClean="0"/>
              <a:t>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7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Виды </a:t>
            </a:r>
            <a:r>
              <a:rPr lang="ru-RU" sz="2400" b="1" dirty="0"/>
              <a:t>архитектура </a:t>
            </a:r>
            <a:r>
              <a:rPr lang="ru-RU" sz="2400" b="1" dirty="0" smtClean="0"/>
              <a:t>процессоров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4392488" cy="5688632"/>
          </a:xfrm>
        </p:spPr>
        <p:txBody>
          <a:bodyPr>
            <a:noAutofit/>
          </a:bodyPr>
          <a:lstStyle/>
          <a:p>
            <a:pPr>
              <a:spcBef>
                <a:spcPts val="332"/>
              </a:spcBef>
            </a:pPr>
            <a:r>
              <a:rPr lang="ru-RU" sz="1800" b="1" i="1" dirty="0"/>
              <a:t>Гарвардская архитектура</a:t>
            </a:r>
            <a:r>
              <a:rPr lang="ru-RU" sz="1800" dirty="0"/>
              <a:t> предполагает раздельное использование памяти программ и данных. </a:t>
            </a:r>
            <a:endParaRPr lang="ru-RU" sz="1800" dirty="0" smtClean="0"/>
          </a:p>
          <a:p>
            <a:pPr>
              <a:spcBef>
                <a:spcPts val="332"/>
              </a:spcBef>
            </a:pPr>
            <a:r>
              <a:rPr lang="ru-RU" sz="1800" dirty="0" smtClean="0"/>
              <a:t>Обычно используют </a:t>
            </a:r>
            <a:r>
              <a:rPr lang="ru-RU" sz="1800" dirty="0"/>
              <a:t>для повышения быстродействия системы за счёт разделения путей доступа к памяти программ и данных. </a:t>
            </a:r>
            <a:endParaRPr lang="ru-RU" sz="1800" dirty="0" smtClean="0"/>
          </a:p>
          <a:p>
            <a:pPr>
              <a:spcBef>
                <a:spcPts val="332"/>
              </a:spcBef>
            </a:pPr>
            <a:r>
              <a:rPr lang="ru-RU" sz="1800" dirty="0" smtClean="0"/>
              <a:t>Большинство </a:t>
            </a:r>
            <a:r>
              <a:rPr lang="ru-RU" sz="1800" dirty="0"/>
              <a:t>специализированных микропроцессоров (особенно микроконтроллеры) имеют данную архитектуру. </a:t>
            </a:r>
          </a:p>
          <a:p>
            <a:pPr>
              <a:spcBef>
                <a:spcPts val="332"/>
              </a:spcBef>
            </a:pPr>
            <a:r>
              <a:rPr lang="ru-RU" sz="1800" b="1" i="1" dirty="0"/>
              <a:t>Архитектура фон Неймана</a:t>
            </a:r>
            <a:r>
              <a:rPr lang="ru-RU" sz="1800" dirty="0"/>
              <a:t> – предполагает хранение программ и данных в общей </a:t>
            </a:r>
            <a:r>
              <a:rPr lang="ru-RU" sz="1800" dirty="0" smtClean="0"/>
              <a:t>памяти.</a:t>
            </a:r>
          </a:p>
          <a:p>
            <a:pPr>
              <a:spcBef>
                <a:spcPts val="332"/>
              </a:spcBef>
            </a:pPr>
            <a:r>
              <a:rPr lang="ru-RU" sz="1800" dirty="0" smtClean="0"/>
              <a:t>Наиболее </a:t>
            </a:r>
            <a:r>
              <a:rPr lang="ru-RU" sz="1800" dirty="0"/>
              <a:t>характерна для </a:t>
            </a:r>
            <a:r>
              <a:rPr lang="ru-RU" sz="1800" dirty="0" smtClean="0"/>
              <a:t>процессоров</a:t>
            </a:r>
            <a:r>
              <a:rPr lang="ru-RU" sz="1800" dirty="0"/>
              <a:t>, ориентированных на использование в </a:t>
            </a:r>
            <a:r>
              <a:rPr lang="ru-RU" sz="1800" dirty="0" smtClean="0"/>
              <a:t>компьютерах</a:t>
            </a:r>
            <a:r>
              <a:rPr lang="ru-RU" sz="1800" dirty="0"/>
              <a:t>. </a:t>
            </a:r>
            <a:endParaRPr lang="ru-RU" sz="1800" dirty="0" smtClean="0"/>
          </a:p>
          <a:p>
            <a:pPr>
              <a:spcBef>
                <a:spcPts val="332"/>
              </a:spcBef>
            </a:pPr>
            <a:r>
              <a:rPr lang="ru-RU" sz="1800" dirty="0" smtClean="0"/>
              <a:t>Примером </a:t>
            </a:r>
            <a:r>
              <a:rPr lang="ru-RU" sz="1800" dirty="0"/>
              <a:t>могут служить микропроцессоры семейства х86. </a:t>
            </a:r>
            <a:endParaRPr lang="ru-RU" sz="1800" dirty="0" smtClean="0"/>
          </a:p>
          <a:p>
            <a:pPr>
              <a:spcBef>
                <a:spcPts val="332"/>
              </a:spcBef>
            </a:pPr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05064"/>
            <a:ext cx="39661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381176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1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Особенности </a:t>
            </a:r>
            <a:r>
              <a:rPr lang="ru-RU" sz="2400" b="1" dirty="0"/>
              <a:t>гарвардской архитектуры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Autofit/>
          </a:bodyPr>
          <a:lstStyle/>
          <a:p>
            <a:r>
              <a:rPr lang="ru-RU" sz="2000" b="1" dirty="0"/>
              <a:t>Применение отдельной небольшой по объему </a:t>
            </a:r>
            <a:r>
              <a:rPr lang="ru-RU" sz="2000" b="1" i="1" dirty="0"/>
              <a:t>памяти данных</a:t>
            </a:r>
            <a:r>
              <a:rPr lang="ru-RU" sz="2000" b="1" dirty="0"/>
              <a:t> сокращает длину </a:t>
            </a:r>
            <a:r>
              <a:rPr lang="ru-RU" sz="2000" b="1" i="1" dirty="0"/>
              <a:t>команд</a:t>
            </a:r>
            <a:r>
              <a:rPr lang="ru-RU" sz="2000" b="1" dirty="0"/>
              <a:t> и ускоряет поиска информации в </a:t>
            </a:r>
            <a:r>
              <a:rPr lang="ru-RU" sz="2000" b="1" i="1" dirty="0"/>
              <a:t>памяти данных</a:t>
            </a:r>
            <a:r>
              <a:rPr lang="ru-RU" sz="2000" b="1" dirty="0"/>
              <a:t>. </a:t>
            </a:r>
            <a:r>
              <a:rPr lang="ru-RU" sz="2000" dirty="0"/>
              <a:t>Использование единого адресного пространства приводит к увеличению формата </a:t>
            </a:r>
            <a:r>
              <a:rPr lang="ru-RU" sz="2000" i="1" dirty="0"/>
              <a:t>команд</a:t>
            </a:r>
            <a:r>
              <a:rPr lang="ru-RU" sz="2000" dirty="0"/>
              <a:t> за счет увеличения числа разрядов для адресации операндов. </a:t>
            </a:r>
          </a:p>
          <a:p>
            <a:r>
              <a:rPr lang="ru-RU" sz="2000" dirty="0"/>
              <a:t>Гарвардская архитектура обеспечивает </a:t>
            </a:r>
            <a:r>
              <a:rPr lang="ru-RU" sz="2000" b="1" dirty="0"/>
              <a:t>потенциально более высокую скорость выполнения программы </a:t>
            </a:r>
            <a:r>
              <a:rPr lang="ru-RU" sz="2000" dirty="0"/>
              <a:t>по сравнению с фон-неймановской </a:t>
            </a:r>
            <a:r>
              <a:rPr lang="ru-RU" sz="2000" b="1" dirty="0"/>
              <a:t>за счет возможности реализации параллельных операций. Выборка</a:t>
            </a:r>
            <a:r>
              <a:rPr lang="ru-RU" sz="2000" dirty="0"/>
              <a:t> </a:t>
            </a:r>
            <a:r>
              <a:rPr lang="ru-RU" sz="2000" b="1" dirty="0"/>
              <a:t>следующей</a:t>
            </a:r>
            <a:r>
              <a:rPr lang="ru-RU" sz="2000" dirty="0"/>
              <a:t> </a:t>
            </a:r>
            <a:r>
              <a:rPr lang="ru-RU" sz="2000" b="1" dirty="0"/>
              <a:t>команды может происходить одновременно с выполнением предыдущей</a:t>
            </a:r>
            <a:r>
              <a:rPr lang="ru-RU" sz="2000" dirty="0"/>
              <a:t>, и нет необходимости останавливать процессор на время выборки команды. </a:t>
            </a:r>
          </a:p>
          <a:p>
            <a:r>
              <a:rPr lang="ru-RU" sz="2000" u="sng" dirty="0"/>
              <a:t>Этот метод реализации операций позволяет обеспечивать выполнение различных команд за одинаковое число тактов, что дает возможность более просто определить время выполнения циклов и критичных участков программы. </a:t>
            </a:r>
            <a:endParaRPr lang="ru-RU" sz="2000" dirty="0"/>
          </a:p>
          <a:p>
            <a:r>
              <a:rPr lang="ru-RU" sz="2000" dirty="0"/>
              <a:t>Большинство производителей современных микроконтроллеров используют гарвардскую архитектуру. </a:t>
            </a:r>
            <a:endParaRPr lang="ru-RU" sz="2000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634082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Архитектура Фон-Неймана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760640"/>
          </a:xfrm>
        </p:spPr>
        <p:txBody>
          <a:bodyPr>
            <a:noAutofit/>
          </a:bodyPr>
          <a:lstStyle/>
          <a:p>
            <a:pPr>
              <a:spcBef>
                <a:spcPts val="320"/>
              </a:spcBef>
            </a:pPr>
            <a:r>
              <a:rPr lang="ru-RU" sz="2000" b="1" dirty="0"/>
              <a:t>Упрощение устройства процессора</a:t>
            </a:r>
            <a:r>
              <a:rPr lang="ru-RU" sz="2000" dirty="0" smtClean="0"/>
              <a:t>,-обращение к </a:t>
            </a:r>
            <a:r>
              <a:rPr lang="ru-RU" sz="2000" dirty="0"/>
              <a:t>одной общей памяти. </a:t>
            </a:r>
          </a:p>
          <a:p>
            <a:pPr>
              <a:spcBef>
                <a:spcPts val="320"/>
              </a:spcBef>
            </a:pPr>
            <a:r>
              <a:rPr lang="ru-RU" sz="2000" b="1" dirty="0" smtClean="0"/>
              <a:t>Единая область памяти </a:t>
            </a:r>
            <a:r>
              <a:rPr lang="ru-RU" sz="2000" b="1" dirty="0"/>
              <a:t>позволяет оперативно перераспределять ресурсы между областями программ и данных</a:t>
            </a:r>
            <a:r>
              <a:rPr lang="ru-RU" sz="2000" dirty="0"/>
              <a:t>, что повышает </a:t>
            </a:r>
            <a:r>
              <a:rPr lang="ru-RU" sz="2000" dirty="0" smtClean="0"/>
              <a:t>гибкость системы. </a:t>
            </a:r>
            <a:endParaRPr lang="ru-RU" sz="2000" dirty="0"/>
          </a:p>
          <a:p>
            <a:pPr>
              <a:spcBef>
                <a:spcPts val="320"/>
              </a:spcBef>
            </a:pPr>
            <a:r>
              <a:rPr lang="ru-RU" sz="2000" b="1" dirty="0" smtClean="0"/>
              <a:t>Архитектура </a:t>
            </a:r>
            <a:r>
              <a:rPr lang="ru-RU" sz="2000" b="1" dirty="0"/>
              <a:t>фон Неймана последовательная</a:t>
            </a:r>
            <a:r>
              <a:rPr lang="ru-RU" sz="2000" dirty="0"/>
              <a:t>. </a:t>
            </a:r>
            <a:r>
              <a:rPr lang="ru-RU" sz="2000" dirty="0" smtClean="0"/>
              <a:t>Выполняемые </a:t>
            </a:r>
            <a:r>
              <a:rPr lang="ru-RU" sz="2000" dirty="0"/>
              <a:t>действия определяются блоком управления и АЛУ. Центральный процессор выбирает и исполняет команды из памяти последовательно, адрес очередной команды задается «счетчиком адреса» в блоке управления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Часто в процессоры встроены </a:t>
            </a:r>
            <a:r>
              <a:rPr lang="ru-RU" sz="2000" b="1" dirty="0"/>
              <a:t>сопроцессоры</a:t>
            </a:r>
            <a:r>
              <a:rPr lang="ru-RU" sz="2000" dirty="0"/>
              <a:t>, имеющие преимущества при решении определённого рода задач (например, для операций с плавающей запятой). </a:t>
            </a:r>
          </a:p>
          <a:p>
            <a:endParaRPr lang="ru-RU" sz="1800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https://sites.google.com/site/computerarchiteture/_/rsrc/1480950840796/razdel-2-osnovnye-komponenty-evm/2-1-processor-alu-uu-kontrollery/11.%20%D1%81%D1%85%D0%B5%D0%BC%D0%B0jpg.jpg?height=134&amp;width=4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80" y="4482878"/>
            <a:ext cx="5256584" cy="1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85628" y="609261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Блок-схема архитектуры центрального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Магистральная организация процессов.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442938" cy="5616624"/>
          </a:xfrm>
        </p:spPr>
        <p:txBody>
          <a:bodyPr>
            <a:noAutofit/>
          </a:bodyPr>
          <a:lstStyle/>
          <a:p>
            <a:r>
              <a:rPr lang="ru-RU" sz="1800" b="1" dirty="0" smtClean="0"/>
              <a:t>Магистраль </a:t>
            </a:r>
            <a:r>
              <a:rPr lang="ru-RU" sz="1800" b="1" dirty="0"/>
              <a:t>или шина (</a:t>
            </a:r>
            <a:r>
              <a:rPr lang="ru-RU" sz="1800" b="1" dirty="0" err="1"/>
              <a:t>Bus</a:t>
            </a:r>
            <a:r>
              <a:rPr lang="ru-RU" sz="1800" b="1" dirty="0"/>
              <a:t>)</a:t>
            </a:r>
            <a:r>
              <a:rPr lang="ru-RU" sz="1800" dirty="0"/>
              <a:t> – группа линий передачи информации, объединенных общей функцией.</a:t>
            </a:r>
          </a:p>
          <a:p>
            <a:r>
              <a:rPr lang="ru-RU" sz="1800" b="1" dirty="0"/>
              <a:t>В общем случае у процессору требуется 3 шины – шина адреса, шина данных и шина управления. </a:t>
            </a:r>
            <a:endParaRPr lang="ru-RU" sz="1800" b="1" dirty="0" smtClean="0"/>
          </a:p>
          <a:p>
            <a:r>
              <a:rPr lang="ru-RU" sz="1800" dirty="0" smtClean="0"/>
              <a:t>Для </a:t>
            </a:r>
            <a:r>
              <a:rPr lang="ru-RU" sz="1800" dirty="0"/>
              <a:t>снижения общего количества линий связи магистрали </a:t>
            </a:r>
            <a:r>
              <a:rPr lang="ru-RU" sz="1800" b="1" dirty="0"/>
              <a:t>часто применяется</a:t>
            </a:r>
            <a:r>
              <a:rPr lang="ru-RU" sz="1800" dirty="0"/>
              <a:t> </a:t>
            </a:r>
            <a:r>
              <a:rPr lang="ru-RU" sz="1800" b="1" i="1" dirty="0"/>
              <a:t>мультиплексирование</a:t>
            </a:r>
            <a:r>
              <a:rPr lang="ru-RU" sz="1800" dirty="0"/>
              <a:t>  </a:t>
            </a:r>
            <a:r>
              <a:rPr lang="ru-RU" sz="1800" i="1" dirty="0"/>
              <a:t>шин адреса</a:t>
            </a:r>
            <a:r>
              <a:rPr lang="ru-RU" sz="1800" dirty="0"/>
              <a:t> и </a:t>
            </a:r>
            <a:r>
              <a:rPr lang="ru-RU" sz="1800" i="1" dirty="0" smtClean="0"/>
              <a:t>данных</a:t>
            </a:r>
            <a:r>
              <a:rPr lang="ru-RU" sz="1800" dirty="0" smtClean="0"/>
              <a:t> в </a:t>
            </a:r>
            <a:r>
              <a:rPr lang="ru-RU" sz="1800" dirty="0"/>
              <a:t>разные моменты </a:t>
            </a:r>
            <a:r>
              <a:rPr lang="ru-RU" sz="1800" dirty="0" smtClean="0"/>
              <a:t>времени. </a:t>
            </a:r>
            <a:r>
              <a:rPr lang="ru-RU" sz="1800" dirty="0"/>
              <a:t>Для фиксации этих моментов (стробирования) служат специальные сигналы на </a:t>
            </a:r>
            <a:r>
              <a:rPr lang="ru-RU" sz="1800" i="1" dirty="0"/>
              <a:t>шине управления</a:t>
            </a:r>
            <a:r>
              <a:rPr lang="ru-RU" sz="1800" dirty="0" smtClean="0"/>
              <a:t>. </a:t>
            </a:r>
          </a:p>
          <a:p>
            <a:r>
              <a:rPr lang="ru-RU" sz="1800" b="1" i="1" dirty="0" smtClean="0"/>
              <a:t>Шина </a:t>
            </a:r>
            <a:r>
              <a:rPr lang="ru-RU" sz="1800" b="1" i="1" dirty="0"/>
              <a:t>управления (инструкций)</a:t>
            </a:r>
            <a:r>
              <a:rPr lang="ru-RU" sz="1800" dirty="0"/>
              <a:t> — это вспомогательная шина по которой передаются </a:t>
            </a:r>
            <a:r>
              <a:rPr lang="ru-RU" sz="1800" b="1" dirty="0"/>
              <a:t>управляющие и служебные сигналы</a:t>
            </a:r>
            <a:r>
              <a:rPr lang="ru-RU" sz="1800" dirty="0"/>
              <a:t>. Также сигналы с </a:t>
            </a:r>
            <a:r>
              <a:rPr lang="ru-RU" sz="1800" b="1" dirty="0"/>
              <a:t>внешних и внутренних источников</a:t>
            </a:r>
            <a:r>
              <a:rPr lang="ru-RU" sz="1800" dirty="0"/>
              <a:t>. </a:t>
            </a:r>
          </a:p>
          <a:p>
            <a:r>
              <a:rPr lang="ru-RU" sz="1800" b="1" i="1" dirty="0"/>
              <a:t>Основные функции шины управления  - вызов прерываний. </a:t>
            </a:r>
            <a:endParaRPr lang="ru-RU" sz="1800" b="1" i="1" dirty="0" smtClean="0"/>
          </a:p>
          <a:p>
            <a:r>
              <a:rPr lang="ru-RU" sz="1600" dirty="0" smtClean="0"/>
              <a:t>На </a:t>
            </a:r>
            <a:r>
              <a:rPr lang="ru-RU" sz="1600" dirty="0"/>
              <a:t>пример, </a:t>
            </a:r>
            <a:r>
              <a:rPr lang="ru-RU" sz="1600" dirty="0" smtClean="0"/>
              <a:t>в момент </a:t>
            </a:r>
            <a:r>
              <a:rPr lang="ru-RU" sz="1600" dirty="0"/>
              <a:t>ввода с клавиатуры или достижение определенного значения внутреннего таймера. </a:t>
            </a:r>
            <a:r>
              <a:rPr lang="ru-RU" sz="1600" dirty="0" smtClean="0"/>
              <a:t>Предполагается выполнение </a:t>
            </a:r>
            <a:r>
              <a:rPr lang="ru-RU" sz="1600" dirty="0"/>
              <a:t>определённых действий по сигналам прерываний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s://sites.google.com/site/computerarchiteture/_/rsrc/1480950840796/razdel-2-osnovnye-komponenty-evm/2-1-processor-alu-uu-kontrollery/11.%20%D1%81%D1%85%D0%B5%D0%BC%D0%B0jpg.jpg?height=134&amp;width=4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01208"/>
            <a:ext cx="4755604" cy="1340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7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понятие архитектуры процессоров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Аппаратные средства телекоммуникационных </a:t>
            </a:r>
            <a:r>
              <a:rPr lang="ru-RU" b="1" dirty="0" smtClean="0"/>
              <a:t>систем.</a:t>
            </a:r>
          </a:p>
          <a:p>
            <a:r>
              <a:rPr lang="ru-RU" b="1" dirty="0" smtClean="0"/>
              <a:t>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5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Кэш память.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548" y="692696"/>
            <a:ext cx="8136904" cy="5688632"/>
          </a:xfrm>
        </p:spPr>
        <p:txBody>
          <a:bodyPr>
            <a:noAutofit/>
          </a:bodyPr>
          <a:lstStyle/>
          <a:p>
            <a:r>
              <a:rPr lang="ru-RU" sz="2000" dirty="0"/>
              <a:t>Внутри центрального процессора находится быстрая память небольшого объема для хранения промежуточных результатов и некоторых команд управления </a:t>
            </a:r>
            <a:r>
              <a:rPr lang="ru-RU" sz="2000" dirty="0" smtClean="0"/>
              <a:t>– </a:t>
            </a:r>
            <a:r>
              <a:rPr lang="ru-RU" sz="2000" b="1" dirty="0" smtClean="0"/>
              <a:t>КЭШ память</a:t>
            </a:r>
            <a:r>
              <a:rPr lang="ru-RU" sz="2000" dirty="0" smtClean="0"/>
              <a:t>. </a:t>
            </a:r>
            <a:endParaRPr lang="ru-RU" sz="2000" dirty="0"/>
          </a:p>
          <a:p>
            <a:r>
              <a:rPr lang="ru-RU" sz="2000" dirty="0"/>
              <a:t>Кэш может быть многоуровневый. </a:t>
            </a:r>
            <a:endParaRPr lang="ru-RU" sz="2000" dirty="0" smtClean="0"/>
          </a:p>
          <a:p>
            <a:pPr lvl="1"/>
            <a:r>
              <a:rPr lang="ru-RU" sz="1600" dirty="0" smtClean="0"/>
              <a:t>Часто двухуровневый</a:t>
            </a:r>
            <a:r>
              <a:rPr lang="ru-RU" sz="1600" dirty="0"/>
              <a:t>, </a:t>
            </a:r>
            <a:r>
              <a:rPr lang="ru-RU" sz="1600" dirty="0" smtClean="0"/>
              <a:t>для </a:t>
            </a:r>
            <a:r>
              <a:rPr lang="ru-RU" sz="1600" dirty="0"/>
              <a:t>хранения команд и отдельно для хранения </a:t>
            </a:r>
            <a:r>
              <a:rPr lang="ru-RU" sz="1600" dirty="0" smtClean="0"/>
              <a:t>данных или трех уровневой с дополнительным уровнем для работы между ядрами.</a:t>
            </a:r>
            <a:endParaRPr lang="ru-RU" sz="1600" dirty="0"/>
          </a:p>
          <a:p>
            <a:r>
              <a:rPr lang="ru-RU" sz="2000" dirty="0"/>
              <a:t>Операции чтения и записи с регистрами выполняются очень быстро, поскольку они находятся внутри центрального процессора. </a:t>
            </a:r>
          </a:p>
          <a:p>
            <a:r>
              <a:rPr lang="ru-RU" sz="2000" dirty="0"/>
              <a:t>Кэш-память позволяет держать наиболее часто используемые слова внутри центрального процессора и избегать (медленных) обращений к основной памяти.</a:t>
            </a:r>
          </a:p>
          <a:p>
            <a:pPr lvl="1"/>
            <a:r>
              <a:rPr lang="ru-RU" sz="1800" dirty="0" smtClean="0"/>
              <a:t>скорость </a:t>
            </a:r>
            <a:r>
              <a:rPr lang="ru-RU" sz="1800" dirty="0"/>
              <a:t>работы процессора выше скорости </a:t>
            </a:r>
            <a:r>
              <a:rPr lang="ru-RU" sz="1800" dirty="0" smtClean="0"/>
              <a:t>операции </a:t>
            </a:r>
            <a:r>
              <a:rPr lang="ru-RU" sz="1800" dirty="0"/>
              <a:t>обращения к памяти и получения от туда данных</a:t>
            </a:r>
            <a:r>
              <a:rPr lang="ru-RU" sz="1800" dirty="0" smtClean="0"/>
              <a:t>.</a:t>
            </a:r>
          </a:p>
          <a:p>
            <a:pPr lvl="1"/>
            <a:r>
              <a:rPr lang="ru-RU" sz="1800" dirty="0" smtClean="0"/>
              <a:t>За работу Кэш память отвечает специальный контроллер внутри процессора.</a:t>
            </a:r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0" y="5373216"/>
            <a:ext cx="6382519" cy="125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6493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Регистровая память.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548" y="748779"/>
            <a:ext cx="8100900" cy="2395190"/>
          </a:xfrm>
        </p:spPr>
        <p:txBody>
          <a:bodyPr>
            <a:noAutofit/>
          </a:bodyPr>
          <a:lstStyle/>
          <a:p>
            <a:r>
              <a:rPr lang="ru-RU" sz="1800" dirty="0"/>
              <a:t>Каждый процессор для обеспечения гибкости работы имеет набор регистров, отвечающих за определенные настройки процессора (такие как, например, тактовая частота) (</a:t>
            </a:r>
            <a:r>
              <a:rPr lang="ru-RU" sz="1800" b="1" dirty="0"/>
              <a:t>Регистры</a:t>
            </a:r>
            <a:r>
              <a:rPr lang="ru-RU" sz="1800" dirty="0"/>
              <a:t>). </a:t>
            </a:r>
          </a:p>
          <a:p>
            <a:r>
              <a:rPr lang="ru-RU" sz="1800" dirty="0"/>
              <a:t>Один из самых главных регистров – это </a:t>
            </a:r>
            <a:r>
              <a:rPr lang="ru-RU" sz="1800" b="1" dirty="0"/>
              <a:t>счетчик команд</a:t>
            </a:r>
            <a:r>
              <a:rPr lang="ru-RU" sz="1800" dirty="0"/>
              <a:t>, в нем указывается, какая по счету последовательная команда должна быть выполнена в настоящее время. </a:t>
            </a:r>
          </a:p>
          <a:p>
            <a:r>
              <a:rPr lang="ru-RU" sz="1800" dirty="0"/>
              <a:t>Также в процессоре имеются регистры, содержащие код текущей команды и регистры операндов для текущей команды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3" name="Picture 5" descr="Ð Ð¸Ñ. 3.1. Ð ÐµÐ³Ð¸ÑÑÑÑ Ð¿ÑÐ¾ÑÐµÑÑÐ¾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143969"/>
            <a:ext cx="55626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Устройство управления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790575"/>
            <a:ext cx="8100900" cy="5616624"/>
          </a:xfrm>
        </p:spPr>
        <p:txBody>
          <a:bodyPr>
            <a:noAutofit/>
          </a:bodyPr>
          <a:lstStyle/>
          <a:p>
            <a:pPr lvl="0"/>
            <a:r>
              <a:rPr lang="ru-RU" sz="1800" b="1" dirty="0" smtClean="0"/>
              <a:t>Функции устройства управления (УУ)</a:t>
            </a:r>
          </a:p>
          <a:p>
            <a:pPr lvl="0"/>
            <a:r>
              <a:rPr lang="ru-RU" sz="1800" dirty="0" smtClean="0"/>
              <a:t>формирует </a:t>
            </a:r>
            <a:r>
              <a:rPr lang="ru-RU" sz="1800" dirty="0"/>
              <a:t>адрес команды, которая должна быть выполнена </a:t>
            </a:r>
            <a:endParaRPr lang="ru-RU" sz="1800" dirty="0" smtClean="0"/>
          </a:p>
          <a:p>
            <a:pPr lvl="0"/>
            <a:r>
              <a:rPr lang="ru-RU" sz="1800" dirty="0" smtClean="0"/>
              <a:t>выдает </a:t>
            </a:r>
            <a:r>
              <a:rPr lang="ru-RU" sz="1800" dirty="0"/>
              <a:t>управляющий сигнал на чтение содержимого соответствующей ячейки запоминающего устройства (ЗУ</a:t>
            </a:r>
            <a:r>
              <a:rPr lang="ru-RU" sz="1800" dirty="0" smtClean="0"/>
              <a:t>).</a:t>
            </a:r>
          </a:p>
          <a:p>
            <a:pPr lvl="1"/>
            <a:r>
              <a:rPr lang="ru-RU" sz="1600" dirty="0" smtClean="0"/>
              <a:t> </a:t>
            </a:r>
            <a:r>
              <a:rPr lang="ru-RU" sz="1600" dirty="0"/>
              <a:t>Считанная команда передается в УУ. </a:t>
            </a:r>
          </a:p>
          <a:p>
            <a:pPr lvl="0"/>
            <a:r>
              <a:rPr lang="ru-RU" sz="1800" dirty="0"/>
              <a:t>По информации, содержащейся в адресных полях команды, УУ формирует адреса операндов и управляющие сигналы для их чтения из ЗУ и передачи в арифметико-логическое устройство (АЛУ). </a:t>
            </a:r>
          </a:p>
          <a:p>
            <a:pPr lvl="1"/>
            <a:r>
              <a:rPr lang="ru-RU" sz="1600" dirty="0"/>
              <a:t>После считывания операндов УУ по коду операции, содержащемуся в команде, выдает в АЛУ сигналы на выполнение операции. </a:t>
            </a:r>
          </a:p>
          <a:p>
            <a:pPr lvl="0"/>
            <a:r>
              <a:rPr lang="ru-RU" sz="1800" dirty="0"/>
              <a:t>Полученный результат записывается в ЗУ по адресу приемника </a:t>
            </a:r>
            <a:r>
              <a:rPr lang="ru-RU" sz="1800" dirty="0" smtClean="0"/>
              <a:t>результата. </a:t>
            </a:r>
            <a:endParaRPr lang="ru-RU" sz="1800" dirty="0"/>
          </a:p>
          <a:p>
            <a:pPr lvl="0"/>
            <a:r>
              <a:rPr lang="ru-RU" sz="1800" dirty="0"/>
              <a:t>Признаки результата (знак, наличие переполнения, признак нуля и так далее) поступают в </a:t>
            </a:r>
            <a:r>
              <a:rPr lang="ru-RU" sz="1800" dirty="0" smtClean="0"/>
              <a:t>УУ, </a:t>
            </a:r>
            <a:r>
              <a:rPr lang="ru-RU" sz="1800" dirty="0"/>
              <a:t>где записываются в специальный регистр признаков. </a:t>
            </a:r>
          </a:p>
          <a:p>
            <a:pPr lvl="0"/>
            <a:r>
              <a:rPr lang="ru-RU" sz="1800" dirty="0"/>
              <a:t>Эта информация может использоваться при выполнении следующих команд программы, например команд условного перехода.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39614"/>
            <a:ext cx="5301630" cy="144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Арифметико-логическое устройство </a:t>
            </a:r>
            <a:r>
              <a:rPr lang="en-US" sz="2400" b="1" dirty="0" smtClean="0"/>
              <a:t>(ALU)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908720"/>
            <a:ext cx="8100900" cy="5616624"/>
          </a:xfrm>
        </p:spPr>
        <p:txBody>
          <a:bodyPr>
            <a:noAutofit/>
          </a:bodyPr>
          <a:lstStyle/>
          <a:p>
            <a:r>
              <a:rPr lang="ru-RU" sz="1800" dirty="0" smtClean="0"/>
              <a:t>объединяет </a:t>
            </a:r>
            <a:r>
              <a:rPr lang="ru-RU" sz="1800" dirty="0"/>
              <a:t>различные арифметические и логические операции в одном узле. Например, типичное АЛУ может выполнять сложение, вычитание, сравнение величин, операции «И» и «ИЛИ».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780" y="1995835"/>
            <a:ext cx="3384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АЛУ имеет два регистра операндов</a:t>
            </a:r>
            <a:endParaRPr lang="en-US" dirty="0"/>
          </a:p>
          <a:p>
            <a:r>
              <a:rPr lang="ru-RU" dirty="0" smtClean="0"/>
              <a:t>Результат работы АЛУ может быть подан на шины данных или обратно в АЛУ</a:t>
            </a:r>
          </a:p>
          <a:p>
            <a:r>
              <a:rPr lang="ru-RU" dirty="0" smtClean="0"/>
              <a:t>АЛУ имеет ряд флаг, соответствующих определённым событиям, например переполнению.</a:t>
            </a:r>
          </a:p>
          <a:p>
            <a:endParaRPr lang="ru-RU" dirty="0"/>
          </a:p>
          <a:p>
            <a:r>
              <a:rPr lang="ru-RU" dirty="0" smtClean="0"/>
              <a:t>Часто к АЛУ добавляют сопроцессор для работы с числами с плавающей запятой </a:t>
            </a:r>
          </a:p>
        </p:txBody>
      </p:sp>
      <p:pic>
        <p:nvPicPr>
          <p:cNvPr id="23558" name="Picture 6" descr="ÐÐ°ÑÑÐ¸Ð½ÐºÐ¸ Ð¿Ð¾ Ð·Ð°Ð¿ÑÐ¾ÑÑ ÐÐÐ£ ÑÐ¾Ð²ÑÐµÐ¼ÐµÐ½Ð½Ð¾Ð³Ð¾ Ð¿ÑÐ¾ÑÐµÑÑÐ¾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71576"/>
            <a:ext cx="4444755" cy="41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/>
              <a:t>Организация наборов команд процессоров</a:t>
            </a:r>
            <a:r>
              <a:rPr lang="ru-RU" sz="2400" dirty="0"/>
              <a:t>. 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i="1" dirty="0"/>
              <a:t>Программа</a:t>
            </a:r>
            <a:r>
              <a:rPr lang="ru-RU" sz="1800" dirty="0"/>
              <a:t> размещена в памяти команд (ПК). После запуска устройство  управления (УУ) начинает выполнять три действия: </a:t>
            </a:r>
          </a:p>
          <a:p>
            <a:pPr marL="400050" lvl="1" indent="0">
              <a:buNone/>
            </a:pPr>
            <a:r>
              <a:rPr lang="ru-RU" sz="1600" dirty="0"/>
              <a:t>1) последовательную выборку команды из памяти команд; </a:t>
            </a:r>
          </a:p>
          <a:p>
            <a:pPr marL="400050" lvl="1" indent="0">
              <a:buNone/>
            </a:pPr>
            <a:r>
              <a:rPr lang="ru-RU" sz="1600" dirty="0"/>
              <a:t>2) декодирование (интерпретацию) кода команды;</a:t>
            </a:r>
          </a:p>
          <a:p>
            <a:pPr marL="400050" lvl="1" indent="0">
              <a:buNone/>
            </a:pPr>
            <a:r>
              <a:rPr lang="ru-RU" sz="1600" dirty="0"/>
              <a:t>3) выполнение операции, соответствующей </a:t>
            </a:r>
            <a:r>
              <a:rPr lang="ru-RU" sz="1600" dirty="0" smtClean="0"/>
              <a:t>команде </a:t>
            </a:r>
            <a:r>
              <a:rPr lang="ru-RU" sz="1600" dirty="0"/>
              <a:t>в устройстве обработки (ОУ). </a:t>
            </a:r>
          </a:p>
          <a:p>
            <a:r>
              <a:rPr lang="ru-RU" sz="1800" b="1" i="1" dirty="0"/>
              <a:t>Команда или инструкция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dirty="0" err="1"/>
              <a:t>Command</a:t>
            </a:r>
            <a:r>
              <a:rPr lang="ru-RU" sz="1800" dirty="0"/>
              <a:t>, </a:t>
            </a:r>
            <a:r>
              <a:rPr lang="ru-RU" sz="1800" dirty="0" err="1"/>
              <a:t>Instruction</a:t>
            </a:r>
            <a:r>
              <a:rPr lang="ru-RU" sz="1800" dirty="0"/>
              <a:t>) – двоичный код, служащий для настройки программно-управляемого устройства на выполнение заданной операции.</a:t>
            </a:r>
          </a:p>
          <a:p>
            <a:r>
              <a:rPr lang="ru-RU" sz="1800" b="1" i="1" dirty="0"/>
              <a:t>Система команд </a:t>
            </a:r>
            <a:r>
              <a:rPr lang="ru-RU" sz="1800" dirty="0"/>
              <a:t>(</a:t>
            </a:r>
            <a:r>
              <a:rPr lang="ru-RU" sz="1800" dirty="0" err="1"/>
              <a:t>Command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) – совокупность всех команд, допустимых для данного программного управляемого устройства.</a:t>
            </a:r>
          </a:p>
          <a:p>
            <a:r>
              <a:rPr lang="ru-RU" sz="1800" b="1" i="1" dirty="0"/>
              <a:t>Программа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dirty="0" err="1"/>
              <a:t>Program</a:t>
            </a:r>
            <a:r>
              <a:rPr lang="ru-RU" sz="1800" dirty="0"/>
              <a:t>) – последовательность инструкций (команд) и логических условий, реализующих заданный алгоритм.</a:t>
            </a:r>
          </a:p>
          <a:p>
            <a:r>
              <a:rPr lang="ru-RU" sz="1800" b="1" dirty="0"/>
              <a:t>По типам команд процессоры делят на:</a:t>
            </a:r>
            <a:endParaRPr lang="ru-RU" sz="1800" dirty="0"/>
          </a:p>
          <a:p>
            <a:pPr lvl="1"/>
            <a:r>
              <a:rPr lang="en-US" sz="1600" b="1" i="1" dirty="0"/>
              <a:t>CISC</a:t>
            </a:r>
            <a:r>
              <a:rPr lang="en-US" sz="1600" dirty="0"/>
              <a:t> (Complex Instruction Set Computing) </a:t>
            </a:r>
            <a:r>
              <a:rPr lang="ru-RU" sz="1600" dirty="0"/>
              <a:t>с полным на</a:t>
            </a:r>
            <a:r>
              <a:rPr lang="en-US" sz="1600" dirty="0"/>
              <a:t>-</a:t>
            </a:r>
            <a:r>
              <a:rPr lang="ru-RU" sz="1600" dirty="0"/>
              <a:t>бором команд</a:t>
            </a:r>
            <a:r>
              <a:rPr lang="en-US" sz="1600" dirty="0"/>
              <a:t>; </a:t>
            </a:r>
            <a:endParaRPr lang="ru-RU" sz="1600" dirty="0"/>
          </a:p>
          <a:p>
            <a:pPr lvl="1"/>
            <a:r>
              <a:rPr lang="en-US" sz="1600" b="1" i="1" dirty="0"/>
              <a:t>RISC</a:t>
            </a:r>
            <a:r>
              <a:rPr lang="en-US" sz="1600" dirty="0"/>
              <a:t> (Reduced Instruction Set Computing) </a:t>
            </a:r>
            <a:r>
              <a:rPr lang="ru-RU" sz="1600" dirty="0"/>
              <a:t>с </a:t>
            </a:r>
            <a:r>
              <a:rPr lang="ru-RU" sz="1600" dirty="0" smtClean="0"/>
              <a:t>сокращенным </a:t>
            </a:r>
            <a:r>
              <a:rPr lang="ru-RU" sz="1600" dirty="0"/>
              <a:t>набором команд</a:t>
            </a:r>
            <a:r>
              <a:rPr lang="en-US" sz="1600" dirty="0"/>
              <a:t>; </a:t>
            </a:r>
            <a:endParaRPr lang="ru-RU" sz="1600" dirty="0"/>
          </a:p>
          <a:p>
            <a:pPr lvl="1"/>
            <a:r>
              <a:rPr lang="en-US" sz="1600" b="1" i="1" dirty="0" smtClean="0"/>
              <a:t>MISC</a:t>
            </a:r>
            <a:r>
              <a:rPr lang="ru-RU" sz="1600" dirty="0" smtClean="0"/>
              <a:t> (</a:t>
            </a:r>
            <a:r>
              <a:rPr lang="ru-RU" sz="1600" dirty="0" err="1" smtClean="0"/>
              <a:t>Minimal</a:t>
            </a:r>
            <a:r>
              <a:rPr lang="ru-RU" sz="1600" dirty="0" smtClean="0"/>
              <a:t> </a:t>
            </a:r>
            <a:r>
              <a:rPr lang="ru-RU" sz="1600" dirty="0" err="1"/>
              <a:t>Instruction</a:t>
            </a:r>
            <a:r>
              <a:rPr lang="ru-RU" sz="1600" dirty="0"/>
              <a:t> </a:t>
            </a:r>
            <a:r>
              <a:rPr lang="ru-RU" sz="1600" dirty="0" err="1"/>
              <a:t>Set</a:t>
            </a:r>
            <a:r>
              <a:rPr lang="ru-RU" sz="1600" dirty="0"/>
              <a:t> </a:t>
            </a:r>
            <a:r>
              <a:rPr lang="ru-RU" sz="1600" dirty="0" err="1" smtClean="0"/>
              <a:t>Computer</a:t>
            </a:r>
            <a:r>
              <a:rPr lang="ru-RU" sz="1600" dirty="0" smtClean="0"/>
              <a:t>) с </a:t>
            </a:r>
            <a:r>
              <a:rPr lang="ru-RU" sz="1600" dirty="0"/>
              <a:t>минимальным набором </a:t>
            </a:r>
            <a:r>
              <a:rPr lang="ru-RU" sz="1600" dirty="0" smtClean="0"/>
              <a:t>команд;</a:t>
            </a:r>
            <a:endParaRPr lang="ru-RU" sz="1600" dirty="0"/>
          </a:p>
          <a:p>
            <a:pPr lvl="1"/>
            <a:r>
              <a:rPr lang="en-US" sz="1600" b="1" i="1" dirty="0" smtClean="0"/>
              <a:t>VLIW</a:t>
            </a:r>
            <a:r>
              <a:rPr lang="ru-RU" sz="1600" b="1" i="1" dirty="0" smtClean="0"/>
              <a:t> (</a:t>
            </a:r>
            <a:r>
              <a:rPr lang="ru-RU" sz="1600" dirty="0" err="1" smtClean="0"/>
              <a:t>Very</a:t>
            </a:r>
            <a:r>
              <a:rPr lang="ru-RU" sz="1600" dirty="0" smtClean="0"/>
              <a:t> </a:t>
            </a:r>
            <a:r>
              <a:rPr lang="ru-RU" sz="1600" dirty="0" err="1"/>
              <a:t>Long</a:t>
            </a:r>
            <a:r>
              <a:rPr lang="ru-RU" sz="1600" dirty="0"/>
              <a:t> </a:t>
            </a:r>
            <a:r>
              <a:rPr lang="ru-RU" sz="1600" dirty="0" err="1"/>
              <a:t>Instruction</a:t>
            </a:r>
            <a:r>
              <a:rPr lang="ru-RU" sz="1600" dirty="0"/>
              <a:t> </a:t>
            </a:r>
            <a:r>
              <a:rPr lang="ru-RU" sz="1600" dirty="0" err="1" smtClean="0"/>
              <a:t>Word</a:t>
            </a:r>
            <a:r>
              <a:rPr lang="ru-RU" sz="1600" dirty="0" smtClean="0"/>
              <a:t>) (одна команда выполняется параллельно на нескольких процессорах). 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CI</a:t>
            </a:r>
            <a:r>
              <a:rPr lang="en-US" sz="2400" b="1" dirty="0" smtClean="0"/>
              <a:t>S</a:t>
            </a:r>
            <a:r>
              <a:rPr lang="ru-RU" sz="2400" b="1" dirty="0" smtClean="0"/>
              <a:t>C </a:t>
            </a:r>
            <a:r>
              <a:rPr lang="ru-RU" sz="2400" b="1" dirty="0"/>
              <a:t>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CISC (англ. </a:t>
            </a:r>
            <a:r>
              <a:rPr lang="ru-RU" sz="1800" dirty="0" err="1"/>
              <a:t>Complex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— «компьютер с полным набором команд») – полная система команд, подразумевает, что все необходимые для машинного языка команды выполняются на аппаратном уровне.  </a:t>
            </a:r>
            <a:endParaRPr lang="ru-RU" sz="1800" dirty="0" smtClean="0"/>
          </a:p>
          <a:p>
            <a:pPr marL="0" lvl="1" indent="0">
              <a:buNone/>
            </a:pPr>
            <a:r>
              <a:rPr lang="ru-RU" sz="1600" dirty="0" smtClean="0"/>
              <a:t>Самый </a:t>
            </a:r>
            <a:r>
              <a:rPr lang="ru-RU" sz="1600" dirty="0"/>
              <a:t>яркий пример CISC архитектуры — это x86 (он же IA-32) и x86_64 (он же AMD64).</a:t>
            </a:r>
          </a:p>
          <a:p>
            <a:r>
              <a:rPr lang="ru-RU" sz="1800" dirty="0" smtClean="0"/>
              <a:t>нефиксированная  длина </a:t>
            </a:r>
            <a:r>
              <a:rPr lang="ru-RU" sz="1800" dirty="0"/>
              <a:t>команд, </a:t>
            </a:r>
            <a:endParaRPr lang="ru-RU" sz="1800" dirty="0" smtClean="0"/>
          </a:p>
          <a:p>
            <a:r>
              <a:rPr lang="ru-RU" sz="1800" dirty="0" smtClean="0"/>
              <a:t>небольшое число </a:t>
            </a:r>
            <a:r>
              <a:rPr lang="ru-RU" sz="1800" dirty="0"/>
              <a:t>регистров, многие из которых выполняют строго определенную функцию.</a:t>
            </a:r>
          </a:p>
          <a:p>
            <a:r>
              <a:rPr lang="ru-RU" sz="1800" dirty="0" smtClean="0"/>
              <a:t>одна </a:t>
            </a:r>
            <a:r>
              <a:rPr lang="ru-RU" sz="1800" dirty="0"/>
              <a:t>команда может быть заменена ей аналогичной, либо группой команд, выполняющих ту же функцию. </a:t>
            </a:r>
          </a:p>
          <a:p>
            <a:r>
              <a:rPr lang="en-US" sz="1800" dirty="0" smtClean="0"/>
              <a:t>CSIC </a:t>
            </a:r>
            <a:r>
              <a:rPr lang="ru-RU" sz="1800" dirty="0"/>
              <a:t>и </a:t>
            </a:r>
            <a:r>
              <a:rPr lang="en-US" sz="1800" dirty="0"/>
              <a:t>RISC </a:t>
            </a:r>
            <a:r>
              <a:rPr lang="ru-RU" sz="1800" dirty="0"/>
              <a:t>процессоры несовместимы.</a:t>
            </a:r>
          </a:p>
          <a:p>
            <a:r>
              <a:rPr lang="en-US" sz="1800" dirty="0"/>
              <a:t>CISC </a:t>
            </a:r>
            <a:r>
              <a:rPr lang="ru-RU" sz="1800" dirty="0"/>
              <a:t>система команд исторически появилась первой, по этому большинство  процессоров </a:t>
            </a:r>
            <a:r>
              <a:rPr lang="en-US" sz="1800" dirty="0"/>
              <a:t>CISC</a:t>
            </a:r>
            <a:r>
              <a:rPr lang="ru-RU" sz="1800" dirty="0"/>
              <a:t>.</a:t>
            </a:r>
          </a:p>
          <a:p>
            <a:pPr lvl="1"/>
            <a:r>
              <a:rPr lang="ru-RU" sz="1600" dirty="0"/>
              <a:t>Процессоры </a:t>
            </a:r>
            <a:r>
              <a:rPr lang="ru-RU" sz="1600" dirty="0" err="1"/>
              <a:t>Intel</a:t>
            </a:r>
            <a:r>
              <a:rPr lang="ru-RU" sz="1600" dirty="0"/>
              <a:t>, начиная с процессора 486, содержат RISC-ядро, которое выполняет самые простые (и обычно самые распространенные) команды за один цикл тракта данных, а по обычной технологии CISC интерпретируются более сложные команды. В результате обычные команды выполняются быстро, а более сложные и редкие — медленно. </a:t>
            </a:r>
            <a:endParaRPr lang="ru-RU" sz="1600" dirty="0" smtClean="0"/>
          </a:p>
          <a:p>
            <a:pPr lvl="1"/>
            <a:r>
              <a:rPr lang="ru-RU" sz="1600" dirty="0" smtClean="0"/>
              <a:t>на </a:t>
            </a:r>
            <a:r>
              <a:rPr lang="ru-RU" sz="1600" dirty="0"/>
              <a:t>выполнение даже самой короткой команды из системы CISC обычно тратится 4 </a:t>
            </a:r>
            <a:r>
              <a:rPr lang="ru-RU" sz="1600" dirty="0" smtClean="0"/>
              <a:t>такта.</a:t>
            </a:r>
            <a:endParaRPr lang="ru-RU" sz="1600" dirty="0"/>
          </a:p>
          <a:p>
            <a:pPr lvl="1"/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en-US" sz="2400" b="1" dirty="0" smtClean="0"/>
              <a:t>RISC</a:t>
            </a:r>
            <a:r>
              <a:rPr lang="ru-RU" sz="2400" b="1" dirty="0" smtClean="0"/>
              <a:t> </a:t>
            </a:r>
            <a:r>
              <a:rPr lang="ru-RU" sz="2400" b="1" dirty="0"/>
              <a:t>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RISC (англ. </a:t>
            </a:r>
            <a:r>
              <a:rPr lang="ru-RU" sz="1800" dirty="0" err="1"/>
              <a:t>Reduced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— «компьютер с сокращённым набором команд») — архитектура процессора, в котором быстродействие увеличивается за счёт упрощения </a:t>
            </a:r>
            <a:r>
              <a:rPr lang="ru-RU" sz="1800" dirty="0" smtClean="0"/>
              <a:t>инструкций декодирование </a:t>
            </a:r>
            <a:r>
              <a:rPr lang="ru-RU" sz="1800" dirty="0"/>
              <a:t>становится более простым, а время выполнения — меньшим. </a:t>
            </a:r>
            <a:r>
              <a:rPr lang="en-US" sz="1800" dirty="0" smtClean="0"/>
              <a:t>	</a:t>
            </a:r>
            <a:endParaRPr lang="ru-RU" sz="1800" dirty="0" smtClean="0"/>
          </a:p>
          <a:p>
            <a:pPr marL="400050" lvl="1" indent="0">
              <a:buNone/>
            </a:pPr>
            <a:r>
              <a:rPr lang="ru-RU" sz="1600" dirty="0" smtClean="0"/>
              <a:t>Первые RISC-процессоры не имели даже инструкций умножения и  деления и не поддерживали работу с числами с плавающей запятой.</a:t>
            </a:r>
          </a:p>
          <a:p>
            <a:pPr marL="400050" lvl="1" indent="0">
              <a:buNone/>
            </a:pPr>
            <a:r>
              <a:rPr lang="ru-RU" sz="1600" dirty="0"/>
              <a:t>Примеры </a:t>
            </a:r>
            <a:r>
              <a:rPr lang="en-US" sz="1600" dirty="0"/>
              <a:t>RISC</a:t>
            </a:r>
            <a:r>
              <a:rPr lang="ru-RU" sz="1600" dirty="0"/>
              <a:t>-архитектур: </a:t>
            </a:r>
            <a:r>
              <a:rPr lang="en-US" sz="1600" dirty="0"/>
              <a:t>PowerPC</a:t>
            </a:r>
            <a:r>
              <a:rPr lang="ru-RU" sz="1600" dirty="0"/>
              <a:t>, серия архитектур </a:t>
            </a:r>
            <a:r>
              <a:rPr lang="en-US" sz="1600" dirty="0"/>
              <a:t>ARM</a:t>
            </a:r>
            <a:r>
              <a:rPr lang="ru-RU" sz="1600" dirty="0"/>
              <a:t> (</a:t>
            </a:r>
            <a:r>
              <a:rPr lang="en-US" sz="1600" dirty="0"/>
              <a:t>ARM</a:t>
            </a:r>
            <a:r>
              <a:rPr lang="ru-RU" sz="1600" dirty="0"/>
              <a:t>7, </a:t>
            </a:r>
            <a:r>
              <a:rPr lang="en-US" sz="1600" dirty="0"/>
              <a:t>ARM</a:t>
            </a:r>
            <a:r>
              <a:rPr lang="ru-RU" sz="1600" dirty="0"/>
              <a:t>9, </a:t>
            </a:r>
            <a:r>
              <a:rPr lang="en-US" sz="1600" dirty="0"/>
              <a:t>ARM</a:t>
            </a:r>
            <a:r>
              <a:rPr lang="ru-RU" sz="1600" dirty="0"/>
              <a:t>11, </a:t>
            </a:r>
            <a:r>
              <a:rPr lang="en-US" sz="1600" dirty="0"/>
              <a:t>Cortex</a:t>
            </a:r>
            <a:r>
              <a:rPr lang="ru-RU" sz="1600" dirty="0"/>
              <a:t>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800" dirty="0" smtClean="0"/>
              <a:t>архитектура </a:t>
            </a:r>
            <a:r>
              <a:rPr lang="ru-RU" sz="1800" dirty="0"/>
              <a:t>имеет постоянную длину команды, </a:t>
            </a:r>
            <a:endParaRPr lang="ru-RU" sz="1800" dirty="0" smtClean="0"/>
          </a:p>
          <a:p>
            <a:pPr marL="742950" lvl="2" indent="-342900"/>
            <a:r>
              <a:rPr lang="ru-RU" sz="1600" dirty="0"/>
              <a:t>Позволяет работать параллельно и </a:t>
            </a:r>
            <a:r>
              <a:rPr lang="ru-RU" sz="1600" dirty="0" smtClean="0"/>
              <a:t>конвейером </a:t>
            </a:r>
            <a:r>
              <a:rPr lang="ru-RU" sz="1600" dirty="0"/>
              <a:t>(то есть выполнять больше одной команды за </a:t>
            </a:r>
            <a:r>
              <a:rPr lang="ru-RU" sz="1600" dirty="0" smtClean="0"/>
              <a:t>один </a:t>
            </a:r>
            <a:r>
              <a:rPr lang="ru-RU" sz="1600" dirty="0"/>
              <a:t>такт</a:t>
            </a:r>
            <a:r>
              <a:rPr lang="ru-RU" sz="1600" dirty="0" smtClean="0"/>
              <a:t>)</a:t>
            </a:r>
            <a:endParaRPr lang="ru-RU" sz="1600" dirty="0"/>
          </a:p>
          <a:p>
            <a:r>
              <a:rPr lang="ru-RU" sz="1800" dirty="0" smtClean="0"/>
              <a:t>меньшее </a:t>
            </a:r>
            <a:r>
              <a:rPr lang="ru-RU" sz="1800" dirty="0"/>
              <a:t>количество схожих инструкций, </a:t>
            </a:r>
            <a:endParaRPr lang="ru-RU" sz="1800" dirty="0" smtClean="0"/>
          </a:p>
          <a:p>
            <a:r>
              <a:rPr lang="ru-RU" sz="1800" dirty="0" smtClean="0"/>
              <a:t>большее </a:t>
            </a:r>
            <a:r>
              <a:rPr lang="ru-RU" sz="1800" dirty="0"/>
              <a:t>количество регистров. </a:t>
            </a:r>
            <a:endParaRPr lang="ru-RU" sz="1800" dirty="0" smtClean="0"/>
          </a:p>
          <a:p>
            <a:r>
              <a:rPr lang="ru-RU" sz="1800" dirty="0" smtClean="0"/>
              <a:t>содержат </a:t>
            </a:r>
            <a:r>
              <a:rPr lang="ru-RU" sz="1800" dirty="0"/>
              <a:t>набор только простых, чаше всего встречающихся в программах </a:t>
            </a:r>
            <a:r>
              <a:rPr lang="ru-RU" sz="1800" dirty="0" smtClean="0"/>
              <a:t>команд </a:t>
            </a:r>
            <a:r>
              <a:rPr lang="ru-RU" sz="1800" dirty="0"/>
              <a:t>(по правилу 20-80</a:t>
            </a:r>
            <a:r>
              <a:rPr lang="ru-RU" sz="1800" dirty="0" smtClean="0"/>
              <a:t>) </a:t>
            </a:r>
          </a:p>
          <a:p>
            <a:r>
              <a:rPr lang="ru-RU" sz="1800" dirty="0" smtClean="0"/>
              <a:t>Основной </a:t>
            </a:r>
            <a:r>
              <a:rPr lang="ru-RU" sz="1800" dirty="0"/>
              <a:t>недостаток RISC архитектуры —   необходимость моделирования сложных команд</a:t>
            </a:r>
            <a:r>
              <a:rPr lang="ru-RU" sz="1800" dirty="0" smtClean="0"/>
              <a:t>.</a:t>
            </a:r>
          </a:p>
          <a:p>
            <a:pPr lvl="1"/>
            <a:r>
              <a:rPr lang="ru-RU" sz="1600" dirty="0" smtClean="0"/>
              <a:t>Сборка сложных команд производится автоматическая из </a:t>
            </a:r>
            <a:r>
              <a:rPr lang="ru-RU" sz="1600" dirty="0"/>
              <a:t>простых. </a:t>
            </a:r>
            <a:endParaRPr lang="ru-RU" sz="1600" dirty="0" smtClean="0"/>
          </a:p>
          <a:p>
            <a:pPr lvl="1"/>
            <a:endParaRPr lang="ru-RU" sz="14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en-US" sz="2400" b="1" dirty="0"/>
              <a:t>M</a:t>
            </a:r>
            <a:r>
              <a:rPr lang="en-US" sz="2400" b="1" dirty="0" smtClean="0"/>
              <a:t>ISC</a:t>
            </a:r>
            <a:r>
              <a:rPr lang="ru-RU" sz="2400" b="1" dirty="0" smtClean="0"/>
              <a:t> </a:t>
            </a:r>
            <a:r>
              <a:rPr lang="ru-RU" sz="2400" b="1" dirty="0"/>
              <a:t>система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MISC (англ. </a:t>
            </a:r>
            <a:r>
              <a:rPr lang="ru-RU" sz="1800" dirty="0" err="1"/>
              <a:t>Minimal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Set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— «компьютер с минимальным набором команд»).</a:t>
            </a:r>
          </a:p>
          <a:p>
            <a:r>
              <a:rPr lang="ru-RU" sz="1800" dirty="0" smtClean="0"/>
              <a:t>более </a:t>
            </a:r>
            <a:r>
              <a:rPr lang="ru-RU" sz="1800" dirty="0"/>
              <a:t>простая </a:t>
            </a:r>
            <a:r>
              <a:rPr lang="ru-RU" sz="1800" dirty="0" smtClean="0"/>
              <a:t>архитектура чем </a:t>
            </a:r>
            <a:r>
              <a:rPr lang="en-US" sz="1800" dirty="0" smtClean="0"/>
              <a:t>RISC</a:t>
            </a:r>
            <a:r>
              <a:rPr lang="ru-RU" sz="1800" dirty="0" smtClean="0"/>
              <a:t>, </a:t>
            </a:r>
            <a:r>
              <a:rPr lang="ru-RU" sz="1800" dirty="0"/>
              <a:t>используемая в первую очередь для </a:t>
            </a:r>
            <a:r>
              <a:rPr lang="ru-RU" sz="1800" dirty="0" smtClean="0"/>
              <a:t>большего </a:t>
            </a:r>
            <a:r>
              <a:rPr lang="ru-RU" sz="1800" dirty="0"/>
              <a:t>уменьшения итоговой цены и энергопотребления процессора. </a:t>
            </a:r>
            <a:endParaRPr lang="ru-RU" sz="1800" dirty="0" smtClean="0"/>
          </a:p>
          <a:p>
            <a:r>
              <a:rPr lang="ru-RU" sz="1800" dirty="0" smtClean="0"/>
              <a:t>Архитектура </a:t>
            </a:r>
            <a:r>
              <a:rPr lang="ru-RU" sz="1800" dirty="0"/>
              <a:t>MISC строится на стековой вычислительной модели с ограниченным числом команд (примерно 20—30 команд</a:t>
            </a:r>
            <a:r>
              <a:rPr lang="ru-RU" sz="1800" dirty="0" smtClean="0"/>
              <a:t>).</a:t>
            </a:r>
          </a:p>
          <a:p>
            <a:pPr marL="742950" lvl="2" indent="-342900"/>
            <a:r>
              <a:rPr lang="ru-RU" sz="1600" dirty="0"/>
              <a:t>Может содержать в себе блок RISC, обрабатывающий в себе от 10 базовых команд </a:t>
            </a:r>
            <a:r>
              <a:rPr lang="ru-RU" sz="1600" dirty="0" smtClean="0"/>
              <a:t>(+, —, /, *, </a:t>
            </a:r>
            <a:r>
              <a:rPr lang="ru-RU" sz="1600" dirty="0" err="1" smtClean="0"/>
              <a:t>if</a:t>
            </a:r>
            <a:r>
              <a:rPr lang="ru-RU" sz="1600" dirty="0" smtClean="0"/>
              <a:t>, </a:t>
            </a:r>
            <a:r>
              <a:rPr lang="ru-RU" sz="1600" dirty="0" err="1" smtClean="0"/>
              <a:t>else</a:t>
            </a:r>
            <a:r>
              <a:rPr lang="ru-RU" sz="1600" dirty="0" smtClean="0"/>
              <a:t> &amp; </a:t>
            </a:r>
            <a:r>
              <a:rPr lang="ru-RU" sz="1600" dirty="0" err="1" smtClean="0"/>
              <a:t>etc</a:t>
            </a:r>
            <a:r>
              <a:rPr lang="ru-RU" sz="1600" dirty="0" smtClean="0"/>
              <a:t>), из которых формируются более сложные операции над значениями, методом ветвления полученных результатов в ПЗУ. </a:t>
            </a:r>
            <a:endParaRPr lang="ru-RU" sz="1600" dirty="0"/>
          </a:p>
          <a:p>
            <a:r>
              <a:rPr lang="ru-RU" sz="1800" dirty="0" smtClean="0"/>
              <a:t>Используется </a:t>
            </a:r>
            <a:r>
              <a:rPr lang="ru-RU" sz="1800" dirty="0"/>
              <a:t>в </a:t>
            </a:r>
            <a:r>
              <a:rPr lang="ru-RU" sz="1800" dirty="0" err="1"/>
              <a:t>IoT</a:t>
            </a:r>
            <a:r>
              <a:rPr lang="ru-RU" sz="1800" dirty="0"/>
              <a:t>-сегменте и недорогих компьютерах, например, роутерах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Недостаток - сложность </a:t>
            </a:r>
            <a:r>
              <a:rPr lang="ru-RU" sz="1800" dirty="0"/>
              <a:t>написания программ под различные процессоры. </a:t>
            </a:r>
            <a:endParaRPr lang="ru-RU" sz="1800" dirty="0" smtClean="0"/>
          </a:p>
          <a:p>
            <a:pPr lvl="1"/>
            <a:r>
              <a:rPr lang="ru-RU" sz="1600" dirty="0" smtClean="0"/>
              <a:t>Все </a:t>
            </a:r>
            <a:r>
              <a:rPr lang="ru-RU" sz="1600" dirty="0"/>
              <a:t>нюансы по подбору методов вычисления и оптимизаций возлагались на плечи программистов. 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VLIW</a:t>
            </a:r>
            <a:r>
              <a:rPr lang="ru-RU" sz="2400" dirty="0" smtClean="0"/>
              <a:t> </a:t>
            </a:r>
            <a:r>
              <a:rPr lang="ru-RU" sz="2400" b="1" dirty="0" smtClean="0"/>
              <a:t>система </a:t>
            </a:r>
            <a:r>
              <a:rPr lang="ru-RU" sz="2400" b="1" dirty="0"/>
              <a:t>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1009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VLIW (англ. </a:t>
            </a:r>
            <a:r>
              <a:rPr lang="ru-RU" sz="1800" dirty="0" err="1"/>
              <a:t>Very</a:t>
            </a:r>
            <a:r>
              <a:rPr lang="ru-RU" sz="1800" dirty="0"/>
              <a:t> </a:t>
            </a:r>
            <a:r>
              <a:rPr lang="ru-RU" sz="1800" dirty="0" err="1"/>
              <a:t>Long</a:t>
            </a:r>
            <a:r>
              <a:rPr lang="ru-RU" sz="1800" dirty="0"/>
              <a:t> </a:t>
            </a:r>
            <a:r>
              <a:rPr lang="ru-RU" sz="1800" dirty="0" err="1"/>
              <a:t>Instruction</a:t>
            </a:r>
            <a:r>
              <a:rPr lang="ru-RU" sz="1800" dirty="0"/>
              <a:t> </a:t>
            </a:r>
            <a:r>
              <a:rPr lang="ru-RU" sz="1800" dirty="0" err="1"/>
              <a:t>Word</a:t>
            </a:r>
            <a:r>
              <a:rPr lang="ru-RU" sz="1800" dirty="0"/>
              <a:t> — «очень длинная машинная команда») — архитектура процессоров с несколькими вычислительными </a:t>
            </a:r>
            <a:r>
              <a:rPr lang="ru-RU" sz="1800" dirty="0" smtClean="0"/>
              <a:t>устройствами</a:t>
            </a:r>
          </a:p>
          <a:p>
            <a:pPr marL="0" lvl="1" indent="0">
              <a:buNone/>
            </a:pPr>
            <a:r>
              <a:rPr lang="ru-RU" sz="1400" dirty="0"/>
              <a:t>Архитектура </a:t>
            </a:r>
            <a:r>
              <a:rPr lang="en-US" sz="1400" dirty="0"/>
              <a:t>VLIW </a:t>
            </a:r>
            <a:r>
              <a:rPr lang="ru-RU" sz="1400" dirty="0"/>
              <a:t>в терминах </a:t>
            </a:r>
            <a:r>
              <a:rPr lang="en-US" sz="1400" dirty="0"/>
              <a:t>Intel </a:t>
            </a:r>
            <a:r>
              <a:rPr lang="ru-RU" sz="1400" dirty="0"/>
              <a:t>называется EPIC (на самом деле </a:t>
            </a:r>
            <a:r>
              <a:rPr lang="en-US" sz="1400" dirty="0"/>
              <a:t>EPIC </a:t>
            </a:r>
            <a:r>
              <a:rPr lang="ru-RU" sz="1400" dirty="0"/>
              <a:t>имеет отличия в организации параллелизма</a:t>
            </a:r>
            <a:r>
              <a:rPr lang="ru-RU" sz="1400" dirty="0" smtClean="0"/>
              <a:t>).</a:t>
            </a:r>
            <a:endParaRPr lang="ru-RU" sz="1800" dirty="0"/>
          </a:p>
          <a:p>
            <a:pPr marL="0" lvl="1" indent="0">
              <a:buNone/>
            </a:pPr>
            <a:r>
              <a:rPr lang="ru-RU" sz="1600" dirty="0" smtClean="0"/>
              <a:t>Примеры </a:t>
            </a:r>
            <a:r>
              <a:rPr lang="ru-RU" sz="1600" dirty="0"/>
              <a:t>архитектуры: </a:t>
            </a:r>
            <a:r>
              <a:rPr lang="ru-RU" sz="1600" dirty="0" err="1"/>
              <a:t>Intel</a:t>
            </a:r>
            <a:r>
              <a:rPr lang="ru-RU" sz="1600" dirty="0"/>
              <a:t> </a:t>
            </a:r>
            <a:r>
              <a:rPr lang="ru-RU" sz="1600" dirty="0" err="1"/>
              <a:t>Itanium</a:t>
            </a:r>
            <a:r>
              <a:rPr lang="ru-RU" sz="1600" dirty="0"/>
              <a:t> (серверные процессоры </a:t>
            </a:r>
            <a:r>
              <a:rPr lang="en-US" sz="1600" dirty="0"/>
              <a:t>Intel Core</a:t>
            </a:r>
            <a:r>
              <a:rPr lang="ru-RU" sz="1600" dirty="0"/>
              <a:t>, архитектура </a:t>
            </a:r>
            <a:r>
              <a:rPr lang="en-US" sz="1600" dirty="0"/>
              <a:t>IA</a:t>
            </a:r>
            <a:r>
              <a:rPr lang="ru-RU" sz="1600" dirty="0"/>
              <a:t>-64), Эльбрус-3.</a:t>
            </a:r>
          </a:p>
          <a:p>
            <a:r>
              <a:rPr lang="ru-RU" sz="1800" dirty="0" smtClean="0"/>
              <a:t>одна </a:t>
            </a:r>
            <a:r>
              <a:rPr lang="ru-RU" sz="1800" dirty="0"/>
              <a:t>инструкция процессора содержит несколько операций, которые должны выполняться параллельно.</a:t>
            </a:r>
          </a:p>
          <a:p>
            <a:pPr lvl="1"/>
            <a:r>
              <a:rPr lang="ru-RU" sz="1600" dirty="0"/>
              <a:t>По сути является архитектурой CISC со своим аналогом спекулятивного исполнения команд, </a:t>
            </a:r>
            <a:r>
              <a:rPr lang="ru-RU" sz="1600" dirty="0" smtClean="0"/>
              <a:t>спекуляция </a:t>
            </a:r>
            <a:r>
              <a:rPr lang="ru-RU" sz="1600" dirty="0"/>
              <a:t>выполняется во время </a:t>
            </a:r>
            <a:r>
              <a:rPr lang="ru-RU" sz="1600" dirty="0" smtClean="0"/>
              <a:t>компиляции</a:t>
            </a:r>
            <a:r>
              <a:rPr lang="ru-RU" sz="1400" dirty="0"/>
              <a:t>.</a:t>
            </a:r>
            <a:endParaRPr lang="en-US" sz="1400" dirty="0" smtClean="0"/>
          </a:p>
          <a:p>
            <a:r>
              <a:rPr lang="ru-RU" sz="1800" dirty="0" smtClean="0"/>
              <a:t>Компиляторы </a:t>
            </a:r>
            <a:r>
              <a:rPr lang="ru-RU" sz="1800" dirty="0"/>
              <a:t>для процессоров этой архитектуры сильно привязаны к конкретным процессорам. </a:t>
            </a:r>
            <a:endParaRPr lang="ru-RU" sz="1800" dirty="0" smtClean="0"/>
          </a:p>
          <a:p>
            <a:pPr lvl="1"/>
            <a:r>
              <a:rPr lang="ru-RU" sz="1600" dirty="0" smtClean="0"/>
              <a:t>Например</a:t>
            </a:r>
            <a:r>
              <a:rPr lang="ru-RU" sz="1600" dirty="0"/>
              <a:t>, в следующем поколении максимальная длина «очень длинной команды» может из условных 256 бит стать 512 бит, и </a:t>
            </a:r>
            <a:r>
              <a:rPr lang="ru-RU" sz="1600" dirty="0" smtClean="0"/>
              <a:t>исчезнет совместимость.</a:t>
            </a:r>
            <a:endParaRPr lang="ru-RU" sz="1600" dirty="0"/>
          </a:p>
          <a:p>
            <a:pPr lvl="1"/>
            <a:r>
              <a:rPr lang="ru-RU" sz="1600" dirty="0" smtClean="0"/>
              <a:t>Ключевым </a:t>
            </a:r>
            <a:r>
              <a:rPr lang="ru-RU" sz="1600" dirty="0"/>
              <a:t>отличием от </a:t>
            </a:r>
            <a:r>
              <a:rPr lang="ru-RU" sz="1600" dirty="0" err="1"/>
              <a:t>суперскалярных</a:t>
            </a:r>
            <a:r>
              <a:rPr lang="ru-RU" sz="1600" dirty="0"/>
              <a:t> CISC-процессоров является то, что для них загрузкой исполнительных устройств занимается часть процессора (планировщик), </a:t>
            </a:r>
            <a:r>
              <a:rPr lang="ru-RU" sz="1600" dirty="0" smtClean="0"/>
              <a:t>а загрузкой </a:t>
            </a:r>
            <a:r>
              <a:rPr lang="ru-RU" sz="1600" dirty="0"/>
              <a:t>вычислительных устройств для VLIW-процессора занимается компилятор, на что отводится существенно больше времени (качество загрузки и, соответственно, производительность теоретически </a:t>
            </a:r>
            <a:r>
              <a:rPr lang="ru-RU" sz="1600" dirty="0" smtClean="0"/>
              <a:t>выше</a:t>
            </a:r>
            <a:r>
              <a:rPr lang="ru-RU" sz="1600" dirty="0"/>
              <a:t>).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Архитектуры по степени параллелизма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261029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Классификация </a:t>
            </a:r>
            <a:r>
              <a:rPr lang="ru-RU" sz="1600" dirty="0" err="1"/>
              <a:t>Флинна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SISD</a:t>
            </a:r>
            <a:r>
              <a:rPr lang="ru-RU" sz="1600" dirty="0"/>
              <a:t> – скалярные процессоры</a:t>
            </a:r>
          </a:p>
          <a:p>
            <a:pPr marL="0" indent="0">
              <a:buNone/>
            </a:pPr>
            <a:r>
              <a:rPr lang="en-US" sz="1600" dirty="0"/>
              <a:t>MISD</a:t>
            </a:r>
            <a:r>
              <a:rPr lang="ru-RU" sz="1600" dirty="0"/>
              <a:t> – конвейерная архитектура</a:t>
            </a:r>
          </a:p>
          <a:p>
            <a:pPr marL="0" indent="0">
              <a:buNone/>
            </a:pPr>
            <a:r>
              <a:rPr lang="en-US" sz="1600" dirty="0"/>
              <a:t>SIMD</a:t>
            </a:r>
            <a:r>
              <a:rPr lang="ru-RU" sz="1600" dirty="0"/>
              <a:t> – векторная и </a:t>
            </a:r>
            <a:r>
              <a:rPr lang="ru-RU" sz="1600" dirty="0" err="1"/>
              <a:t>суперскалярная</a:t>
            </a:r>
            <a:r>
              <a:rPr lang="ru-RU" sz="1600" dirty="0"/>
              <a:t> архитектуры</a:t>
            </a:r>
          </a:p>
          <a:p>
            <a:pPr marL="0" indent="0">
              <a:buNone/>
            </a:pPr>
            <a:r>
              <a:rPr lang="en-US" sz="1600" dirty="0"/>
              <a:t>MIMD</a:t>
            </a:r>
            <a:r>
              <a:rPr lang="ru-RU" sz="1600" dirty="0"/>
              <a:t> – многопроцессорные и многомашинные архитектуры</a:t>
            </a:r>
          </a:p>
          <a:p>
            <a:pPr marL="0" indent="0">
              <a:buNone/>
            </a:pPr>
            <a:r>
              <a:rPr lang="en-US" sz="1600" dirty="0" smtClean="0"/>
              <a:t>UMA— </a:t>
            </a:r>
            <a:r>
              <a:rPr lang="en-US" sz="1600" dirty="0" err="1"/>
              <a:t>архитектура</a:t>
            </a:r>
            <a:r>
              <a:rPr lang="en-US" sz="1600" dirty="0"/>
              <a:t> с </a:t>
            </a:r>
            <a:r>
              <a:rPr lang="en-US" sz="1600" dirty="0" err="1"/>
              <a:t>однородным</a:t>
            </a:r>
            <a:r>
              <a:rPr lang="en-US" sz="1600" dirty="0"/>
              <a:t> </a:t>
            </a:r>
            <a:r>
              <a:rPr lang="en-US" sz="1600" dirty="0" err="1"/>
              <a:t>доступом</a:t>
            </a:r>
            <a:r>
              <a:rPr lang="en-US" sz="1600" dirty="0"/>
              <a:t> к </a:t>
            </a:r>
            <a:r>
              <a:rPr lang="en-US" sz="1600" dirty="0" err="1" smtClean="0"/>
              <a:t>памяти</a:t>
            </a:r>
            <a:r>
              <a:rPr lang="en-US" sz="1600" dirty="0" smtClean="0"/>
              <a:t> </a:t>
            </a:r>
            <a:r>
              <a:rPr lang="ru-RU" sz="1600" dirty="0" smtClean="0"/>
              <a:t>(с симметричным) </a:t>
            </a:r>
            <a:r>
              <a:rPr lang="en-US" sz="1600" dirty="0"/>
              <a:t> 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NUMA - </a:t>
            </a:r>
            <a:r>
              <a:rPr lang="ru-RU" sz="1600" dirty="0" smtClean="0"/>
              <a:t>с </a:t>
            </a:r>
            <a:r>
              <a:rPr lang="ru-RU" sz="1600" dirty="0"/>
              <a:t>неоднородным доступом к памяти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COMA - </a:t>
            </a:r>
            <a:r>
              <a:rPr lang="ru-RU" sz="1600" dirty="0"/>
              <a:t>с доступом только к </a:t>
            </a:r>
            <a:r>
              <a:rPr lang="ru-RU" sz="1600" dirty="0" smtClean="0"/>
              <a:t>кэш-памяти</a:t>
            </a: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16" y="1128936"/>
            <a:ext cx="5916963" cy="413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445224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МРР— </a:t>
            </a:r>
            <a:r>
              <a:rPr lang="ru-RU" sz="1600" dirty="0"/>
              <a:t>процессоры с массовым </a:t>
            </a:r>
            <a:r>
              <a:rPr lang="ru-RU" sz="1600" dirty="0" smtClean="0"/>
              <a:t>параллелизмом</a:t>
            </a:r>
            <a:endParaRPr lang="en-US" sz="1600" dirty="0" smtClean="0"/>
          </a:p>
          <a:p>
            <a:r>
              <a:rPr lang="en-US" sz="1600" dirty="0" smtClean="0"/>
              <a:t>COW – </a:t>
            </a:r>
            <a:r>
              <a:rPr lang="ru-RU" sz="1600" dirty="0" smtClean="0"/>
              <a:t>кластеры рабочих станций.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356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Понятие процессор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Процессор</a:t>
            </a:r>
            <a:r>
              <a:rPr lang="ru-RU" sz="2000" dirty="0" smtClean="0"/>
              <a:t> </a:t>
            </a:r>
            <a:r>
              <a:rPr lang="ru-RU" sz="2000" dirty="0"/>
              <a:t>– электронный блок либо интегральная схема (микропроцессор), исполняющая машинные инструкции (код программы), главная часть аппаратного обеспечения компьютера или программируемого логического контроллера.</a:t>
            </a:r>
          </a:p>
          <a:p>
            <a:pPr lvl="1"/>
            <a:r>
              <a:rPr lang="ru-RU" sz="2100" i="1" dirty="0" smtClean="0"/>
              <a:t>Устройства типа процессор подчинены  т.н. </a:t>
            </a:r>
            <a:r>
              <a:rPr lang="ru-RU" sz="2100" b="1" i="1" dirty="0" smtClean="0"/>
              <a:t>«принципу </a:t>
            </a:r>
            <a:r>
              <a:rPr lang="ru-RU" sz="2100" b="1" i="1" dirty="0"/>
              <a:t>программного </a:t>
            </a:r>
            <a:r>
              <a:rPr lang="ru-RU" sz="2100" b="1" i="1" dirty="0" smtClean="0"/>
              <a:t>управления»</a:t>
            </a:r>
            <a:r>
              <a:rPr lang="ru-RU" sz="2100" i="1" dirty="0" smtClean="0"/>
              <a:t>. </a:t>
            </a:r>
          </a:p>
          <a:p>
            <a:pPr lvl="2"/>
            <a:r>
              <a:rPr lang="ru-RU" sz="1700" i="1" dirty="0" smtClean="0"/>
              <a:t>Процесс реализации функции в устройстве описывается в форме алгоритма, называемого </a:t>
            </a:r>
            <a:r>
              <a:rPr lang="ru-RU" sz="1700" b="1" i="1" dirty="0" smtClean="0"/>
              <a:t>программой</a:t>
            </a:r>
            <a:r>
              <a:rPr lang="ru-RU" sz="1700" i="1" dirty="0" smtClean="0"/>
              <a:t>. </a:t>
            </a:r>
            <a:endParaRPr lang="ru-RU" sz="1700" dirty="0" smtClean="0"/>
          </a:p>
          <a:p>
            <a:endParaRPr lang="ru-RU" sz="2000" i="1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Архитектуры по степени параллелизма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3402378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/>
              <a:t>Классификация </a:t>
            </a:r>
            <a:r>
              <a:rPr lang="ru-RU" sz="1800" dirty="0" err="1"/>
              <a:t>Флинна</a:t>
            </a:r>
            <a:endParaRPr lang="ru-RU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SISD</a:t>
            </a:r>
            <a:r>
              <a:rPr lang="ru-RU" sz="1800" dirty="0"/>
              <a:t> – скалярные процессоры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MISD</a:t>
            </a:r>
            <a:r>
              <a:rPr lang="ru-RU" sz="1800" dirty="0"/>
              <a:t> – конвейерная архитектура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SIMD</a:t>
            </a:r>
            <a:r>
              <a:rPr lang="ru-RU" sz="1800" dirty="0"/>
              <a:t> – векторная и </a:t>
            </a:r>
            <a:r>
              <a:rPr lang="ru-RU" sz="1800" dirty="0" err="1"/>
              <a:t>суперскалярная</a:t>
            </a:r>
            <a:r>
              <a:rPr lang="ru-RU" sz="1800" dirty="0"/>
              <a:t> архитектуры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MIMD</a:t>
            </a:r>
            <a:r>
              <a:rPr lang="ru-RU" sz="1800" dirty="0"/>
              <a:t> – многопроцессорные и многомашинные архитектуры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56" y="1196752"/>
            <a:ext cx="45148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1168"/>
            <a:ext cx="460354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Конвейерная архитектура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r>
              <a:rPr lang="ru-RU" sz="1800" dirty="0" smtClean="0"/>
              <a:t>Исполнение </a:t>
            </a:r>
            <a:r>
              <a:rPr lang="en-US" sz="1800" dirty="0"/>
              <a:t>RISC </a:t>
            </a:r>
            <a:r>
              <a:rPr lang="ru-RU" sz="1800" dirty="0"/>
              <a:t>команд за один такт позволяет выполнять их конвейером. </a:t>
            </a:r>
            <a:endParaRPr lang="ru-RU" sz="1800" dirty="0" smtClean="0"/>
          </a:p>
          <a:p>
            <a:pPr lvl="1"/>
            <a:r>
              <a:rPr lang="ru-RU" sz="1600" dirty="0" smtClean="0"/>
              <a:t>Например 3-х </a:t>
            </a:r>
            <a:r>
              <a:rPr lang="ru-RU" sz="1600" dirty="0"/>
              <a:t>ступенчатый конвейер, </a:t>
            </a:r>
            <a:r>
              <a:rPr lang="ru-RU" sz="1600" dirty="0" smtClean="0"/>
              <a:t>за </a:t>
            </a:r>
            <a:r>
              <a:rPr lang="ru-RU" sz="1600" dirty="0"/>
              <a:t>один такт происходят операции выполнения команды, считывания операндов следующей(2-й) команды и считывания кода следующей через одну (3-й) команды.  </a:t>
            </a:r>
            <a:endParaRPr lang="ru-RU" sz="1600" dirty="0" smtClean="0"/>
          </a:p>
          <a:p>
            <a:pPr lvl="1"/>
            <a:r>
              <a:rPr lang="ru-RU" sz="1600" dirty="0" smtClean="0"/>
              <a:t>Другой пример 5 ступенчатый конвейер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64904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Конвейерная архитектура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современных </a:t>
            </a:r>
            <a:r>
              <a:rPr lang="ru-RU" sz="1800" dirty="0"/>
              <a:t>процессорах используются </a:t>
            </a:r>
            <a:r>
              <a:rPr lang="ru-RU" sz="1800" dirty="0" err="1"/>
              <a:t>суперскалярные</a:t>
            </a:r>
            <a:r>
              <a:rPr lang="ru-RU" sz="1800" dirty="0"/>
              <a:t> </a:t>
            </a:r>
            <a:r>
              <a:rPr lang="ru-RU" sz="1800" dirty="0" smtClean="0"/>
              <a:t>архитектуры на основе конвейерных.</a:t>
            </a:r>
            <a:endParaRPr lang="ru-RU" sz="18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Имеют </a:t>
            </a:r>
            <a:r>
              <a:rPr lang="ru-RU" sz="1600" dirty="0"/>
              <a:t>общий блок выборки команд, </a:t>
            </a:r>
            <a:r>
              <a:rPr lang="ru-RU" sz="1600" dirty="0" err="1"/>
              <a:t>котрые</a:t>
            </a:r>
            <a:r>
              <a:rPr lang="ru-RU" sz="1600" dirty="0"/>
              <a:t>  вызывает из памяти сразу по несколько команд и помещает каждую из них в один из конвейеров</a:t>
            </a:r>
            <a:r>
              <a:rPr lang="ru-RU" sz="1400" dirty="0"/>
              <a:t>. </a:t>
            </a:r>
          </a:p>
          <a:p>
            <a:r>
              <a:rPr lang="ru-RU" sz="1800" dirty="0" smtClean="0"/>
              <a:t>Каждый </a:t>
            </a:r>
            <a:r>
              <a:rPr lang="ru-RU" sz="1800" dirty="0"/>
              <a:t>конвейер содержит </a:t>
            </a:r>
            <a:r>
              <a:rPr lang="ru-RU" sz="1800" dirty="0" smtClean="0"/>
              <a:t>АЛУ. </a:t>
            </a:r>
          </a:p>
          <a:p>
            <a:pPr lvl="1"/>
            <a:r>
              <a:rPr lang="ru-RU" sz="1600" dirty="0" smtClean="0"/>
              <a:t>параллельные команды </a:t>
            </a:r>
            <a:r>
              <a:rPr lang="ru-RU" sz="1600" dirty="0"/>
              <a:t>не должны конфликтовать из-за ресурсов (например, регистров) и ни </a:t>
            </a:r>
            <a:r>
              <a:rPr lang="ru-RU" sz="1600" dirty="0" smtClean="0"/>
              <a:t>не должны </a:t>
            </a:r>
            <a:r>
              <a:rPr lang="ru-RU" sz="1600" dirty="0"/>
              <a:t>зависеть от результата </a:t>
            </a:r>
            <a:r>
              <a:rPr lang="ru-RU" sz="1600" dirty="0" smtClean="0"/>
              <a:t>друг друга. </a:t>
            </a:r>
            <a:endParaRPr lang="ru-RU" sz="1600" dirty="0"/>
          </a:p>
          <a:p>
            <a:r>
              <a:rPr lang="ru-RU" sz="1800" dirty="0" smtClean="0"/>
              <a:t>Могут быть главный и зависимый конвейеры (дополнительный)</a:t>
            </a:r>
          </a:p>
          <a:p>
            <a:r>
              <a:rPr lang="ru-RU" sz="1800" dirty="0" smtClean="0"/>
              <a:t>Команды </a:t>
            </a:r>
            <a:r>
              <a:rPr lang="ru-RU" sz="1800" dirty="0"/>
              <a:t>всегда выполнялись по порядку. Специальные </a:t>
            </a:r>
            <a:r>
              <a:rPr lang="ru-RU" sz="1800" dirty="0" smtClean="0"/>
              <a:t>компилятор объединяет </a:t>
            </a:r>
            <a:r>
              <a:rPr lang="ru-RU" sz="1800" dirty="0"/>
              <a:t>совместимые команды в </a:t>
            </a:r>
            <a:r>
              <a:rPr lang="ru-RU" sz="1800" dirty="0" smtClean="0"/>
              <a:t>пары.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6336704" cy="197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Конвейерная архитектура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современных </a:t>
            </a:r>
            <a:r>
              <a:rPr lang="ru-RU" sz="1800" dirty="0"/>
              <a:t>процессорах используются </a:t>
            </a:r>
            <a:r>
              <a:rPr lang="ru-RU" sz="1800" dirty="0" smtClean="0"/>
              <a:t>многоконвейерные архитектуры </a:t>
            </a:r>
            <a:r>
              <a:rPr lang="ru-RU" sz="1600" dirty="0" smtClean="0"/>
              <a:t>Имеют </a:t>
            </a:r>
            <a:r>
              <a:rPr lang="ru-RU" sz="1600" dirty="0"/>
              <a:t>общий блок выборки команд, </a:t>
            </a:r>
            <a:r>
              <a:rPr lang="ru-RU" sz="1600" dirty="0" smtClean="0"/>
              <a:t>которые  </a:t>
            </a:r>
            <a:r>
              <a:rPr lang="ru-RU" sz="1600" dirty="0"/>
              <a:t>вызывает из памяти сразу по несколько команд и помещает каждую из них в один из конвейеров</a:t>
            </a:r>
            <a:r>
              <a:rPr lang="ru-RU" sz="1400" dirty="0"/>
              <a:t>. </a:t>
            </a:r>
          </a:p>
          <a:p>
            <a:r>
              <a:rPr lang="ru-RU" sz="1800" dirty="0" smtClean="0"/>
              <a:t>Каждый </a:t>
            </a:r>
            <a:r>
              <a:rPr lang="ru-RU" sz="1800" dirty="0"/>
              <a:t>конвейер содержит </a:t>
            </a:r>
            <a:r>
              <a:rPr lang="ru-RU" sz="1800" dirty="0" smtClean="0"/>
              <a:t>АЛУ. </a:t>
            </a:r>
          </a:p>
          <a:p>
            <a:pPr lvl="1"/>
            <a:r>
              <a:rPr lang="ru-RU" sz="1600" dirty="0" smtClean="0"/>
              <a:t>параллельные команды </a:t>
            </a:r>
            <a:r>
              <a:rPr lang="ru-RU" sz="1600" dirty="0"/>
              <a:t>не должны конфликтовать из-за ресурсов (например, регистров) и ни </a:t>
            </a:r>
            <a:r>
              <a:rPr lang="ru-RU" sz="1600" dirty="0" smtClean="0"/>
              <a:t>не должны </a:t>
            </a:r>
            <a:r>
              <a:rPr lang="ru-RU" sz="1600" dirty="0"/>
              <a:t>зависеть от результата </a:t>
            </a:r>
            <a:r>
              <a:rPr lang="ru-RU" sz="1600" dirty="0" smtClean="0"/>
              <a:t>друг друга. </a:t>
            </a:r>
            <a:endParaRPr lang="ru-RU" sz="1600" dirty="0"/>
          </a:p>
          <a:p>
            <a:r>
              <a:rPr lang="ru-RU" sz="1800" dirty="0" smtClean="0"/>
              <a:t>Могут быть главный и зависимый конвейеры (дополнительный)</a:t>
            </a:r>
          </a:p>
          <a:p>
            <a:r>
              <a:rPr lang="ru-RU" sz="1800" dirty="0" smtClean="0"/>
              <a:t>Команды </a:t>
            </a:r>
            <a:r>
              <a:rPr lang="ru-RU" sz="1800" dirty="0"/>
              <a:t>всегда выполнялись по порядку. Специальные </a:t>
            </a:r>
            <a:r>
              <a:rPr lang="ru-RU" sz="1800" dirty="0" smtClean="0"/>
              <a:t>компилятор объединяет </a:t>
            </a:r>
            <a:r>
              <a:rPr lang="ru-RU" sz="1800" dirty="0"/>
              <a:t>совместимые команды в </a:t>
            </a:r>
            <a:r>
              <a:rPr lang="ru-RU" sz="1800" dirty="0" smtClean="0"/>
              <a:t>пары.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20" y="3789040"/>
            <a:ext cx="6336704" cy="197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5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Супер скалярная архитектура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r>
              <a:rPr lang="ru-RU" sz="1800" dirty="0" err="1"/>
              <a:t>Суперскалярными</a:t>
            </a:r>
            <a:r>
              <a:rPr lang="ru-RU" sz="1800" dirty="0"/>
              <a:t> называют процессоры, способные запускать несколько команд (зачастую от четырех до шести) за один тактовый цикл. </a:t>
            </a:r>
          </a:p>
          <a:p>
            <a:r>
              <a:rPr lang="ru-RU" sz="1800" dirty="0"/>
              <a:t>В процессорах этого типа, как правило, предусматривается один конвейер.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506823" cy="40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Параллельные процессоры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800" b="1" dirty="0" smtClean="0"/>
              <a:t>SIMD</a:t>
            </a:r>
            <a:r>
              <a:rPr lang="ru-RU" sz="1800" b="1" dirty="0" smtClean="0"/>
              <a:t> и </a:t>
            </a:r>
            <a:r>
              <a:rPr lang="en-US" sz="1800" b="1" dirty="0" smtClean="0"/>
              <a:t>SPMD</a:t>
            </a:r>
            <a:r>
              <a:rPr lang="ru-RU" sz="1800" b="1" dirty="0" smtClean="0"/>
              <a:t>-процессор </a:t>
            </a:r>
            <a:r>
              <a:rPr lang="ru-RU" sz="1800" dirty="0"/>
              <a:t>(</a:t>
            </a:r>
            <a:r>
              <a:rPr lang="en-US" sz="1800" dirty="0"/>
              <a:t>Single </a:t>
            </a:r>
            <a:r>
              <a:rPr lang="en-US" sz="1800" dirty="0" smtClean="0"/>
              <a:t>Instruction (Program)</a:t>
            </a:r>
            <a:r>
              <a:rPr lang="ru-RU" sz="1800" dirty="0" smtClean="0"/>
              <a:t>-</a:t>
            </a:r>
            <a:r>
              <a:rPr lang="en-US" sz="1800" dirty="0"/>
              <a:t>stream Multiple Data</a:t>
            </a:r>
            <a:r>
              <a:rPr lang="ru-RU" sz="1800" dirty="0"/>
              <a:t>-</a:t>
            </a:r>
            <a:r>
              <a:rPr lang="en-US" sz="1800" dirty="0"/>
              <a:t>stream</a:t>
            </a:r>
            <a:r>
              <a:rPr lang="ru-RU" sz="1800" dirty="0"/>
              <a:t> — один поток команд с несколькими потоками </a:t>
            </a:r>
            <a:r>
              <a:rPr lang="ru-RU" sz="1800" dirty="0" smtClean="0"/>
              <a:t>данных или </a:t>
            </a:r>
            <a:r>
              <a:rPr lang="ru-RU" sz="1800" dirty="0" err="1" smtClean="0"/>
              <a:t>проргаммами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ru-RU" sz="1800" dirty="0"/>
              <a:t>состоит из большого числа сходных процессоров, которые выполняют одну и ту же последовательность команд применительно к разным наборам данных.</a:t>
            </a:r>
          </a:p>
          <a:p>
            <a:pPr lvl="1"/>
            <a:r>
              <a:rPr lang="ru-RU" sz="1600" dirty="0" smtClean="0"/>
              <a:t>Часто </a:t>
            </a:r>
            <a:r>
              <a:rPr lang="ru-RU" sz="1600" dirty="0"/>
              <a:t>одни и те же вычисления многократно повторяются с разными наборами данных. Упорядоченность и структурированность программ, предназначенных для выполнения такого рода вычислений, очень удобны в плане ускорения вычислений за счет параллельной обработки </a:t>
            </a:r>
            <a:r>
              <a:rPr lang="ru-RU" sz="1600" dirty="0" smtClean="0"/>
              <a:t>команд (пример видеокарты).</a:t>
            </a:r>
            <a:endParaRPr lang="ru-RU" sz="1600" dirty="0"/>
          </a:p>
          <a:p>
            <a:pPr marL="0" indent="0">
              <a:buNone/>
            </a:pPr>
            <a:r>
              <a:rPr lang="ru-RU" sz="1800" b="1" dirty="0" smtClean="0"/>
              <a:t>векторный </a:t>
            </a:r>
            <a:r>
              <a:rPr lang="ru-RU" sz="1800" b="1" dirty="0"/>
              <a:t>процессор</a:t>
            </a:r>
            <a:r>
              <a:rPr lang="ru-RU" sz="1800" dirty="0"/>
              <a:t> (</a:t>
            </a:r>
            <a:r>
              <a:rPr lang="ru-RU" sz="1800" dirty="0" err="1"/>
              <a:t>vector</a:t>
            </a:r>
            <a:r>
              <a:rPr lang="ru-RU" sz="1800" dirty="0"/>
              <a:t> </a:t>
            </a:r>
            <a:r>
              <a:rPr lang="ru-RU" sz="1800" dirty="0" err="1"/>
              <a:t>processor</a:t>
            </a:r>
            <a:r>
              <a:rPr lang="ru-RU" sz="1800" dirty="0"/>
              <a:t>) также </a:t>
            </a:r>
            <a:r>
              <a:rPr lang="ru-RU" sz="1800" dirty="0" smtClean="0"/>
              <a:t>эффективен </a:t>
            </a:r>
            <a:r>
              <a:rPr lang="ru-RU" sz="1800" dirty="0"/>
              <a:t>при выполнении последовательности операций над парами элементов данных. </a:t>
            </a:r>
            <a:r>
              <a:rPr lang="ru-RU" sz="1800" dirty="0" smtClean="0"/>
              <a:t>Отличие </a:t>
            </a:r>
            <a:r>
              <a:rPr lang="ru-RU" sz="1800" dirty="0"/>
              <a:t>от SIMD-процессора, все операции сложения выполняются в одном блоке суммирования, который имеет конвейерную структуру.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4680520" cy="211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25144"/>
            <a:ext cx="3750584" cy="13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Мультипроцессоры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550" y="1052736"/>
            <a:ext cx="8082898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Система </a:t>
            </a:r>
            <a:r>
              <a:rPr lang="ru-RU" sz="1800" dirty="0"/>
              <a:t>из нескольких параллельных процессоров, имеющих общую память, называется </a:t>
            </a:r>
            <a:r>
              <a:rPr lang="ru-RU" sz="1800" b="1" dirty="0"/>
              <a:t>мультипроцессором</a:t>
            </a:r>
            <a:r>
              <a:rPr lang="ru-RU" sz="1800" dirty="0" smtClean="0"/>
              <a:t>.</a:t>
            </a:r>
            <a:endParaRPr lang="ru-RU" sz="1800" dirty="0"/>
          </a:p>
          <a:p>
            <a:r>
              <a:rPr lang="ru-RU" sz="1800" dirty="0" smtClean="0"/>
              <a:t>Имеют единую память, </a:t>
            </a:r>
            <a:r>
              <a:rPr lang="ru-RU" sz="1800" dirty="0"/>
              <a:t>их работа должна согласовываться программным </a:t>
            </a:r>
            <a:r>
              <a:rPr lang="ru-RU" sz="1800" dirty="0" smtClean="0"/>
              <a:t>обеспечением (сильно связанные процессоры).</a:t>
            </a:r>
          </a:p>
          <a:p>
            <a:pPr marL="0" indent="0">
              <a:buNone/>
            </a:pPr>
            <a:r>
              <a:rPr lang="ru-RU" sz="1800" dirty="0" smtClean="0"/>
              <a:t>Процессоры, состоящие из </a:t>
            </a:r>
            <a:r>
              <a:rPr lang="ru-RU" sz="1800" dirty="0"/>
              <a:t>большого числа взаимосвязанных компьютеров, у каждого из </a:t>
            </a:r>
            <a:r>
              <a:rPr lang="ru-RU" sz="1800" dirty="0" smtClean="0"/>
              <a:t>которых имеется </a:t>
            </a:r>
            <a:r>
              <a:rPr lang="ru-RU" sz="1800" dirty="0"/>
              <a:t>собственная </a:t>
            </a:r>
            <a:r>
              <a:rPr lang="ru-RU" sz="1800" dirty="0" smtClean="0"/>
              <a:t>память называются </a:t>
            </a:r>
            <a:r>
              <a:rPr lang="ru-RU" sz="1800" b="1" dirty="0" err="1" smtClean="0"/>
              <a:t>мультикомпьютерами</a:t>
            </a:r>
            <a:r>
              <a:rPr lang="ru-RU" sz="1800" dirty="0"/>
              <a:t>.</a:t>
            </a:r>
          </a:p>
          <a:p>
            <a:r>
              <a:rPr lang="ru-RU" sz="1800" dirty="0"/>
              <a:t>В них процессоры являются слабо </a:t>
            </a:r>
            <a:r>
              <a:rPr lang="ru-RU" sz="1800" dirty="0" smtClean="0"/>
              <a:t>связанными.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6228457" cy="2448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5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134672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Особенности архитектуры современных </a:t>
            </a:r>
            <a:r>
              <a:rPr lang="ru-RU" dirty="0" smtClean="0"/>
              <a:t>процессорных </a:t>
            </a:r>
            <a:r>
              <a:rPr lang="ru-RU" dirty="0"/>
              <a:t>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Аппаратные средства телекоммуникационных </a:t>
            </a:r>
            <a:r>
              <a:rPr lang="ru-RU" b="1" dirty="0" smtClean="0"/>
              <a:t>систем.</a:t>
            </a:r>
          </a:p>
          <a:p>
            <a:r>
              <a:rPr lang="ru-RU" b="1" dirty="0" smtClean="0"/>
              <a:t>Введение в архитектуру процессорных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4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91468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</a:t>
            </a:r>
            <a:br>
              <a:rPr lang="ru-RU" sz="2400" b="1" dirty="0" smtClean="0"/>
            </a:br>
            <a:r>
              <a:rPr lang="ru-RU" sz="2400" b="1" dirty="0" smtClean="0"/>
              <a:t>Особенности современных архитектур процессоров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535" y="1052736"/>
            <a:ext cx="8370930" cy="5616624"/>
          </a:xfrm>
        </p:spPr>
        <p:txBody>
          <a:bodyPr>
            <a:noAutofit/>
          </a:bodyPr>
          <a:lstStyle/>
          <a:p>
            <a:pPr marL="177800" indent="-177800"/>
            <a:r>
              <a:rPr lang="ru-RU" sz="1800" dirty="0" smtClean="0"/>
              <a:t>Увеличение </a:t>
            </a:r>
            <a:r>
              <a:rPr lang="ru-RU" sz="1800" dirty="0"/>
              <a:t>количества ядер </a:t>
            </a:r>
            <a:r>
              <a:rPr lang="ru-RU" sz="1800" dirty="0" smtClean="0"/>
              <a:t>микропроцессора коммутация </a:t>
            </a:r>
            <a:r>
              <a:rPr lang="ru-RU" sz="1800" dirty="0"/>
              <a:t>между ядрами.</a:t>
            </a:r>
          </a:p>
          <a:p>
            <a:pPr marL="177800" indent="-177800"/>
            <a:r>
              <a:rPr lang="ru-RU" sz="1800" dirty="0" smtClean="0"/>
              <a:t>Увеличение объема КЭШ памяти и уровней Кэш-а, а также отдельные кэши данных и инструкций.</a:t>
            </a:r>
          </a:p>
          <a:p>
            <a:pPr marL="177800" indent="-177800"/>
            <a:r>
              <a:rPr lang="ru-RU" sz="1800" dirty="0" smtClean="0"/>
              <a:t>Конвейеризированные и </a:t>
            </a:r>
            <a:r>
              <a:rPr lang="ru-RU" sz="1800" dirty="0" err="1"/>
              <a:t>суперскалярные</a:t>
            </a:r>
            <a:r>
              <a:rPr lang="ru-RU" sz="1800" dirty="0"/>
              <a:t> </a:t>
            </a:r>
            <a:r>
              <a:rPr lang="ru-RU" sz="1800" dirty="0" smtClean="0"/>
              <a:t>архитектуры</a:t>
            </a:r>
          </a:p>
          <a:p>
            <a:pPr marL="177800" indent="-177800"/>
            <a:r>
              <a:rPr lang="ru-RU" sz="1800" dirty="0"/>
              <a:t>Спекулятивное выполнение команд.</a:t>
            </a:r>
            <a:endParaRPr lang="ru-RU" sz="1800" dirty="0" smtClean="0"/>
          </a:p>
          <a:p>
            <a:pPr marL="260350" lvl="2" indent="-177800"/>
            <a:r>
              <a:rPr lang="ru-RU" sz="1600" dirty="0" smtClean="0"/>
              <a:t>Спекулятивное выполнение команд. Перераспределение команд в пределах одного блока (например цикл или </a:t>
            </a:r>
            <a:r>
              <a:rPr lang="en-US" sz="1600" dirty="0" smtClean="0"/>
              <a:t>if) </a:t>
            </a:r>
            <a:r>
              <a:rPr lang="ru-RU" sz="1600" dirty="0" smtClean="0"/>
              <a:t>и выполнение «тяжелых» </a:t>
            </a:r>
            <a:r>
              <a:rPr lang="ru-RU" sz="1600" dirty="0"/>
              <a:t>команды раньше </a:t>
            </a:r>
            <a:r>
              <a:rPr lang="ru-RU" sz="1600" dirty="0" smtClean="0"/>
              <a:t>чем станет </a:t>
            </a:r>
            <a:r>
              <a:rPr lang="ru-RU" sz="1600" dirty="0"/>
              <a:t>известно, понадобится </a:t>
            </a:r>
            <a:r>
              <a:rPr lang="ru-RU" sz="1600" dirty="0" smtClean="0"/>
              <a:t>ли она. Такие команды обрабатываются в период ожидания в основной ветке (например ожидания блока расчета </a:t>
            </a:r>
            <a:r>
              <a:rPr lang="en-US" sz="1600" dirty="0" smtClean="0"/>
              <a:t>float).</a:t>
            </a:r>
            <a:r>
              <a:rPr lang="ru-RU" sz="1600" dirty="0" smtClean="0"/>
              <a:t> Недостаток </a:t>
            </a:r>
            <a:r>
              <a:rPr lang="ru-RU" sz="1600" dirty="0" err="1" smtClean="0"/>
              <a:t>актаки</a:t>
            </a:r>
            <a:r>
              <a:rPr lang="ru-RU" sz="1600" dirty="0" smtClean="0"/>
              <a:t> типа </a:t>
            </a:r>
            <a:r>
              <a:rPr lang="en-US" sz="1600" dirty="0" smtClean="0"/>
              <a:t>Spectra, meltdown </a:t>
            </a:r>
            <a:r>
              <a:rPr lang="ru-RU" sz="1600" dirty="0" smtClean="0"/>
              <a:t>и т</a:t>
            </a:r>
            <a:r>
              <a:rPr lang="en-US" sz="1600" dirty="0" smtClean="0"/>
              <a:t>.</a:t>
            </a:r>
            <a:r>
              <a:rPr lang="ru-RU" sz="1600" dirty="0" smtClean="0"/>
              <a:t>п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177800" indent="-177800"/>
            <a:r>
              <a:rPr lang="ru-RU" sz="1800" dirty="0" smtClean="0"/>
              <a:t>Встроенный контроллер </a:t>
            </a:r>
            <a:r>
              <a:rPr lang="ru-RU" sz="1800" dirty="0"/>
              <a:t>доступа к памяти </a:t>
            </a:r>
            <a:r>
              <a:rPr lang="ru-RU" sz="1800" dirty="0" smtClean="0"/>
              <a:t>(MCU)  - оптимизация </a:t>
            </a:r>
            <a:r>
              <a:rPr lang="ru-RU" sz="1800" dirty="0"/>
              <a:t>работы с </a:t>
            </a:r>
            <a:r>
              <a:rPr lang="ru-RU" sz="1800" dirty="0" smtClean="0"/>
              <a:t>ОЗУ</a:t>
            </a: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1800" dirty="0" smtClean="0"/>
              <a:t>Система </a:t>
            </a:r>
            <a:r>
              <a:rPr lang="ru-RU" sz="1800" dirty="0"/>
              <a:t>команд </a:t>
            </a:r>
            <a:r>
              <a:rPr lang="en-US" sz="1800" dirty="0"/>
              <a:t>X</a:t>
            </a:r>
            <a:r>
              <a:rPr lang="ru-RU" sz="1800" dirty="0"/>
              <a:t>86-</a:t>
            </a:r>
            <a:r>
              <a:rPr lang="en-US" sz="1800" dirty="0"/>
              <a:t>X64 (AMD x64) – </a:t>
            </a:r>
            <a:r>
              <a:rPr lang="ru-RU" sz="1800" dirty="0"/>
              <a:t>расширенная система команд с 64 битной </a:t>
            </a:r>
            <a:r>
              <a:rPr lang="ru-RU" sz="1800" dirty="0" smtClean="0"/>
              <a:t>адресацией и расширенные системы команд </a:t>
            </a:r>
            <a:r>
              <a:rPr lang="en-US" sz="1800" dirty="0" smtClean="0"/>
              <a:t>SSE </a:t>
            </a:r>
            <a:endParaRPr lang="ru-RU" sz="1800" dirty="0" smtClean="0"/>
          </a:p>
          <a:p>
            <a:pPr marL="577850" lvl="2" indent="-177800"/>
            <a:r>
              <a:rPr lang="en-US" sz="1600" dirty="0" smtClean="0"/>
              <a:t>SSE </a:t>
            </a:r>
            <a:r>
              <a:rPr lang="ru-RU" sz="1600" dirty="0" smtClean="0"/>
              <a:t>для </a:t>
            </a:r>
            <a:r>
              <a:rPr lang="ru-RU" sz="1600" dirty="0"/>
              <a:t>ускорения вычислений с высокой степенью упорядоченности — например, обработки мультимедийных и научных данных. </a:t>
            </a:r>
            <a:endParaRPr lang="ru-RU" sz="1600" dirty="0" smtClean="0"/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1800" dirty="0" smtClean="0"/>
              <a:t>Параллельное </a:t>
            </a:r>
            <a:r>
              <a:rPr lang="ru-RU" sz="1800" dirty="0"/>
              <a:t>выполнение двух потоков инструкций ядром </a:t>
            </a:r>
            <a:r>
              <a:rPr lang="ru-RU" sz="1800" dirty="0" smtClean="0"/>
              <a:t>(</a:t>
            </a:r>
            <a:r>
              <a:rPr lang="en-US" sz="1800" dirty="0"/>
              <a:t>hyper </a:t>
            </a:r>
            <a:r>
              <a:rPr lang="en-US" sz="1800" dirty="0" smtClean="0"/>
              <a:t>threading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sz="1800" dirty="0" smtClean="0"/>
              <a:t>Производительность </a:t>
            </a:r>
            <a:r>
              <a:rPr lang="ru-RU" sz="1800" dirty="0"/>
              <a:t>зависит от тактовой </a:t>
            </a:r>
            <a:r>
              <a:rPr lang="ru-RU" sz="1800" dirty="0" smtClean="0"/>
              <a:t>частоты, IPC  и энергопотребления (</a:t>
            </a:r>
            <a:r>
              <a:rPr lang="ru-RU" sz="1800" dirty="0" err="1" smtClean="0"/>
              <a:t>Instructions</a:t>
            </a:r>
            <a:r>
              <a:rPr lang="ru-RU" sz="1800" dirty="0" smtClean="0"/>
              <a:t> </a:t>
            </a:r>
            <a:r>
              <a:rPr lang="ru-RU" sz="1800" dirty="0" err="1"/>
              <a:t>Per</a:t>
            </a:r>
            <a:r>
              <a:rPr lang="ru-RU" sz="1800" dirty="0"/>
              <a:t> </a:t>
            </a:r>
            <a:r>
              <a:rPr lang="ru-RU" sz="1800" dirty="0" err="1"/>
              <a:t>Clock</a:t>
            </a:r>
            <a:r>
              <a:rPr lang="ru-RU" sz="1800" dirty="0" smtClean="0"/>
              <a:t>)</a:t>
            </a:r>
            <a:endParaRPr lang="en-US" sz="1800" dirty="0"/>
          </a:p>
          <a:p>
            <a:pPr marL="685800" lvl="2" indent="-285750">
              <a:spcBef>
                <a:spcPts val="0"/>
              </a:spcBef>
            </a:pPr>
            <a:r>
              <a:rPr lang="en-US" sz="1600" dirty="0" smtClean="0"/>
              <a:t>IPC</a:t>
            </a:r>
            <a:r>
              <a:rPr lang="ru-RU" sz="1600" dirty="0" smtClean="0"/>
              <a:t> количество </a:t>
            </a:r>
            <a:r>
              <a:rPr lang="ru-RU" sz="1600" dirty="0"/>
              <a:t>инструкций, исполняемых CPU за один </a:t>
            </a:r>
            <a:r>
              <a:rPr lang="ru-RU" sz="1600" dirty="0" smtClean="0"/>
              <a:t>так, </a:t>
            </a:r>
            <a:r>
              <a:rPr lang="en-US" sz="1600" dirty="0" smtClean="0"/>
              <a:t> </a:t>
            </a:r>
            <a:r>
              <a:rPr lang="ru-RU" sz="1600" dirty="0"/>
              <a:t>зависит от логической структуры </a:t>
            </a:r>
            <a:r>
              <a:rPr lang="ru-RU" sz="1600" dirty="0" smtClean="0"/>
              <a:t>ядра.</a:t>
            </a:r>
            <a:r>
              <a:rPr lang="ru-RU" sz="1600" dirty="0"/>
              <a:t> 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Примеры. </a:t>
            </a:r>
            <a:br>
              <a:rPr lang="ru-RU" sz="2400" b="1" dirty="0" smtClean="0"/>
            </a:br>
            <a:r>
              <a:rPr lang="ru-RU" sz="2400" b="1" dirty="0" smtClean="0"/>
              <a:t>Микроархитектура одноядерного процессора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548295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Процедура выборки. Команды </a:t>
            </a:r>
            <a:r>
              <a:rPr lang="ru-RU" sz="1600" dirty="0"/>
              <a:t>программы хранятся в </a:t>
            </a:r>
            <a:r>
              <a:rPr lang="ru-RU" sz="1600" dirty="0" smtClean="0"/>
              <a:t>кэш памяти </a:t>
            </a:r>
            <a:r>
              <a:rPr lang="ru-RU" sz="1600" dirty="0"/>
              <a:t>команд и </a:t>
            </a:r>
            <a:r>
              <a:rPr lang="ru-RU" sz="1600" dirty="0" smtClean="0"/>
              <a:t>извлекаются </a:t>
            </a:r>
            <a:r>
              <a:rPr lang="ru-RU" sz="1600" dirty="0"/>
              <a:t>оттуда предпроцессором</a:t>
            </a:r>
            <a:r>
              <a:rPr lang="ru-RU" sz="1600" dirty="0" smtClean="0"/>
              <a:t>. декодирование команд. Разбиение команд </a:t>
            </a:r>
            <a:r>
              <a:rPr lang="ru-RU" sz="1600" dirty="0"/>
              <a:t>на примитивные микрокоманды</a:t>
            </a:r>
            <a:r>
              <a:rPr lang="ru-RU" sz="1600" dirty="0" smtClean="0"/>
              <a:t>, которые </a:t>
            </a:r>
            <a:r>
              <a:rPr lang="ru-RU" sz="1600" dirty="0"/>
              <a:t>воспринимаются функциональными устройствами </a:t>
            </a:r>
            <a:r>
              <a:rPr lang="ru-RU" sz="1600" dirty="0" smtClean="0"/>
              <a:t>процессора</a:t>
            </a:r>
            <a:r>
              <a:rPr lang="ru-RU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Микрокоманда </a:t>
            </a:r>
            <a:r>
              <a:rPr lang="ru-RU" sz="1600" dirty="0"/>
              <a:t>получает из кэша данных свои </a:t>
            </a:r>
            <a:r>
              <a:rPr lang="ru-RU" sz="1600" dirty="0" smtClean="0"/>
              <a:t>операнды и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готова </a:t>
            </a:r>
            <a:r>
              <a:rPr lang="ru-RU" sz="1600" dirty="0"/>
              <a:t>к исполнению.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Декодированные </a:t>
            </a:r>
            <a:r>
              <a:rPr lang="ru-RU" sz="1600" dirty="0"/>
              <a:t>микрокоманды </a:t>
            </a:r>
            <a:r>
              <a:rPr lang="ru-RU" sz="1600" dirty="0" smtClean="0"/>
              <a:t>образуют в </a:t>
            </a:r>
            <a:r>
              <a:rPr lang="ru-RU" sz="1600" dirty="0"/>
              <a:t>предпроцессоре очередь к исполнительным блокам. </a:t>
            </a:r>
            <a:r>
              <a:rPr lang="ru-RU" sz="1600" dirty="0" smtClean="0"/>
              <a:t>Исполнительные </a:t>
            </a:r>
            <a:r>
              <a:rPr lang="ru-RU" sz="1600" dirty="0"/>
              <a:t>блоки </a:t>
            </a:r>
            <a:r>
              <a:rPr lang="ru-RU" sz="1600" dirty="0" smtClean="0"/>
              <a:t>в </a:t>
            </a:r>
            <a:r>
              <a:rPr lang="ru-RU" sz="1600" dirty="0"/>
              <a:t>виде </a:t>
            </a:r>
            <a:r>
              <a:rPr lang="ru-RU" sz="1600" dirty="0" smtClean="0"/>
              <a:t>конвейеров</a:t>
            </a:r>
          </a:p>
          <a:p>
            <a:pPr marL="0" indent="0">
              <a:buNone/>
            </a:pPr>
            <a:r>
              <a:rPr lang="ru-RU" sz="1600" dirty="0" smtClean="0"/>
              <a:t> </a:t>
            </a:r>
            <a:r>
              <a:rPr lang="ru-RU" sz="1600" dirty="0"/>
              <a:t>При неупорядоченном исполнении команды </a:t>
            </a:r>
            <a:r>
              <a:rPr lang="ru-RU" sz="1600" dirty="0" smtClean="0"/>
              <a:t>подаются </a:t>
            </a:r>
            <a:r>
              <a:rPr lang="ru-RU" sz="1600" dirty="0"/>
              <a:t>на исполнительные блоки не в порядке следования в </a:t>
            </a:r>
            <a:r>
              <a:rPr lang="ru-RU" sz="1600" dirty="0" smtClean="0"/>
              <a:t>программе</a:t>
            </a:r>
            <a:r>
              <a:rPr lang="ru-RU" sz="1600" dirty="0"/>
              <a:t>, а по мере готовности их операндов.</a:t>
            </a:r>
          </a:p>
          <a:p>
            <a:pPr marL="0" indent="0">
              <a:buNone/>
            </a:pPr>
            <a:r>
              <a:rPr lang="ru-RU" sz="1600" dirty="0" smtClean="0"/>
              <a:t>Команды поступают в исполнительные блоки и выполняются. В силу различной скорости выполнения операций в конвейерах происходит </a:t>
            </a:r>
            <a:r>
              <a:rPr lang="ru-RU" sz="1600" dirty="0"/>
              <a:t>переупорядочение команд и выдачи их результатов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 Постпроцессор </a:t>
            </a:r>
            <a:r>
              <a:rPr lang="ru-RU" sz="1600" dirty="0"/>
              <a:t>следит за готовностью результатов на выходе </a:t>
            </a:r>
            <a:r>
              <a:rPr lang="ru-RU" sz="1600" dirty="0" smtClean="0"/>
              <a:t>исполнительных блоков </a:t>
            </a:r>
            <a:r>
              <a:rPr lang="ru-RU" sz="1600" dirty="0"/>
              <a:t>и осуществляет возврат к естественной </a:t>
            </a:r>
            <a:r>
              <a:rPr lang="ru-RU" sz="1600" dirty="0" smtClean="0"/>
              <a:t>последовательности команд.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01" y="1124744"/>
            <a:ext cx="3108003" cy="43307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7200" y="6088511"/>
            <a:ext cx="6750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Результат данной команды считается готовым, если завершились все предыдущие команды и их результаты признаны готовыми.</a:t>
            </a:r>
          </a:p>
        </p:txBody>
      </p:sp>
    </p:spTree>
    <p:extLst>
      <p:ext uri="{BB962C8B-B14F-4D97-AF65-F5344CB8AC3E}">
        <p14:creationId xmlns:p14="http://schemas.microsoft.com/office/powerpoint/2010/main" val="8726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Принцип программного управления.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ru-RU" sz="2100" dirty="0" smtClean="0"/>
              <a:t>любая функция, является последовательностью элементарных действий – </a:t>
            </a:r>
            <a:r>
              <a:rPr lang="ru-RU" sz="2100" b="1" dirty="0" smtClean="0"/>
              <a:t>операций</a:t>
            </a:r>
            <a:r>
              <a:rPr lang="ru-RU" sz="2100" dirty="0" smtClean="0"/>
              <a:t>. </a:t>
            </a:r>
          </a:p>
          <a:p>
            <a:pPr lvl="0">
              <a:spcBef>
                <a:spcPts val="1200"/>
              </a:spcBef>
            </a:pPr>
            <a:r>
              <a:rPr lang="ru-RU" sz="2100" dirty="0" smtClean="0"/>
              <a:t>Каждая операция задается </a:t>
            </a:r>
            <a:r>
              <a:rPr lang="ru-RU" sz="2100" b="1" dirty="0" smtClean="0"/>
              <a:t>специальной инструкцией или командой</a:t>
            </a:r>
            <a:r>
              <a:rPr lang="ru-RU" sz="2100" dirty="0" smtClean="0"/>
              <a:t>, служащей для настройки процессора на выполнение заданного элементарного действия;</a:t>
            </a:r>
          </a:p>
          <a:p>
            <a:pPr>
              <a:spcBef>
                <a:spcPts val="1200"/>
              </a:spcBef>
            </a:pPr>
            <a:r>
              <a:rPr lang="ru-RU" sz="2100" dirty="0" smtClean="0"/>
              <a:t>Программа описывается в </a:t>
            </a:r>
            <a:r>
              <a:rPr lang="ru-RU" sz="2100" dirty="0"/>
              <a:t>терминах команд и логических условий. </a:t>
            </a:r>
            <a:endParaRPr lang="ru-RU" sz="2100" dirty="0" smtClean="0"/>
          </a:p>
          <a:p>
            <a:pPr>
              <a:spcBef>
                <a:spcPts val="1200"/>
              </a:spcBef>
            </a:pPr>
            <a:r>
              <a:rPr lang="ru-RU" sz="2100" dirty="0" smtClean="0"/>
              <a:t>Программа </a:t>
            </a:r>
            <a:r>
              <a:rPr lang="ru-RU" sz="2100" dirty="0"/>
              <a:t>предварительно размещается в памяти устройства, а не вводится команда за командой в процессе его работы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Примеры. </a:t>
            </a:r>
            <a:br>
              <a:rPr lang="ru-RU" sz="2400" b="1" dirty="0" smtClean="0"/>
            </a:br>
            <a:r>
              <a:rPr lang="ru-RU" sz="2400" b="1" dirty="0" smtClean="0"/>
              <a:t>Архитектура современных процессоров </a:t>
            </a:r>
            <a:r>
              <a:rPr lang="en-US" sz="2400" b="1" dirty="0" smtClean="0"/>
              <a:t>Intel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6" y="966510"/>
            <a:ext cx="4084234" cy="5616624"/>
          </a:xfrm>
        </p:spPr>
        <p:txBody>
          <a:bodyPr>
            <a:noAutofit/>
          </a:bodyPr>
          <a:lstStyle/>
          <a:p>
            <a:r>
              <a:rPr lang="ru-RU" sz="1800" dirty="0" smtClean="0"/>
              <a:t>Каждое </a:t>
            </a:r>
            <a:r>
              <a:rPr lang="ru-RU" sz="1800" dirty="0"/>
              <a:t>ядро имеет собственные кэши 1 и 2 уровня, но также имеется общий кэш 3 уровня (L3), используемый всеми</a:t>
            </a:r>
          </a:p>
          <a:p>
            <a:r>
              <a:rPr lang="ru-RU" sz="1800" i="1" dirty="0" err="1" smtClean="0"/>
              <a:t>субъядро</a:t>
            </a:r>
            <a:r>
              <a:rPr lang="ru-RU" sz="1800" i="1" dirty="0" smtClean="0"/>
              <a:t> </a:t>
            </a:r>
            <a:r>
              <a:rPr lang="ru-RU" sz="1800" i="1" dirty="0"/>
              <a:t>(</a:t>
            </a:r>
            <a:r>
              <a:rPr lang="ru-RU" sz="1800" i="1" dirty="0" err="1"/>
              <a:t>uncore</a:t>
            </a:r>
            <a:r>
              <a:rPr lang="ru-RU" sz="1800" i="1" dirty="0"/>
              <a:t>) </a:t>
            </a:r>
            <a:r>
              <a:rPr lang="ru-RU" sz="1800" dirty="0" smtClean="0"/>
              <a:t>- </a:t>
            </a:r>
            <a:r>
              <a:rPr lang="ru-RU" sz="1800" dirty="0"/>
              <a:t>компоненты, отвечающие за средства коммуникации </a:t>
            </a:r>
            <a:r>
              <a:rPr lang="ru-RU" sz="1800" dirty="0" smtClean="0"/>
              <a:t>:</a:t>
            </a:r>
            <a:endParaRPr lang="ru-RU" sz="1800" dirty="0"/>
          </a:p>
          <a:p>
            <a:pPr marL="444500" lvl="1" indent="-266700"/>
            <a:r>
              <a:rPr lang="ru-RU" sz="1600" dirty="0"/>
              <a:t>контроллер памяти (</a:t>
            </a:r>
            <a:r>
              <a:rPr lang="ru-RU" sz="1600" dirty="0" err="1"/>
              <a:t>memory</a:t>
            </a:r>
            <a:r>
              <a:rPr lang="ru-RU" sz="1600" dirty="0"/>
              <a:t> </a:t>
            </a:r>
            <a:r>
              <a:rPr lang="ru-RU" sz="1600" dirty="0" err="1"/>
              <a:t>controller</a:t>
            </a:r>
            <a:r>
              <a:rPr lang="ru-RU" sz="1600" dirty="0"/>
              <a:t>),</a:t>
            </a:r>
          </a:p>
          <a:p>
            <a:pPr marL="444500" lvl="1" indent="-266700"/>
            <a:r>
              <a:rPr lang="ru-RU" sz="1600" dirty="0" err="1"/>
              <a:t>интерконнект</a:t>
            </a:r>
            <a:r>
              <a:rPr lang="ru-RU" sz="1600" dirty="0"/>
              <a:t> </a:t>
            </a:r>
            <a:r>
              <a:rPr lang="en-US" sz="1600" dirty="0" err="1"/>
              <a:t>QuickPath</a:t>
            </a:r>
            <a:r>
              <a:rPr lang="ru-RU" sz="1600" dirty="0"/>
              <a:t> (</a:t>
            </a:r>
            <a:r>
              <a:rPr lang="en-US" sz="1600" dirty="0" err="1"/>
              <a:t>QuickPath</a:t>
            </a:r>
            <a:r>
              <a:rPr lang="en-US" sz="1600" dirty="0"/>
              <a:t> links</a:t>
            </a:r>
            <a:r>
              <a:rPr lang="ru-RU" sz="1600" dirty="0"/>
              <a:t>, </a:t>
            </a:r>
            <a:r>
              <a:rPr lang="en-US" sz="1600" dirty="0"/>
              <a:t>QPI </a:t>
            </a:r>
            <a:r>
              <a:rPr lang="ru-RU" sz="1600" dirty="0"/>
              <a:t>у  </a:t>
            </a:r>
            <a:r>
              <a:rPr lang="en-US" sz="1600" dirty="0" smtClean="0"/>
              <a:t>INTEL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en-US" sz="1600" dirty="0" err="1" smtClean="0"/>
              <a:t>HyperTransport</a:t>
            </a:r>
            <a:r>
              <a:rPr lang="ru-RU" sz="1600" dirty="0" smtClean="0"/>
              <a:t> </a:t>
            </a:r>
            <a:r>
              <a:rPr lang="ru-RU" sz="1600" dirty="0"/>
              <a:t>у </a:t>
            </a:r>
            <a:r>
              <a:rPr lang="en-US" sz="1600" dirty="0"/>
              <a:t>AMD</a:t>
            </a:r>
            <a:r>
              <a:rPr lang="ru-RU" sz="1600" dirty="0"/>
              <a:t>), последовательная </a:t>
            </a:r>
            <a:r>
              <a:rPr lang="ru-RU" sz="1600" dirty="0" smtClean="0"/>
              <a:t>кэш-шина</a:t>
            </a:r>
            <a:r>
              <a:rPr lang="ru-RU" sz="1600" dirty="0"/>
              <a:t> типа точка-точка для соединения </a:t>
            </a:r>
            <a:r>
              <a:rPr lang="ru-RU" sz="1600" dirty="0" smtClean="0"/>
              <a:t>процессоров и </a:t>
            </a:r>
            <a:r>
              <a:rPr lang="ru-RU" sz="1600" dirty="0"/>
              <a:t>для передачи данных между процессором и </a:t>
            </a:r>
            <a:r>
              <a:rPr lang="ru-RU" sz="1600" dirty="0" smtClean="0"/>
              <a:t>системной платой. </a:t>
            </a:r>
            <a:endParaRPr lang="ru-RU" sz="1600" dirty="0"/>
          </a:p>
          <a:p>
            <a:pPr marL="444500" lvl="1" indent="-266700"/>
            <a:r>
              <a:rPr lang="ru-RU" sz="1600" dirty="0" smtClean="0"/>
              <a:t>управления </a:t>
            </a:r>
            <a:r>
              <a:rPr lang="ru-RU" sz="1600" dirty="0"/>
              <a:t>энергопитанием (</a:t>
            </a:r>
            <a:r>
              <a:rPr lang="ru-RU" sz="1600" dirty="0" err="1"/>
              <a:t>powermanagement</a:t>
            </a:r>
            <a:r>
              <a:rPr lang="ru-RU" sz="1600" dirty="0"/>
              <a:t>),</a:t>
            </a:r>
          </a:p>
          <a:p>
            <a:pPr marL="444500" lvl="1" indent="-266700"/>
            <a:r>
              <a:rPr lang="ru-RU" sz="1600" dirty="0" smtClean="0"/>
              <a:t>встроенный </a:t>
            </a:r>
            <a:r>
              <a:rPr lang="ru-RU" sz="1600" dirty="0"/>
              <a:t>графический контроллер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6" y="964729"/>
            <a:ext cx="3848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6" y="4176018"/>
            <a:ext cx="4177556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39394" y="459511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 Некоторые </a:t>
            </a:r>
            <a:r>
              <a:rPr lang="ru-RU" dirty="0" smtClean="0"/>
              <a:t>процессоры </a:t>
            </a:r>
            <a:r>
              <a:rPr lang="ru-RU" dirty="0"/>
              <a:t>содержат </a:t>
            </a:r>
            <a:r>
              <a:rPr lang="ru-RU" dirty="0" smtClean="0"/>
              <a:t>блок </a:t>
            </a:r>
            <a:r>
              <a:rPr lang="ru-RU" dirty="0"/>
              <a:t>-  </a:t>
            </a:r>
            <a:r>
              <a:rPr lang="ru-RU" i="1" dirty="0"/>
              <a:t>Системный агент (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agent</a:t>
            </a:r>
            <a:r>
              <a:rPr lang="ru-RU" i="1" dirty="0" smtClean="0"/>
              <a:t>) -</a:t>
            </a:r>
            <a:r>
              <a:rPr lang="ru-RU" dirty="0"/>
              <a:t> </a:t>
            </a:r>
            <a:r>
              <a:rPr lang="ru-RU" dirty="0" smtClean="0"/>
              <a:t>содержит </a:t>
            </a:r>
            <a:r>
              <a:rPr lang="ru-RU" dirty="0"/>
              <a:t>многоканальный контроллер памяти, «мосты» PCI-</a:t>
            </a:r>
            <a:r>
              <a:rPr lang="ru-RU" dirty="0" err="1"/>
              <a:t>Express</a:t>
            </a:r>
            <a:r>
              <a:rPr lang="ru-RU" dirty="0"/>
              <a:t>, DMI, дисплейные интерфейсы, блок аппаратного декодирования видео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3" y="790574"/>
            <a:ext cx="4532020" cy="569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Примеры. </a:t>
            </a:r>
            <a:br>
              <a:rPr lang="ru-RU" sz="2400" b="1" dirty="0" smtClean="0"/>
            </a:br>
            <a:r>
              <a:rPr lang="ru-RU" sz="2400" b="1" dirty="0" smtClean="0"/>
              <a:t>Архитектура современных процессоров </a:t>
            </a:r>
            <a:r>
              <a:rPr lang="en-US" sz="2400" b="1" dirty="0" smtClean="0"/>
              <a:t>Intel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5" y="966510"/>
            <a:ext cx="3501137" cy="5616624"/>
          </a:xfrm>
        </p:spPr>
        <p:txBody>
          <a:bodyPr>
            <a:noAutofit/>
          </a:bodyPr>
          <a:lstStyle/>
          <a:p>
            <a:r>
              <a:rPr lang="ru-RU" sz="1800" dirty="0" smtClean="0"/>
              <a:t>Каждое </a:t>
            </a:r>
            <a:r>
              <a:rPr lang="ru-RU" sz="1800" dirty="0"/>
              <a:t>ядро имеет собственные кэши 1 и 2 уровня, но также имеется общий кэш 3 уровня (L3), используемый </a:t>
            </a:r>
            <a:r>
              <a:rPr lang="ru-RU" sz="1800" dirty="0" smtClean="0"/>
              <a:t>всеми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000983" y="63813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lvl="1" indent="-266700" algn="ctr"/>
            <a:r>
              <a:rPr lang="ru-RU" sz="1600" dirty="0" smtClean="0"/>
              <a:t>Архитектура ядра </a:t>
            </a:r>
            <a:r>
              <a:rPr lang="en-US" sz="1600" dirty="0" smtClean="0"/>
              <a:t>Intel Core I7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092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Примеры. </a:t>
            </a:r>
            <a:br>
              <a:rPr lang="ru-RU" sz="2400" b="1" dirty="0" smtClean="0"/>
            </a:br>
            <a:r>
              <a:rPr lang="ru-RU" sz="2400" b="1" dirty="0" smtClean="0"/>
              <a:t>Архитектура современных процессоров </a:t>
            </a:r>
            <a:r>
              <a:rPr lang="en-US" sz="2400" b="1" dirty="0" smtClean="0"/>
              <a:t>AMD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17037"/>
            <a:ext cx="6840760" cy="5616624"/>
          </a:xfrm>
        </p:spPr>
        <p:txBody>
          <a:bodyPr>
            <a:noAutofit/>
          </a:bodyPr>
          <a:lstStyle/>
          <a:p>
            <a:pPr marL="88900" indent="-88900"/>
            <a:r>
              <a:rPr lang="ru-RU" sz="1800" dirty="0" smtClean="0"/>
              <a:t>технология </a:t>
            </a:r>
            <a:r>
              <a:rPr lang="ru-RU" sz="1800" dirty="0" err="1" smtClean="0"/>
              <a:t>HyperTransport</a:t>
            </a:r>
            <a:r>
              <a:rPr lang="ru-RU" sz="1800" dirty="0" smtClean="0"/>
              <a:t> для создания многопроцессорных </a:t>
            </a:r>
            <a:r>
              <a:rPr lang="ru-RU" sz="1800" dirty="0"/>
              <a:t>системы, </a:t>
            </a:r>
            <a:r>
              <a:rPr lang="ru-RU" sz="1800" dirty="0" smtClean="0"/>
              <a:t>и объединять </a:t>
            </a:r>
            <a:r>
              <a:rPr lang="ru-RU" sz="1800" dirty="0"/>
              <a:t>на одном кристалле </a:t>
            </a:r>
            <a:r>
              <a:rPr lang="ru-RU" sz="1800" dirty="0" smtClean="0"/>
              <a:t>несколько ядер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(</a:t>
            </a:r>
            <a:r>
              <a:rPr lang="ru-RU" sz="1800" dirty="0" smtClean="0"/>
              <a:t>AMD </a:t>
            </a:r>
            <a:r>
              <a:rPr lang="ru-RU" sz="1800" dirty="0" err="1" smtClean="0"/>
              <a:t>Opteron</a:t>
            </a:r>
            <a:r>
              <a:rPr lang="ru-RU" sz="1800" dirty="0" smtClean="0"/>
              <a:t>). </a:t>
            </a:r>
          </a:p>
          <a:p>
            <a:pPr marL="88900" indent="-88900"/>
            <a:r>
              <a:rPr lang="ru-RU" sz="1800" dirty="0" smtClean="0"/>
              <a:t>интегрированный </a:t>
            </a:r>
            <a:r>
              <a:rPr lang="ru-RU" sz="1800" dirty="0"/>
              <a:t>контроллер </a:t>
            </a:r>
            <a:r>
              <a:rPr lang="ru-RU" sz="1800" dirty="0" smtClean="0"/>
              <a:t>памяти, не </a:t>
            </a:r>
            <a:r>
              <a:rPr lang="ru-RU" sz="1800" dirty="0"/>
              <a:t>требуются промежуточные элементы (чипсет, который вносит задержку как минимум в такт). </a:t>
            </a:r>
            <a:endParaRPr lang="ru-RU" sz="1800" dirty="0" smtClean="0"/>
          </a:p>
          <a:p>
            <a:pPr marL="88900" indent="-88900"/>
            <a:r>
              <a:rPr lang="ru-RU" sz="1800" dirty="0"/>
              <a:t>механизм предсказания косвенных </a:t>
            </a:r>
            <a:r>
              <a:rPr lang="ru-RU" sz="1800" dirty="0" smtClean="0"/>
              <a:t>переходов</a:t>
            </a:r>
          </a:p>
          <a:p>
            <a:pPr marL="88900" indent="-88900"/>
            <a:r>
              <a:rPr lang="ru-RU" sz="1800" dirty="0" smtClean="0"/>
              <a:t>Каждое ядро работает на своей частоте.</a:t>
            </a:r>
          </a:p>
          <a:p>
            <a:pPr marL="88900" indent="-88900"/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ÐÐ°ÑÑÐ¸Ð½ÐºÐ¸ Ð¿Ð¾ Ð·Ð°Ð¿ÑÐ¾ÑÑ Ð°ÑÑÐ¸ÑÐµÐºÑÑÑÐ° ÑÐ¾Ð²ÑÐµÐ¼ÐµÐ½Ð½ÑÑ Ð¿ÑÐ¾ÑÐµÑÑÐ¾ÑÐ¾Ð² AM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0"/>
          <a:stretch/>
        </p:blipFill>
        <p:spPr bwMode="auto">
          <a:xfrm>
            <a:off x="5580112" y="3429000"/>
            <a:ext cx="3128358" cy="33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Ð°ÑÑÐ¸Ð½ÐºÐ¸ Ð¿Ð¾ Ð·Ð°Ð¿ÑÐ¾ÑÑ Ð°ÑÑÐ¸ÑÐµÐºÑÑÑÐ° ÑÐ¾Ð²ÑÐµÐ¼ÐµÐ½Ð½ÑÑ Ð¿ÑÐ¾ÑÐµÑÑÐ¾ÑÐ¾Ð² AM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1" r="-2268" b="11005"/>
          <a:stretch/>
        </p:blipFill>
        <p:spPr bwMode="auto">
          <a:xfrm>
            <a:off x="7328546" y="908720"/>
            <a:ext cx="1543691" cy="26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400" b="1" dirty="0" smtClean="0"/>
              <a:t>Архитектуры процессоров. Примеры. </a:t>
            </a:r>
            <a:br>
              <a:rPr lang="ru-RU" sz="2400" b="1" dirty="0" smtClean="0"/>
            </a:br>
            <a:r>
              <a:rPr lang="ru-RU" sz="2400" b="1" dirty="0" smtClean="0"/>
              <a:t>Архитектура процессоров </a:t>
            </a:r>
            <a:r>
              <a:rPr lang="en-US" sz="2400" b="1" dirty="0" smtClean="0"/>
              <a:t>Intel IA64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6" y="966510"/>
            <a:ext cx="162388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Используется в серверных процессорах </a:t>
            </a:r>
            <a:r>
              <a:rPr lang="en-US" sz="1800" dirty="0" smtClean="0"/>
              <a:t>Ita</a:t>
            </a:r>
            <a:r>
              <a:rPr lang="en-US" sz="1800" dirty="0"/>
              <a:t>n</a:t>
            </a:r>
            <a:r>
              <a:rPr lang="en-US" sz="1800" dirty="0" smtClean="0"/>
              <a:t>ium</a:t>
            </a:r>
          </a:p>
          <a:p>
            <a:pPr marL="0" indent="0">
              <a:buNone/>
            </a:pPr>
            <a:r>
              <a:rPr lang="ru-RU" sz="1800" dirty="0"/>
              <a:t>(Архитектура </a:t>
            </a:r>
            <a:r>
              <a:rPr lang="en-US" sz="1800" dirty="0"/>
              <a:t>EPIC)</a:t>
            </a:r>
          </a:p>
          <a:p>
            <a:pPr marL="0" indent="0">
              <a:buNone/>
            </a:pPr>
            <a:r>
              <a:rPr lang="en-US" sz="1800" dirty="0" smtClean="0"/>
              <a:t>VILW </a:t>
            </a:r>
            <a:r>
              <a:rPr lang="ru-RU" sz="1800" dirty="0" smtClean="0"/>
              <a:t>архитектура</a:t>
            </a:r>
          </a:p>
          <a:p>
            <a:pPr marL="0" indent="0">
              <a:buNone/>
            </a:pPr>
            <a:r>
              <a:rPr lang="ru-RU" sz="1800" dirty="0" smtClean="0"/>
              <a:t>Спекулятивный КЭШ</a:t>
            </a:r>
          </a:p>
          <a:p>
            <a:pPr marL="0" indent="0">
              <a:buNone/>
            </a:pPr>
            <a:r>
              <a:rPr lang="ru-RU" sz="1800" dirty="0" smtClean="0"/>
              <a:t>Исполнение простых команд по 3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Несовместима с </a:t>
            </a:r>
            <a:r>
              <a:rPr lang="en-US" sz="1800" dirty="0" smtClean="0"/>
              <a:t>X86</a:t>
            </a:r>
            <a:r>
              <a:rPr lang="ru-RU" sz="1800" dirty="0" smtClean="0"/>
              <a:t> 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 descr="https://upload.wikimedia.org/wikipedia/commons/thumb/a/ae/Itanium_architecture.svg/660px-Itanium_archite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6734349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графических процессоров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46" y="966510"/>
            <a:ext cx="8104602" cy="3038554"/>
          </a:xfrm>
        </p:spPr>
        <p:txBody>
          <a:bodyPr>
            <a:noAutofit/>
          </a:bodyPr>
          <a:lstStyle/>
          <a:p>
            <a:pPr marL="0" indent="12700"/>
            <a:r>
              <a:rPr lang="ru-RU" sz="1800" dirty="0" smtClean="0"/>
              <a:t> Содержат </a:t>
            </a:r>
            <a:r>
              <a:rPr lang="ru-RU" sz="1800" dirty="0"/>
              <a:t>набор одинаковых вычислительных устройств (потоковых процессоров, ПП), работающих с общей памятью ГПУ (</a:t>
            </a:r>
            <a:r>
              <a:rPr lang="ru-RU" sz="1800" dirty="0" smtClean="0"/>
              <a:t>видео ОЗУ) </a:t>
            </a:r>
            <a:r>
              <a:rPr lang="en-US" sz="1800" dirty="0" smtClean="0"/>
              <a:t>(SIMD </a:t>
            </a:r>
            <a:r>
              <a:rPr lang="ru-RU" sz="1800" dirty="0" smtClean="0"/>
              <a:t>архитектура). </a:t>
            </a:r>
          </a:p>
          <a:p>
            <a:pPr marL="0" indent="12700"/>
            <a:r>
              <a:rPr lang="ru-RU" sz="1800" dirty="0" smtClean="0"/>
              <a:t> Все </a:t>
            </a:r>
            <a:r>
              <a:rPr lang="ru-RU" sz="1800" dirty="0"/>
              <a:t>ПП синхронно исполняют один и тот же </a:t>
            </a:r>
            <a:r>
              <a:rPr lang="ru-RU" sz="1800" dirty="0" smtClean="0"/>
              <a:t>шейдер. </a:t>
            </a:r>
          </a:p>
          <a:p>
            <a:pPr marL="0" lvl="1" indent="12700"/>
            <a:r>
              <a:rPr lang="ru-RU" sz="1600" dirty="0" smtClean="0"/>
              <a:t>За </a:t>
            </a:r>
            <a:r>
              <a:rPr lang="ru-RU" sz="1600" dirty="0"/>
              <a:t>один проход, являющийся этапом вычислений на ГПУ, шейдер исполняется для всех точек двумерного массива.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1800" dirty="0"/>
              <a:t>Система команд ПП включает арифметические команды для вещественных и целочисленных вычислений </a:t>
            </a:r>
            <a:r>
              <a:rPr lang="ru-RU" sz="1800" dirty="0" smtClean="0"/>
              <a:t> и команды </a:t>
            </a:r>
            <a:r>
              <a:rPr lang="ru-RU" sz="1800" dirty="0"/>
              <a:t>обращения к памяти. </a:t>
            </a:r>
            <a:endParaRPr lang="ru-RU" sz="1800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1800" dirty="0" smtClean="0"/>
              <a:t>ГПУ </a:t>
            </a:r>
            <a:r>
              <a:rPr lang="ru-RU" sz="1800" dirty="0"/>
              <a:t>выполняют операции </a:t>
            </a:r>
            <a:r>
              <a:rPr lang="ru-RU" sz="1800" dirty="0" smtClean="0"/>
              <a:t> асинхронно, в потоках и только </a:t>
            </a:r>
            <a:r>
              <a:rPr lang="ru-RU" sz="1800" dirty="0"/>
              <a:t>с данными на </a:t>
            </a:r>
            <a:r>
              <a:rPr lang="ru-RU" sz="1800" dirty="0" smtClean="0"/>
              <a:t>регистрах. </a:t>
            </a:r>
            <a:r>
              <a:rPr lang="ru-RU" sz="1800" dirty="0"/>
              <a:t>Из-за высоких задержек </a:t>
            </a:r>
            <a:r>
              <a:rPr lang="ru-RU" sz="1800" dirty="0" smtClean="0"/>
              <a:t>доступа </a:t>
            </a:r>
            <a:r>
              <a:rPr lang="ru-RU" sz="1800" dirty="0"/>
              <a:t>к </a:t>
            </a:r>
            <a:r>
              <a:rPr lang="ru-RU" sz="1800" dirty="0" smtClean="0"/>
              <a:t>ОЗУ. </a:t>
            </a:r>
          </a:p>
          <a:p>
            <a:pPr marL="0" lvl="1" indent="12700">
              <a:buNone/>
            </a:pPr>
            <a:r>
              <a:rPr lang="ru-RU" sz="1800" dirty="0" smtClean="0"/>
              <a:t>.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 descr="http://cuda.artisteer.net/files/tmpB3E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55766"/>
            <a:ext cx="5007739" cy="26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3937307"/>
            <a:ext cx="3024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dirty="0"/>
              <a:t>За переключение потоков отвечает диспетчер потоков, который не является программируемым </a:t>
            </a:r>
            <a:endParaRPr lang="ru-RU" dirty="0" smtClean="0"/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ru-RU" dirty="0" smtClean="0"/>
              <a:t>благодаря </a:t>
            </a:r>
            <a:r>
              <a:rPr lang="ru-RU" dirty="0"/>
              <a:t>большому количеству потоковых процессоров </a:t>
            </a:r>
            <a:r>
              <a:rPr lang="ru-RU" dirty="0" smtClean="0"/>
              <a:t>высокая производительность.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графических процессоров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18012"/>
            <a:ext cx="3352074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• </a:t>
            </a:r>
            <a:r>
              <a:rPr lang="ru-RU" sz="1800" dirty="0" smtClean="0"/>
              <a:t>Низкая скорость </a:t>
            </a:r>
            <a:r>
              <a:rPr lang="ru-RU" sz="1800" dirty="0"/>
              <a:t>чтения из </a:t>
            </a:r>
            <a:r>
              <a:rPr lang="ru-RU" sz="1800" dirty="0" smtClean="0"/>
              <a:t>видео ОЗУ </a:t>
            </a:r>
            <a:r>
              <a:rPr lang="ru-RU" sz="1800" dirty="0"/>
              <a:t>в шейдере на </a:t>
            </a:r>
            <a:r>
              <a:rPr lang="ru-RU" sz="1800" dirty="0" smtClean="0"/>
              <a:t>ГПУ (высокая латентность). </a:t>
            </a:r>
            <a:endParaRPr lang="ru-RU" sz="1600" dirty="0"/>
          </a:p>
          <a:p>
            <a:pPr marL="400050" lvl="1" indent="0">
              <a:buNone/>
            </a:pPr>
            <a:r>
              <a:rPr lang="ru-RU" sz="1600" dirty="0" smtClean="0"/>
              <a:t>чтобы </a:t>
            </a:r>
            <a:r>
              <a:rPr lang="ru-RU" sz="1600" dirty="0"/>
              <a:t>его компенсировать, требуется обрабатывать большое (10000 и более) количество элементов за 1 запуск.</a:t>
            </a:r>
          </a:p>
          <a:p>
            <a:pPr marL="0" indent="0">
              <a:buNone/>
            </a:pPr>
            <a:r>
              <a:rPr lang="ru-RU" sz="1800" dirty="0" smtClean="0"/>
              <a:t>Поддержка </a:t>
            </a:r>
            <a:r>
              <a:rPr lang="ru-RU" sz="1800" dirty="0"/>
              <a:t>аппаратной </a:t>
            </a:r>
            <a:r>
              <a:rPr lang="ru-RU" sz="1800" dirty="0" err="1"/>
              <a:t>многопоточности</a:t>
            </a:r>
            <a:r>
              <a:rPr lang="ru-RU" sz="1800" dirty="0"/>
              <a:t>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</a:t>
            </a:r>
            <a:r>
              <a:rPr lang="ru-RU" sz="1800" dirty="0"/>
              <a:t>Разнородность архитектур</a:t>
            </a:r>
            <a:r>
              <a:rPr lang="ru-RU" sz="1600" dirty="0"/>
              <a:t>. </a:t>
            </a:r>
            <a:endParaRPr lang="ru-RU" sz="1600" dirty="0" smtClean="0"/>
          </a:p>
          <a:p>
            <a:pPr marL="400050" lvl="1" indent="0">
              <a:buNone/>
            </a:pPr>
            <a:r>
              <a:rPr lang="ru-RU" sz="1600" dirty="0" smtClean="0"/>
              <a:t>Следует </a:t>
            </a:r>
            <a:r>
              <a:rPr lang="ru-RU" sz="1600" dirty="0"/>
              <a:t>учесть, что оптимальные программы для </a:t>
            </a:r>
            <a:r>
              <a:rPr lang="ru-RU" sz="1600" dirty="0" err="1"/>
              <a:t>NVidia</a:t>
            </a:r>
            <a:r>
              <a:rPr lang="ru-RU" sz="1600" dirty="0"/>
              <a:t> и AMD будут сильно различаться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7" y="980728"/>
            <a:ext cx="4847540" cy="51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5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графических процессоров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18012"/>
            <a:ext cx="3352074" cy="5616624"/>
          </a:xfrm>
        </p:spPr>
        <p:txBody>
          <a:bodyPr>
            <a:noAutofit/>
          </a:bodyPr>
          <a:lstStyle/>
          <a:p>
            <a:pPr marL="88900" indent="-88900"/>
            <a:r>
              <a:rPr lang="ru-RU" sz="1800" dirty="0"/>
              <a:t>128 </a:t>
            </a:r>
            <a:r>
              <a:rPr lang="ru-RU" sz="1800" dirty="0" smtClean="0"/>
              <a:t>потоковых процессоров(ПП)  </a:t>
            </a:r>
            <a:r>
              <a:rPr lang="ru-RU" sz="1800" dirty="0"/>
              <a:t>объединены в SIMD-группы по 16 мультипроцессоров (МП), </a:t>
            </a:r>
            <a:endParaRPr lang="ru-RU" sz="1800" dirty="0" smtClean="0"/>
          </a:p>
          <a:p>
            <a:pPr marL="88900" indent="-88900"/>
            <a:r>
              <a:rPr lang="ru-RU" sz="1800" dirty="0" smtClean="0"/>
              <a:t>МП </a:t>
            </a:r>
            <a:r>
              <a:rPr lang="ru-RU" sz="1800" dirty="0"/>
              <a:t>работают независимо друг от друга, хотя и исполняют один и тот же шейдер. </a:t>
            </a:r>
            <a:endParaRPr lang="ru-RU" sz="1800" dirty="0" smtClean="0"/>
          </a:p>
          <a:p>
            <a:pPr marL="88900" indent="-88900"/>
            <a:r>
              <a:rPr lang="ru-RU" sz="1800" dirty="0" smtClean="0"/>
              <a:t>Каждый </a:t>
            </a:r>
            <a:r>
              <a:rPr lang="ru-RU" sz="1800" dirty="0"/>
              <a:t>ПП является </a:t>
            </a:r>
            <a:r>
              <a:rPr lang="ru-RU" sz="1800" dirty="0" err="1"/>
              <a:t>суперскалярным</a:t>
            </a:r>
            <a:r>
              <a:rPr lang="ru-RU" sz="1800" dirty="0"/>
              <a:t> устройством и может выполнять до 2 команд за такт. </a:t>
            </a:r>
            <a:endParaRPr lang="ru-RU" sz="1800" dirty="0" smtClean="0"/>
          </a:p>
          <a:p>
            <a:pPr marL="88900" indent="-88900"/>
            <a:r>
              <a:rPr lang="ru-RU" sz="1800" dirty="0" smtClean="0"/>
              <a:t>Каждому ПП доступна вся  видео </a:t>
            </a:r>
            <a:r>
              <a:rPr lang="ru-RU" sz="1800" dirty="0"/>
              <a:t>ОЗУ ему доступна вся память, как на чтение, так и на запись. </a:t>
            </a:r>
            <a:endParaRPr lang="ru-RU" sz="1800" dirty="0" smtClean="0"/>
          </a:p>
          <a:p>
            <a:pPr marL="88900" indent="-88900"/>
            <a:r>
              <a:rPr lang="ru-RU" sz="1600" dirty="0" smtClean="0"/>
              <a:t>Однако </a:t>
            </a:r>
            <a:r>
              <a:rPr lang="ru-RU" sz="1600" dirty="0"/>
              <a:t>на практике, ввиду слабости средств синхронизации между различными МП, </a:t>
            </a:r>
            <a:r>
              <a:rPr lang="ru-RU" sz="1600" dirty="0" smtClean="0"/>
              <a:t>процесс </a:t>
            </a:r>
            <a:r>
              <a:rPr lang="ru-RU" sz="1600" dirty="0"/>
              <a:t>обработки </a:t>
            </a:r>
            <a:r>
              <a:rPr lang="ru-RU" sz="1600" dirty="0" smtClean="0"/>
              <a:t>строится </a:t>
            </a:r>
            <a:r>
              <a:rPr lang="ru-RU" sz="1600" dirty="0"/>
              <a:t>так, чтобы адреса записи не пересекались.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://cuda.artisteer.net/files/tmpCB1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937" y="1196752"/>
            <a:ext cx="3896117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788024" y="61653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GeForce 8x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5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графических процессоров</a:t>
            </a:r>
            <a:endParaRPr lang="ru-RU" sz="23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500147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NVidea</a:t>
            </a:r>
            <a:r>
              <a:rPr lang="en-US" dirty="0" smtClean="0"/>
              <a:t> Turing</a:t>
            </a:r>
            <a:r>
              <a:rPr lang="ru-RU" dirty="0" smtClean="0"/>
              <a:t> 104</a:t>
            </a:r>
            <a:r>
              <a:rPr lang="en-US" dirty="0" smtClean="0"/>
              <a:t> (</a:t>
            </a:r>
            <a:r>
              <a:rPr lang="en-US" dirty="0"/>
              <a:t>GeForce </a:t>
            </a:r>
            <a:r>
              <a:rPr lang="ru-RU" dirty="0" smtClean="0"/>
              <a:t>20</a:t>
            </a:r>
            <a:r>
              <a:rPr lang="en-US" dirty="0" smtClean="0"/>
              <a:t>xx)</a:t>
            </a:r>
            <a:endParaRPr lang="ru-RU" dirty="0"/>
          </a:p>
        </p:txBody>
      </p:sp>
      <p:pic>
        <p:nvPicPr>
          <p:cNvPr id="1026" name="Picture 2" descr="https://cdn.videocardz.com/1/2018/09/NVIDIA-TURING-TU104-1000x8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8720"/>
            <a:ext cx="4968552" cy="40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videocardz.com/1/2018/09/TURING-SM-293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" y="920180"/>
            <a:ext cx="2790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48607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ru-RU" dirty="0" smtClean="0"/>
              <a:t>каждого процессора </a:t>
            </a:r>
            <a:r>
              <a:rPr lang="en-US" dirty="0" err="1"/>
              <a:t>NVidea</a:t>
            </a:r>
            <a:r>
              <a:rPr lang="en-US" dirty="0"/>
              <a:t> Turing </a:t>
            </a:r>
            <a:r>
              <a:rPr lang="ru-RU" dirty="0" smtClean="0"/>
              <a:t>102, 104, 106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5525299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Ядро состоит из целочисленного блока </a:t>
            </a:r>
            <a:r>
              <a:rPr lang="en-US" dirty="0" smtClean="0"/>
              <a:t>Int32, </a:t>
            </a:r>
            <a:r>
              <a:rPr lang="ru-RU" dirty="0" err="1" smtClean="0"/>
              <a:t>плога</a:t>
            </a:r>
            <a:r>
              <a:rPr lang="ru-RU" dirty="0" smtClean="0"/>
              <a:t> </a:t>
            </a:r>
            <a:r>
              <a:rPr lang="en-US" dirty="0" smtClean="0"/>
              <a:t>float FP32 </a:t>
            </a:r>
            <a:r>
              <a:rPr lang="ru-RU" dirty="0" smtClean="0"/>
              <a:t>и блока матричных вычислений </a:t>
            </a:r>
            <a:r>
              <a:rPr lang="en-US" dirty="0" smtClean="0"/>
              <a:t>Tensor Cores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36380" y="5393405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Используются параллельные вычисления в </a:t>
            </a:r>
            <a:r>
              <a:rPr lang="en-US" dirty="0" smtClean="0"/>
              <a:t>FP32 </a:t>
            </a:r>
            <a:r>
              <a:rPr lang="ru-RU" dirty="0" smtClean="0"/>
              <a:t>и </a:t>
            </a:r>
            <a:r>
              <a:rPr lang="en-US" dirty="0" smtClean="0"/>
              <a:t>INT32,</a:t>
            </a:r>
          </a:p>
          <a:p>
            <a:r>
              <a:rPr lang="ru-RU" dirty="0" smtClean="0"/>
              <a:t>Технология сжатия данных без потерь для увеличения пропускной способности шины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4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536203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микроконтроллеров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5445224"/>
            <a:ext cx="8496944" cy="1296144"/>
          </a:xfrm>
        </p:spPr>
        <p:txBody>
          <a:bodyPr>
            <a:noAutofit/>
          </a:bodyPr>
          <a:lstStyle/>
          <a:p>
            <a:pPr marL="88900" indent="-88900"/>
            <a:r>
              <a:rPr lang="en-US" sz="1800" dirty="0" smtClean="0"/>
              <a:t>ARM Cortex M 32</a:t>
            </a:r>
            <a:r>
              <a:rPr lang="ru-RU" sz="1800" dirty="0" smtClean="0"/>
              <a:t>битная система, сопроцессоры аппаратного деления и умножения, </a:t>
            </a:r>
            <a:r>
              <a:rPr lang="ru-RU" sz="1800" dirty="0"/>
              <a:t>работа с </a:t>
            </a:r>
            <a:r>
              <a:rPr lang="en-US" sz="1800" dirty="0"/>
              <a:t>float</a:t>
            </a:r>
            <a:endParaRPr lang="ru-RU" sz="1600" dirty="0"/>
          </a:p>
          <a:p>
            <a:pPr marL="88900" indent="-88900"/>
            <a:r>
              <a:rPr lang="en-US" sz="1800" dirty="0" smtClean="0"/>
              <a:t> RISC </a:t>
            </a:r>
            <a:r>
              <a:rPr lang="ru-RU" sz="1800" dirty="0" smtClean="0"/>
              <a:t>система команд</a:t>
            </a:r>
            <a:endParaRPr lang="en-US" sz="1800" dirty="0" smtClean="0"/>
          </a:p>
          <a:p>
            <a:pPr marL="88900" indent="-88900"/>
            <a:r>
              <a:rPr lang="ru-RU" sz="1800" dirty="0" smtClean="0"/>
              <a:t> конвейерная архитектура 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ÐÐ°ÑÑÐ¸Ð½ÐºÐ¸ Ð¿Ð¾ Ð·Ð°Ð¿ÑÐ¾ÑÑ Ð°ÑÑÐ¸ÑÐµÐºÑÑÑÐ° cortex M Ð¿ÑÐ¾ÑÐµÑÑÐ¾ÑÑ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Ð¡ÑÑÑÐºÑÑÑÐ½Ð°Ñ ÑÑÐµÐ¼Ð° Ð¼Ð¸ÐºÑÐ¾ÐºÐ¾Ð½ÑÑÐ¾Ð»Ð»ÐµÑÐ¾Ð² STM3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5544616" cy="43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микропроцессоров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609990"/>
            <a:ext cx="8856984" cy="1059370"/>
          </a:xfrm>
        </p:spPr>
        <p:txBody>
          <a:bodyPr>
            <a:noAutofit/>
          </a:bodyPr>
          <a:lstStyle/>
          <a:p>
            <a:pPr marL="88900" indent="-88900"/>
            <a:r>
              <a:rPr lang="en-US" sz="1800" dirty="0" smtClean="0"/>
              <a:t>ARM Cortex A9 </a:t>
            </a:r>
            <a:r>
              <a:rPr lang="ru-RU" sz="1800" dirty="0" smtClean="0"/>
              <a:t>(на базе С</a:t>
            </a:r>
            <a:r>
              <a:rPr lang="en-US" sz="1800" dirty="0" err="1" smtClean="0"/>
              <a:t>ortex</a:t>
            </a:r>
            <a:r>
              <a:rPr lang="en-US" sz="1800" dirty="0" smtClean="0"/>
              <a:t> M)</a:t>
            </a:r>
          </a:p>
          <a:p>
            <a:pPr marL="88900" indent="-88900"/>
            <a:r>
              <a:rPr lang="ru-RU" sz="1800" dirty="0" smtClean="0"/>
              <a:t>Конвейерная</a:t>
            </a:r>
            <a:r>
              <a:rPr lang="en-US" sz="1800" dirty="0" smtClean="0"/>
              <a:t> </a:t>
            </a:r>
            <a:r>
              <a:rPr lang="ru-RU" sz="1800" dirty="0" smtClean="0"/>
              <a:t>многоканальная архитектура</a:t>
            </a:r>
          </a:p>
          <a:p>
            <a:pPr marL="88900" indent="-88900"/>
            <a:r>
              <a:rPr lang="ru-RU" sz="1800" dirty="0" smtClean="0"/>
              <a:t>Многоуровневый спекулятивный КЭШ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 descr="http://www.kit-e.ru/assets/images/1003/66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0" y="997124"/>
            <a:ext cx="8110564" cy="462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О </a:t>
            </a:r>
            <a:r>
              <a:rPr lang="ru-RU" sz="2800" b="1" dirty="0" smtClean="0"/>
              <a:t>машинном коде и языках программирования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dirty="0" smtClean="0"/>
              <a:t>На </a:t>
            </a:r>
            <a:r>
              <a:rPr lang="ru-RU" sz="2100" dirty="0"/>
              <a:t>машинном уровне программа представляет собой набор аппаратно-выполняемых команд – </a:t>
            </a:r>
            <a:r>
              <a:rPr lang="ru-RU" sz="2100" b="1" u="sng" dirty="0"/>
              <a:t>машинный код</a:t>
            </a:r>
            <a:r>
              <a:rPr lang="ru-RU" sz="2100" dirty="0"/>
              <a:t>. </a:t>
            </a:r>
            <a:endParaRPr lang="ru-RU" sz="2100" dirty="0" smtClean="0"/>
          </a:p>
          <a:p>
            <a:pPr lvl="3">
              <a:spcBef>
                <a:spcPts val="600"/>
              </a:spcBef>
            </a:pPr>
            <a:r>
              <a:rPr lang="ru-RU" sz="1700" dirty="0" smtClean="0"/>
              <a:t>Примеры </a:t>
            </a:r>
            <a:r>
              <a:rPr lang="ru-RU" sz="1700" dirty="0"/>
              <a:t>таких команд – сложение, умножение, логическое или, перенос </a:t>
            </a:r>
            <a:r>
              <a:rPr lang="ru-RU" sz="1700" dirty="0" smtClean="0"/>
              <a:t>значения </a:t>
            </a:r>
            <a:r>
              <a:rPr lang="ru-RU" sz="1700" dirty="0"/>
              <a:t>из одной ячейки памяти в другую. </a:t>
            </a:r>
            <a:endParaRPr lang="ru-RU" sz="1700" dirty="0" smtClean="0"/>
          </a:p>
          <a:p>
            <a:pPr lvl="2">
              <a:spcBef>
                <a:spcPts val="600"/>
              </a:spcBef>
            </a:pPr>
            <a:r>
              <a:rPr lang="ru-RU" sz="2100" i="1" dirty="0"/>
              <a:t>Каждая команда имеет свой кодовый номер и адреса двух ячеек – данных, для выполнения над ними определенного действия. </a:t>
            </a:r>
            <a:endParaRPr lang="ru-RU" sz="2100" i="1" dirty="0" smtClean="0"/>
          </a:p>
          <a:p>
            <a:pPr lvl="3">
              <a:spcBef>
                <a:spcPts val="600"/>
              </a:spcBef>
            </a:pPr>
            <a:r>
              <a:rPr lang="ru-RU" sz="2100" u="sng" dirty="0" smtClean="0"/>
              <a:t>Такие </a:t>
            </a:r>
            <a:r>
              <a:rPr lang="ru-RU" sz="2100" u="sng" dirty="0"/>
              <a:t>данные называются операндами</a:t>
            </a:r>
            <a:r>
              <a:rPr lang="ru-RU" sz="21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u="sng" dirty="0"/>
              <a:t>Любая команда программы уровня выше машинного (начиная от ассемблера и до современных абстрактных языков) интерпретируется в машинный код для ее выполнения.  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782173"/>
            <a:ext cx="3020075" cy="19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современных процессоров с ИИ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4760" y="5589240"/>
            <a:ext cx="5256584" cy="411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Архитектура процессора ML от ARM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https://habrastorage.org/getpro/habr/post_images/fbe/7e4/ab1/fbe7e4ab11731ad3dafebc992b9c7b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40560" cy="42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1196752"/>
            <a:ext cx="360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внедрение ИИ для определения приоритетов хранения, обработки и перемещения данных по всей </a:t>
            </a:r>
            <a:r>
              <a:rPr lang="ru-RU" dirty="0" smtClean="0"/>
              <a:t>системе. 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 прогнозирование, </a:t>
            </a:r>
          </a:p>
          <a:p>
            <a:r>
              <a:rPr lang="ru-RU" dirty="0" smtClean="0"/>
              <a:t>распределение ресурсов системы,</a:t>
            </a:r>
          </a:p>
          <a:p>
            <a:r>
              <a:rPr lang="ru-RU" dirty="0"/>
              <a:t>каждый вычислительный модуль работает на отдельной карте </a:t>
            </a:r>
            <a:r>
              <a:rPr lang="ru-RU" dirty="0" smtClean="0"/>
              <a:t>признаков,</a:t>
            </a:r>
          </a:p>
          <a:p>
            <a:r>
              <a:rPr lang="ru-RU" dirty="0" smtClean="0"/>
              <a:t>электромагнитная адаптация.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Концепция </a:t>
            </a:r>
            <a:r>
              <a:rPr lang="ru-RU" dirty="0" err="1" smtClean="0"/>
              <a:t>Nvidia</a:t>
            </a:r>
            <a:r>
              <a:rPr lang="ru-RU" dirty="0" smtClean="0"/>
              <a:t>: </a:t>
            </a:r>
            <a:r>
              <a:rPr lang="ru-RU" dirty="0"/>
              <a:t>создание выделенного </a:t>
            </a:r>
            <a:r>
              <a:rPr lang="ru-RU" dirty="0" smtClean="0"/>
              <a:t>«движка» </a:t>
            </a:r>
            <a:r>
              <a:rPr lang="ru-RU" dirty="0"/>
              <a:t>глубокого обучения рядом с GPU для оптимизации обработки изображений и видео.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3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1268"/>
            <a:ext cx="8229600" cy="719460"/>
          </a:xfrm>
        </p:spPr>
        <p:txBody>
          <a:bodyPr>
            <a:noAutofit/>
          </a:bodyPr>
          <a:lstStyle/>
          <a:p>
            <a:pPr lvl="2" algn="ctr"/>
            <a:r>
              <a:rPr lang="ru-RU" sz="2300" b="1" dirty="0" smtClean="0"/>
              <a:t>Архитектуры процессоров. Примеры. </a:t>
            </a:r>
            <a:br>
              <a:rPr lang="ru-RU" sz="2300" b="1" dirty="0" smtClean="0"/>
            </a:br>
            <a:r>
              <a:rPr lang="ru-RU" sz="2300" b="1" dirty="0" smtClean="0"/>
              <a:t>Архитектура квантовых процессоров</a:t>
            </a:r>
            <a:endParaRPr lang="ru-RU" sz="2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1264" y="4797152"/>
            <a:ext cx="5256584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 smtClean="0"/>
              <a:t>вид квантового процессора </a:t>
            </a:r>
            <a:r>
              <a:rPr lang="en-US" sz="1800" i="1" dirty="0" smtClean="0"/>
              <a:t>Google</a:t>
            </a:r>
            <a:r>
              <a:rPr lang="ru-RU" sz="1800" i="1" dirty="0" smtClean="0"/>
              <a:t>,</a:t>
            </a:r>
            <a:r>
              <a:rPr lang="en-US" sz="1800" i="1" dirty="0" smtClean="0"/>
              <a:t> </a:t>
            </a:r>
            <a:r>
              <a:rPr lang="ru-RU" sz="1800" i="1" dirty="0" smtClean="0"/>
              <a:t>Квантовый элемент И-Не и схема квантового компьютера</a:t>
            </a:r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96752"/>
            <a:ext cx="36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dirty="0" smtClean="0"/>
              <a:t>используются </a:t>
            </a:r>
            <a:r>
              <a:rPr lang="ru-RU" dirty="0" err="1" smtClean="0"/>
              <a:t>кубиты</a:t>
            </a:r>
            <a:r>
              <a:rPr lang="ru-RU" dirty="0" smtClean="0"/>
              <a:t> – состояния спинов элементарных </a:t>
            </a:r>
            <a:r>
              <a:rPr lang="ru-RU" dirty="0" err="1" smtClean="0"/>
              <a:t>частих</a:t>
            </a:r>
            <a:r>
              <a:rPr lang="ru-RU" dirty="0" smtClean="0"/>
              <a:t>, могут одновременно находится в двух состояниях, 3 </a:t>
            </a:r>
            <a:r>
              <a:rPr lang="ru-RU" dirty="0" err="1" smtClean="0"/>
              <a:t>кубита</a:t>
            </a:r>
            <a:r>
              <a:rPr lang="ru-RU" dirty="0" smtClean="0"/>
              <a:t> одновременно в 8 состояниях.</a:t>
            </a:r>
          </a:p>
          <a:p>
            <a:r>
              <a:rPr lang="ru-RU" dirty="0" smtClean="0"/>
              <a:t>Высокая параллельность вычислений.</a:t>
            </a:r>
          </a:p>
          <a:p>
            <a:r>
              <a:rPr lang="ru-RU" dirty="0" smtClean="0"/>
              <a:t>Экспоненциальный рост производительности.</a:t>
            </a:r>
            <a:endParaRPr lang="ru-RU" dirty="0"/>
          </a:p>
        </p:txBody>
      </p:sp>
      <p:pic>
        <p:nvPicPr>
          <p:cNvPr id="3074" name="Picture 2" descr="https://habrastorage.org/files/0d4/cf4/206/0d4cf42061bc473eb640dfe50c15db5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04" y="1225724"/>
            <a:ext cx="2448272" cy="15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68883"/>
            <a:ext cx="2476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30" y="3007721"/>
            <a:ext cx="4248878" cy="166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Устройство, объединяющие процессор и периферийные модули называется электронно-вычислительной машиной (ЭВМ)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" y="1844824"/>
            <a:ext cx="6897846" cy="44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0645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Центральный процессор </a:t>
            </a:r>
            <a:r>
              <a:rPr lang="ru-RU" sz="2000" b="1" dirty="0"/>
              <a:t>(АЛУ с блоком </a:t>
            </a:r>
            <a:r>
              <a:rPr lang="ru-RU" sz="2000" b="1" dirty="0" smtClean="0"/>
              <a:t>устройства управления (УУ)) </a:t>
            </a:r>
            <a:r>
              <a:rPr lang="ru-RU" sz="2000" dirty="0" smtClean="0"/>
              <a:t>обладает принцип </a:t>
            </a:r>
            <a:r>
              <a:rPr lang="ru-RU" sz="2000" dirty="0"/>
              <a:t>последовательной передачи управления. </a:t>
            </a:r>
            <a:endParaRPr lang="ru-RU" sz="2000" dirty="0" smtClean="0"/>
          </a:p>
          <a:p>
            <a:pPr marL="533400" indent="-533400"/>
            <a:r>
              <a:rPr lang="ru-RU" sz="2000" dirty="0" smtClean="0"/>
              <a:t>Набор </a:t>
            </a:r>
            <a:r>
              <a:rPr lang="ru-RU" sz="2000" dirty="0"/>
              <a:t>арифметических, логических и прочих инструкций </a:t>
            </a:r>
            <a:r>
              <a:rPr lang="ru-RU" sz="2000" b="1" dirty="0" smtClean="0"/>
              <a:t>АЛУ </a:t>
            </a:r>
            <a:r>
              <a:rPr lang="ru-RU" sz="2000" dirty="0" smtClean="0"/>
              <a:t>насчитывает </a:t>
            </a:r>
            <a:r>
              <a:rPr lang="ru-RU" sz="2000" dirty="0"/>
              <a:t>несколько сотен, </a:t>
            </a:r>
            <a:endParaRPr lang="ru-RU" sz="2000" dirty="0" smtClean="0"/>
          </a:p>
          <a:p>
            <a:pPr marL="533400" indent="-533400"/>
            <a:r>
              <a:rPr lang="ru-RU" sz="2000" dirty="0" smtClean="0"/>
              <a:t>Процессор </a:t>
            </a:r>
            <a:r>
              <a:rPr lang="ru-RU" sz="2000" dirty="0"/>
              <a:t>имеет </a:t>
            </a:r>
            <a:r>
              <a:rPr lang="ru-RU" sz="2000" b="1" dirty="0"/>
              <a:t>набор </a:t>
            </a:r>
            <a:r>
              <a:rPr lang="ru-RU" sz="2000" b="1" dirty="0" smtClean="0"/>
              <a:t>регистров в устройстве управления (УУ)</a:t>
            </a:r>
          </a:p>
          <a:p>
            <a:pPr marL="990600" lvl="1" indent="-266700"/>
            <a:r>
              <a:rPr lang="ru-RU" sz="2000" dirty="0" smtClean="0"/>
              <a:t>часть регистров доступна </a:t>
            </a:r>
            <a:r>
              <a:rPr lang="ru-RU" sz="2000" dirty="0"/>
              <a:t>для хранения операндов, выполнения действий над ними и формирования адреса инструкций и операндов в памяти. </a:t>
            </a:r>
            <a:endParaRPr lang="ru-RU" sz="2000" dirty="0" smtClean="0"/>
          </a:p>
          <a:p>
            <a:pPr marL="990600" lvl="1" indent="-266700"/>
            <a:r>
              <a:rPr lang="ru-RU" sz="1800" dirty="0" smtClean="0"/>
              <a:t>Другая </a:t>
            </a:r>
            <a:r>
              <a:rPr lang="ru-RU" sz="1800" dirty="0"/>
              <a:t>часть регистров используется процессором для служебных (системных) целей, </a:t>
            </a:r>
            <a:endParaRPr lang="ru-RU" sz="1800" dirty="0" smtClean="0"/>
          </a:p>
          <a:p>
            <a:pPr marL="533400" indent="-533400">
              <a:buNone/>
            </a:pPr>
            <a:r>
              <a:rPr lang="ru-RU" sz="1400" dirty="0" smtClean="0"/>
              <a:t>		 доступ </a:t>
            </a:r>
            <a:r>
              <a:rPr lang="ru-RU" sz="1400" dirty="0"/>
              <a:t>к ним может быть ограничен (есть даже программно-невидимые регистры). </a:t>
            </a:r>
            <a:endParaRPr lang="ru-RU" sz="1400" dirty="0" smtClean="0"/>
          </a:p>
          <a:p>
            <a:pPr marL="533400" indent="-533400"/>
            <a:r>
              <a:rPr lang="ru-RU" sz="2000" b="1" dirty="0" smtClean="0"/>
              <a:t>Все </a:t>
            </a:r>
            <a:r>
              <a:rPr lang="ru-RU" sz="2000" b="1" dirty="0"/>
              <a:t>компоненты компьютера представляются для процессора в виде наборов </a:t>
            </a:r>
            <a:r>
              <a:rPr lang="ru-RU" sz="2000" b="1" i="1" dirty="0"/>
              <a:t>ячеек памяти </a:t>
            </a:r>
            <a:r>
              <a:rPr lang="ru-RU" sz="2000" b="1" dirty="0"/>
              <a:t>или/и </a:t>
            </a:r>
            <a:r>
              <a:rPr lang="ru-RU" sz="2000" b="1" i="1" dirty="0"/>
              <a:t>портов ввода-вывода</a:t>
            </a:r>
            <a:r>
              <a:rPr lang="ru-RU" sz="2000" b="1" dirty="0"/>
              <a:t>, </a:t>
            </a:r>
            <a:endParaRPr lang="ru-RU" sz="2000" b="1" dirty="0" smtClean="0"/>
          </a:p>
          <a:p>
            <a:pPr marL="984250" lvl="1"/>
            <a:r>
              <a:rPr lang="ru-RU" sz="1800" dirty="0" smtClean="0"/>
              <a:t>В ячейки и порты в-в процессор </a:t>
            </a:r>
            <a:r>
              <a:rPr lang="ru-RU" sz="1800" dirty="0"/>
              <a:t>может записывать и/или </a:t>
            </a:r>
            <a:r>
              <a:rPr lang="ru-RU" sz="1800" dirty="0" smtClean="0"/>
              <a:t>считывать </a:t>
            </a:r>
            <a:r>
              <a:rPr lang="ru-RU" sz="1800" dirty="0"/>
              <a:t>содержимое. </a:t>
            </a:r>
            <a:endParaRPr lang="ru-RU" sz="1800" dirty="0" smtClean="0"/>
          </a:p>
          <a:p>
            <a:pPr marL="0" indent="12700" algn="just"/>
            <a:r>
              <a:rPr lang="ru-RU" sz="1800" i="1" dirty="0" smtClean="0"/>
              <a:t> Процессор (один или несколько), память и необходимые элементы, связывающие их между собой и с другими устройствами, называют центральной частью, или ядром, компьютера (или просто центром).</a:t>
            </a:r>
            <a:endParaRPr lang="ru-RU" sz="18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0657" r="5589" b="-1585"/>
          <a:stretch/>
        </p:blipFill>
        <p:spPr bwMode="auto">
          <a:xfrm>
            <a:off x="1979711" y="1695900"/>
            <a:ext cx="6510537" cy="50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5" y="2117973"/>
            <a:ext cx="185050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209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7138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ru-RU" sz="2400" dirty="0"/>
              <a:t>Самая важная характеристика памяти – </a:t>
            </a:r>
            <a:r>
              <a:rPr lang="ru-RU" sz="2400" b="1" dirty="0"/>
              <a:t>латентность</a:t>
            </a:r>
            <a:r>
              <a:rPr lang="ru-RU" sz="2400" dirty="0"/>
              <a:t> – время доступа к ячейки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13220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90574"/>
            <a:ext cx="8496944" cy="58787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 smtClean="0"/>
              <a:t>Оперативная </a:t>
            </a:r>
            <a:r>
              <a:rPr lang="ru-RU" sz="2100" b="1" i="1" dirty="0"/>
              <a:t>память </a:t>
            </a:r>
            <a:r>
              <a:rPr lang="ru-RU" sz="2100" b="1" dirty="0"/>
              <a:t>(ОЗУ) </a:t>
            </a:r>
            <a:r>
              <a:rPr lang="ru-RU" sz="2100" b="1" dirty="0" smtClean="0"/>
              <a:t> </a:t>
            </a:r>
            <a:r>
              <a:rPr lang="ru-RU" sz="2100" dirty="0" smtClean="0"/>
              <a:t>динамическая память с произвольным доступом.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Оперативная </a:t>
            </a:r>
            <a:r>
              <a:rPr lang="ru-RU" sz="2100" dirty="0"/>
              <a:t>память вместе с кэшем всех уровней (в настоящее время — до трех) представляет собой единый массив памяти, </a:t>
            </a:r>
            <a:r>
              <a:rPr lang="ru-RU" sz="2100" dirty="0" smtClean="0"/>
              <a:t>доступный </a:t>
            </a:r>
            <a:r>
              <a:rPr lang="ru-RU" sz="2100" dirty="0"/>
              <a:t>процессору для записи и чтения </a:t>
            </a:r>
            <a:r>
              <a:rPr lang="ru-RU" sz="2100" dirty="0" smtClean="0"/>
              <a:t>данных. </a:t>
            </a:r>
          </a:p>
          <a:p>
            <a:pPr>
              <a:spcBef>
                <a:spcPts val="600"/>
              </a:spcBef>
            </a:pPr>
            <a:r>
              <a:rPr lang="ru-RU" sz="2100" b="1" i="1" dirty="0"/>
              <a:t>Постоянная память </a:t>
            </a:r>
            <a:r>
              <a:rPr lang="ru-RU" sz="2100" b="1" dirty="0"/>
              <a:t>(ПЗУ)</a:t>
            </a:r>
            <a:r>
              <a:rPr lang="ru-RU" sz="2100" dirty="0"/>
              <a:t>, из </a:t>
            </a:r>
            <a:r>
              <a:rPr lang="ru-RU" sz="2100" dirty="0" smtClean="0"/>
              <a:t>нее можно </a:t>
            </a:r>
            <a:r>
              <a:rPr lang="ru-RU" sz="2100" dirty="0"/>
              <a:t>только считывать команды и </a:t>
            </a:r>
            <a:r>
              <a:rPr lang="ru-RU" sz="2100" dirty="0" smtClean="0"/>
              <a:t>данные</a:t>
            </a:r>
          </a:p>
          <a:p>
            <a:pPr>
              <a:spcBef>
                <a:spcPts val="600"/>
              </a:spcBef>
            </a:pPr>
            <a:r>
              <a:rPr lang="ru-RU" sz="2100" dirty="0" smtClean="0"/>
              <a:t>Также ЭВМ имеет </a:t>
            </a:r>
            <a:r>
              <a:rPr lang="ru-RU" sz="2100" dirty="0"/>
              <a:t>некоторые виды специальной памяти (например, видеопамять графического адаптера). </a:t>
            </a:r>
            <a:endParaRPr lang="ru-RU" sz="2100" dirty="0" smtClean="0"/>
          </a:p>
          <a:p>
            <a:pPr>
              <a:spcBef>
                <a:spcPts val="600"/>
              </a:spcBef>
            </a:pPr>
            <a:r>
              <a:rPr lang="ru-RU" sz="2100" dirty="0" smtClean="0"/>
              <a:t>В любом компьютере есть </a:t>
            </a:r>
            <a:r>
              <a:rPr lang="ru-RU" sz="2100" b="1" i="1" dirty="0" smtClean="0"/>
              <a:t>энергонезависимая память</a:t>
            </a:r>
            <a:r>
              <a:rPr lang="ru-RU" sz="2100" dirty="0" smtClean="0"/>
              <a:t>, в которой хранится программа начального запуска компьютера и минимально необходимый набор сервисов (</a:t>
            </a:r>
            <a:r>
              <a:rPr lang="en-US" sz="2100" dirty="0" smtClean="0"/>
              <a:t>FLASH,</a:t>
            </a:r>
            <a:r>
              <a:rPr lang="ru-RU" sz="2100" b="1" dirty="0" smtClean="0"/>
              <a:t>ROM BIOS</a:t>
            </a:r>
            <a:r>
              <a:rPr lang="ru-RU" sz="2100" dirty="0" smtClean="0"/>
              <a:t>). 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Доступ к внутренней  памяти осуществляется по одномерному (линейному) адресу, который представляет собой двоичное число. Доступна для процессора.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3591</Words>
  <Application>Microsoft Office PowerPoint</Application>
  <PresentationFormat>Экран (4:3)</PresentationFormat>
  <Paragraphs>424</Paragraphs>
  <Slides>51</Slides>
  <Notes>47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Аппаратные средства телекоммуникационных систем</vt:lpstr>
      <vt:lpstr>Основные понятие архитектуры процессоров</vt:lpstr>
      <vt:lpstr>Понятие процессор</vt:lpstr>
      <vt:lpstr>Принцип программного управления.</vt:lpstr>
      <vt:lpstr>О машинном коде и языках программирования</vt:lpstr>
      <vt:lpstr>Принцип построения ЭВМ</vt:lpstr>
      <vt:lpstr>Принцип построения ЭВМ</vt:lpstr>
      <vt:lpstr>Иерархия памяти в компьютере</vt:lpstr>
      <vt:lpstr>Иерархия памяти в компьютере</vt:lpstr>
      <vt:lpstr>Иерархия памяти в компьютере</vt:lpstr>
      <vt:lpstr>Периферийные устройства ЭВМ</vt:lpstr>
      <vt:lpstr>Классификация ЭВМ</vt:lpstr>
      <vt:lpstr>Классификация процессоров по видам</vt:lpstr>
      <vt:lpstr>Примеры сопроцессоров</vt:lpstr>
      <vt:lpstr>Особенности архитектуры процессоров</vt:lpstr>
      <vt:lpstr>Архитектуры процессоров.  Виды архитектура процессоров</vt:lpstr>
      <vt:lpstr>Архитектуры процессоров.  Особенности гарвардской архитектуры</vt:lpstr>
      <vt:lpstr>Архитектуры процессоров.  Архитектура Фон-Неймана</vt:lpstr>
      <vt:lpstr>Архитектуры процессоров. Магистральная организация процессов.</vt:lpstr>
      <vt:lpstr>Архитектуры процессоров. Кэш память.</vt:lpstr>
      <vt:lpstr>Архитектуры процессоров. Регистровая память.</vt:lpstr>
      <vt:lpstr>Архитектуры процессоров. Устройство управления</vt:lpstr>
      <vt:lpstr>Архитектуры процессоров.  Арифметико-логическое устройство (ALU)</vt:lpstr>
      <vt:lpstr>Архитектуры процессоров.  Организация наборов команд процессоров. </vt:lpstr>
      <vt:lpstr>Архитектуры процессоров.  CISC система команд</vt:lpstr>
      <vt:lpstr>Архитектуры процессоров.  RISC система команд</vt:lpstr>
      <vt:lpstr>Архитектуры процессоров.  MISC система команд</vt:lpstr>
      <vt:lpstr>Архитектуры процессоров.  VLIW система команд</vt:lpstr>
      <vt:lpstr>Архитектуры процессоров.  Архитектуры по степени параллелизма</vt:lpstr>
      <vt:lpstr>Архитектуры процессоров.  Архитектуры по степени параллелизма</vt:lpstr>
      <vt:lpstr>Архитектуры процессоров.  Конвейерная архитектура</vt:lpstr>
      <vt:lpstr>Архитектуры процессоров.  Конвейерная архитектура</vt:lpstr>
      <vt:lpstr>Архитектуры процессоров.  Конвейерная архитектура</vt:lpstr>
      <vt:lpstr>Архитектуры процессоров.  Супер скалярная архитектура</vt:lpstr>
      <vt:lpstr>Архитектуры процессоров.  Параллельные процессоры</vt:lpstr>
      <vt:lpstr>Архитектуры процессоров.  Мультипроцессоры</vt:lpstr>
      <vt:lpstr>Особенности архитектуры современных процессорных систем</vt:lpstr>
      <vt:lpstr>Архитектуры процессоров.  Особенности современных архитектур процессоров</vt:lpstr>
      <vt:lpstr>Архитектуры процессоров. Примеры.  Микроархитектура одноядерного процессора</vt:lpstr>
      <vt:lpstr>Архитектуры процессоров. Примеры.  Архитектура современных процессоров Intel</vt:lpstr>
      <vt:lpstr>Архитектуры процессоров. Примеры.  Архитектура современных процессоров Intel</vt:lpstr>
      <vt:lpstr>Архитектуры процессоров. Примеры.  Архитектура современных процессоров AMD</vt:lpstr>
      <vt:lpstr>Архитектуры процессоров. Примеры.  Архитектура процессоров Intel IA64</vt:lpstr>
      <vt:lpstr>Архитектуры процессоров. Примеры.  Архитектура современных графических процессоров</vt:lpstr>
      <vt:lpstr>Архитектуры процессоров. Примеры.  Архитектура современных графических процессоров</vt:lpstr>
      <vt:lpstr>Архитектуры процессоров. Примеры.  Архитектура современных графических процессоров</vt:lpstr>
      <vt:lpstr>Архитектуры процессоров. Примеры.  Архитектура современных графических процессоров</vt:lpstr>
      <vt:lpstr>Архитектуры процессоров. Примеры.  Архитектура современных микроконтроллеров</vt:lpstr>
      <vt:lpstr>Архитектуры процессоров. Примеры.  Архитектура современных микропроцессоров</vt:lpstr>
      <vt:lpstr>Архитектуры процессоров. Примеры.  Архитектура современных процессоров с ИИ</vt:lpstr>
      <vt:lpstr>Архитектуры процессоров. Примеры.  Архитектура квантовых процессоров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89</cp:revision>
  <dcterms:created xsi:type="dcterms:W3CDTF">2018-09-05T04:46:37Z</dcterms:created>
  <dcterms:modified xsi:type="dcterms:W3CDTF">2019-04-22T05:23:58Z</dcterms:modified>
</cp:coreProperties>
</file>