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551" r:id="rId3"/>
    <p:sldId id="486" r:id="rId4"/>
    <p:sldId id="528" r:id="rId5"/>
    <p:sldId id="524" r:id="rId6"/>
    <p:sldId id="500" r:id="rId7"/>
    <p:sldId id="534" r:id="rId8"/>
    <p:sldId id="482" r:id="rId9"/>
    <p:sldId id="489" r:id="rId10"/>
    <p:sldId id="490" r:id="rId11"/>
    <p:sldId id="491" r:id="rId12"/>
    <p:sldId id="492" r:id="rId13"/>
    <p:sldId id="493" r:id="rId14"/>
    <p:sldId id="535" r:id="rId15"/>
    <p:sldId id="434" r:id="rId16"/>
    <p:sldId id="536" r:id="rId17"/>
    <p:sldId id="542" r:id="rId18"/>
    <p:sldId id="543" r:id="rId19"/>
    <p:sldId id="552" r:id="rId20"/>
    <p:sldId id="509" r:id="rId21"/>
    <p:sldId id="502" r:id="rId22"/>
    <p:sldId id="504" r:id="rId23"/>
    <p:sldId id="507" r:id="rId24"/>
    <p:sldId id="530" r:id="rId25"/>
    <p:sldId id="505" r:id="rId26"/>
    <p:sldId id="506" r:id="rId27"/>
    <p:sldId id="497" r:id="rId28"/>
    <p:sldId id="553" r:id="rId29"/>
    <p:sldId id="435" r:id="rId30"/>
    <p:sldId id="544" r:id="rId31"/>
    <p:sldId id="510" r:id="rId32"/>
    <p:sldId id="554" r:id="rId33"/>
    <p:sldId id="518" r:id="rId34"/>
    <p:sldId id="519" r:id="rId35"/>
    <p:sldId id="540" r:id="rId36"/>
    <p:sldId id="555" r:id="rId37"/>
    <p:sldId id="545" r:id="rId38"/>
    <p:sldId id="547" r:id="rId39"/>
    <p:sldId id="548" r:id="rId40"/>
    <p:sldId id="549" r:id="rId41"/>
    <p:sldId id="550" r:id="rId4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4ADEC15-8D93-4819-9DB9-F4E72AA20278}">
          <p14:sldIdLst>
            <p14:sldId id="256"/>
          </p14:sldIdLst>
        </p14:section>
        <p14:section name="Особенности модели памяти процессоров" id="{FED20932-6195-44C3-A873-7C8F6E15F8CF}">
          <p14:sldIdLst>
            <p14:sldId id="551"/>
            <p14:sldId id="486"/>
            <p14:sldId id="528"/>
            <p14:sldId id="524"/>
            <p14:sldId id="500"/>
            <p14:sldId id="534"/>
            <p14:sldId id="482"/>
            <p14:sldId id="489"/>
            <p14:sldId id="490"/>
            <p14:sldId id="491"/>
            <p14:sldId id="492"/>
            <p14:sldId id="493"/>
            <p14:sldId id="535"/>
            <p14:sldId id="434"/>
            <p14:sldId id="536"/>
            <p14:sldId id="542"/>
            <p14:sldId id="543"/>
          </p14:sldIdLst>
        </p14:section>
        <p14:section name="Режимы работы процессора" id="{61995B22-4FC3-4F60-B248-7E64BCCD6261}">
          <p14:sldIdLst>
            <p14:sldId id="552"/>
            <p14:sldId id="509"/>
            <p14:sldId id="502"/>
            <p14:sldId id="504"/>
            <p14:sldId id="507"/>
            <p14:sldId id="530"/>
            <p14:sldId id="505"/>
            <p14:sldId id="506"/>
            <p14:sldId id="497"/>
          </p14:sldIdLst>
        </p14:section>
        <p14:section name="Особенности прерываний" id="{3F027FE7-5B9C-4A35-BC3E-78FCD8892EF3}">
          <p14:sldIdLst>
            <p14:sldId id="553"/>
            <p14:sldId id="435"/>
            <p14:sldId id="544"/>
            <p14:sldId id="510"/>
          </p14:sldIdLst>
        </p14:section>
        <p14:section name="Особенности многозадачности" id="{9DA9AB0C-CAE6-4887-A349-5FEBC89EF61C}">
          <p14:sldIdLst>
            <p14:sldId id="554"/>
            <p14:sldId id="518"/>
            <p14:sldId id="519"/>
            <p14:sldId id="540"/>
          </p14:sldIdLst>
        </p14:section>
        <p14:section name="Программный уровень работы с процессором" id="{674DA3BA-7C21-46A6-B2E1-2E69FA78D092}">
          <p14:sldIdLst>
            <p14:sldId id="555"/>
            <p14:sldId id="545"/>
            <p14:sldId id="547"/>
            <p14:sldId id="548"/>
            <p14:sldId id="549"/>
            <p14:sldId id="55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>
      <p:cViewPr varScale="1">
        <p:scale>
          <a:sx n="96" d="100"/>
          <a:sy n="96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19.03.2019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/>
              <a:t>Модель памяти процессоров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30754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Регистр флагов.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703" y="3573016"/>
            <a:ext cx="8517631" cy="3024335"/>
          </a:xfrm>
        </p:spPr>
        <p:txBody>
          <a:bodyPr>
            <a:noAutofit/>
          </a:bodyPr>
          <a:lstStyle/>
          <a:p>
            <a:pPr marL="493713" lvl="1" indent="-93663"/>
            <a:r>
              <a:rPr lang="en-US" sz="1400" b="1" dirty="0" smtClean="0"/>
              <a:t>EFLAG </a:t>
            </a:r>
            <a:r>
              <a:rPr lang="ru-RU" sz="1400" b="1" dirty="0" smtClean="0"/>
              <a:t>тоже, что и </a:t>
            </a:r>
            <a:r>
              <a:rPr lang="en-US" sz="1400" b="1" dirty="0" smtClean="0"/>
              <a:t>RFLAG </a:t>
            </a:r>
            <a:r>
              <a:rPr lang="ru-RU" sz="1400" b="1" dirty="0" smtClean="0"/>
              <a:t>но для </a:t>
            </a:r>
            <a:r>
              <a:rPr lang="en-US" sz="1400" b="1" dirty="0" smtClean="0"/>
              <a:t>32 </a:t>
            </a:r>
            <a:r>
              <a:rPr lang="ru-RU" sz="1400" b="1" dirty="0" smtClean="0"/>
              <a:t>бит</a:t>
            </a:r>
            <a:endParaRPr lang="ru-RU" sz="1400" b="1" dirty="0"/>
          </a:p>
          <a:p>
            <a:pPr marL="93663" indent="-93663"/>
            <a:r>
              <a:rPr lang="ru-RU" sz="1800" b="1" dirty="0"/>
              <a:t>Флаг CF, </a:t>
            </a:r>
            <a:r>
              <a:rPr lang="ru-RU" sz="1800" b="1" dirty="0" err="1"/>
              <a:t>Carry</a:t>
            </a:r>
            <a:r>
              <a:rPr lang="ru-RU" sz="1800" b="1" dirty="0"/>
              <a:t> </a:t>
            </a:r>
            <a:r>
              <a:rPr lang="ru-RU" sz="1800" b="1" dirty="0" err="1"/>
              <a:t>Flag</a:t>
            </a:r>
            <a:r>
              <a:rPr lang="ru-RU" sz="1800" b="1" dirty="0"/>
              <a:t> (бит 0)</a:t>
            </a:r>
            <a:r>
              <a:rPr lang="ru-RU" sz="1800" dirty="0"/>
              <a:t> </a:t>
            </a:r>
            <a:r>
              <a:rPr lang="ru-RU" sz="1800" dirty="0" smtClean="0"/>
              <a:t> (флаг переноса для без знаковых </a:t>
            </a:r>
            <a:r>
              <a:rPr lang="ru-RU" sz="1800" dirty="0"/>
              <a:t>чисел) </a:t>
            </a:r>
            <a:endParaRPr lang="ru-RU" sz="1800" dirty="0" smtClean="0"/>
          </a:p>
          <a:p>
            <a:pPr marL="93663" indent="-93663"/>
            <a:r>
              <a:rPr lang="ru-RU" sz="1800" b="1" dirty="0" smtClean="0"/>
              <a:t>Флаг </a:t>
            </a:r>
            <a:r>
              <a:rPr lang="ru-RU" sz="1800" b="1" dirty="0"/>
              <a:t>PF, </a:t>
            </a:r>
            <a:r>
              <a:rPr lang="ru-RU" sz="1800" b="1" dirty="0" err="1"/>
              <a:t>Parity</a:t>
            </a:r>
            <a:r>
              <a:rPr lang="ru-RU" sz="1800" b="1" dirty="0"/>
              <a:t> </a:t>
            </a:r>
            <a:r>
              <a:rPr lang="ru-RU" sz="1800" b="1" dirty="0" err="1"/>
              <a:t>Flag</a:t>
            </a:r>
            <a:r>
              <a:rPr lang="ru-RU" sz="1800" b="1" dirty="0"/>
              <a:t> (бит 2)</a:t>
            </a:r>
            <a:r>
              <a:rPr lang="ru-RU" sz="1800" dirty="0"/>
              <a:t> </a:t>
            </a:r>
            <a:r>
              <a:rPr lang="ru-RU" sz="1800" dirty="0" smtClean="0"/>
              <a:t> 1 если значение  результата АЛУ четное.</a:t>
            </a:r>
            <a:endParaRPr lang="ru-RU" sz="1800" dirty="0"/>
          </a:p>
          <a:p>
            <a:pPr marL="93663" indent="-93663"/>
            <a:r>
              <a:rPr lang="ru-RU" sz="1800" b="1" dirty="0"/>
              <a:t>Флаг AF, </a:t>
            </a:r>
            <a:r>
              <a:rPr lang="ru-RU" sz="1800" b="1" dirty="0" err="1"/>
              <a:t>Auxiliary</a:t>
            </a:r>
            <a:r>
              <a:rPr lang="ru-RU" sz="1800" b="1" dirty="0"/>
              <a:t> </a:t>
            </a:r>
            <a:r>
              <a:rPr lang="ru-RU" sz="1800" b="1" dirty="0" err="1"/>
              <a:t>Carry</a:t>
            </a:r>
            <a:r>
              <a:rPr lang="ru-RU" sz="1800" b="1" dirty="0"/>
              <a:t> </a:t>
            </a:r>
            <a:r>
              <a:rPr lang="ru-RU" sz="1800" b="1" dirty="0" err="1"/>
              <a:t>Flag</a:t>
            </a:r>
            <a:r>
              <a:rPr lang="ru-RU" sz="1800" b="1" dirty="0"/>
              <a:t> (бит 4)</a:t>
            </a:r>
            <a:r>
              <a:rPr lang="ru-RU" sz="1800" dirty="0"/>
              <a:t> </a:t>
            </a:r>
            <a:r>
              <a:rPr lang="ru-RU" sz="1800" dirty="0" smtClean="0"/>
              <a:t>перенос для двоично-десятичных чисел</a:t>
            </a:r>
            <a:endParaRPr lang="ru-RU" sz="1800" dirty="0"/>
          </a:p>
          <a:p>
            <a:pPr marL="93663" indent="-93663"/>
            <a:r>
              <a:rPr lang="ru-RU" sz="1800" b="1" dirty="0"/>
              <a:t>Флаг ZF, </a:t>
            </a:r>
            <a:r>
              <a:rPr lang="ru-RU" sz="1800" b="1" dirty="0" err="1"/>
              <a:t>Zero</a:t>
            </a:r>
            <a:r>
              <a:rPr lang="ru-RU" sz="1800" b="1" dirty="0"/>
              <a:t> </a:t>
            </a:r>
            <a:r>
              <a:rPr lang="ru-RU" sz="1800" b="1" dirty="0" err="1"/>
              <a:t>Flag</a:t>
            </a:r>
            <a:r>
              <a:rPr lang="ru-RU" sz="1800" b="1" dirty="0"/>
              <a:t> (бит 6)</a:t>
            </a:r>
            <a:r>
              <a:rPr lang="ru-RU" sz="1800" dirty="0"/>
              <a:t> </a:t>
            </a:r>
            <a:r>
              <a:rPr lang="ru-RU" sz="1800" dirty="0" smtClean="0"/>
              <a:t> 1, </a:t>
            </a:r>
            <a:r>
              <a:rPr lang="ru-RU" sz="1800" dirty="0"/>
              <a:t>если </a:t>
            </a:r>
            <a:r>
              <a:rPr lang="ru-RU" sz="1800" dirty="0" smtClean="0"/>
              <a:t>результат </a:t>
            </a:r>
            <a:r>
              <a:rPr lang="ru-RU" sz="1800" dirty="0"/>
              <a:t>последней операции </a:t>
            </a:r>
            <a:r>
              <a:rPr lang="ru-RU" sz="1800" dirty="0" smtClean="0"/>
              <a:t>0 </a:t>
            </a:r>
          </a:p>
          <a:p>
            <a:pPr marL="93663" indent="-93663"/>
            <a:r>
              <a:rPr lang="ru-RU" sz="1800" b="1" dirty="0" smtClean="0"/>
              <a:t>Флаг </a:t>
            </a:r>
            <a:r>
              <a:rPr lang="ru-RU" sz="1800" b="1" dirty="0"/>
              <a:t>SF, </a:t>
            </a:r>
            <a:r>
              <a:rPr lang="ru-RU" sz="1800" b="1" dirty="0" err="1"/>
              <a:t>Sign</a:t>
            </a:r>
            <a:r>
              <a:rPr lang="ru-RU" sz="1800" b="1" dirty="0"/>
              <a:t> </a:t>
            </a:r>
            <a:r>
              <a:rPr lang="ru-RU" sz="1800" b="1" dirty="0" err="1"/>
              <a:t>Flag</a:t>
            </a:r>
            <a:r>
              <a:rPr lang="ru-RU" sz="1800" b="1" dirty="0"/>
              <a:t> (бит 7)</a:t>
            </a:r>
            <a:r>
              <a:rPr lang="ru-RU" sz="1800" dirty="0"/>
              <a:t>  </a:t>
            </a:r>
            <a:r>
              <a:rPr lang="ru-RU" sz="1800" dirty="0" smtClean="0"/>
              <a:t>1, </a:t>
            </a:r>
            <a:r>
              <a:rPr lang="ru-RU" sz="1800" dirty="0"/>
              <a:t>если результат последней операции </a:t>
            </a:r>
            <a:r>
              <a:rPr lang="en-US" sz="1800" dirty="0" smtClean="0"/>
              <a:t>&lt;0</a:t>
            </a:r>
            <a:r>
              <a:rPr lang="ru-RU" sz="1800" dirty="0" smtClean="0"/>
              <a:t> </a:t>
            </a:r>
          </a:p>
          <a:p>
            <a:pPr marL="93663" indent="-93663"/>
            <a:r>
              <a:rPr lang="ru-RU" sz="1800" b="1" dirty="0" smtClean="0"/>
              <a:t>Флаг </a:t>
            </a:r>
            <a:r>
              <a:rPr lang="ru-RU" sz="1800" b="1" dirty="0"/>
              <a:t>OF, </a:t>
            </a:r>
            <a:r>
              <a:rPr lang="ru-RU" sz="1800" b="1" dirty="0" err="1"/>
              <a:t>Overflow</a:t>
            </a:r>
            <a:r>
              <a:rPr lang="ru-RU" sz="1800" b="1" dirty="0"/>
              <a:t> </a:t>
            </a:r>
            <a:r>
              <a:rPr lang="ru-RU" sz="1800" b="1" dirty="0" err="1"/>
              <a:t>Flag</a:t>
            </a:r>
            <a:r>
              <a:rPr lang="ru-RU" sz="1800" b="1" dirty="0"/>
              <a:t> (бит 11)</a:t>
            </a:r>
            <a:r>
              <a:rPr lang="ru-RU" sz="1800" dirty="0"/>
              <a:t> </a:t>
            </a:r>
            <a:r>
              <a:rPr lang="en-US" sz="1800" dirty="0" smtClean="0"/>
              <a:t>1</a:t>
            </a:r>
            <a:r>
              <a:rPr lang="ru-RU" sz="1800" dirty="0" smtClean="0"/>
              <a:t>, есл</a:t>
            </a:r>
            <a:r>
              <a:rPr lang="ru-RU" sz="1800" dirty="0"/>
              <a:t>и</a:t>
            </a:r>
            <a:r>
              <a:rPr lang="ru-RU" sz="1800" dirty="0" smtClean="0"/>
              <a:t> переполнение (перенос знаковых чисел) </a:t>
            </a:r>
          </a:p>
          <a:p>
            <a:pPr marL="93663" indent="-93663"/>
            <a:r>
              <a:rPr lang="ru-RU" sz="1800" b="1" dirty="0"/>
              <a:t>Флаг </a:t>
            </a:r>
            <a:r>
              <a:rPr lang="en-US" sz="1800" b="1" dirty="0"/>
              <a:t>DF, Direction Flag (</a:t>
            </a:r>
            <a:r>
              <a:rPr lang="ru-RU" sz="1800" b="1" dirty="0"/>
              <a:t>бит 10)</a:t>
            </a:r>
            <a:r>
              <a:rPr lang="ru-RU" sz="1800" dirty="0"/>
              <a:t> </a:t>
            </a:r>
            <a:r>
              <a:rPr lang="en-US" sz="1800" dirty="0" smtClean="0"/>
              <a:t> </a:t>
            </a:r>
            <a:r>
              <a:rPr lang="ru-RU" sz="1800" dirty="0" smtClean="0"/>
              <a:t>1 авто-декремент </a:t>
            </a:r>
            <a:r>
              <a:rPr lang="ru-RU" sz="1800" dirty="0"/>
              <a:t>(обрабатывать строки от верхнего адреса к нижнему</a:t>
            </a:r>
            <a:r>
              <a:rPr lang="ru-RU" sz="1800" dirty="0" smtClean="0"/>
              <a:t>),  0 - наоборот . </a:t>
            </a:r>
          </a:p>
          <a:p>
            <a:pPr marL="93663" indent="-93663"/>
            <a:endParaRPr lang="ru-RU" sz="1800" dirty="0" smtClean="0"/>
          </a:p>
          <a:p>
            <a:pPr marL="93663" indent="-93663"/>
            <a:endParaRPr lang="ru-RU" sz="1800" dirty="0"/>
          </a:p>
        </p:txBody>
      </p:sp>
      <p:pic>
        <p:nvPicPr>
          <p:cNvPr id="8194" name="Picture 2" descr="http://linux-doc.ru/programming/assembler/architecture/img/rfla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3" y="836712"/>
            <a:ext cx="8732769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7332" y="2204864"/>
            <a:ext cx="87129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После выполнения очередной команды процессор сохраняет результат </a:t>
            </a:r>
            <a:r>
              <a:rPr lang="ru-RU" sz="2000" b="1" i="1" dirty="0" smtClean="0"/>
              <a:t>выполнения </a:t>
            </a:r>
            <a:r>
              <a:rPr lang="ru-RU" sz="2000" b="1" i="1" dirty="0"/>
              <a:t>команды в </a:t>
            </a:r>
            <a:r>
              <a:rPr lang="ru-RU" sz="2000" b="1" i="1" dirty="0" smtClean="0"/>
              <a:t>регистре флагов</a:t>
            </a:r>
          </a:p>
          <a:p>
            <a:r>
              <a:rPr lang="ru-RU" sz="1900" b="1" i="1" dirty="0" smtClean="0"/>
              <a:t>Регистр флагов служит для индикации процессору о результате выполнения каждой команды или текущем состоянии программы (напр. о прерываниях).</a:t>
            </a:r>
            <a:endParaRPr lang="ru-RU" sz="1900" b="1" i="1" dirty="0"/>
          </a:p>
        </p:txBody>
      </p:sp>
    </p:spTree>
    <p:extLst>
      <p:ext uri="{BB962C8B-B14F-4D97-AF65-F5344CB8AC3E}">
        <p14:creationId xmlns:p14="http://schemas.microsoft.com/office/powerpoint/2010/main" val="18257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-30754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Регистр флагов. </a:t>
            </a:r>
            <a:r>
              <a:rPr lang="ru-RU" sz="3200" b="1" dirty="0"/>
              <a:t>Системные флаги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752528"/>
          </a:xfrm>
        </p:spPr>
        <p:txBody>
          <a:bodyPr>
            <a:noAutofit/>
          </a:bodyPr>
          <a:lstStyle/>
          <a:p>
            <a:pPr marL="93663" indent="-93663"/>
            <a:r>
              <a:rPr lang="ru-RU" sz="1800" dirty="0" smtClean="0"/>
              <a:t>Системные </a:t>
            </a:r>
            <a:r>
              <a:rPr lang="ru-RU" sz="1800" dirty="0"/>
              <a:t>флаги </a:t>
            </a:r>
            <a:r>
              <a:rPr lang="ru-RU" sz="1800" dirty="0" smtClean="0"/>
              <a:t>- </a:t>
            </a:r>
            <a:r>
              <a:rPr lang="ru-RU" sz="1800" dirty="0"/>
              <a:t> </a:t>
            </a:r>
            <a:r>
              <a:rPr lang="ru-RU" sz="1800" b="1" dirty="0" smtClean="0"/>
              <a:t>не </a:t>
            </a:r>
            <a:r>
              <a:rPr lang="ru-RU" sz="1800" b="1" dirty="0"/>
              <a:t>должны изменяться прикладными программами.</a:t>
            </a:r>
            <a:endParaRPr lang="ru-RU" sz="1800" dirty="0"/>
          </a:p>
          <a:p>
            <a:pPr marL="93663" indent="-93663"/>
            <a:r>
              <a:rPr lang="ru-RU" sz="1800" b="1" dirty="0"/>
              <a:t>Флаг </a:t>
            </a:r>
            <a:r>
              <a:rPr lang="en-US" sz="1800" b="1" dirty="0"/>
              <a:t>TF, Trap Flag (</a:t>
            </a:r>
            <a:r>
              <a:rPr lang="ru-RU" sz="1800" b="1" dirty="0"/>
              <a:t>бит 8)</a:t>
            </a:r>
            <a:r>
              <a:rPr lang="ru-RU" sz="1800" dirty="0"/>
              <a:t> </a:t>
            </a:r>
            <a:r>
              <a:rPr lang="ru-RU" sz="1800" dirty="0" smtClean="0"/>
              <a:t>1 для </a:t>
            </a:r>
            <a:r>
              <a:rPr lang="ru-RU" sz="1800" dirty="0" err="1" smtClean="0"/>
              <a:t>дебага</a:t>
            </a:r>
            <a:r>
              <a:rPr lang="ru-RU" sz="1800" dirty="0" smtClean="0"/>
              <a:t> </a:t>
            </a:r>
            <a:r>
              <a:rPr lang="en-US" sz="1800" dirty="0" smtClean="0"/>
              <a:t>step-to-step.</a:t>
            </a:r>
            <a:endParaRPr lang="en-US" sz="1800" dirty="0"/>
          </a:p>
          <a:p>
            <a:pPr marL="93663" indent="-93663"/>
            <a:r>
              <a:rPr lang="ru-RU" sz="1800" b="1" dirty="0"/>
              <a:t>Флаг </a:t>
            </a:r>
            <a:r>
              <a:rPr lang="en-US" sz="1800" b="1" dirty="0"/>
              <a:t>IF, Interrupt enable flag (</a:t>
            </a:r>
            <a:r>
              <a:rPr lang="ru-RU" sz="1800" b="1" dirty="0"/>
              <a:t>бит 9)</a:t>
            </a:r>
            <a:r>
              <a:rPr lang="ru-RU" sz="1800" dirty="0"/>
              <a:t> </a:t>
            </a:r>
            <a:r>
              <a:rPr lang="ru-RU" sz="1800" dirty="0" smtClean="0"/>
              <a:t> 1 если процесс в прерывании</a:t>
            </a:r>
            <a:endParaRPr lang="en-US" sz="1800" dirty="0"/>
          </a:p>
          <a:p>
            <a:pPr marL="93663" indent="-93663"/>
            <a:r>
              <a:rPr lang="ru-RU" sz="1800" b="1" dirty="0" smtClean="0"/>
              <a:t>Поле </a:t>
            </a:r>
            <a:r>
              <a:rPr lang="en-US" sz="1800" b="1" dirty="0" smtClean="0"/>
              <a:t>IOPL</a:t>
            </a:r>
            <a:r>
              <a:rPr lang="en-US" sz="1800" b="1" dirty="0"/>
              <a:t>, I/O privilege level field (</a:t>
            </a:r>
            <a:r>
              <a:rPr lang="ru-RU" sz="1800" b="1" dirty="0"/>
              <a:t>биты 12 и 13)</a:t>
            </a:r>
            <a:r>
              <a:rPr lang="ru-RU" sz="1800" dirty="0"/>
              <a:t>  </a:t>
            </a:r>
            <a:r>
              <a:rPr lang="ru-RU" sz="1800" dirty="0" smtClean="0"/>
              <a:t>уровень приоритета обрабатываемого устройства В-В</a:t>
            </a:r>
          </a:p>
          <a:p>
            <a:pPr marL="93663" indent="-93663"/>
            <a:r>
              <a:rPr lang="ru-RU" sz="1800" b="1" dirty="0" smtClean="0"/>
              <a:t>Флаг </a:t>
            </a:r>
            <a:r>
              <a:rPr lang="en-US" sz="1800" b="1" dirty="0"/>
              <a:t>NT, Nested task flag (</a:t>
            </a:r>
            <a:r>
              <a:rPr lang="ru-RU" sz="1800" b="1" dirty="0"/>
              <a:t>бит 14)</a:t>
            </a:r>
            <a:r>
              <a:rPr lang="ru-RU" sz="1800" dirty="0"/>
              <a:t> </a:t>
            </a:r>
            <a:r>
              <a:rPr lang="ru-RU" sz="1800" dirty="0" smtClean="0"/>
              <a:t> 1 если текущая команда связана с предыдущей.</a:t>
            </a:r>
            <a:endParaRPr lang="en-US" sz="1800" dirty="0"/>
          </a:p>
          <a:p>
            <a:pPr marL="93663" indent="-93663"/>
            <a:r>
              <a:rPr lang="ru-RU" sz="1800" b="1" dirty="0"/>
              <a:t>Флаг </a:t>
            </a:r>
            <a:r>
              <a:rPr lang="en-US" sz="1800" b="1" dirty="0"/>
              <a:t>RF, Resume Flag (</a:t>
            </a:r>
            <a:r>
              <a:rPr lang="ru-RU" sz="1800" b="1" dirty="0"/>
              <a:t>бит 16)</a:t>
            </a:r>
            <a:r>
              <a:rPr lang="ru-RU" sz="1800" dirty="0"/>
              <a:t> </a:t>
            </a:r>
            <a:r>
              <a:rPr lang="ru-RU" sz="1800" dirty="0" smtClean="0"/>
              <a:t>1 исключения в режиме </a:t>
            </a:r>
            <a:r>
              <a:rPr lang="ru-RU" sz="1800" dirty="0" err="1" smtClean="0"/>
              <a:t>дебага</a:t>
            </a:r>
            <a:r>
              <a:rPr lang="en-US" sz="1800" dirty="0" smtClean="0"/>
              <a:t>.</a:t>
            </a:r>
            <a:endParaRPr lang="en-US" sz="1800" dirty="0"/>
          </a:p>
          <a:p>
            <a:pPr marL="93663" indent="-93663"/>
            <a:r>
              <a:rPr lang="ru-RU" sz="1800" b="1" dirty="0"/>
              <a:t>Флаг </a:t>
            </a:r>
            <a:r>
              <a:rPr lang="en-US" sz="1800" b="1" dirty="0"/>
              <a:t>VM, Virtual-8086 mode flag (</a:t>
            </a:r>
            <a:r>
              <a:rPr lang="ru-RU" sz="1800" b="1" dirty="0"/>
              <a:t>бит 17)</a:t>
            </a:r>
            <a:r>
              <a:rPr lang="ru-RU" sz="1800" dirty="0"/>
              <a:t> </a:t>
            </a:r>
            <a:r>
              <a:rPr lang="ru-RU" sz="1800" dirty="0" smtClean="0"/>
              <a:t>1 для виртуальной совместимости с 8086</a:t>
            </a:r>
            <a:r>
              <a:rPr lang="en-US" sz="1800" dirty="0" smtClean="0"/>
              <a:t>.</a:t>
            </a:r>
            <a:endParaRPr lang="en-US" sz="1800" dirty="0"/>
          </a:p>
          <a:p>
            <a:pPr marL="93663" indent="-93663"/>
            <a:r>
              <a:rPr lang="ru-RU" sz="1800" b="1" dirty="0"/>
              <a:t>Флаг </a:t>
            </a:r>
            <a:r>
              <a:rPr lang="en-US" sz="1800" b="1" dirty="0"/>
              <a:t>AC, Alignment check (or access control) flag (</a:t>
            </a:r>
            <a:r>
              <a:rPr lang="ru-RU" sz="1800" b="1" dirty="0"/>
              <a:t>бит 18)</a:t>
            </a:r>
            <a:r>
              <a:rPr lang="ru-RU" sz="1800" dirty="0"/>
              <a:t> </a:t>
            </a:r>
            <a:r>
              <a:rPr lang="ru-RU" sz="1800" dirty="0" smtClean="0"/>
              <a:t>режим выравнивания бит</a:t>
            </a:r>
            <a:endParaRPr lang="en-US" sz="1800" dirty="0"/>
          </a:p>
          <a:p>
            <a:pPr marL="93663" indent="-93663"/>
            <a:r>
              <a:rPr lang="ru-RU" sz="1800" b="1" dirty="0"/>
              <a:t>Флаг </a:t>
            </a:r>
            <a:r>
              <a:rPr lang="en-US" sz="1800" b="1" dirty="0"/>
              <a:t>VIF, Virtual interrupt flag (</a:t>
            </a:r>
            <a:r>
              <a:rPr lang="ru-RU" sz="1800" b="1" dirty="0"/>
              <a:t>бит 19)</a:t>
            </a:r>
            <a:r>
              <a:rPr lang="ru-RU" sz="1800" dirty="0"/>
              <a:t> </a:t>
            </a:r>
            <a:r>
              <a:rPr lang="ru-RU" sz="1800" dirty="0" smtClean="0"/>
              <a:t> доп. Флаг порываний для предотвращения конфликта прерываний с разными приоритетами. </a:t>
            </a:r>
            <a:endParaRPr lang="en-US" sz="1800" dirty="0"/>
          </a:p>
          <a:p>
            <a:pPr marL="93663" indent="-93663"/>
            <a:r>
              <a:rPr lang="ru-RU" sz="1800" b="1" dirty="0"/>
              <a:t>Флаг </a:t>
            </a:r>
            <a:r>
              <a:rPr lang="en-US" sz="1800" b="1" dirty="0"/>
              <a:t>VIP, Virtual interrupt pending flag (</a:t>
            </a:r>
            <a:r>
              <a:rPr lang="ru-RU" sz="1800" b="1" dirty="0"/>
              <a:t>бит 20)</a:t>
            </a:r>
            <a:r>
              <a:rPr lang="ru-RU" sz="1800" dirty="0"/>
              <a:t> </a:t>
            </a:r>
            <a:r>
              <a:rPr lang="ru-RU" sz="1800" dirty="0" smtClean="0"/>
              <a:t>1 если прерывание ожидает (напр. Окончания другого прерывания)</a:t>
            </a:r>
            <a:r>
              <a:rPr lang="en-US" sz="1800" dirty="0" smtClean="0"/>
              <a:t>.</a:t>
            </a:r>
            <a:endParaRPr lang="en-US" sz="1800" dirty="0"/>
          </a:p>
          <a:p>
            <a:pPr marL="93663" indent="-93663"/>
            <a:r>
              <a:rPr lang="ru-RU" sz="1800" b="1" dirty="0"/>
              <a:t>Флаг </a:t>
            </a:r>
            <a:r>
              <a:rPr lang="en-US" sz="1800" b="1" dirty="0"/>
              <a:t>ID, Identification flag (</a:t>
            </a:r>
            <a:r>
              <a:rPr lang="ru-RU" sz="1800" b="1" dirty="0"/>
              <a:t>бит 21)</a:t>
            </a:r>
            <a:r>
              <a:rPr lang="ru-RU" sz="1800" dirty="0"/>
              <a:t> </a:t>
            </a:r>
            <a:r>
              <a:rPr lang="ru-RU" sz="1800" dirty="0" smtClean="0"/>
              <a:t>поддержка режима получения инф. О процессоре</a:t>
            </a:r>
            <a:r>
              <a:rPr lang="en-US" sz="1800" dirty="0" smtClean="0"/>
              <a:t>.</a:t>
            </a:r>
            <a:endParaRPr lang="ru-RU" sz="1800" dirty="0"/>
          </a:p>
        </p:txBody>
      </p:sp>
      <p:pic>
        <p:nvPicPr>
          <p:cNvPr id="8194" name="Picture 2" descr="http://linux-doc.ru/programming/assembler/architecture/img/rflag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072983" cy="128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00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Регистровая память </a:t>
            </a:r>
            <a:r>
              <a:rPr lang="en-US" sz="2800" b="1" dirty="0" smtClean="0"/>
              <a:t>AMD64  (X64)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3456384" cy="5400600"/>
          </a:xfrm>
        </p:spPr>
        <p:txBody>
          <a:bodyPr>
            <a:normAutofit/>
          </a:bodyPr>
          <a:lstStyle/>
          <a:p>
            <a:pPr marL="177800" indent="-165100"/>
            <a:r>
              <a:rPr lang="ru-RU" sz="2200" dirty="0" smtClean="0"/>
              <a:t>16 </a:t>
            </a:r>
            <a:r>
              <a:rPr lang="ru-RU" sz="2200" dirty="0"/>
              <a:t>регистров общего назначения </a:t>
            </a:r>
            <a:r>
              <a:rPr lang="ru-RU" sz="2200" dirty="0" smtClean="0"/>
              <a:t>64-битные</a:t>
            </a:r>
            <a:r>
              <a:rPr lang="en-US" sz="2200" dirty="0" smtClean="0"/>
              <a:t> (RAX-RDX~=EAX-EDX)</a:t>
            </a:r>
            <a:r>
              <a:rPr lang="ru-RU" sz="2200" dirty="0" smtClean="0"/>
              <a:t>;</a:t>
            </a:r>
            <a:endParaRPr lang="ru-RU" sz="2200" dirty="0"/>
          </a:p>
          <a:p>
            <a:pPr marL="177800" indent="-165100"/>
            <a:r>
              <a:rPr lang="ru-RU" sz="2200" dirty="0"/>
              <a:t>8 </a:t>
            </a:r>
            <a:r>
              <a:rPr lang="ru-RU" sz="2200" dirty="0" smtClean="0"/>
              <a:t>128-битных </a:t>
            </a:r>
            <a:r>
              <a:rPr lang="ru-RU" sz="2200" dirty="0"/>
              <a:t>XMM </a:t>
            </a:r>
            <a:r>
              <a:rPr lang="ru-RU" sz="2200" dirty="0" smtClean="0"/>
              <a:t>регистров </a:t>
            </a:r>
            <a:r>
              <a:rPr lang="en-US" sz="2200" dirty="0" smtClean="0"/>
              <a:t>(SSE </a:t>
            </a:r>
            <a:r>
              <a:rPr lang="ru-RU" sz="2200" dirty="0" smtClean="0"/>
              <a:t>команды);</a:t>
            </a:r>
          </a:p>
          <a:p>
            <a:pPr marL="177800" indent="-165100"/>
            <a:r>
              <a:rPr lang="ru-RU" sz="2200" dirty="0" smtClean="0"/>
              <a:t>8 64-битных регистров </a:t>
            </a:r>
            <a:r>
              <a:rPr lang="en-US" sz="2200" dirty="0" smtClean="0"/>
              <a:t>MMX (3D Now </a:t>
            </a:r>
            <a:r>
              <a:rPr lang="ru-RU" sz="2200" dirty="0" smtClean="0"/>
              <a:t>команды)</a:t>
            </a:r>
            <a:endParaRPr lang="en-US" sz="2200" dirty="0" smtClean="0"/>
          </a:p>
          <a:p>
            <a:pPr marL="177800" indent="-165100"/>
            <a:r>
              <a:rPr lang="ru-RU" sz="2200" b="1" dirty="0" smtClean="0"/>
              <a:t>специальный </a:t>
            </a:r>
            <a:r>
              <a:rPr lang="ru-RU" sz="2200" b="1" dirty="0"/>
              <a:t>режим "</a:t>
            </a:r>
            <a:r>
              <a:rPr lang="ru-RU" sz="2200" b="1" dirty="0" err="1"/>
              <a:t>Long</a:t>
            </a:r>
            <a:r>
              <a:rPr lang="ru-RU" sz="2200" b="1" dirty="0"/>
              <a:t> </a:t>
            </a:r>
            <a:r>
              <a:rPr lang="ru-RU" sz="2200" b="1" dirty="0" err="1"/>
              <a:t>Mode</a:t>
            </a:r>
            <a:r>
              <a:rPr lang="ru-RU" sz="2200" b="1" dirty="0" smtClean="0"/>
              <a:t>":</a:t>
            </a:r>
            <a:endParaRPr lang="ru-RU" sz="2200" b="1" dirty="0"/>
          </a:p>
          <a:p>
            <a:pPr marL="577850" lvl="2" indent="-165100"/>
            <a:r>
              <a:rPr lang="ru-RU" sz="1900" dirty="0"/>
              <a:t>до 64-бит виртуальных адресов;</a:t>
            </a:r>
          </a:p>
          <a:p>
            <a:pPr marL="577850" lvl="2" indent="-165100"/>
            <a:r>
              <a:rPr lang="ru-RU" sz="1900" dirty="0"/>
              <a:t>64-битные </a:t>
            </a:r>
            <a:r>
              <a:rPr lang="ru-RU" sz="1900" dirty="0" smtClean="0"/>
              <a:t>счетчик команд </a:t>
            </a:r>
            <a:r>
              <a:rPr lang="ru-RU" sz="1900" dirty="0"/>
              <a:t>(RIP</a:t>
            </a:r>
            <a:r>
              <a:rPr lang="ru-RU" sz="1900" dirty="0" smtClean="0"/>
              <a:t>);</a:t>
            </a:r>
          </a:p>
          <a:p>
            <a:pPr marL="577850" lvl="2" indent="-165100"/>
            <a:r>
              <a:rPr lang="ru-RU" sz="1900" dirty="0" smtClean="0"/>
              <a:t>64 битный регистр флагов </a:t>
            </a:r>
            <a:r>
              <a:rPr lang="en-US" sz="1900" dirty="0" smtClean="0"/>
              <a:t>RFLAGS</a:t>
            </a:r>
            <a:endParaRPr lang="ru-RU" sz="1900" dirty="0"/>
          </a:p>
        </p:txBody>
      </p:sp>
      <p:pic>
        <p:nvPicPr>
          <p:cNvPr id="3076" name="Picture 4" descr="ÐÐ°ÑÑÐ¸Ð½ÐºÐ¸ Ð¿Ð¾ Ð·Ð°Ð¿ÑÐ¾ÑÑ AMD64 Ð¢ÐÐÐ« ÐÐÐÐÐ«Ð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12776"/>
            <a:ext cx="5391027" cy="38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655165" y="5373242"/>
            <a:ext cx="5227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b="1" dirty="0" smtClean="0"/>
              <a:t>AMD64 </a:t>
            </a:r>
            <a:r>
              <a:rPr lang="ru-RU" b="1" dirty="0" smtClean="0"/>
              <a:t>имеет 3 режима доступа к памяти:</a:t>
            </a: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реальный </a:t>
            </a:r>
            <a:r>
              <a:rPr lang="ru-RU" dirty="0"/>
              <a:t>режим, </a:t>
            </a:r>
            <a:endParaRPr lang="ru-RU" dirty="0" smtClean="0"/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защищённый </a:t>
            </a:r>
            <a:r>
              <a:rPr lang="ru-RU" dirty="0"/>
              <a:t>режим </a:t>
            </a:r>
            <a:endParaRPr lang="ru-RU" dirty="0" smtClean="0"/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lang="ru-RU" dirty="0" smtClean="0"/>
              <a:t>64-разрядный </a:t>
            </a:r>
            <a:r>
              <a:rPr lang="ru-RU" dirty="0"/>
              <a:t>режим, или </a:t>
            </a:r>
            <a:r>
              <a:rPr lang="ru-RU" dirty="0" err="1"/>
              <a:t>long</a:t>
            </a:r>
            <a:r>
              <a:rPr lang="ru-RU" dirty="0"/>
              <a:t> </a:t>
            </a:r>
            <a:r>
              <a:rPr lang="ru-RU" dirty="0" err="1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8032" y="116632"/>
            <a:ext cx="8229600" cy="720080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Виды команд</a:t>
            </a:r>
            <a:r>
              <a:rPr lang="en-US" sz="3200" b="1" dirty="0" smtClean="0"/>
              <a:t> X86-X64</a:t>
            </a:r>
            <a:r>
              <a:rPr lang="ru-RU" sz="3200" b="1" dirty="0" smtClean="0"/>
              <a:t> 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435280" cy="590465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ru-RU" sz="2400" b="1" dirty="0"/>
              <a:t>Команды общего </a:t>
            </a:r>
            <a:r>
              <a:rPr lang="ru-RU" sz="2400" b="1" dirty="0" smtClean="0"/>
              <a:t>назначения. Основные </a:t>
            </a:r>
            <a:r>
              <a:rPr lang="ru-RU" sz="2400" b="1" dirty="0"/>
              <a:t>x86 целочисленные </a:t>
            </a:r>
            <a:r>
              <a:rPr lang="ru-RU" sz="2400" b="1" dirty="0" smtClean="0"/>
              <a:t>команды.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ru-RU" sz="2000" dirty="0" smtClean="0"/>
              <a:t>Большинство </a:t>
            </a:r>
            <a:r>
              <a:rPr lang="ru-RU" sz="2000" dirty="0"/>
              <a:t>из них предназначены для загрузки, сохранения, обработки данных, расположенных в регистрах общего назначения или памяти. Некоторые из этих инструкций управляют потоком команд, обеспечивая переход к другому месту в программе.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ru-RU" sz="2400" b="1" dirty="0"/>
              <a:t>x87 команды. Обрабатывают данные в x87 регистрах</a:t>
            </a:r>
            <a:r>
              <a:rPr lang="en-US" sz="2400" b="1" dirty="0"/>
              <a:t> (FUP </a:t>
            </a:r>
            <a:r>
              <a:rPr lang="ru-RU" sz="2400" b="1" dirty="0"/>
              <a:t>сопроцессор).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ru-RU" sz="2000" dirty="0"/>
              <a:t>Предназначены для работы с плавающей точкой в x87 приложениях. </a:t>
            </a:r>
          </a:p>
        </p:txBody>
      </p:sp>
    </p:spTree>
    <p:extLst>
      <p:ext uri="{BB962C8B-B14F-4D97-AF65-F5344CB8AC3E}">
        <p14:creationId xmlns:p14="http://schemas.microsoft.com/office/powerpoint/2010/main" val="103113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8032" y="116632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Виды команд</a:t>
            </a:r>
            <a:r>
              <a:rPr lang="en-US" sz="2800" b="1" dirty="0" smtClean="0"/>
              <a:t> X86-X64</a:t>
            </a:r>
            <a:r>
              <a:rPr lang="ru-RU" sz="2800" b="1" dirty="0" smtClean="0"/>
              <a:t> 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435280" cy="590465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ru-RU" b="1" dirty="0" smtClean="0"/>
              <a:t>128-битные </a:t>
            </a:r>
            <a:r>
              <a:rPr lang="ru-RU" b="1" dirty="0"/>
              <a:t>медиа-команды. </a:t>
            </a:r>
            <a:r>
              <a:rPr lang="ru-RU" b="1" dirty="0" smtClean="0"/>
              <a:t>SSE, SSE2 и </a:t>
            </a:r>
            <a:r>
              <a:rPr lang="en-US" b="1" dirty="0" smtClean="0"/>
              <a:t>SSE3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ru-RU" b="1" dirty="0" err="1"/>
              <a:t>streaming</a:t>
            </a:r>
            <a:r>
              <a:rPr lang="ru-RU" b="1" dirty="0"/>
              <a:t> SIMD </a:t>
            </a:r>
            <a:r>
              <a:rPr lang="ru-RU" b="1" dirty="0" err="1"/>
              <a:t>extension</a:t>
            </a:r>
            <a:r>
              <a:rPr lang="ru-RU" b="1" dirty="0" smtClean="0"/>
              <a:t>).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ru-RU" sz="2900" dirty="0" smtClean="0"/>
              <a:t>Команды предназначенные </a:t>
            </a:r>
            <a:r>
              <a:rPr lang="ru-RU" sz="2900" dirty="0"/>
              <a:t>для загрузки, сохранения, или обработки данных, расположенных в 128-битных XMM регистрах. </a:t>
            </a:r>
            <a:endParaRPr lang="ru-RU" sz="2900" dirty="0" smtClean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ru-RU" sz="2900" dirty="0" smtClean="0"/>
              <a:t>Команды выполняют операции  </a:t>
            </a:r>
            <a:r>
              <a:rPr lang="ru-RU" sz="2900" dirty="0"/>
              <a:t>целочисленные или с плавающей точкой </a:t>
            </a:r>
            <a:r>
              <a:rPr lang="ru-RU" sz="2900" dirty="0" smtClean="0"/>
              <a:t>над векторными (упакованными) и скалярными типами данных. 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ru-RU" sz="2900" dirty="0" smtClean="0"/>
              <a:t>Векторные инструкции </a:t>
            </a:r>
            <a:r>
              <a:rPr lang="ru-RU" sz="2900" dirty="0"/>
              <a:t>могут независимо выполнять одну операцию над множеством </a:t>
            </a:r>
            <a:r>
              <a:rPr lang="ru-RU" sz="2900" dirty="0" smtClean="0"/>
              <a:t>данных (</a:t>
            </a:r>
            <a:r>
              <a:rPr lang="ru-RU" sz="2900" dirty="0"/>
              <a:t>SIMD) командами. </a:t>
            </a:r>
            <a:endParaRPr lang="ru-RU" sz="2900" dirty="0" smtClean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ru-RU" sz="2900" dirty="0" smtClean="0"/>
              <a:t>Векторные команды используются </a:t>
            </a:r>
            <a:r>
              <a:rPr lang="ru-RU" sz="2900" dirty="0"/>
              <a:t>для медиа- и научных приложений для обработки блоков данных.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ru-RU" b="1" dirty="0"/>
              <a:t>64-битные медиа-команды. </a:t>
            </a:r>
            <a:r>
              <a:rPr lang="en-US" b="1" dirty="0"/>
              <a:t>M</a:t>
            </a:r>
            <a:r>
              <a:rPr lang="ru-RU" b="1" dirty="0" err="1" smtClean="0"/>
              <a:t>ultimedia</a:t>
            </a:r>
            <a:r>
              <a:rPr lang="ru-RU" b="1" dirty="0" smtClean="0"/>
              <a:t> </a:t>
            </a:r>
            <a:r>
              <a:rPr lang="ru-RU" b="1" dirty="0" err="1"/>
              <a:t>extension</a:t>
            </a:r>
            <a:r>
              <a:rPr lang="ru-RU" b="1" dirty="0"/>
              <a:t> (MMX) и 3DNow! команды</a:t>
            </a:r>
            <a:r>
              <a:rPr lang="ru-RU" dirty="0"/>
              <a:t>. 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ru-RU" sz="2900" dirty="0" smtClean="0"/>
              <a:t>Команды </a:t>
            </a:r>
            <a:r>
              <a:rPr lang="ru-RU" sz="2900" dirty="0"/>
              <a:t>сохраняют, восстанавливают и обрабатывают данные, расположенные в 64-битных MMX регистрах. </a:t>
            </a:r>
            <a:endParaRPr lang="ru-RU" sz="2900" dirty="0" smtClean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lang="ru-RU" sz="2900" dirty="0" smtClean="0"/>
              <a:t>Команды  </a:t>
            </a:r>
            <a:r>
              <a:rPr lang="ru-RU" sz="2900" dirty="0"/>
              <a:t>выполняют операции </a:t>
            </a:r>
            <a:r>
              <a:rPr lang="ru-RU" sz="2900" dirty="0" smtClean="0"/>
              <a:t>целочисленные </a:t>
            </a:r>
            <a:r>
              <a:rPr lang="ru-RU" sz="2900" dirty="0"/>
              <a:t>и с плавающей точкой </a:t>
            </a:r>
            <a:r>
              <a:rPr lang="ru-RU" sz="2900" dirty="0" smtClean="0"/>
              <a:t>надо </a:t>
            </a:r>
            <a:r>
              <a:rPr lang="ru-RU" sz="2900" dirty="0"/>
              <a:t>векторными (упакованными) и скалярными </a:t>
            </a:r>
            <a:r>
              <a:rPr lang="ru-RU" sz="2900" dirty="0" smtClean="0"/>
              <a:t>данными как и </a:t>
            </a:r>
            <a:r>
              <a:rPr lang="en-US" sz="2900" dirty="0" smtClean="0"/>
              <a:t>XMM</a:t>
            </a:r>
            <a:r>
              <a:rPr lang="ru-RU" sz="2900" dirty="0" smtClean="0"/>
              <a:t>.</a:t>
            </a:r>
            <a:endParaRPr lang="ru-RU" sz="2900" dirty="0"/>
          </a:p>
        </p:txBody>
      </p:sp>
    </p:spTree>
    <p:extLst>
      <p:ext uri="{BB962C8B-B14F-4D97-AF65-F5344CB8AC3E}">
        <p14:creationId xmlns:p14="http://schemas.microsoft.com/office/powerpoint/2010/main" val="353781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35897"/>
            <a:ext cx="8229600" cy="91684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Виды адресов </a:t>
            </a:r>
            <a:r>
              <a:rPr lang="en-US" sz="3600" b="1" dirty="0" smtClean="0"/>
              <a:t>X86-X64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63790" y="933143"/>
            <a:ext cx="855668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ru-RU" sz="2000" b="1" dirty="0" smtClean="0"/>
              <a:t>Физический </a:t>
            </a:r>
            <a:r>
              <a:rPr lang="ru-RU" sz="2000" b="1" dirty="0"/>
              <a:t>адрес </a:t>
            </a:r>
            <a:r>
              <a:rPr lang="ru-RU" sz="2000" dirty="0"/>
              <a:t>– это адрес в системной </a:t>
            </a:r>
            <a:r>
              <a:rPr lang="ru-RU" sz="2000" dirty="0" smtClean="0"/>
              <a:t>памяти </a:t>
            </a:r>
            <a:r>
              <a:rPr lang="ru-RU" sz="2000" dirty="0"/>
              <a:t>компьютера, именно тот адрес, который выставляется на шину адреса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ru-RU" sz="2000" b="1" dirty="0" smtClean="0"/>
              <a:t>Логический адрес </a:t>
            </a:r>
            <a:r>
              <a:rPr lang="ru-RU" sz="2000" dirty="0" smtClean="0"/>
              <a:t>– адрес с указанием сегмента  </a:t>
            </a:r>
            <a:r>
              <a:rPr lang="ru-RU" sz="2000" dirty="0"/>
              <a:t>в формате – «</a:t>
            </a:r>
            <a:r>
              <a:rPr lang="ru-RU" sz="2000" dirty="0" err="1"/>
              <a:t>сегмент:смещение</a:t>
            </a:r>
            <a:r>
              <a:rPr lang="ru-RU" sz="2000" dirty="0"/>
              <a:t>»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c</a:t>
            </a:r>
            <a:r>
              <a:rPr lang="ru-RU" sz="2000" dirty="0" err="1" smtClean="0"/>
              <a:t>егмент</a:t>
            </a:r>
            <a:r>
              <a:rPr lang="en-US" sz="2000" dirty="0" smtClean="0"/>
              <a:t> </a:t>
            </a:r>
            <a:r>
              <a:rPr lang="ru-RU" sz="2000" dirty="0"/>
              <a:t>указывается в сегментном регистре </a:t>
            </a:r>
            <a:r>
              <a:rPr lang="en-US" sz="2000" dirty="0"/>
              <a:t>(</a:t>
            </a:r>
            <a:r>
              <a:rPr lang="en-US" sz="2000" dirty="0" err="1"/>
              <a:t>cs</a:t>
            </a:r>
            <a:r>
              <a:rPr lang="en-US" sz="2000" dirty="0"/>
              <a:t>, ds, </a:t>
            </a:r>
            <a:r>
              <a:rPr lang="en-US" sz="2000" dirty="0" err="1"/>
              <a:t>ss</a:t>
            </a:r>
            <a:r>
              <a:rPr lang="en-US" sz="2000" dirty="0"/>
              <a:t>)</a:t>
            </a:r>
            <a:r>
              <a:rPr lang="ru-RU" sz="2000" dirty="0"/>
              <a:t> или непосредственно значением (это значение может быть только 16-битным), а адрес – в обычном регистре или непосредственно значением (это значение может быть 16-, 32-, 64-битным в зависимости</a:t>
            </a:r>
            <a:r>
              <a:rPr lang="en-US" sz="2000" dirty="0"/>
              <a:t> </a:t>
            </a:r>
            <a:r>
              <a:rPr lang="ru-RU" sz="2000" dirty="0"/>
              <a:t>от режима). </a:t>
            </a:r>
            <a:endParaRPr lang="en-US" sz="2000" dirty="0" smtClean="0"/>
          </a:p>
          <a:p>
            <a:pPr lvl="1">
              <a:spcBef>
                <a:spcPts val="1200"/>
              </a:spcBef>
            </a:pPr>
            <a:r>
              <a:rPr lang="ru-RU" sz="2000" dirty="0"/>
              <a:t>способ преобразования логического адреса в физический зависит от режима процессора</a:t>
            </a:r>
            <a:r>
              <a:rPr lang="ru-RU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2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35897"/>
            <a:ext cx="8229600" cy="91684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Виды адресов </a:t>
            </a:r>
            <a:r>
              <a:rPr lang="en-US" sz="3600" b="1" dirty="0" smtClean="0"/>
              <a:t>X86-X64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63790" y="933143"/>
            <a:ext cx="8556682" cy="547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ru-RU" sz="2000" b="1" dirty="0" smtClean="0"/>
              <a:t>Линейный адрес </a:t>
            </a:r>
            <a:r>
              <a:rPr lang="ru-RU" sz="2000" dirty="0" smtClean="0"/>
              <a:t>– адрес полученный после преобразования логического адреса 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/>
              <a:t>После преобразования адреса  </a:t>
            </a:r>
            <a:r>
              <a:rPr lang="ru-RU" sz="2000" dirty="0"/>
              <a:t>получается абсолютный 20-, 32-, 64-битный </a:t>
            </a:r>
            <a:r>
              <a:rPr lang="ru-RU" sz="2000" dirty="0" smtClean="0"/>
              <a:t>адрес (в </a:t>
            </a:r>
            <a:r>
              <a:rPr lang="ru-RU" sz="2000" dirty="0"/>
              <a:t>зависимости от </a:t>
            </a:r>
            <a:r>
              <a:rPr lang="ru-RU" sz="2000" dirty="0" smtClean="0"/>
              <a:t>режима); </a:t>
            </a:r>
            <a:r>
              <a:rPr lang="ru-RU" sz="2000" dirty="0"/>
              <a:t>этот адрес называется линейным. </a:t>
            </a:r>
            <a:endParaRPr lang="ru-RU" sz="2000" dirty="0" smtClean="0"/>
          </a:p>
          <a:p>
            <a:pPr lvl="1">
              <a:spcBef>
                <a:spcPts val="1200"/>
              </a:spcBef>
            </a:pPr>
            <a:r>
              <a:rPr lang="ru-RU" sz="2000" dirty="0" smtClean="0"/>
              <a:t>В </a:t>
            </a:r>
            <a:r>
              <a:rPr lang="ru-RU" sz="2000" dirty="0"/>
              <a:t>режиме </a:t>
            </a:r>
            <a:r>
              <a:rPr lang="ru-RU" sz="2000" dirty="0" smtClean="0"/>
              <a:t>реальных адресов физический адрес сразу </a:t>
            </a:r>
            <a:r>
              <a:rPr lang="ru-RU" sz="2000" dirty="0"/>
              <a:t>выставляется на шину адреса</a:t>
            </a:r>
            <a:r>
              <a:rPr lang="ru-RU" sz="20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000" b="1" dirty="0" smtClean="0"/>
              <a:t>Виртуальный адрес </a:t>
            </a:r>
            <a:r>
              <a:rPr lang="ru-RU" sz="2000" dirty="0" smtClean="0"/>
              <a:t>– линейный адрес, полученный в 64 совместимом режиме при помощи механизма трансляции.  (Механизм задается ОС, при отсутствии механизма виртуальный адрес = линейный). </a:t>
            </a:r>
          </a:p>
        </p:txBody>
      </p:sp>
    </p:spTree>
    <p:extLst>
      <p:ext uri="{BB962C8B-B14F-4D97-AF65-F5344CB8AC3E}">
        <p14:creationId xmlns:p14="http://schemas.microsoft.com/office/powerpoint/2010/main" val="42138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35897"/>
            <a:ext cx="8784976" cy="84483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Страничная организация виртуальной памяти 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79512" y="980728"/>
            <a:ext cx="8711636" cy="5760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1925" indent="-161925"/>
            <a:r>
              <a:rPr lang="ru-RU" sz="2000" b="1" dirty="0" smtClean="0"/>
              <a:t>Страничная организация памяти </a:t>
            </a:r>
            <a:r>
              <a:rPr lang="ru-RU" sz="2000" dirty="0" smtClean="0"/>
              <a:t>- способ </a:t>
            </a:r>
            <a:r>
              <a:rPr lang="ru-RU" sz="2000" dirty="0"/>
              <a:t>организации виртуальной памяти, при котором единицей </a:t>
            </a:r>
            <a:r>
              <a:rPr lang="ru-RU" sz="2000" dirty="0" smtClean="0"/>
              <a:t>отображения (трансляции) </a:t>
            </a:r>
            <a:r>
              <a:rPr lang="ru-RU" sz="2000" dirty="0"/>
              <a:t>виртуальных адресов на физические является регион постоянного размера (т. н. страница</a:t>
            </a:r>
            <a:r>
              <a:rPr lang="ru-RU" sz="2000" dirty="0" smtClean="0"/>
              <a:t>).</a:t>
            </a:r>
            <a:r>
              <a:rPr lang="ru-RU" sz="2000" dirty="0"/>
              <a:t> </a:t>
            </a:r>
            <a:endParaRPr lang="en-US" sz="2000" dirty="0" smtClean="0"/>
          </a:p>
          <a:p>
            <a:pPr marL="161925" indent="-161925">
              <a:spcBef>
                <a:spcPts val="800"/>
              </a:spcBef>
            </a:pPr>
            <a:r>
              <a:rPr lang="ru-RU" sz="2000" dirty="0" smtClean="0"/>
              <a:t>Типичные размеры страницы — 4 </a:t>
            </a:r>
            <a:r>
              <a:rPr lang="ru-RU" sz="2000" dirty="0" err="1" smtClean="0"/>
              <a:t>кБ</a:t>
            </a:r>
            <a:r>
              <a:rPr lang="ru-RU" sz="2000" dirty="0" smtClean="0"/>
              <a:t> и 4 Мб, 2 Мб, 1 ГБ </a:t>
            </a:r>
            <a:r>
              <a:rPr lang="en-US" sz="2000" dirty="0" smtClean="0"/>
              <a:t>(long-mode).</a:t>
            </a:r>
            <a:endParaRPr lang="ru-RU" sz="2000" dirty="0" smtClean="0"/>
          </a:p>
          <a:p>
            <a:pPr marL="561975" lvl="1" indent="-161925"/>
            <a:r>
              <a:rPr lang="ru-RU" sz="2000" b="1" dirty="0" smtClean="0"/>
              <a:t>Страницы по 4 </a:t>
            </a:r>
            <a:r>
              <a:rPr lang="ru-RU" sz="2000" b="1" dirty="0" err="1" smtClean="0"/>
              <a:t>кБ</a:t>
            </a:r>
            <a:r>
              <a:rPr lang="ru-RU" sz="2000" b="1" dirty="0" smtClean="0"/>
              <a:t> объединены в таблицу страниц (1024 таблиц), таблицы объединены в каталог страниц(1024 таблицы). </a:t>
            </a:r>
            <a:endParaRPr lang="en-US" sz="2000" b="1" dirty="0" smtClean="0"/>
          </a:p>
          <a:p>
            <a:pPr marL="561975" lvl="1" indent="-161925"/>
            <a:r>
              <a:rPr lang="ru-RU" sz="2000" i="1" dirty="0" smtClean="0"/>
              <a:t>Страницы по 4 МБ таблицы объединяются в каталог страниц.</a:t>
            </a:r>
          </a:p>
          <a:p>
            <a:pPr marL="962025" lvl="2" indent="-161925"/>
            <a:r>
              <a:rPr lang="ru-RU" sz="2000" u="sng" dirty="0" smtClean="0"/>
              <a:t>Адрес ячейки = 10(каталог)+10(таблица)+12=32 бита.</a:t>
            </a:r>
          </a:p>
          <a:p>
            <a:pPr marL="962025" lvl="2" indent="-161925"/>
            <a:endParaRPr lang="ru-RU" sz="2000" u="sng" dirty="0"/>
          </a:p>
          <a:p>
            <a:pPr marL="161925" indent="-161925"/>
            <a:r>
              <a:rPr lang="ru-RU" sz="2000" b="1" u="sng" dirty="0"/>
              <a:t>Виртуальный адрес страницы и физический могут не совпадать. </a:t>
            </a:r>
          </a:p>
          <a:p>
            <a:pPr marL="673100" lvl="2" indent="-182563"/>
            <a:r>
              <a:rPr lang="ru-RU" sz="2100" i="1" dirty="0"/>
              <a:t>у одной страницы могут быть разные виртуальные адреса и один физический.</a:t>
            </a:r>
          </a:p>
          <a:p>
            <a:pPr marL="273050" lvl="1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При отсутствии ресурсов в ОЗУ часть страниц могу быть сброшены на жесткий диск пока память в ОЗУ не будет освобождена  </a:t>
            </a:r>
            <a:endParaRPr lang="ru-RU" sz="2000" dirty="0" smtClean="0"/>
          </a:p>
          <a:p>
            <a:pPr marL="673100" lvl="2" indent="-182563">
              <a:spcBef>
                <a:spcPts val="600"/>
              </a:spcBef>
            </a:pPr>
            <a:r>
              <a:rPr lang="ru-RU" sz="2100" dirty="0" smtClean="0"/>
              <a:t>Такая область памяти на жёстком диске называется - файл подкачки. </a:t>
            </a:r>
            <a:endParaRPr lang="en-US" sz="2100" dirty="0"/>
          </a:p>
          <a:p>
            <a:pPr marL="962025" lvl="2" indent="-161925"/>
            <a:endParaRPr lang="ru-RU" sz="2000" u="sng" dirty="0" smtClean="0"/>
          </a:p>
        </p:txBody>
      </p:sp>
    </p:spTree>
    <p:extLst>
      <p:ext uri="{BB962C8B-B14F-4D97-AF65-F5344CB8AC3E}">
        <p14:creationId xmlns:p14="http://schemas.microsoft.com/office/powerpoint/2010/main" val="209253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35897"/>
            <a:ext cx="8229600" cy="844832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Управление виртуальной памятью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80844" y="908720"/>
            <a:ext cx="8711636" cy="594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1925" indent="-161925"/>
            <a:endParaRPr lang="ru-RU" sz="16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0340" y="836712"/>
            <a:ext cx="9124898" cy="2257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5875"/>
            <a:r>
              <a:rPr lang="ru-RU" sz="2000" b="1" dirty="0" smtClean="0"/>
              <a:t>Устройство управления памятью –MMU </a:t>
            </a:r>
            <a:r>
              <a:rPr lang="ru-RU" sz="2000" dirty="0" smtClean="0"/>
              <a:t>– транслирует виртуальные адреса в физические. 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Трансляция полностью аппаратная. 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/>
              <a:t>Виртуальная память как правило страничная</a:t>
            </a:r>
            <a:r>
              <a:rPr lang="ru-RU" sz="2000" dirty="0" smtClean="0"/>
              <a:t>. 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Трансляция адресов осуществляется через специальную </a:t>
            </a:r>
            <a:r>
              <a:rPr lang="ru-RU" sz="2000" b="1" i="1" dirty="0" smtClean="0"/>
              <a:t>кэш память </a:t>
            </a:r>
            <a:r>
              <a:rPr lang="en-US" sz="2000" b="1" i="1" dirty="0" smtClean="0"/>
              <a:t>TLB</a:t>
            </a:r>
            <a:r>
              <a:rPr lang="en-US" sz="2000" i="1" dirty="0" smtClean="0"/>
              <a:t>. </a:t>
            </a:r>
            <a:endParaRPr lang="ru-RU" sz="2000" i="1" dirty="0" smtClean="0"/>
          </a:p>
          <a:p>
            <a:pPr marL="800100" lvl="1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Данная память хранит адреса часто обращаемых виртуальных страниц.</a:t>
            </a:r>
          </a:p>
          <a:p>
            <a:pPr indent="15875"/>
            <a:endParaRPr lang="ru-RU" sz="1600" dirty="0" smtClean="0"/>
          </a:p>
        </p:txBody>
      </p:sp>
      <p:pic>
        <p:nvPicPr>
          <p:cNvPr id="1030" name="Picture 6" descr="https://habrastorage.org/getpro/habr/post_images/14d/6fb/55f/14d6fb55f5f766d013397d7bd320a4d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931" y="2756736"/>
            <a:ext cx="4777070" cy="374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212485" y="4863936"/>
            <a:ext cx="55481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i="1" dirty="0"/>
              <a:t>Если адреса нет в TLB, то модуль MMU ищет адрес по всем таблицам страниц каждого процессора.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2588" y="2924944"/>
            <a:ext cx="44502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i="1" dirty="0"/>
              <a:t>TLB вектор содержит сопоставления физических и виртуальных адресов для недавно использовавшихся страниц и атрибуты защиты каждой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5522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Режимы работы процессоров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4000" b="1" dirty="0"/>
              <a:t>Аппаратные средства телекоммуникационных </a:t>
            </a:r>
            <a:r>
              <a:rPr lang="ru-RU" sz="4000" b="1" dirty="0" smtClean="0"/>
              <a:t>систем. Модель памяти процессоров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432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Особенности модели памяти процессоров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4000" b="1" dirty="0"/>
              <a:t>Аппаратные средства телекоммуникационных </a:t>
            </a:r>
            <a:r>
              <a:rPr lang="ru-RU" sz="4000" b="1" dirty="0" smtClean="0"/>
              <a:t>систем. Модель памяти процессоров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779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8032" y="116632"/>
            <a:ext cx="8229600" cy="72008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Режимы работы процессора.</a:t>
            </a:r>
            <a:endParaRPr lang="ru-RU" sz="36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936" y="3068960"/>
            <a:ext cx="4966226" cy="3404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908720"/>
            <a:ext cx="878497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 smtClean="0"/>
              <a:t>Основные режимы </a:t>
            </a:r>
          </a:p>
          <a:p>
            <a:pPr marL="361950" indent="-361950">
              <a:spcBef>
                <a:spcPts val="600"/>
              </a:spcBef>
            </a:pPr>
            <a:r>
              <a:rPr lang="ru-RU" sz="2000" dirty="0" smtClean="0"/>
              <a:t>– </a:t>
            </a:r>
            <a:r>
              <a:rPr lang="ru-RU" sz="2000" b="1" dirty="0" smtClean="0"/>
              <a:t>Реальный режим </a:t>
            </a:r>
            <a:r>
              <a:rPr lang="ru-RU" sz="2000" dirty="0" smtClean="0"/>
              <a:t>(при включении, 64 </a:t>
            </a:r>
            <a:r>
              <a:rPr lang="ru-RU" sz="2000" dirty="0" err="1" smtClean="0"/>
              <a:t>кБ</a:t>
            </a:r>
            <a:r>
              <a:rPr lang="ru-RU" sz="2000" dirty="0" smtClean="0"/>
              <a:t> РАМ) и виртуальны 8086 </a:t>
            </a:r>
            <a:br>
              <a:rPr lang="ru-RU" sz="2000" dirty="0" smtClean="0"/>
            </a:br>
            <a:r>
              <a:rPr lang="ru-RU" sz="2000" dirty="0" smtClean="0"/>
              <a:t>для совместимости с 16 битными приложениями.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– </a:t>
            </a:r>
            <a:r>
              <a:rPr lang="ru-RU" sz="2000" b="1" dirty="0" smtClean="0"/>
              <a:t>Защищенный режим </a:t>
            </a:r>
            <a:r>
              <a:rPr lang="ru-RU" sz="2000" dirty="0" smtClean="0"/>
              <a:t>(32 битный, 4 ГБ РАМ) и </a:t>
            </a:r>
            <a:r>
              <a:rPr lang="ru-RU" sz="2000" b="1" dirty="0" smtClean="0"/>
              <a:t>расширенный</a:t>
            </a:r>
            <a:r>
              <a:rPr lang="ru-RU" sz="2000" dirty="0" smtClean="0"/>
              <a:t> (64 ГБ РАМ)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– </a:t>
            </a:r>
            <a:r>
              <a:rPr lang="ru-RU" sz="2000" b="1" dirty="0" smtClean="0"/>
              <a:t>Длинный режим </a:t>
            </a:r>
            <a:r>
              <a:rPr lang="ru-RU" sz="2000" dirty="0" smtClean="0"/>
              <a:t>(64 битный, 256 ТБ РАМ) и </a:t>
            </a:r>
            <a:r>
              <a:rPr lang="ru-RU" sz="2000" b="1" dirty="0" smtClean="0"/>
              <a:t>режим совместимости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2909843"/>
            <a:ext cx="3744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1" indent="-182563"/>
            <a:r>
              <a:rPr lang="ru-RU" sz="2000" b="1" dirty="0"/>
              <a:t>Режимы отличаются</a:t>
            </a:r>
            <a:r>
              <a:rPr lang="ru-RU" sz="2000" dirty="0"/>
              <a:t>:</a:t>
            </a:r>
          </a:p>
          <a:p>
            <a:pPr marL="182563" lvl="2" indent="-182563">
              <a:buFont typeface="Arial" panose="020B0604020202020204" pitchFamily="34" charset="0"/>
              <a:buChar char="•"/>
            </a:pPr>
            <a:r>
              <a:rPr lang="ru-RU" sz="2000" dirty="0"/>
              <a:t>методом  и уровнями доступа к памяти, </a:t>
            </a:r>
          </a:p>
          <a:p>
            <a:pPr marL="182563" lvl="2" indent="-182563">
              <a:buFont typeface="Arial" panose="020B0604020202020204" pitchFamily="34" charset="0"/>
              <a:buChar char="•"/>
            </a:pPr>
            <a:r>
              <a:rPr lang="ru-RU" sz="2000" dirty="0"/>
              <a:t>Допустимым объемом памяти</a:t>
            </a:r>
          </a:p>
          <a:p>
            <a:pPr marL="182563" lvl="2" indent="-182563">
              <a:buFont typeface="Arial" panose="020B0604020202020204" pitchFamily="34" charset="0"/>
              <a:buChar char="•"/>
            </a:pPr>
            <a:r>
              <a:rPr lang="ru-RU" sz="2000" dirty="0"/>
              <a:t>Набором команд</a:t>
            </a:r>
          </a:p>
          <a:p>
            <a:pPr marL="182563" lvl="2" indent="-182563">
              <a:buFont typeface="Arial" panose="020B0604020202020204" pitchFamily="34" charset="0"/>
              <a:buChar char="•"/>
            </a:pPr>
            <a:r>
              <a:rPr lang="ru-RU" sz="2000" dirty="0"/>
              <a:t>Размером слова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5013176"/>
            <a:ext cx="34827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1975" lvl="1" indent="-161925"/>
            <a:r>
              <a:rPr lang="ru-RU" sz="2000" b="1" dirty="0"/>
              <a:t>Защищенный</a:t>
            </a:r>
            <a:r>
              <a:rPr lang="ru-RU" sz="2000" dirty="0"/>
              <a:t> </a:t>
            </a:r>
            <a:r>
              <a:rPr lang="ru-RU" sz="2000" b="1" dirty="0"/>
              <a:t>режим</a:t>
            </a:r>
            <a:r>
              <a:rPr lang="ru-RU" sz="2000" dirty="0"/>
              <a:t> - доступ к 4 ГБ виртуальной памяти</a:t>
            </a:r>
            <a:r>
              <a:rPr lang="en-US" sz="2000" dirty="0"/>
              <a:t>.</a:t>
            </a:r>
            <a:endParaRPr lang="ru-RU" sz="2000" dirty="0"/>
          </a:p>
          <a:p>
            <a:pPr marL="561975" lvl="1" indent="-161925"/>
            <a:r>
              <a:rPr lang="ru-RU" sz="2000" b="1" dirty="0"/>
              <a:t>Расширенный режим  - </a:t>
            </a:r>
            <a:r>
              <a:rPr lang="ru-RU" sz="2000" dirty="0"/>
              <a:t>доступ к 64 ГБ памяти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61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720080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Режимы работы </a:t>
            </a:r>
            <a:r>
              <a:rPr lang="en-US" sz="3200" b="1" dirty="0" smtClean="0"/>
              <a:t>x86-x64</a:t>
            </a:r>
            <a:r>
              <a:rPr lang="ru-RU" sz="3200" b="1" dirty="0" smtClean="0"/>
              <a:t>. Реальный режим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12968" cy="5616624"/>
          </a:xfrm>
        </p:spPr>
        <p:txBody>
          <a:bodyPr>
            <a:noAutofit/>
          </a:bodyPr>
          <a:lstStyle/>
          <a:p>
            <a:pPr marL="177800" indent="-165100"/>
            <a:r>
              <a:rPr lang="ru-RU" sz="2000" b="1" dirty="0" smtClean="0"/>
              <a:t>Реальный </a:t>
            </a:r>
            <a:r>
              <a:rPr lang="ru-RU" sz="2000" b="1" dirty="0"/>
              <a:t>режим </a:t>
            </a:r>
            <a:r>
              <a:rPr lang="ru-RU" sz="2000" dirty="0"/>
              <a:t>– это режим, в который переходит процессор после включения или перезагрузки. </a:t>
            </a:r>
            <a:endParaRPr lang="ru-RU" sz="2000" dirty="0" smtClean="0"/>
          </a:p>
          <a:p>
            <a:pPr marL="577850" lvl="1" indent="-165100"/>
            <a:r>
              <a:rPr lang="ru-RU" sz="2000" dirty="0" smtClean="0"/>
              <a:t>Стандартный </a:t>
            </a:r>
            <a:r>
              <a:rPr lang="ru-RU" sz="2000" dirty="0"/>
              <a:t>16-разрядный режим, </a:t>
            </a:r>
          </a:p>
          <a:p>
            <a:pPr marL="577850" lvl="1" indent="-165100"/>
            <a:r>
              <a:rPr lang="ru-RU" sz="2000" dirty="0" smtClean="0"/>
              <a:t>доступно 1 </a:t>
            </a:r>
            <a:r>
              <a:rPr lang="ru-RU" sz="2000" dirty="0"/>
              <a:t>Мб физической памяти и возможности процессора почти не </a:t>
            </a:r>
            <a:r>
              <a:rPr lang="ru-RU" sz="2000" dirty="0" smtClean="0"/>
              <a:t>используются</a:t>
            </a:r>
          </a:p>
          <a:p>
            <a:pPr marL="577850" lvl="1" indent="-165100"/>
            <a:r>
              <a:rPr lang="ru-RU" sz="2000" dirty="0" smtClean="0"/>
              <a:t>все </a:t>
            </a:r>
            <a:r>
              <a:rPr lang="ru-RU" sz="2000" dirty="0"/>
              <a:t>адреса, к которым обращаются программы, являются физическими, т. е. без какого-либо преобразования будут выставлены на шину адреса. </a:t>
            </a:r>
            <a:endParaRPr lang="ru-RU" sz="2000" dirty="0" smtClean="0"/>
          </a:p>
          <a:p>
            <a:pPr marL="577850" lvl="1" indent="-165100"/>
            <a:r>
              <a:rPr lang="ru-RU" sz="2000" dirty="0" smtClean="0"/>
              <a:t>Размер слова 2 байта (</a:t>
            </a:r>
            <a:r>
              <a:rPr lang="ru-RU" sz="2000" dirty="0"/>
              <a:t>WORD); </a:t>
            </a:r>
            <a:r>
              <a:rPr lang="ru-RU" sz="2000" dirty="0" smtClean="0"/>
              <a:t> </a:t>
            </a:r>
          </a:p>
          <a:p>
            <a:pPr lvl="1"/>
            <a:r>
              <a:rPr lang="ru-RU" sz="2000" dirty="0"/>
              <a:t>Вся память делится на сегменты размером 64 Кб; </a:t>
            </a:r>
            <a:endParaRPr lang="ru-RU" sz="2000" dirty="0" smtClean="0"/>
          </a:p>
          <a:p>
            <a:pPr lvl="2"/>
            <a:r>
              <a:rPr lang="ru-RU" sz="2000" i="1" dirty="0" err="1"/>
              <a:t>физический_адрес</a:t>
            </a:r>
            <a:r>
              <a:rPr lang="ru-RU" sz="2000" i="1" dirty="0"/>
              <a:t> = сегмент * 10</a:t>
            </a:r>
            <a:r>
              <a:rPr lang="en-US" sz="2000" i="1" dirty="0"/>
              <a:t>h + </a:t>
            </a:r>
            <a:r>
              <a:rPr lang="ru-RU" sz="2000" i="1" dirty="0"/>
              <a:t>смещение</a:t>
            </a:r>
          </a:p>
          <a:p>
            <a:pPr lvl="2"/>
            <a:r>
              <a:rPr lang="ru-RU" sz="2000" dirty="0"/>
              <a:t>Смещение </a:t>
            </a:r>
            <a:r>
              <a:rPr lang="ru-RU" sz="2000" dirty="0" smtClean="0"/>
              <a:t>16-бит значение </a:t>
            </a:r>
            <a:r>
              <a:rPr lang="ru-RU" sz="2000" dirty="0"/>
              <a:t>в </a:t>
            </a:r>
            <a:r>
              <a:rPr lang="ru-RU" sz="2000" dirty="0" smtClean="0"/>
              <a:t>РОН или </a:t>
            </a:r>
            <a:r>
              <a:rPr lang="en-US" sz="2000" dirty="0" smtClean="0"/>
              <a:t>const.</a:t>
            </a:r>
            <a:endParaRPr lang="ru-RU" sz="2000" dirty="0" smtClean="0"/>
          </a:p>
          <a:p>
            <a:pPr lvl="2"/>
            <a:r>
              <a:rPr lang="ru-RU" sz="2000" dirty="0" smtClean="0"/>
              <a:t>Первые 1024 байт заняты таблицей порываний (256 адресов подпрограмм прерываний) с нулевого адреса.</a:t>
            </a:r>
            <a:endParaRPr lang="ru-RU" sz="2000" dirty="0"/>
          </a:p>
          <a:p>
            <a:pPr marL="812800" lvl="2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880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40960" cy="936104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Режимы работы </a:t>
            </a:r>
            <a:r>
              <a:rPr lang="en-US" sz="3200" b="1" dirty="0" smtClean="0"/>
              <a:t>x86-x64</a:t>
            </a:r>
            <a:r>
              <a:rPr lang="ru-RU" sz="3200" b="1" dirty="0" smtClean="0"/>
              <a:t>. Защищенный режим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616624"/>
          </a:xfrm>
        </p:spPr>
        <p:txBody>
          <a:bodyPr>
            <a:normAutofit fontScale="92500" lnSpcReduction="10000"/>
          </a:bodyPr>
          <a:lstStyle/>
          <a:p>
            <a:pPr marL="177800" indent="-165100">
              <a:spcBef>
                <a:spcPts val="1200"/>
              </a:spcBef>
            </a:pPr>
            <a:r>
              <a:rPr lang="ru-RU" sz="2000" b="1" dirty="0"/>
              <a:t>Защищённый режим (</a:t>
            </a:r>
            <a:r>
              <a:rPr lang="ru-RU" sz="2000" b="1" dirty="0" err="1"/>
              <a:t>protected</a:t>
            </a:r>
            <a:r>
              <a:rPr lang="ru-RU" sz="2000" b="1" dirty="0"/>
              <a:t> </a:t>
            </a:r>
            <a:r>
              <a:rPr lang="ru-RU" sz="2000" b="1" dirty="0" err="1"/>
              <a:t>mode</a:t>
            </a:r>
            <a:r>
              <a:rPr lang="ru-RU" sz="2000" b="1" dirty="0"/>
              <a:t>, или </a:t>
            </a:r>
            <a:r>
              <a:rPr lang="ru-RU" sz="2000" b="1" dirty="0" err="1"/>
              <a:t>legacy</a:t>
            </a:r>
            <a:r>
              <a:rPr lang="ru-RU" sz="2000" b="1" dirty="0"/>
              <a:t> </a:t>
            </a:r>
            <a:r>
              <a:rPr lang="ru-RU" sz="2000" b="1" dirty="0" err="1"/>
              <a:t>mode</a:t>
            </a:r>
            <a:r>
              <a:rPr lang="ru-RU" sz="2000" b="1" dirty="0"/>
              <a:t> </a:t>
            </a:r>
            <a:r>
              <a:rPr lang="ru-RU" sz="2000" b="1" dirty="0" smtClean="0"/>
              <a:t>(AMD</a:t>
            </a:r>
            <a:r>
              <a:rPr lang="ru-RU" sz="2000" b="1" dirty="0"/>
              <a:t>) </a:t>
            </a:r>
            <a:r>
              <a:rPr lang="ru-RU" sz="2000" b="1" dirty="0" smtClean="0"/>
              <a:t>)</a:t>
            </a:r>
            <a:r>
              <a:rPr lang="ru-RU" sz="2000" dirty="0" smtClean="0"/>
              <a:t>– </a:t>
            </a:r>
            <a:r>
              <a:rPr lang="ru-RU" sz="2000" dirty="0"/>
              <a:t>это 32-разрядный режим </a:t>
            </a:r>
            <a:r>
              <a:rPr lang="en-US" sz="2000" dirty="0"/>
              <a:t>(X86)</a:t>
            </a:r>
            <a:r>
              <a:rPr lang="ru-RU" sz="2000" dirty="0"/>
              <a:t>; </a:t>
            </a:r>
            <a:endParaRPr lang="en-US" sz="2000" dirty="0"/>
          </a:p>
          <a:p>
            <a:pPr marL="577850" lvl="1" indent="-165100">
              <a:spcBef>
                <a:spcPts val="1200"/>
              </a:spcBef>
            </a:pPr>
            <a:r>
              <a:rPr lang="ru-RU" sz="2000" u="sng" dirty="0" smtClean="0"/>
              <a:t>доступ </a:t>
            </a:r>
            <a:r>
              <a:rPr lang="ru-RU" sz="2000" u="sng" dirty="0"/>
              <a:t>к 4-гигабайтному физическому адресному пространству, </a:t>
            </a:r>
            <a:endParaRPr lang="en-US" sz="2000" u="sng" dirty="0"/>
          </a:p>
          <a:p>
            <a:pPr marL="977900" lvl="2" indent="-165100">
              <a:spcBef>
                <a:spcPts val="1200"/>
              </a:spcBef>
            </a:pPr>
            <a:r>
              <a:rPr lang="ru-RU" sz="2000" i="1" dirty="0"/>
              <a:t>при включении механизма трансляции адресов можно получить доступ к 64 Гб физической памяти. </a:t>
            </a:r>
            <a:endParaRPr lang="en-US" sz="2000" i="1" dirty="0"/>
          </a:p>
          <a:p>
            <a:pPr marL="977900" lvl="2" indent="-165100">
              <a:spcBef>
                <a:spcPts val="1200"/>
              </a:spcBef>
            </a:pPr>
            <a:r>
              <a:rPr lang="ru-RU" sz="1600" dirty="0" smtClean="0"/>
              <a:t>Размер </a:t>
            </a:r>
            <a:r>
              <a:rPr lang="ru-RU" sz="1600" dirty="0"/>
              <a:t>слова 4 байта, или двойное слово (</a:t>
            </a:r>
            <a:r>
              <a:rPr lang="ru-RU" sz="1600" i="1" dirty="0" smtClean="0"/>
              <a:t>DWORD</a:t>
            </a:r>
            <a:r>
              <a:rPr lang="en-US" sz="1600" i="1" dirty="0" smtClean="0"/>
              <a:t> double word</a:t>
            </a:r>
            <a:r>
              <a:rPr lang="ru-RU" sz="1600" dirty="0" smtClean="0"/>
              <a:t>). </a:t>
            </a:r>
            <a:endParaRPr lang="ru-RU" sz="1600" dirty="0"/>
          </a:p>
          <a:p>
            <a:pPr marL="577850" lvl="1" indent="-165100">
              <a:spcBef>
                <a:spcPts val="1200"/>
              </a:spcBef>
            </a:pPr>
            <a:r>
              <a:rPr lang="ru-RU" sz="2000" dirty="0"/>
              <a:t>Все операнды, которые выступают как адреса, </a:t>
            </a:r>
            <a:r>
              <a:rPr lang="ru-RU" sz="2000" dirty="0" smtClean="0"/>
              <a:t>32-битные; </a:t>
            </a:r>
          </a:p>
          <a:p>
            <a:pPr marL="577850" lvl="1" indent="-165100">
              <a:spcBef>
                <a:spcPts val="1200"/>
              </a:spcBef>
            </a:pPr>
            <a:r>
              <a:rPr lang="ru-RU" sz="2000" b="1" dirty="0"/>
              <a:t>За работу защищенного режима отвечает операционная система (ОС);</a:t>
            </a:r>
            <a:endParaRPr lang="en-US" sz="2000" b="1" dirty="0"/>
          </a:p>
          <a:p>
            <a:pPr marL="577850" lvl="1" indent="-165100">
              <a:spcBef>
                <a:spcPts val="1200"/>
              </a:spcBef>
            </a:pPr>
            <a:r>
              <a:rPr lang="ru-RU" sz="2000" dirty="0"/>
              <a:t>Защищённый режим называется так потому, что позволяет защитить данные операционной системы от приложений, </a:t>
            </a:r>
          </a:p>
          <a:p>
            <a:pPr marL="977900" lvl="2" indent="-165100">
              <a:spcBef>
                <a:spcPts val="1200"/>
              </a:spcBef>
            </a:pPr>
            <a:r>
              <a:rPr lang="ru-RU" sz="2000" u="sng" dirty="0"/>
              <a:t>Например часть памяти резервируется по привилегированные данные ОС.</a:t>
            </a:r>
          </a:p>
          <a:p>
            <a:pPr marL="977900" lvl="2" indent="-165100">
              <a:spcBef>
                <a:spcPts val="1200"/>
              </a:spcBef>
            </a:pPr>
            <a:r>
              <a:rPr lang="ru-RU" sz="2000" u="sng" dirty="0"/>
              <a:t>В режиме возможна многозадачность.</a:t>
            </a:r>
            <a:endParaRPr lang="en-US" sz="2000" u="sng" dirty="0"/>
          </a:p>
          <a:p>
            <a:pPr marL="577850" lvl="1" indent="-165100">
              <a:spcBef>
                <a:spcPts val="1200"/>
              </a:spcBef>
            </a:pPr>
            <a:r>
              <a:rPr lang="ru-RU" sz="2000" i="1" dirty="0"/>
              <a:t>Если в защищённом режиме происходит нарушение условий защиты, то процессор генерирует специальное прерывание – исключение.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7515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936104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Защищенный режим. Уровни привилегий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616624"/>
          </a:xfrm>
        </p:spPr>
        <p:txBody>
          <a:bodyPr>
            <a:normAutofit lnSpcReduction="10000"/>
          </a:bodyPr>
          <a:lstStyle/>
          <a:p>
            <a:pPr marL="177800" indent="-165100">
              <a:spcBef>
                <a:spcPts val="1200"/>
              </a:spcBef>
            </a:pPr>
            <a:r>
              <a:rPr lang="ru-RU" sz="2000" b="1" dirty="0" smtClean="0"/>
              <a:t>Уровни привилегий доступа к памяти:</a:t>
            </a:r>
          </a:p>
          <a:p>
            <a:pPr lvl="2">
              <a:spcBef>
                <a:spcPts val="1200"/>
              </a:spcBef>
            </a:pPr>
            <a:r>
              <a:rPr lang="ru-RU" sz="2000" dirty="0"/>
              <a:t>уровень 0: ядро операционной системы;</a:t>
            </a:r>
          </a:p>
          <a:p>
            <a:pPr lvl="2">
              <a:spcBef>
                <a:spcPts val="1200"/>
              </a:spcBef>
            </a:pPr>
            <a:r>
              <a:rPr lang="ru-RU" sz="2000" dirty="0" smtClean="0"/>
              <a:t>уровень </a:t>
            </a:r>
            <a:r>
              <a:rPr lang="ru-RU" sz="2000" dirty="0"/>
              <a:t>1: драйверы ОС;</a:t>
            </a:r>
          </a:p>
          <a:p>
            <a:pPr lvl="2">
              <a:spcBef>
                <a:spcPts val="1200"/>
              </a:spcBef>
            </a:pPr>
            <a:r>
              <a:rPr lang="ru-RU" sz="2000" dirty="0" smtClean="0"/>
              <a:t>уровень </a:t>
            </a:r>
            <a:r>
              <a:rPr lang="ru-RU" sz="2000" dirty="0"/>
              <a:t>2: интерфейс ОС;</a:t>
            </a:r>
          </a:p>
          <a:p>
            <a:pPr lvl="2">
              <a:spcBef>
                <a:spcPts val="1200"/>
              </a:spcBef>
            </a:pPr>
            <a:r>
              <a:rPr lang="ru-RU" sz="2000" dirty="0" smtClean="0"/>
              <a:t>уровень </a:t>
            </a:r>
            <a:r>
              <a:rPr lang="ru-RU" sz="2000" dirty="0"/>
              <a:t>3: прикладные программы</a:t>
            </a:r>
            <a:r>
              <a:rPr lang="ru-RU" sz="2000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ru-RU" sz="2000" dirty="0" smtClean="0"/>
              <a:t>Иногда уровни 0 - 2 могут иметь одинаковые привилегии уровня 0, но уровень 3 в защищённом режиме всегда имеет привилегии ниже чем другие.</a:t>
            </a:r>
          </a:p>
          <a:p>
            <a:pPr lvl="1">
              <a:spcBef>
                <a:spcPts val="1200"/>
              </a:spcBef>
            </a:pPr>
            <a:r>
              <a:rPr lang="ru-RU" sz="2000" b="1" dirty="0"/>
              <a:t>Программы и данные ограничены внутри своих уровней привилегий</a:t>
            </a:r>
            <a:r>
              <a:rPr lang="ru-RU" sz="2000" b="1" dirty="0" smtClean="0"/>
              <a:t>.</a:t>
            </a:r>
            <a:endParaRPr lang="en-US" sz="2000" b="1" dirty="0" smtClean="0"/>
          </a:p>
          <a:p>
            <a:pPr marL="742950" lvl="2" indent="-285750">
              <a:spcBef>
                <a:spcPts val="1200"/>
              </a:spcBef>
              <a:buFont typeface="Calibri" panose="020F0502020204030204" pitchFamily="34" charset="0"/>
              <a:buChar char="―"/>
            </a:pPr>
            <a:r>
              <a:rPr lang="ru-RU" sz="2000" b="1" dirty="0"/>
              <a:t>Каждый уровень привилегий имеет свой сегмент в </a:t>
            </a:r>
            <a:r>
              <a:rPr lang="ru-RU" sz="2000" b="1" dirty="0" smtClean="0"/>
              <a:t>памяти</a:t>
            </a:r>
          </a:p>
          <a:p>
            <a:pPr marL="742950" lvl="3" indent="-285750"/>
            <a:r>
              <a:rPr lang="ru-RU" dirty="0"/>
              <a:t>Каждый сегмент и объект, который управляется процессором  описываются в области памяти – дескрипторе, </a:t>
            </a:r>
          </a:p>
          <a:p>
            <a:pPr marL="638175" lvl="4" indent="-180975">
              <a:buFont typeface="Calibri" panose="020F0502020204030204" pitchFamily="34" charset="0"/>
              <a:buChar char="―"/>
            </a:pPr>
            <a:r>
              <a:rPr lang="ru-RU" dirty="0" smtClean="0"/>
              <a:t> Дескриптор описывает: адреса сегмента, уровни и особенности доступа</a:t>
            </a:r>
            <a:r>
              <a:rPr lang="ru-RU" dirty="0"/>
              <a:t>.</a:t>
            </a:r>
          </a:p>
          <a:p>
            <a:pPr marL="1200150" lvl="3" indent="-285750">
              <a:buFont typeface="Calibri" panose="020F0502020204030204" pitchFamily="34" charset="0"/>
              <a:buChar char="―"/>
            </a:pPr>
            <a:r>
              <a:rPr lang="ru-RU" sz="2100" dirty="0"/>
              <a:t>Все дескрипторы объединены в </a:t>
            </a:r>
            <a:r>
              <a:rPr lang="ru-RU" sz="2100" b="1" dirty="0"/>
              <a:t>таблицу дескрипторов</a:t>
            </a:r>
            <a:r>
              <a:rPr lang="ru-RU" sz="1600" dirty="0"/>
              <a:t>. </a:t>
            </a:r>
          </a:p>
          <a:p>
            <a:pPr marL="742950" lvl="2" indent="-285750">
              <a:spcBef>
                <a:spcPts val="1200"/>
              </a:spcBef>
              <a:buFont typeface="Calibri" panose="020F0502020204030204" pitchFamily="34" charset="0"/>
              <a:buChar char="―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49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936104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Режимы работы </a:t>
            </a:r>
            <a:r>
              <a:rPr lang="en-US" sz="3200" b="1" dirty="0" smtClean="0"/>
              <a:t>x86-x64</a:t>
            </a:r>
            <a:r>
              <a:rPr lang="ru-RU" sz="3200" b="1" dirty="0" smtClean="0"/>
              <a:t>. </a:t>
            </a:r>
            <a:br>
              <a:rPr lang="ru-RU" sz="3200" b="1" dirty="0" smtClean="0"/>
            </a:br>
            <a:r>
              <a:rPr lang="ru-RU" sz="3200" b="1" dirty="0" smtClean="0"/>
              <a:t>Защищенный режим. Дескрипторы 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12776"/>
            <a:ext cx="8712968" cy="5211960"/>
          </a:xfrm>
        </p:spPr>
        <p:txBody>
          <a:bodyPr>
            <a:normAutofit/>
          </a:bodyPr>
          <a:lstStyle/>
          <a:p>
            <a:pPr marL="342900" lvl="4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1" dirty="0" smtClean="0"/>
              <a:t>Глобальные дескрипторы </a:t>
            </a:r>
            <a:r>
              <a:rPr lang="ru-RU" dirty="0" smtClean="0"/>
              <a:t>– (таблица </a:t>
            </a:r>
            <a:r>
              <a:rPr lang="en-US" i="1" dirty="0" smtClean="0"/>
              <a:t>GDT</a:t>
            </a:r>
            <a:r>
              <a:rPr lang="ru-RU" i="1" dirty="0" smtClean="0"/>
              <a:t>, ее размер  в регистре </a:t>
            </a:r>
            <a:r>
              <a:rPr lang="en-US" dirty="0"/>
              <a:t> </a:t>
            </a:r>
            <a:r>
              <a:rPr lang="en-US" dirty="0" smtClean="0"/>
              <a:t>GDTR</a:t>
            </a:r>
            <a:r>
              <a:rPr lang="ru-RU" dirty="0" smtClean="0"/>
              <a:t>).</a:t>
            </a:r>
          </a:p>
          <a:p>
            <a:pPr marL="638175" lvl="4" indent="-180975">
              <a:spcBef>
                <a:spcPts val="300"/>
              </a:spcBef>
              <a:buFont typeface="Calibri" panose="020F0502020204030204" pitchFamily="34" charset="0"/>
              <a:buChar char="―"/>
            </a:pPr>
            <a:r>
              <a:rPr lang="ru-RU" b="1" dirty="0" smtClean="0"/>
              <a:t>Селектор</a:t>
            </a:r>
            <a:r>
              <a:rPr lang="ru-RU" dirty="0" smtClean="0"/>
              <a:t> – это индекс дескриптора </a:t>
            </a:r>
            <a:r>
              <a:rPr lang="ru-RU" dirty="0"/>
              <a:t>в </a:t>
            </a:r>
            <a:r>
              <a:rPr lang="en-US" dirty="0"/>
              <a:t>GDT</a:t>
            </a:r>
            <a:r>
              <a:rPr lang="en-US" dirty="0" smtClean="0"/>
              <a:t>.</a:t>
            </a:r>
            <a:endParaRPr lang="ru-RU" dirty="0" smtClean="0"/>
          </a:p>
          <a:p>
            <a:pPr marL="354013" lvl="4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 smtClean="0"/>
              <a:t>Локальные</a:t>
            </a:r>
            <a:r>
              <a:rPr lang="ru-RU" dirty="0" smtClean="0"/>
              <a:t> </a:t>
            </a:r>
            <a:r>
              <a:rPr lang="ru-RU" b="1" dirty="0"/>
              <a:t>дескрипторы </a:t>
            </a:r>
            <a:r>
              <a:rPr lang="ru-RU" b="1" dirty="0" smtClean="0"/>
              <a:t> </a:t>
            </a:r>
            <a:r>
              <a:rPr lang="en-US" b="1" dirty="0" smtClean="0"/>
              <a:t>(</a:t>
            </a:r>
            <a:r>
              <a:rPr lang="ru-RU" b="1" dirty="0" smtClean="0"/>
              <a:t>таблица </a:t>
            </a:r>
            <a:r>
              <a:rPr lang="en-US" b="1" dirty="0" smtClean="0"/>
              <a:t>LDT</a:t>
            </a:r>
            <a:r>
              <a:rPr lang="ru-RU" b="1" dirty="0" smtClean="0"/>
              <a:t>, размер в </a:t>
            </a:r>
            <a:r>
              <a:rPr lang="en-US" b="1" dirty="0" smtClean="0"/>
              <a:t>LDTR) </a:t>
            </a:r>
            <a:r>
              <a:rPr lang="ru-RU" b="1" dirty="0" smtClean="0"/>
              <a:t>- </a:t>
            </a:r>
            <a:r>
              <a:rPr lang="ru-RU" dirty="0" smtClean="0"/>
              <a:t>дескрипторы, создаваемые ОС под каждый процесс .</a:t>
            </a:r>
          </a:p>
          <a:p>
            <a:pPr lvl="1">
              <a:spcBef>
                <a:spcPts val="300"/>
              </a:spcBef>
            </a:pPr>
            <a:r>
              <a:rPr lang="ru-RU" sz="2000" i="1" dirty="0"/>
              <a:t>Главное </a:t>
            </a:r>
            <a:r>
              <a:rPr lang="ru-RU" sz="2000" i="1" dirty="0" smtClean="0"/>
              <a:t>отличие LDT </a:t>
            </a:r>
            <a:r>
              <a:rPr lang="ru-RU" sz="2000" i="1" dirty="0"/>
              <a:t>от GDT </a:t>
            </a:r>
            <a:r>
              <a:rPr lang="ru-RU" sz="2000" i="1" dirty="0" smtClean="0"/>
              <a:t> - в </a:t>
            </a:r>
            <a:r>
              <a:rPr lang="ru-RU" sz="2000" i="1" dirty="0"/>
              <a:t>ней нельзя определять дескрипторы </a:t>
            </a:r>
            <a:r>
              <a:rPr lang="ru-RU" sz="2000" i="1" dirty="0" smtClean="0"/>
              <a:t>системных объектов – объектов, которые использует</a:t>
            </a:r>
            <a:r>
              <a:rPr lang="en-US" sz="2000" i="1" dirty="0" smtClean="0"/>
              <a:t> </a:t>
            </a:r>
            <a:r>
              <a:rPr lang="ru-RU" sz="2000" i="1" dirty="0" smtClean="0"/>
              <a:t>процессор</a:t>
            </a:r>
            <a:r>
              <a:rPr lang="ru-RU" sz="2000" i="1" dirty="0"/>
              <a:t>. </a:t>
            </a:r>
            <a:endParaRPr lang="ru-RU" sz="2000" i="1" dirty="0" smtClean="0"/>
          </a:p>
          <a:p>
            <a:pPr>
              <a:spcBef>
                <a:spcPts val="600"/>
              </a:spcBef>
            </a:pPr>
            <a:r>
              <a:rPr lang="ru-RU" sz="2000" b="1" dirty="0" smtClean="0"/>
              <a:t>Таблица векторов прерываний </a:t>
            </a:r>
            <a:r>
              <a:rPr lang="ru-RU" sz="2000" dirty="0" smtClean="0"/>
              <a:t>(</a:t>
            </a:r>
            <a:r>
              <a:rPr lang="ru-RU" sz="2000" b="1" dirty="0"/>
              <a:t>таблица </a:t>
            </a:r>
            <a:r>
              <a:rPr lang="en-US" sz="2000" b="1" dirty="0" smtClean="0"/>
              <a:t>IDT, </a:t>
            </a:r>
            <a:r>
              <a:rPr lang="ru-RU" sz="2000" b="1" dirty="0" smtClean="0"/>
              <a:t>размер в </a:t>
            </a:r>
            <a:r>
              <a:rPr lang="en-US" sz="2000" b="1" dirty="0" smtClean="0"/>
              <a:t>IDTR</a:t>
            </a:r>
            <a:r>
              <a:rPr lang="ru-RU" sz="2000" b="1" dirty="0" smtClean="0"/>
              <a:t> </a:t>
            </a:r>
            <a:r>
              <a:rPr lang="en-US" sz="2000" dirty="0" smtClean="0"/>
              <a:t>)</a:t>
            </a:r>
            <a:r>
              <a:rPr lang="ru-RU" sz="2000" dirty="0" smtClean="0"/>
              <a:t>- дескрипторы адресов и настроек (шлюз порывания) . </a:t>
            </a:r>
          </a:p>
          <a:p>
            <a:pPr marL="1095375" lvl="5" indent="-180975">
              <a:buFont typeface="Calibri" panose="020F0502020204030204" pitchFamily="34" charset="0"/>
              <a:buChar char="―"/>
            </a:pPr>
            <a:r>
              <a:rPr lang="ru-RU" dirty="0" smtClean="0"/>
              <a:t>Адрес соответствует подпрограмме прерываний (действиям в ответ на вызов прерывания, напр. обработка нажатия клавиши на клавиатуре).  </a:t>
            </a:r>
          </a:p>
          <a:p>
            <a:pPr marL="1095375" lvl="5" indent="-180975">
              <a:buFont typeface="Calibri" panose="020F0502020204030204" pitchFamily="34" charset="0"/>
              <a:buChar char="―"/>
            </a:pPr>
            <a:r>
              <a:rPr lang="ru-RU" dirty="0" smtClean="0"/>
              <a:t>Прерывания могут быть аппаратные, исключения и программные.</a:t>
            </a:r>
          </a:p>
          <a:p>
            <a:pPr marL="1095375" lvl="5" indent="-180975">
              <a:buFont typeface="Calibri" panose="020F0502020204030204" pitchFamily="34" charset="0"/>
              <a:buChar char="―"/>
            </a:pPr>
            <a:r>
              <a:rPr lang="ru-RU" dirty="0" smtClean="0"/>
              <a:t>Прерывания находят на 0 уровне привилегий, поэтому обращение к ним через «шлюз». </a:t>
            </a:r>
          </a:p>
          <a:p>
            <a:pPr marL="1200150" lvl="3" indent="-285750">
              <a:buFont typeface="Calibri" panose="020F0502020204030204" pitchFamily="34" charset="0"/>
              <a:buChar char="―"/>
            </a:pPr>
            <a:endParaRPr lang="ru-RU" sz="1400" dirty="0" smtClean="0"/>
          </a:p>
          <a:p>
            <a:pPr marL="1200150" lvl="3" indent="-285750">
              <a:buFont typeface="Calibri" panose="020F0502020204030204" pitchFamily="34" charset="0"/>
              <a:buChar char="―"/>
            </a:pPr>
            <a:endParaRPr lang="ru-RU" sz="1400" dirty="0" smtClean="0"/>
          </a:p>
          <a:p>
            <a:pPr marL="742950" lvl="2" indent="-285750">
              <a:buFont typeface="Calibri" panose="020F0502020204030204" pitchFamily="34" charset="0"/>
              <a:buChar char="―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84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936104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Режимы работы </a:t>
            </a:r>
            <a:r>
              <a:rPr lang="en-US" sz="2800" b="1" dirty="0" smtClean="0"/>
              <a:t>x86-x64</a:t>
            </a:r>
            <a:r>
              <a:rPr lang="ru-RU" sz="2800" b="1" dirty="0" smtClean="0"/>
              <a:t>. Длинный режим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00600"/>
          </a:xfrm>
        </p:spPr>
        <p:txBody>
          <a:bodyPr>
            <a:normAutofit/>
          </a:bodyPr>
          <a:lstStyle/>
          <a:p>
            <a:pPr marL="177800" indent="-165100"/>
            <a:r>
              <a:rPr lang="ru-RU" sz="2000" b="1" dirty="0" err="1" smtClean="0"/>
              <a:t>long</a:t>
            </a:r>
            <a:r>
              <a:rPr lang="ru-RU" sz="2000" b="1" dirty="0" smtClean="0"/>
              <a:t> </a:t>
            </a:r>
            <a:r>
              <a:rPr lang="ru-RU" sz="2000" b="1" dirty="0" err="1"/>
              <a:t>mode</a:t>
            </a:r>
            <a:r>
              <a:rPr lang="ru-RU" sz="2000" b="1" dirty="0"/>
              <a:t> («длинный режим», или IA-32e по документации </a:t>
            </a:r>
            <a:r>
              <a:rPr lang="ru-RU" sz="2000" b="1" dirty="0" err="1"/>
              <a:t>Intel</a:t>
            </a:r>
            <a:r>
              <a:rPr lang="ru-RU" sz="2000" b="1" dirty="0"/>
              <a:t>)</a:t>
            </a:r>
            <a:r>
              <a:rPr lang="ru-RU" sz="2000" dirty="0"/>
              <a:t> – это </a:t>
            </a:r>
            <a:r>
              <a:rPr lang="ru-RU" sz="2000" dirty="0" smtClean="0"/>
              <a:t>64-разрядный </a:t>
            </a:r>
            <a:r>
              <a:rPr lang="ru-RU" sz="2000" dirty="0"/>
              <a:t>режим. </a:t>
            </a:r>
            <a:endParaRPr lang="ru-RU" sz="2000" dirty="0" smtClean="0"/>
          </a:p>
          <a:p>
            <a:pPr marL="577850" lvl="1" indent="-165100"/>
            <a:r>
              <a:rPr lang="ru-RU" sz="2000" dirty="0" smtClean="0"/>
              <a:t>По принципу </a:t>
            </a:r>
            <a:r>
              <a:rPr lang="ru-RU" sz="2000" dirty="0"/>
              <a:t>работы он почти полностью сходен с защищённым </a:t>
            </a:r>
            <a:r>
              <a:rPr lang="ru-RU" sz="2000" dirty="0" smtClean="0"/>
              <a:t>режимом.</a:t>
            </a:r>
          </a:p>
          <a:p>
            <a:pPr marL="577850" lvl="1" indent="-165100"/>
            <a:r>
              <a:rPr lang="ru-RU" sz="2000" dirty="0" smtClean="0"/>
              <a:t>В </a:t>
            </a:r>
            <a:r>
              <a:rPr lang="ru-RU" sz="2000" dirty="0"/>
              <a:t>64-разрядный режим можно </a:t>
            </a:r>
            <a:r>
              <a:rPr lang="ru-RU" sz="2000" dirty="0" smtClean="0"/>
              <a:t>перейти </a:t>
            </a:r>
            <a:r>
              <a:rPr lang="ru-RU" sz="2000" dirty="0"/>
              <a:t>только из защищённого режима</a:t>
            </a:r>
            <a:r>
              <a:rPr lang="ru-RU" sz="2000" dirty="0" smtClean="0"/>
              <a:t>.</a:t>
            </a:r>
          </a:p>
          <a:p>
            <a:pPr marL="577850" lvl="1" indent="-165100"/>
            <a:r>
              <a:rPr lang="ru-RU" sz="2000" dirty="0" smtClean="0"/>
              <a:t>Размеры слов - это </a:t>
            </a:r>
            <a:r>
              <a:rPr lang="ru-RU" sz="2000" dirty="0"/>
              <a:t>двойное слово (DWORD), но можно оперировать данными </a:t>
            </a:r>
            <a:r>
              <a:rPr lang="ru-RU" sz="2000" dirty="0" smtClean="0"/>
              <a:t>размером </a:t>
            </a:r>
            <a:r>
              <a:rPr lang="ru-RU" sz="2000" dirty="0"/>
              <a:t>в 8 </a:t>
            </a:r>
            <a:r>
              <a:rPr lang="ru-RU" sz="2000" dirty="0" smtClean="0"/>
              <a:t>байт (</a:t>
            </a:r>
            <a:r>
              <a:rPr lang="en-US" sz="2000" dirty="0" smtClean="0"/>
              <a:t>Q</a:t>
            </a:r>
            <a:r>
              <a:rPr lang="ru-RU" sz="2000" dirty="0" smtClean="0"/>
              <a:t>WORD). </a:t>
            </a:r>
            <a:r>
              <a:rPr lang="ru-RU" sz="2000" dirty="0"/>
              <a:t>Размер адреса всегда 8-байтовый</a:t>
            </a:r>
            <a:r>
              <a:rPr lang="ru-RU" sz="2000" dirty="0" smtClean="0"/>
              <a:t>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8583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720080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Дополнительные режимы </a:t>
            </a:r>
            <a:r>
              <a:rPr lang="en-US" sz="3200" b="1" dirty="0"/>
              <a:t>x86-x64</a:t>
            </a:r>
            <a:r>
              <a:rPr lang="ru-RU" sz="3200" b="1" dirty="0" smtClean="0"/>
              <a:t> 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544616"/>
          </a:xfrm>
        </p:spPr>
        <p:txBody>
          <a:bodyPr>
            <a:normAutofit fontScale="92500"/>
          </a:bodyPr>
          <a:lstStyle/>
          <a:p>
            <a:pPr marL="177800" indent="-165100"/>
            <a:r>
              <a:rPr lang="ru-RU" sz="2000" b="1" dirty="0" smtClean="0"/>
              <a:t>Режим </a:t>
            </a:r>
            <a:r>
              <a:rPr lang="ru-RU" sz="2000" b="1" dirty="0"/>
              <a:t>системного управления </a:t>
            </a:r>
            <a:r>
              <a:rPr lang="ru-RU" sz="2000" dirty="0"/>
              <a:t>(</a:t>
            </a:r>
            <a:r>
              <a:rPr lang="ru-RU" sz="2000" dirty="0" err="1"/>
              <a:t>System</a:t>
            </a:r>
            <a:r>
              <a:rPr lang="ru-RU" sz="2000" dirty="0"/>
              <a:t> </a:t>
            </a:r>
            <a:r>
              <a:rPr lang="ru-RU" sz="2000" dirty="0" err="1"/>
              <a:t>Management</a:t>
            </a:r>
            <a:r>
              <a:rPr lang="ru-RU" sz="2000" dirty="0"/>
              <a:t> </a:t>
            </a:r>
            <a:r>
              <a:rPr lang="ru-RU" sz="2000" dirty="0" err="1"/>
              <a:t>Mode</a:t>
            </a:r>
            <a:r>
              <a:rPr lang="ru-RU" sz="2000" dirty="0" smtClean="0"/>
              <a:t>) - режим </a:t>
            </a:r>
            <a:r>
              <a:rPr lang="ru-RU" sz="2000" dirty="0"/>
              <a:t>в который процессор переходит при получении специального прерывания SMI. </a:t>
            </a:r>
            <a:endParaRPr lang="ru-RU" sz="2000" dirty="0" smtClean="0"/>
          </a:p>
          <a:p>
            <a:pPr marL="577850" lvl="1" indent="-165100"/>
            <a:r>
              <a:rPr lang="ru-RU" sz="1900" dirty="0" smtClean="0"/>
              <a:t>Режим предназначен </a:t>
            </a:r>
            <a:r>
              <a:rPr lang="ru-RU" sz="1900" dirty="0"/>
              <a:t>для выполнения некоторых действий с возможностью их полной изоляции от прикладного программного обеспечения и даже операционной системы. Например использоваться для реализации системы управления энергосбережением компьютера или функций безопасности и контроля доступа. </a:t>
            </a:r>
          </a:p>
          <a:p>
            <a:pPr marL="577850" lvl="1" indent="-165100"/>
            <a:r>
              <a:rPr lang="ru-RU" sz="1900" dirty="0" smtClean="0"/>
              <a:t>Переход </a:t>
            </a:r>
            <a:r>
              <a:rPr lang="ru-RU" sz="1900" dirty="0"/>
              <a:t>в этот режим возможен только </a:t>
            </a:r>
            <a:r>
              <a:rPr lang="ru-RU" sz="1900" dirty="0" err="1" smtClean="0"/>
              <a:t>аппаратно</a:t>
            </a:r>
            <a:r>
              <a:rPr lang="ru-RU" sz="1900" dirty="0" smtClean="0"/>
              <a:t>. </a:t>
            </a:r>
          </a:p>
          <a:p>
            <a:pPr marL="179388" lvl="1" indent="-179388">
              <a:buFont typeface="Arial" panose="020B0604020202020204" pitchFamily="34" charset="0"/>
              <a:buChar char="•"/>
              <a:tabLst>
                <a:tab pos="179388" algn="l"/>
              </a:tabLst>
            </a:pPr>
            <a:r>
              <a:rPr lang="ru-RU" sz="2000" b="1" dirty="0" smtClean="0"/>
              <a:t>Режим </a:t>
            </a:r>
            <a:r>
              <a:rPr lang="ru-RU" sz="2000" b="1" dirty="0"/>
              <a:t>виртуального процессора 8086 </a:t>
            </a:r>
            <a:r>
              <a:rPr lang="ru-RU" sz="2000" dirty="0"/>
              <a:t>– это </a:t>
            </a:r>
            <a:r>
              <a:rPr lang="ru-RU" sz="2000" dirty="0" err="1"/>
              <a:t>подрежим</a:t>
            </a:r>
            <a:r>
              <a:rPr lang="ru-RU" sz="2000" dirty="0"/>
              <a:t> защищённого режима для поддержки старых 16-разрядных приложений</a:t>
            </a:r>
            <a:r>
              <a:rPr lang="ru-RU" sz="2000" dirty="0" smtClean="0"/>
              <a:t>.</a:t>
            </a:r>
          </a:p>
          <a:p>
            <a:pPr marL="685800" lvl="2" indent="-285750">
              <a:buFont typeface="Calibri" panose="020F0502020204030204" pitchFamily="34" charset="0"/>
              <a:buChar char="―"/>
              <a:tabLst>
                <a:tab pos="179388" algn="l"/>
              </a:tabLst>
            </a:pPr>
            <a:r>
              <a:rPr lang="ru-RU" sz="1600" dirty="0" smtClean="0"/>
              <a:t> </a:t>
            </a:r>
            <a:r>
              <a:rPr lang="ru-RU" sz="1900" dirty="0" smtClean="0"/>
              <a:t>Его можно включить для отдельной задачи в многозадачной операционной системе защищённого режима; </a:t>
            </a:r>
          </a:p>
          <a:p>
            <a:pPr marL="179388" lvl="1" indent="-179388">
              <a:buFont typeface="Arial" panose="020B0604020202020204" pitchFamily="34" charset="0"/>
              <a:buChar char="•"/>
              <a:tabLst>
                <a:tab pos="179388" algn="l"/>
              </a:tabLst>
            </a:pPr>
            <a:r>
              <a:rPr lang="ru-RU" sz="2000" b="1" dirty="0" smtClean="0"/>
              <a:t>Режим </a:t>
            </a:r>
            <a:r>
              <a:rPr lang="ru-RU" sz="2000" b="1" dirty="0"/>
              <a:t>совместимости для </a:t>
            </a:r>
            <a:r>
              <a:rPr lang="ru-RU" sz="2000" b="1" dirty="0" err="1"/>
              <a:t>long</a:t>
            </a:r>
            <a:r>
              <a:rPr lang="ru-RU" sz="2000" b="1" dirty="0"/>
              <a:t> </a:t>
            </a:r>
            <a:r>
              <a:rPr lang="ru-RU" sz="2000" b="1" dirty="0" err="1"/>
              <a:t>mode</a:t>
            </a:r>
            <a:r>
              <a:rPr lang="ru-RU" sz="2000" b="1" dirty="0"/>
              <a:t>. </a:t>
            </a:r>
            <a:r>
              <a:rPr lang="ru-RU" sz="2000" dirty="0"/>
              <a:t>В режиме совместимости приложениям доступны 4 Гб памяти и полная поддержка 32-разрядного и 16-разрядного кода</a:t>
            </a:r>
            <a:r>
              <a:rPr lang="ru-RU" sz="2000" dirty="0" smtClean="0"/>
              <a:t>;</a:t>
            </a:r>
          </a:p>
          <a:p>
            <a:pPr marL="685800" lvl="2" indent="-285750">
              <a:buFont typeface="Calibri" panose="020F0502020204030204" pitchFamily="34" charset="0"/>
              <a:buChar char="―"/>
              <a:tabLst>
                <a:tab pos="179388" algn="l"/>
              </a:tabLst>
            </a:pPr>
            <a:r>
              <a:rPr lang="ru-RU" sz="1900" dirty="0"/>
              <a:t>Размер слова - двойное. Размер адреса 32- битный, а размер операнда не может быть 8-байтовым.</a:t>
            </a:r>
          </a:p>
          <a:p>
            <a:pPr marL="685800" lvl="2" indent="-285750">
              <a:buFont typeface="Calibri" panose="020F0502020204030204" pitchFamily="34" charset="0"/>
              <a:buChar char="―"/>
              <a:tabLst>
                <a:tab pos="179388" algn="l"/>
              </a:tabLst>
            </a:pPr>
            <a:r>
              <a:rPr lang="ru-RU" sz="1900" dirty="0"/>
              <a:t>Режим совместимости можно включить для отдельной задачи в многозадачной 64- битной операционной системе.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383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Сравнение работы  процессоров </a:t>
            </a:r>
            <a:br>
              <a:rPr lang="ru-RU" sz="2800" b="1" dirty="0" smtClean="0"/>
            </a:br>
            <a:r>
              <a:rPr lang="ru-RU" sz="2800" b="1" dirty="0" smtClean="0"/>
              <a:t>в защищенном и длинном режимах</a:t>
            </a:r>
            <a:endParaRPr lang="ru-RU" sz="2800" b="1" dirty="0"/>
          </a:p>
        </p:txBody>
      </p:sp>
      <p:pic>
        <p:nvPicPr>
          <p:cNvPr id="2050" name="Picture 2" descr="Ð¢Ð°Ð±Ð»Ð¸ÑÐ° 1. Ð ÐµÐ¶Ð¸Ð¼Ñ ÑÐ°Ð±Ð¾ÑÑ Ð¿ÑÐ¾ÑÐµÑÑÐ¾Ñ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20762"/>
            <a:ext cx="5422572" cy="271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¢Ð°Ð±Ð»Ð¸ÑÐ° 2. Ð ÐµÐ³Ð¸ÑÑÑÑ Ð¸ ÑÑÐµÐº, Ð´Ð¾ÑÑÑÐ¿Ð½ÑÐµ Ð² ÑÐ°Ð·Ð»Ð¸ÑÐ½ÑÑ ÑÐµÐ¶Ð¸Ð¼Ð°Ñ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26" y="3937041"/>
            <a:ext cx="5976664" cy="281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ru-RU" dirty="0" smtClean="0"/>
              <a:t>системы прерываний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4000" b="1" dirty="0"/>
              <a:t>Аппаратные средства телекоммуникационных </a:t>
            </a:r>
            <a:r>
              <a:rPr lang="ru-RU" sz="4000" b="1" dirty="0" smtClean="0"/>
              <a:t>систем. Модель памяти процессоров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853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Модель </a:t>
            </a:r>
            <a:r>
              <a:rPr lang="ru-RU" sz="2400" b="1" dirty="0"/>
              <a:t>памяти </a:t>
            </a:r>
            <a:r>
              <a:rPr lang="en-US" sz="2400" b="1" dirty="0"/>
              <a:t>X86</a:t>
            </a:r>
            <a:r>
              <a:rPr lang="ru-RU" sz="2400" b="1" dirty="0"/>
              <a:t>-</a:t>
            </a:r>
            <a:r>
              <a:rPr lang="en-US" sz="2400" b="1" dirty="0" smtClean="0"/>
              <a:t>X64</a:t>
            </a:r>
            <a:r>
              <a:rPr lang="ru-RU" sz="2400" b="1" dirty="0" smtClean="0"/>
              <a:t>, Прерывания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1540" y="836712"/>
            <a:ext cx="844562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15000"/>
              </a:lnSpc>
            </a:pPr>
            <a:r>
              <a:rPr lang="ru-RU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Прерывание</a:t>
            </a:r>
            <a:r>
              <a:rPr lang="ru-RU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(от англ. </a:t>
            </a:r>
            <a:r>
              <a:rPr lang="ru-RU" sz="20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ru-RU" sz="2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это </a:t>
            </a:r>
            <a:r>
              <a:rPr lang="ru-RU" sz="2000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прекращение выполнения текущей команды или текущей последовательности команд для обработки некоторого события специальной программой – обработчиком прерывания, с последующим возвратом к выполнению прерванной программы. </a:t>
            </a:r>
          </a:p>
          <a:p>
            <a:pPr indent="449580">
              <a:lnSpc>
                <a:spcPct val="115000"/>
              </a:lnSpc>
            </a:pPr>
            <a:r>
              <a:rPr lang="ru-RU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Прерывание используется для быстрой реакции процессора на особые ситуации, возникающие при выполнении программы и взаимодействии с внешними устройствами</a:t>
            </a:r>
            <a:r>
              <a:rPr lang="ru-RU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1506" name="Picture 2" descr="Ð°ÑÑÐ¸ÑÐµÐºÑÑÑÐ°-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60589"/>
            <a:ext cx="3603309" cy="292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8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459" y="132813"/>
            <a:ext cx="8229600" cy="55988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Модель памяти процессора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8763" y="620689"/>
            <a:ext cx="8928992" cy="623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10000"/>
              </a:lnSpc>
              <a:spcBef>
                <a:spcPts val="1200"/>
              </a:spcBef>
            </a:pPr>
            <a:r>
              <a:rPr lang="ru-RU" sz="2000" b="1" dirty="0" smtClean="0"/>
              <a:t>Модель памяти процессора </a:t>
            </a:r>
            <a:r>
              <a:rPr lang="ru-RU" sz="2000" dirty="0" smtClean="0"/>
              <a:t>– метод организации пространства ОЗУ (доступа к памяти) с аппаратной и/ или программной точки зрения. </a:t>
            </a:r>
          </a:p>
          <a:p>
            <a:pPr marL="177800" indent="-177800">
              <a:lnSpc>
                <a:spcPct val="110000"/>
              </a:lnSpc>
              <a:spcBef>
                <a:spcPts val="1200"/>
              </a:spcBef>
            </a:pPr>
            <a:r>
              <a:rPr lang="ru-RU" sz="2000" b="1" dirty="0"/>
              <a:t>Плоская модель памяти</a:t>
            </a:r>
            <a:r>
              <a:rPr lang="ru-RU" sz="2000" dirty="0"/>
              <a:t> </a:t>
            </a:r>
            <a:r>
              <a:rPr lang="ru-RU" sz="2000" dirty="0" smtClean="0"/>
              <a:t>—  это метод </a:t>
            </a:r>
            <a:r>
              <a:rPr lang="ru-RU" sz="2000" dirty="0"/>
              <a:t>организации адресного пространства оперативной </a:t>
            </a:r>
            <a:r>
              <a:rPr lang="ru-RU" sz="2000" dirty="0" smtClean="0"/>
              <a:t>памяти, в котором </a:t>
            </a:r>
            <a:r>
              <a:rPr lang="ru-RU" sz="2000" dirty="0"/>
              <a:t> </a:t>
            </a:r>
            <a:r>
              <a:rPr lang="ru-RU" sz="2000" dirty="0" smtClean="0"/>
              <a:t>программная память </a:t>
            </a:r>
            <a:r>
              <a:rPr lang="ru-RU" sz="2000" dirty="0"/>
              <a:t> и </a:t>
            </a:r>
            <a:r>
              <a:rPr lang="ru-RU" sz="2000" dirty="0" smtClean="0"/>
              <a:t>память данных находятся в одном адресном </a:t>
            </a:r>
            <a:r>
              <a:rPr lang="ru-RU" sz="2000" dirty="0"/>
              <a:t>пространстве (</a:t>
            </a:r>
            <a:r>
              <a:rPr lang="ru-RU" sz="2000" i="1" dirty="0"/>
              <a:t>Используется в современных </a:t>
            </a:r>
            <a:r>
              <a:rPr lang="ru-RU" sz="2000" i="1" dirty="0" smtClean="0"/>
              <a:t>ЭВМ</a:t>
            </a:r>
            <a:r>
              <a:rPr lang="ru-RU" sz="2000" dirty="0" smtClean="0"/>
              <a:t>).  </a:t>
            </a:r>
          </a:p>
          <a:p>
            <a:pPr marL="577850" lvl="1" indent="-177800">
              <a:lnSpc>
                <a:spcPct val="110000"/>
              </a:lnSpc>
              <a:spcBef>
                <a:spcPts val="1200"/>
              </a:spcBef>
            </a:pPr>
            <a:r>
              <a:rPr lang="ru-RU" sz="2000" dirty="0" smtClean="0"/>
              <a:t>Для </a:t>
            </a:r>
            <a:r>
              <a:rPr lang="ru-RU" sz="2000" dirty="0"/>
              <a:t>16-битных процессоров плоская модель памяти позволяет адресовать 64 </a:t>
            </a:r>
            <a:r>
              <a:rPr lang="ru-RU" sz="2000" dirty="0" err="1"/>
              <a:t>кБ</a:t>
            </a:r>
            <a:r>
              <a:rPr lang="ru-RU" sz="2000" dirty="0"/>
              <a:t> оперативной памяти; </a:t>
            </a:r>
            <a:r>
              <a:rPr lang="ru-RU" sz="2000" dirty="0" smtClean="0"/>
              <a:t>для </a:t>
            </a:r>
            <a:r>
              <a:rPr lang="ru-RU" sz="2000" dirty="0"/>
              <a:t>32-битных процессоров 4 ГБ</a:t>
            </a:r>
            <a:r>
              <a:rPr lang="ru-RU" sz="2000" dirty="0" smtClean="0"/>
              <a:t>, </a:t>
            </a:r>
            <a:r>
              <a:rPr lang="ru-RU" sz="2000" dirty="0"/>
              <a:t>для 64-битных — до 16 </a:t>
            </a:r>
            <a:r>
              <a:rPr lang="ru-RU" sz="2000" dirty="0" err="1" smtClean="0"/>
              <a:t>эксабайт</a:t>
            </a:r>
            <a:r>
              <a:rPr lang="ru-RU" sz="2000" dirty="0"/>
              <a:t> (для amd64 размер ограничен 256 </a:t>
            </a:r>
            <a:r>
              <a:rPr lang="ru-RU" sz="2000" dirty="0" smtClean="0"/>
              <a:t>ТБ</a:t>
            </a:r>
            <a:r>
              <a:rPr lang="ru-RU" sz="2000" dirty="0"/>
              <a:t> </a:t>
            </a:r>
            <a:r>
              <a:rPr lang="ru-RU" sz="2000" dirty="0" smtClean="0"/>
              <a:t>).</a:t>
            </a:r>
          </a:p>
          <a:p>
            <a:pPr marL="977900" lvl="2" indent="-177800">
              <a:lnSpc>
                <a:spcPct val="110000"/>
              </a:lnSpc>
              <a:spcBef>
                <a:spcPts val="1200"/>
              </a:spcBef>
            </a:pPr>
            <a:r>
              <a:rPr lang="ru-RU" sz="2000" dirty="0" smtClean="0"/>
              <a:t>Например адресное </a:t>
            </a:r>
            <a:r>
              <a:rPr lang="ru-RU" sz="2000" dirty="0"/>
              <a:t>пространство </a:t>
            </a:r>
            <a:r>
              <a:rPr lang="ru-RU" sz="2000" dirty="0" smtClean="0"/>
              <a:t>для 32 битного режима </a:t>
            </a:r>
            <a:r>
              <a:rPr lang="ru-RU" sz="2000" dirty="0"/>
              <a:t>будет состоять из 2^32 ячеек памяти пронумерованных от 0 и до </a:t>
            </a:r>
            <a:r>
              <a:rPr lang="ru-RU" sz="2000" dirty="0" smtClean="0"/>
              <a:t>2^32-1</a:t>
            </a:r>
          </a:p>
          <a:p>
            <a:pPr marL="180975" lvl="1" indent="-180975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 </a:t>
            </a:r>
            <a:r>
              <a:rPr lang="ru-RU" sz="2000" b="1" dirty="0"/>
              <a:t>Сегментная модель </a:t>
            </a:r>
            <a:r>
              <a:rPr lang="ru-RU" sz="2000" b="1" dirty="0" smtClean="0"/>
              <a:t>памяти (модель адресации памяти) – </a:t>
            </a:r>
            <a:r>
              <a:rPr lang="ru-RU" sz="2000" dirty="0" smtClean="0"/>
              <a:t>модель в которой память разбита на сегменты, каждый из которых характеризуется своими настройками доступа (</a:t>
            </a:r>
            <a:r>
              <a:rPr lang="ru-RU" sz="2000" dirty="0" err="1" smtClean="0"/>
              <a:t>напр</a:t>
            </a:r>
            <a:r>
              <a:rPr lang="ru-RU" sz="2000" dirty="0" smtClean="0"/>
              <a:t>, программы ОС не могут получить доступ памяти ядра ОС).</a:t>
            </a:r>
          </a:p>
        </p:txBody>
      </p:sp>
    </p:spTree>
    <p:extLst>
      <p:ext uri="{BB962C8B-B14F-4D97-AF65-F5344CB8AC3E}">
        <p14:creationId xmlns:p14="http://schemas.microsoft.com/office/powerpoint/2010/main" val="339530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Модель </a:t>
            </a:r>
            <a:r>
              <a:rPr lang="ru-RU" sz="2400" b="1" dirty="0"/>
              <a:t>памяти </a:t>
            </a:r>
            <a:r>
              <a:rPr lang="en-US" sz="2400" b="1" dirty="0"/>
              <a:t>X86</a:t>
            </a:r>
            <a:r>
              <a:rPr lang="ru-RU" sz="2400" b="1" dirty="0"/>
              <a:t>-</a:t>
            </a:r>
            <a:r>
              <a:rPr lang="en-US" sz="2400" b="1" dirty="0" smtClean="0"/>
              <a:t>X64</a:t>
            </a:r>
            <a:r>
              <a:rPr lang="ru-RU" sz="2400" b="1" dirty="0" smtClean="0"/>
              <a:t>, Прерывания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21506" name="Picture 2" descr="Ð°ÑÑÐ¸ÑÐµÐºÑÑÑÐ°-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45" y="4149080"/>
            <a:ext cx="3159598" cy="25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1209" y="764703"/>
            <a:ext cx="88466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3 типа прерываний процессора: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Аппаратные (по запросу от внешних устройств, напр. контроллер </a:t>
            </a:r>
            <a:r>
              <a:rPr lang="en-US" sz="2000" dirty="0" smtClean="0"/>
              <a:t>USB</a:t>
            </a:r>
            <a:r>
              <a:rPr lang="ru-RU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Программные (по программному запросу,</a:t>
            </a:r>
            <a:r>
              <a:rPr lang="en-US" sz="2000" dirty="0" smtClean="0"/>
              <a:t> </a:t>
            </a:r>
            <a:r>
              <a:rPr lang="ru-RU" sz="2000" dirty="0" smtClean="0"/>
              <a:t>напр. обработка клавиатуры)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Исключения (ошибки и аварии)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Прерывания могут иметь свои приоритеты (в случае одновременного вызова двух прерываний)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При вызове прерывания основная программа останавливается, ее параметры (напр. номер последней команды) записываются в стек.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После этого вызывается программа прерывания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После окончания программы прерывания </a:t>
            </a:r>
            <a:br>
              <a:rPr lang="ru-RU" sz="2000" dirty="0" smtClean="0"/>
            </a:br>
            <a:r>
              <a:rPr lang="ru-RU" sz="2000" dirty="0" smtClean="0"/>
              <a:t>основная программа возобновляется, </a:t>
            </a:r>
            <a:br>
              <a:rPr lang="ru-RU" sz="2000" dirty="0" smtClean="0"/>
            </a:br>
            <a:r>
              <a:rPr lang="ru-RU" sz="2000" dirty="0" smtClean="0"/>
              <a:t>данные выгружаются из стека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230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Модель </a:t>
            </a:r>
            <a:r>
              <a:rPr lang="ru-RU" sz="2400" b="1" dirty="0"/>
              <a:t>памяти </a:t>
            </a:r>
            <a:r>
              <a:rPr lang="en-US" sz="2400" b="1" dirty="0"/>
              <a:t>X86</a:t>
            </a:r>
            <a:r>
              <a:rPr lang="ru-RU" sz="2400" b="1" dirty="0"/>
              <a:t>-</a:t>
            </a:r>
            <a:r>
              <a:rPr lang="en-US" sz="2400" b="1" dirty="0" smtClean="0"/>
              <a:t>X64</a:t>
            </a:r>
            <a:r>
              <a:rPr lang="ru-RU" sz="2400" b="1" dirty="0" smtClean="0"/>
              <a:t>. </a:t>
            </a:r>
            <a:br>
              <a:rPr lang="ru-RU" sz="2400" b="1" dirty="0" smtClean="0"/>
            </a:br>
            <a:r>
              <a:rPr lang="ru-RU" sz="2400" b="1" dirty="0" smtClean="0"/>
              <a:t>Защищённый режим. Модель шлюзов</a:t>
            </a:r>
            <a:endParaRPr lang="ru-RU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900376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В защищенном режиме прерывания находятся в таблице прерываний и описываются шлюзами. 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Шлюз задачи (Шлюз задачи </a:t>
            </a:r>
            <a:r>
              <a:rPr lang="ru-RU" sz="2000" dirty="0"/>
              <a:t>может находиться </a:t>
            </a:r>
            <a:r>
              <a:rPr lang="ru-RU" sz="2000" dirty="0" smtClean="0"/>
              <a:t>в любом </a:t>
            </a:r>
            <a:r>
              <a:rPr lang="ru-RU" sz="2000" dirty="0" err="1" smtClean="0"/>
              <a:t>декрипторе</a:t>
            </a:r>
            <a:r>
              <a:rPr lang="ru-RU" sz="2000" dirty="0" smtClean="0"/>
              <a:t>, служит для перехода между разными уровнями ).</a:t>
            </a:r>
            <a:endParaRPr lang="ru-RU" sz="2000" dirty="0"/>
          </a:p>
          <a:p>
            <a:pPr marL="342900" indent="-342900">
              <a:buAutoNum type="arabicPeriod"/>
            </a:pPr>
            <a:r>
              <a:rPr lang="ru-RU" sz="2000" dirty="0" smtClean="0"/>
              <a:t>Шлюз прерывания (аппаратные и программные прерывания).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Шлюз ловушки (для отладки ПО).</a:t>
            </a:r>
            <a:endParaRPr lang="ru-RU" sz="20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2924944"/>
            <a:ext cx="86099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/>
              <a:t>Переход между шлюзами осуществляется при помощи </a:t>
            </a:r>
            <a:r>
              <a:rPr lang="ru-RU" sz="2100" dirty="0" smtClean="0"/>
              <a:t>уровней стеков</a:t>
            </a:r>
            <a:r>
              <a:rPr lang="ru-RU" sz="2100" dirty="0"/>
              <a:t>.</a:t>
            </a:r>
          </a:p>
          <a:p>
            <a:r>
              <a:rPr lang="ru-RU" sz="2100" dirty="0" smtClean="0"/>
              <a:t>Для перехода</a:t>
            </a:r>
          </a:p>
          <a:p>
            <a:r>
              <a:rPr lang="ru-RU" sz="2100" dirty="0" smtClean="0"/>
              <a:t>Между шлюзами</a:t>
            </a:r>
          </a:p>
          <a:p>
            <a:r>
              <a:rPr lang="ru-RU" sz="2100" dirty="0" smtClean="0"/>
              <a:t>Каждая задача должна иметь свои стеки на каждый уровень.</a:t>
            </a:r>
          </a:p>
        </p:txBody>
      </p:sp>
    </p:spTree>
    <p:extLst>
      <p:ext uri="{BB962C8B-B14F-4D97-AF65-F5344CB8AC3E}">
        <p14:creationId xmlns:p14="http://schemas.microsoft.com/office/powerpoint/2010/main" val="24895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ru-RU" dirty="0" smtClean="0"/>
              <a:t>организации многозадачности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4000" b="1" dirty="0"/>
              <a:t>Аппаратные средства телекоммуникационных </a:t>
            </a:r>
            <a:r>
              <a:rPr lang="ru-RU" sz="4000" b="1" dirty="0" smtClean="0"/>
              <a:t>систем. Модель памяти процессоров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9734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2400" b="1" dirty="0"/>
              <a:t>Модель памяти </a:t>
            </a:r>
            <a:r>
              <a:rPr lang="en-US" sz="2400" b="1" dirty="0"/>
              <a:t>X86</a:t>
            </a:r>
            <a:r>
              <a:rPr lang="ru-RU" sz="2400" b="1" dirty="0"/>
              <a:t>-</a:t>
            </a:r>
            <a:r>
              <a:rPr lang="en-US" sz="2400" b="1" dirty="0"/>
              <a:t>X64</a:t>
            </a:r>
            <a:r>
              <a:rPr lang="ru-RU" sz="2400" b="1" dirty="0"/>
              <a:t>. 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Особенности многозадачного режима работы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544616"/>
          </a:xfrm>
        </p:spPr>
        <p:txBody>
          <a:bodyPr>
            <a:noAutofit/>
          </a:bodyPr>
          <a:lstStyle/>
          <a:p>
            <a:r>
              <a:rPr lang="ru-RU" sz="1800" i="1" dirty="0"/>
              <a:t>Многозадачность </a:t>
            </a:r>
            <a:r>
              <a:rPr lang="ru-RU" sz="1800" dirty="0"/>
              <a:t>– </a:t>
            </a:r>
            <a:r>
              <a:rPr lang="ru-RU" sz="1800" dirty="0" smtClean="0"/>
              <a:t>способность процессора выполнять несколько задач на уровне ОС.</a:t>
            </a:r>
          </a:p>
          <a:p>
            <a:pPr lvl="1"/>
            <a:r>
              <a:rPr lang="ru-RU" sz="1800" dirty="0" smtClean="0"/>
              <a:t>Основная </a:t>
            </a:r>
            <a:r>
              <a:rPr lang="ru-RU" sz="1800" dirty="0"/>
              <a:t>единица измерения в многозадачной системе – это </a:t>
            </a:r>
            <a:r>
              <a:rPr lang="ru-RU" sz="1800" dirty="0" smtClean="0"/>
              <a:t>задача, или </a:t>
            </a:r>
            <a:r>
              <a:rPr lang="ru-RU" sz="1800" dirty="0"/>
              <a:t>поток (в дальнейшем – задача</a:t>
            </a:r>
            <a:r>
              <a:rPr lang="ru-RU" sz="1800" dirty="0" smtClean="0"/>
              <a:t>).</a:t>
            </a:r>
          </a:p>
          <a:p>
            <a:r>
              <a:rPr lang="ru-RU" sz="1800" i="1" dirty="0" smtClean="0"/>
              <a:t>Задача </a:t>
            </a:r>
            <a:r>
              <a:rPr lang="ru-RU" sz="1800" dirty="0"/>
              <a:t>– это </a:t>
            </a:r>
            <a:r>
              <a:rPr lang="ru-RU" sz="1800" dirty="0" smtClean="0"/>
              <a:t>самостоятельная последовательность </a:t>
            </a:r>
            <a:r>
              <a:rPr lang="ru-RU" sz="1800" dirty="0"/>
              <a:t>команд (программа), которая выполняется в своём окружении.</a:t>
            </a:r>
          </a:p>
          <a:p>
            <a:pPr lvl="1"/>
            <a:r>
              <a:rPr lang="ru-RU" sz="1800" dirty="0"/>
              <a:t>Основные параметры, которыми характеризуется окружение </a:t>
            </a:r>
            <a:r>
              <a:rPr lang="ru-RU" sz="1800" dirty="0" smtClean="0"/>
              <a:t>задачи</a:t>
            </a:r>
          </a:p>
          <a:p>
            <a:pPr lvl="1"/>
            <a:r>
              <a:rPr lang="ru-RU" sz="1800" dirty="0" smtClean="0"/>
              <a:t>состояние </a:t>
            </a:r>
            <a:r>
              <a:rPr lang="ru-RU" sz="1800" dirty="0"/>
              <a:t>регистров общего назначения, </a:t>
            </a:r>
            <a:endParaRPr lang="ru-RU" sz="1800" dirty="0" smtClean="0"/>
          </a:p>
          <a:p>
            <a:pPr lvl="1"/>
            <a:r>
              <a:rPr lang="ru-RU" sz="1800" dirty="0" smtClean="0"/>
              <a:t>состояние </a:t>
            </a:r>
            <a:r>
              <a:rPr lang="ru-RU" sz="1800" dirty="0"/>
              <a:t>сегментных регистров </a:t>
            </a:r>
            <a:endParaRPr lang="ru-RU" sz="1800" dirty="0" smtClean="0"/>
          </a:p>
          <a:p>
            <a:pPr lvl="1"/>
            <a:r>
              <a:rPr lang="ru-RU" sz="1800" dirty="0" smtClean="0"/>
              <a:t> адресное пространство </a:t>
            </a:r>
            <a:r>
              <a:rPr lang="ru-RU" sz="1800" dirty="0"/>
              <a:t>(если операционная система обеспечивает изолированность </a:t>
            </a:r>
            <a:r>
              <a:rPr lang="ru-RU" sz="1800" dirty="0" smtClean="0"/>
              <a:t>задач друг </a:t>
            </a:r>
            <a:r>
              <a:rPr lang="ru-RU" sz="1800" dirty="0"/>
              <a:t>от друга), </a:t>
            </a:r>
            <a:r>
              <a:rPr lang="ru-RU" sz="1800" dirty="0" smtClean="0"/>
              <a:t>характеризуется </a:t>
            </a:r>
            <a:r>
              <a:rPr lang="ru-RU" sz="1800" dirty="0"/>
              <a:t>регистром CR3, а также состоянием </a:t>
            </a:r>
            <a:r>
              <a:rPr lang="ru-RU" sz="1800" dirty="0" smtClean="0"/>
              <a:t>регистров </a:t>
            </a:r>
            <a:r>
              <a:rPr lang="ru-RU" sz="1800" dirty="0"/>
              <a:t>математического сопроцессора.</a:t>
            </a:r>
          </a:p>
          <a:p>
            <a:r>
              <a:rPr lang="ru-RU" sz="1800" dirty="0" smtClean="0"/>
              <a:t>Многозадачность </a:t>
            </a:r>
            <a:r>
              <a:rPr lang="ru-RU" sz="1800" dirty="0"/>
              <a:t>реализуется путём быстрого </a:t>
            </a:r>
            <a:r>
              <a:rPr lang="ru-RU" sz="1800" dirty="0" smtClean="0"/>
              <a:t>переключения задач</a:t>
            </a:r>
            <a:r>
              <a:rPr lang="ru-RU" sz="1800" dirty="0"/>
              <a:t>. </a:t>
            </a:r>
          </a:p>
          <a:p>
            <a:r>
              <a:rPr lang="ru-RU" sz="1800" dirty="0" smtClean="0"/>
              <a:t>На </a:t>
            </a:r>
            <a:r>
              <a:rPr lang="ru-RU" sz="1800" dirty="0"/>
              <a:t>процессорах </a:t>
            </a:r>
            <a:r>
              <a:rPr lang="ru-RU" sz="1800" dirty="0" smtClean="0"/>
              <a:t>x86 многозадачность </a:t>
            </a:r>
            <a:r>
              <a:rPr lang="ru-RU" sz="1800" dirty="0"/>
              <a:t>реализуется </a:t>
            </a:r>
            <a:r>
              <a:rPr lang="ru-RU" sz="1800" dirty="0" err="1" smtClean="0"/>
              <a:t>аппаратно</a:t>
            </a:r>
            <a:r>
              <a:rPr lang="ru-RU" sz="1800" dirty="0" smtClean="0"/>
              <a:t>, при помощи процессора</a:t>
            </a:r>
          </a:p>
          <a:p>
            <a:r>
              <a:rPr lang="ru-RU" sz="1800" dirty="0"/>
              <a:t>Для описания каждой задачи используется область памяти, где хранятся все её параметры (как состояние её регистров и данные ). </a:t>
            </a:r>
            <a:r>
              <a:rPr lang="ru-RU" sz="1800" i="1" dirty="0"/>
              <a:t>сегментом состояния задачи</a:t>
            </a:r>
            <a:r>
              <a:rPr lang="ru-RU" sz="1800" dirty="0"/>
              <a:t>, или </a:t>
            </a:r>
            <a:r>
              <a:rPr lang="ru-RU" sz="1800" dirty="0" err="1"/>
              <a:t>Task</a:t>
            </a:r>
            <a:r>
              <a:rPr lang="ru-RU" sz="1800" dirty="0"/>
              <a:t> </a:t>
            </a:r>
            <a:r>
              <a:rPr lang="ru-RU" sz="1800" dirty="0" err="1"/>
              <a:t>Statе</a:t>
            </a:r>
            <a:r>
              <a:rPr lang="ru-RU" sz="1800" dirty="0"/>
              <a:t> </a:t>
            </a:r>
            <a:r>
              <a:rPr lang="ru-RU" sz="1800" dirty="0" err="1"/>
              <a:t>Segment</a:t>
            </a:r>
            <a:r>
              <a:rPr lang="ru-RU" sz="1800" dirty="0"/>
              <a:t> (TSS</a:t>
            </a:r>
            <a:r>
              <a:rPr lang="ru-RU" sz="1800" dirty="0" smtClean="0"/>
              <a:t>).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43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2400" b="1" dirty="0"/>
              <a:t>Модель памяти </a:t>
            </a:r>
            <a:r>
              <a:rPr lang="en-US" sz="2400" b="1" dirty="0"/>
              <a:t>X86</a:t>
            </a:r>
            <a:r>
              <a:rPr lang="ru-RU" sz="2400" b="1" dirty="0"/>
              <a:t>-</a:t>
            </a:r>
            <a:r>
              <a:rPr lang="en-US" sz="2400" b="1" dirty="0"/>
              <a:t>X64</a:t>
            </a:r>
            <a:r>
              <a:rPr lang="ru-RU" sz="2400" b="1" dirty="0"/>
              <a:t>. 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Особенности многозадачного режима работы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47260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000" dirty="0" smtClean="0"/>
              <a:t>На </a:t>
            </a:r>
            <a:r>
              <a:rPr lang="ru-RU" sz="2000" dirty="0"/>
              <a:t>процессорах </a:t>
            </a:r>
            <a:r>
              <a:rPr lang="ru-RU" sz="2000" dirty="0" smtClean="0"/>
              <a:t>x86 многозадачность </a:t>
            </a:r>
            <a:r>
              <a:rPr lang="ru-RU" sz="2000" dirty="0"/>
              <a:t>реализуется </a:t>
            </a:r>
            <a:r>
              <a:rPr lang="ru-RU" sz="2000" dirty="0" err="1" smtClean="0"/>
              <a:t>аппаратно</a:t>
            </a:r>
            <a:r>
              <a:rPr lang="ru-RU" sz="2000" dirty="0" smtClean="0"/>
              <a:t>, при помощи процессора: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/>
              <a:t>Процессор сохраняет состояние </a:t>
            </a:r>
            <a:r>
              <a:rPr lang="ru-RU" sz="2000" dirty="0"/>
              <a:t>прерываемой задачи в специально отведённой области памяти </a:t>
            </a:r>
            <a:endParaRPr lang="ru-RU" sz="2000" dirty="0" smtClean="0"/>
          </a:p>
          <a:p>
            <a:pPr lvl="1">
              <a:spcBef>
                <a:spcPts val="1200"/>
              </a:spcBef>
            </a:pPr>
            <a:r>
              <a:rPr lang="ru-RU" sz="2000" dirty="0" smtClean="0"/>
              <a:t> процессор запускает очередную задачу, </a:t>
            </a:r>
            <a:r>
              <a:rPr lang="ru-RU" sz="2000" dirty="0"/>
              <a:t>предварительно восстановив </a:t>
            </a:r>
            <a:r>
              <a:rPr lang="ru-RU" sz="2000" dirty="0" smtClean="0"/>
              <a:t>ее состояние из </a:t>
            </a:r>
            <a:r>
              <a:rPr lang="ru-RU" sz="2000" dirty="0"/>
              <a:t>такой же </a:t>
            </a:r>
            <a:r>
              <a:rPr lang="ru-RU" sz="2000" dirty="0" smtClean="0"/>
              <a:t>области </a:t>
            </a:r>
            <a:r>
              <a:rPr lang="ru-RU" sz="2000" dirty="0"/>
              <a:t>памяти. </a:t>
            </a:r>
            <a:endParaRPr lang="ru-RU" sz="2000" dirty="0" smtClean="0"/>
          </a:p>
          <a:p>
            <a:pPr lvl="1">
              <a:spcBef>
                <a:spcPts val="1200"/>
              </a:spcBef>
            </a:pPr>
            <a:r>
              <a:rPr lang="ru-RU" sz="2000" dirty="0"/>
              <a:t>У каждой задачи может быть 4 стека для каждого из уровней привилегий.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Для каждой задачи может использоваться своё виртуальное адресное </a:t>
            </a:r>
            <a:r>
              <a:rPr lang="ru-RU" sz="2000" dirty="0" smtClean="0"/>
              <a:t>пространство</a:t>
            </a:r>
            <a:r>
              <a:rPr lang="ru-RU" sz="2000" dirty="0"/>
              <a:t>, </a:t>
            </a:r>
            <a:r>
              <a:rPr lang="ru-RU" sz="2000" dirty="0" smtClean="0"/>
              <a:t>(напр. свой </a:t>
            </a:r>
            <a:r>
              <a:rPr lang="ru-RU" sz="2000" dirty="0"/>
              <a:t>каталог </a:t>
            </a:r>
            <a:r>
              <a:rPr lang="ru-RU" sz="2000" dirty="0" smtClean="0"/>
              <a:t>страниц),</a:t>
            </a:r>
          </a:p>
          <a:p>
            <a:pPr lvl="2">
              <a:spcBef>
                <a:spcPts val="1200"/>
              </a:spcBef>
            </a:pPr>
            <a:r>
              <a:rPr lang="ru-RU" sz="2000" dirty="0" smtClean="0"/>
              <a:t>это позволяет </a:t>
            </a:r>
            <a:r>
              <a:rPr lang="ru-RU" sz="2000" dirty="0"/>
              <a:t>обеспечить изолированность каждой задачи </a:t>
            </a:r>
            <a:r>
              <a:rPr lang="ru-RU" sz="2000" dirty="0" smtClean="0"/>
              <a:t>от других </a:t>
            </a:r>
            <a:r>
              <a:rPr lang="ru-RU" sz="2000" dirty="0"/>
              <a:t>и от памяти системы и тем самым повысить защищённость </a:t>
            </a:r>
            <a:r>
              <a:rPr lang="ru-RU" sz="2000" dirty="0" smtClean="0"/>
              <a:t>операционной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9460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2400" b="1" dirty="0"/>
              <a:t>Модель памяти </a:t>
            </a:r>
            <a:r>
              <a:rPr lang="en-US" sz="2400" b="1" dirty="0"/>
              <a:t>X86</a:t>
            </a:r>
            <a:r>
              <a:rPr lang="ru-RU" sz="2400" b="1" dirty="0"/>
              <a:t>-</a:t>
            </a:r>
            <a:r>
              <a:rPr lang="en-US" sz="2400" b="1" dirty="0"/>
              <a:t>X64</a:t>
            </a:r>
            <a:r>
              <a:rPr lang="ru-RU" sz="2400" b="1" dirty="0"/>
              <a:t>. </a:t>
            </a:r>
            <a:r>
              <a:rPr lang="ru-RU" sz="2400" b="1" dirty="0" smtClean="0"/>
              <a:t/>
            </a:r>
            <a:br>
              <a:rPr lang="ru-RU" sz="2400" b="1" dirty="0" smtClean="0"/>
            </a:br>
            <a:r>
              <a:rPr lang="ru-RU" sz="2400" b="1" dirty="0" smtClean="0"/>
              <a:t>Особенности многозадачного режима работы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80728"/>
            <a:ext cx="8496944" cy="547260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000" i="1" dirty="0" smtClean="0"/>
              <a:t>Карта </a:t>
            </a:r>
            <a:r>
              <a:rPr lang="ru-RU" sz="2000" i="1" dirty="0"/>
              <a:t>разрешения </a:t>
            </a:r>
            <a:r>
              <a:rPr lang="ru-RU" sz="2000" i="1" dirty="0" smtClean="0"/>
              <a:t>ввода-вывода</a:t>
            </a:r>
            <a:r>
              <a:rPr lang="ru-RU" sz="2000" dirty="0"/>
              <a:t> </a:t>
            </a:r>
            <a:r>
              <a:rPr lang="ru-RU" sz="2000" dirty="0" smtClean="0"/>
              <a:t>– список разрешенных и защищенных портов ввода-вывода для каждой задачи. </a:t>
            </a:r>
            <a:endParaRPr lang="ru-RU" sz="2000" dirty="0"/>
          </a:p>
          <a:p>
            <a:pPr>
              <a:spcBef>
                <a:spcPts val="1200"/>
              </a:spcBef>
            </a:pPr>
            <a:r>
              <a:rPr lang="ru-RU" sz="2000" dirty="0" smtClean="0"/>
              <a:t>Каждая </a:t>
            </a:r>
            <a:r>
              <a:rPr lang="ru-RU" sz="2000" dirty="0"/>
              <a:t>задача </a:t>
            </a:r>
            <a:r>
              <a:rPr lang="ru-RU" sz="2000" dirty="0" smtClean="0"/>
              <a:t>может </a:t>
            </a:r>
            <a:r>
              <a:rPr lang="ru-RU" sz="2000" dirty="0"/>
              <a:t>использовать </a:t>
            </a:r>
            <a:r>
              <a:rPr lang="ru-RU" sz="2000" dirty="0" smtClean="0"/>
              <a:t>свою таблицу</a:t>
            </a:r>
            <a:r>
              <a:rPr lang="ru-RU" sz="2000" dirty="0"/>
              <a:t>, локальную дескрипторную таблицу (</a:t>
            </a:r>
            <a:r>
              <a:rPr lang="ru-RU" sz="2000" dirty="0" smtClean="0"/>
              <a:t>LDT).</a:t>
            </a:r>
          </a:p>
          <a:p>
            <a:pPr>
              <a:spcBef>
                <a:spcPts val="1200"/>
              </a:spcBef>
            </a:pPr>
            <a:r>
              <a:rPr lang="ru-RU" sz="2000" i="1" dirty="0"/>
              <a:t>Регистр TR (</a:t>
            </a:r>
            <a:r>
              <a:rPr lang="ru-RU" sz="2000" i="1" dirty="0" err="1"/>
              <a:t>Task</a:t>
            </a:r>
            <a:r>
              <a:rPr lang="ru-RU" sz="2000" i="1" dirty="0"/>
              <a:t> </a:t>
            </a:r>
            <a:r>
              <a:rPr lang="ru-RU" sz="2000" i="1" dirty="0" err="1"/>
              <a:t>Register</a:t>
            </a:r>
            <a:r>
              <a:rPr lang="ru-RU" sz="2000" i="1" dirty="0"/>
              <a:t>) </a:t>
            </a:r>
            <a:r>
              <a:rPr lang="ru-RU" sz="2000" dirty="0"/>
              <a:t>– 16-разрядный регистр, </a:t>
            </a:r>
            <a:r>
              <a:rPr lang="ru-RU" sz="2000" dirty="0" smtClean="0"/>
              <a:t>содержит селектор TSS </a:t>
            </a:r>
            <a:r>
              <a:rPr lang="ru-RU" sz="2000" dirty="0"/>
              <a:t>текущей </a:t>
            </a:r>
            <a:r>
              <a:rPr lang="ru-RU" sz="2000" dirty="0" smtClean="0"/>
              <a:t>задачи, бит перевода процессора в </a:t>
            </a:r>
            <a:r>
              <a:rPr lang="ru-RU" sz="2000" dirty="0"/>
              <a:t>режим многозадачности</a:t>
            </a:r>
            <a:r>
              <a:rPr lang="ru-RU" sz="2000" dirty="0" smtClean="0"/>
              <a:t>. </a:t>
            </a:r>
          </a:p>
          <a:p>
            <a:pPr lvl="1">
              <a:spcBef>
                <a:spcPts val="1200"/>
              </a:spcBef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5965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Программный уровень работы с процессором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4000" b="1" dirty="0"/>
              <a:t>Аппаратные средства телекоммуникационных </a:t>
            </a:r>
            <a:r>
              <a:rPr lang="ru-RU" sz="4000" b="1" dirty="0" smtClean="0"/>
              <a:t>систем. Модель памяти процессоров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837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Уровень </a:t>
            </a:r>
            <a:r>
              <a:rPr lang="ru-RU" sz="3200" b="1" dirty="0"/>
              <a:t>архитектуры набора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4464496" cy="5544616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Программы</a:t>
            </a:r>
            <a:r>
              <a:rPr lang="ru-RU" sz="2000" b="1" dirty="0"/>
              <a:t>, </a:t>
            </a:r>
            <a:r>
              <a:rPr lang="ru-RU" sz="2000" b="1" dirty="0" smtClean="0"/>
              <a:t>написанные </a:t>
            </a:r>
            <a:r>
              <a:rPr lang="ru-RU" sz="2000" b="1" dirty="0"/>
              <a:t>на различных языках высокого уровня, должны </a:t>
            </a:r>
            <a:r>
              <a:rPr lang="ru-RU" sz="2000" b="1" dirty="0" smtClean="0"/>
              <a:t>транслируются в общую </a:t>
            </a:r>
            <a:r>
              <a:rPr lang="ru-RU" sz="2000" dirty="0"/>
              <a:t>для всех промежуточную </a:t>
            </a:r>
            <a:r>
              <a:rPr lang="ru-RU" sz="2000" b="1" dirty="0"/>
              <a:t>форму</a:t>
            </a:r>
            <a:r>
              <a:rPr lang="ru-RU" sz="2000" dirty="0"/>
              <a:t> — уровень архитектуры набора команд;</a:t>
            </a:r>
          </a:p>
          <a:p>
            <a:pPr>
              <a:spcBef>
                <a:spcPts val="1200"/>
              </a:spcBef>
            </a:pPr>
            <a:r>
              <a:rPr lang="ru-RU" sz="2000" i="1" dirty="0" smtClean="0"/>
              <a:t>Аппаратное </a:t>
            </a:r>
            <a:r>
              <a:rPr lang="ru-RU" sz="2000" i="1" dirty="0"/>
              <a:t>обеспечение ориентируется на непосредственное выполнение </a:t>
            </a:r>
            <a:r>
              <a:rPr lang="ru-RU" sz="2000" i="1" dirty="0" smtClean="0"/>
              <a:t>программ </a:t>
            </a:r>
            <a:r>
              <a:rPr lang="ru-RU" sz="2000" i="1" dirty="0"/>
              <a:t>этого уровня. </a:t>
            </a:r>
            <a:endParaRPr lang="ru-RU" sz="2000" i="1" dirty="0" smtClean="0"/>
          </a:p>
          <a:p>
            <a:pPr>
              <a:spcBef>
                <a:spcPts val="1200"/>
              </a:spcBef>
            </a:pPr>
            <a:r>
              <a:rPr lang="ru-RU" sz="2000" dirty="0" smtClean="0"/>
              <a:t>Уровень </a:t>
            </a:r>
            <a:r>
              <a:rPr lang="ru-RU" sz="2000" dirty="0"/>
              <a:t>архитектуры набора команд связывает </a:t>
            </a:r>
            <a:r>
              <a:rPr lang="ru-RU" sz="2000" dirty="0" smtClean="0"/>
              <a:t>компиляторы и </a:t>
            </a:r>
            <a:r>
              <a:rPr lang="ru-RU" sz="2000" dirty="0"/>
              <a:t>аппаратное обеспечение. </a:t>
            </a:r>
            <a:r>
              <a:rPr lang="ru-RU" sz="2000" dirty="0" smtClean="0"/>
              <a:t>Это </a:t>
            </a:r>
            <a:r>
              <a:rPr lang="ru-RU" sz="2000" dirty="0"/>
              <a:t>язык, который понятен и компиляторам, и </a:t>
            </a:r>
            <a:r>
              <a:rPr lang="ru-RU" sz="2000" dirty="0" smtClean="0"/>
              <a:t>устройствам.</a:t>
            </a:r>
          </a:p>
        </p:txBody>
      </p:sp>
      <p:pic>
        <p:nvPicPr>
          <p:cNvPr id="1028" name="Picture 4" descr="https://studref.com/im/15/5614/661253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96752"/>
            <a:ext cx="43434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9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Языки </a:t>
            </a:r>
            <a:r>
              <a:rPr lang="en-US" sz="2800" b="1" dirty="0" smtClean="0"/>
              <a:t>Assembler</a:t>
            </a:r>
            <a:r>
              <a:rPr lang="ru-RU" sz="2800" b="1" dirty="0" smtClean="0"/>
              <a:t>. 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836712"/>
            <a:ext cx="84969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Уровень определяется моделью памяти, набором регистров, поддерживаемыми типами данных (напр. </a:t>
            </a:r>
            <a:r>
              <a:rPr lang="en-US" sz="2000" dirty="0"/>
              <a:t>Float), </a:t>
            </a:r>
            <a:r>
              <a:rPr lang="ru-RU" sz="2000" dirty="0"/>
              <a:t>поддерживаемыми командами (напр. </a:t>
            </a:r>
            <a:r>
              <a:rPr lang="en-US" sz="2000" dirty="0"/>
              <a:t>AMD64).</a:t>
            </a:r>
            <a:endParaRPr lang="ru-RU" sz="2000" dirty="0"/>
          </a:p>
          <a:p>
            <a:pPr>
              <a:spcBef>
                <a:spcPts val="600"/>
              </a:spcBef>
            </a:pPr>
            <a:endParaRPr lang="en-US" sz="2000" b="1" dirty="0" smtClean="0"/>
          </a:p>
          <a:p>
            <a:pPr>
              <a:spcBef>
                <a:spcPts val="600"/>
              </a:spcBef>
            </a:pPr>
            <a:r>
              <a:rPr lang="ru-RU" sz="2000" b="1" dirty="0" smtClean="0"/>
              <a:t>Ассемблер </a:t>
            </a:r>
            <a:r>
              <a:rPr lang="ru-RU" sz="2000" b="1" dirty="0"/>
              <a:t>(</a:t>
            </a:r>
            <a:r>
              <a:rPr lang="ru-RU" sz="2000" b="1" dirty="0" err="1"/>
              <a:t>Assembly</a:t>
            </a:r>
            <a:r>
              <a:rPr lang="ru-RU" sz="2000" b="1" dirty="0"/>
              <a:t>) </a:t>
            </a:r>
            <a:r>
              <a:rPr lang="ru-RU" sz="2000" dirty="0"/>
              <a:t>— язык программирования, понятия которого отражают архитектуру электронно-вычислительной машины. 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b="1" dirty="0" smtClean="0"/>
              <a:t>Достоинства языка: </a:t>
            </a:r>
            <a:r>
              <a:rPr lang="ru-RU" sz="2000" dirty="0" smtClean="0"/>
              <a:t>скорость работы и трансляции в машинный код, приближенность к архитектуре процессора, что позволяет оптимизировать ПО под каждый процессор.</a:t>
            </a:r>
          </a:p>
          <a:p>
            <a:pPr>
              <a:spcBef>
                <a:spcPts val="600"/>
              </a:spcBef>
            </a:pPr>
            <a:r>
              <a:rPr lang="ru-RU" sz="2000" b="1" dirty="0" smtClean="0"/>
              <a:t>Недостатки</a:t>
            </a:r>
            <a:r>
              <a:rPr lang="ru-RU" sz="2000" dirty="0"/>
              <a:t>:</a:t>
            </a:r>
            <a:r>
              <a:rPr lang="ru-RU" sz="2000" dirty="0" smtClean="0"/>
              <a:t> низкий уровень абстракции, увеличенное время разработки по сравнению с ЯП высокого уровня, непереносимость кода, требуется знание архитектур каждого процессора.</a:t>
            </a:r>
          </a:p>
        </p:txBody>
      </p:sp>
    </p:spTree>
    <p:extLst>
      <p:ext uri="{BB962C8B-B14F-4D97-AF65-F5344CB8AC3E}">
        <p14:creationId xmlns:p14="http://schemas.microsoft.com/office/powerpoint/2010/main" val="397460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3988" y="103791"/>
            <a:ext cx="8229600" cy="60162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Языки </a:t>
            </a:r>
            <a:r>
              <a:rPr lang="en-US" sz="2800" b="1" dirty="0" smtClean="0"/>
              <a:t>Assembler</a:t>
            </a:r>
            <a:r>
              <a:rPr lang="ru-RU" sz="2800" b="1" dirty="0" smtClean="0"/>
              <a:t>. 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2304" y="620688"/>
            <a:ext cx="8712968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Язык ассемблера </a:t>
            </a:r>
            <a:r>
              <a:rPr lang="ru-RU" sz="2000" dirty="0" smtClean="0"/>
              <a:t>— символьная форма записи машинного кода, использование которого упрощает написание машинных программ. </a:t>
            </a:r>
          </a:p>
          <a:p>
            <a:pPr marL="790575" indent="-342900" defTabSz="4476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/>
              <a:t>Язык </a:t>
            </a:r>
            <a:r>
              <a:rPr lang="ru-RU" sz="2000" u="sng" dirty="0"/>
              <a:t>ассемблера обеспечивает доступ к регистрам, указание методов </a:t>
            </a:r>
            <a:r>
              <a:rPr lang="ru-RU" sz="2000" u="sng" dirty="0" smtClean="0"/>
              <a:t>адресации </a:t>
            </a:r>
            <a:r>
              <a:rPr lang="ru-RU" sz="2000" u="sng" dirty="0"/>
              <a:t>и описание операций в терминах команд процессора.</a:t>
            </a:r>
            <a:endParaRPr lang="ru-RU" sz="2000" u="sng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Для </a:t>
            </a:r>
            <a:r>
              <a:rPr lang="ru-RU" sz="2000" b="1" dirty="0"/>
              <a:t>одной и той же ЭВМ могут быть разработаны разные языки ассемблера. </a:t>
            </a:r>
            <a:endParaRPr lang="ru-RU" sz="2000" b="1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Для </a:t>
            </a:r>
            <a:r>
              <a:rPr lang="ru-RU" sz="2000" i="1" dirty="0"/>
              <a:t>идеального микропроцессора, у которого система команд точно соответствует языку программирования, ассемблер вырабатывает по одному машинному коду на каждый оператор языка. </a:t>
            </a:r>
            <a:endParaRPr lang="ru-RU" sz="2000" i="1" dirty="0" smtClean="0"/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На </a:t>
            </a:r>
            <a:r>
              <a:rPr lang="ru-RU" sz="2000" b="1" dirty="0"/>
              <a:t>практике для реальных микропроцессоров может потребоваться несколько машинных команд для реализации одного оператора языка</a:t>
            </a:r>
            <a:r>
              <a:rPr lang="ru-RU" sz="2000" b="1" dirty="0" smtClean="0"/>
              <a:t>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Ассемблер </a:t>
            </a:r>
            <a:r>
              <a:rPr lang="ru-RU" sz="2000" dirty="0"/>
              <a:t>может содержать средства более высокого уровня абстракции</a:t>
            </a:r>
            <a:r>
              <a:rPr lang="ru-RU" sz="2000" dirty="0" smtClean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sz="2000" i="1" dirty="0" smtClean="0"/>
              <a:t>встроенные </a:t>
            </a:r>
            <a:r>
              <a:rPr lang="ru-RU" sz="2000" i="1" dirty="0"/>
              <a:t>и определяемые макрокоманды, соответствующие нескольким машинным </a:t>
            </a:r>
            <a:r>
              <a:rPr lang="ru-RU" sz="2000" i="1" dirty="0" smtClean="0"/>
              <a:t>командам,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sz="2000" i="1" dirty="0"/>
              <a:t>средства описания структур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30907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8459" y="132813"/>
            <a:ext cx="8229600" cy="55988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Модель памяти процессора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8763" y="620689"/>
            <a:ext cx="8928992" cy="623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Виртуальная память</a:t>
            </a:r>
            <a:r>
              <a:rPr lang="ru-RU" sz="2000" dirty="0"/>
              <a:t> </a:t>
            </a:r>
            <a:r>
              <a:rPr lang="ru-RU" sz="2000" dirty="0" smtClean="0"/>
              <a:t>— модель памяти</a:t>
            </a:r>
            <a:r>
              <a:rPr lang="ru-RU" sz="2000" dirty="0"/>
              <a:t> </a:t>
            </a:r>
            <a:r>
              <a:rPr lang="ru-RU" sz="2000" dirty="0" smtClean="0"/>
              <a:t>ПК, в которой процессор работает с виртуальной памятью, транслируемой в физические адреса устройством управления памятью </a:t>
            </a:r>
            <a:r>
              <a:rPr lang="en-US" sz="2000" dirty="0" smtClean="0"/>
              <a:t>(MMU)</a:t>
            </a:r>
            <a:r>
              <a:rPr lang="ru-RU" sz="2000" dirty="0" smtClean="0"/>
              <a:t>.</a:t>
            </a:r>
          </a:p>
          <a:p>
            <a:pPr marL="581025" lvl="2" indent="-180975">
              <a:lnSpc>
                <a:spcPct val="110000"/>
              </a:lnSpc>
              <a:spcBef>
                <a:spcPts val="1200"/>
              </a:spcBef>
            </a:pPr>
            <a:r>
              <a:rPr lang="ru-RU" sz="2000" dirty="0" smtClean="0"/>
              <a:t>Преимущество – виртуальное расширение ОЗУ за счет файла подкачки.</a:t>
            </a:r>
            <a:endParaRPr lang="ru-RU" sz="2000" dirty="0"/>
          </a:p>
          <a:p>
            <a:pPr marL="180975" lvl="1" indent="-180975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Страничная виртуальная модель памяти – </a:t>
            </a:r>
            <a:r>
              <a:rPr lang="ru-RU" sz="2000" dirty="0" smtClean="0"/>
              <a:t>способ организации виртуального адресного пространства, в котором единицей отображения виртуального адреса в физический является область фиксированного размера (страница).</a:t>
            </a:r>
          </a:p>
          <a:p>
            <a:pPr marL="581025" lvl="2" indent="-180975">
              <a:lnSpc>
                <a:spcPct val="110000"/>
              </a:lnSpc>
              <a:spcBef>
                <a:spcPts val="1200"/>
              </a:spcBef>
            </a:pPr>
            <a:r>
              <a:rPr lang="ru-RU" sz="2000" dirty="0" smtClean="0"/>
              <a:t>Страницы могут быть не только в ОЗУ, но и сброшены в файл подкачки на жесткий диск.</a:t>
            </a:r>
          </a:p>
          <a:p>
            <a:pPr marL="581025" lvl="2" indent="-180975">
              <a:lnSpc>
                <a:spcPct val="110000"/>
              </a:lnSpc>
              <a:spcBef>
                <a:spcPts val="1200"/>
              </a:spcBef>
            </a:pPr>
            <a:r>
              <a:rPr lang="ru-RU" sz="2000" dirty="0" smtClean="0"/>
              <a:t>Физический адрес = адрес страницы + смещение внутри нее.</a:t>
            </a:r>
          </a:p>
          <a:p>
            <a:pPr marL="581025" lvl="2" indent="-180975">
              <a:lnSpc>
                <a:spcPct val="110000"/>
              </a:lnSpc>
              <a:spcBef>
                <a:spcPts val="1200"/>
              </a:spcBef>
            </a:pPr>
            <a:r>
              <a:rPr lang="ru-RU" sz="2000" dirty="0" smtClean="0"/>
              <a:t>Организацией работы страниц занимается операционная система.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609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Языки </a:t>
            </a:r>
            <a:r>
              <a:rPr lang="en-US" sz="2800" b="1" dirty="0" smtClean="0"/>
              <a:t>Assembler</a:t>
            </a:r>
            <a:r>
              <a:rPr lang="ru-RU" sz="2800" b="1" dirty="0" smtClean="0"/>
              <a:t>. Практическое применение 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36712"/>
            <a:ext cx="87849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ru-RU" sz="2800" b="1" dirty="0" smtClean="0"/>
              <a:t>Требование к низкому объему памяти и высокой скорости исполнения кода</a:t>
            </a:r>
          </a:p>
          <a:p>
            <a:pPr marL="628650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программы-загрузчики</a:t>
            </a:r>
            <a:r>
              <a:rPr lang="ru-RU" sz="2400" dirty="0"/>
              <a:t>, </a:t>
            </a:r>
            <a:endParaRPr lang="ru-RU" sz="2400" dirty="0" smtClean="0"/>
          </a:p>
          <a:p>
            <a:pPr marL="628650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встраиваемое </a:t>
            </a:r>
            <a:r>
              <a:rPr lang="ru-RU" sz="2400" dirty="0"/>
              <a:t>программное </a:t>
            </a:r>
            <a:r>
              <a:rPr lang="ru-RU" sz="2400" dirty="0" smtClean="0"/>
              <a:t>обеспечение (драйвера), </a:t>
            </a:r>
          </a:p>
          <a:p>
            <a:pPr marL="628650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программы </a:t>
            </a:r>
            <a:r>
              <a:rPr lang="ru-RU" sz="2400" dirty="0"/>
              <a:t>для микроконтроллеров и процессоров с ограниченными ресурсами, вирусы, </a:t>
            </a:r>
            <a:endParaRPr lang="ru-RU" sz="2400" dirty="0" smtClean="0"/>
          </a:p>
          <a:p>
            <a:pPr marL="628650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программные защиты;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97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14196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Языки </a:t>
            </a:r>
            <a:r>
              <a:rPr lang="en-US" sz="2800" b="1" dirty="0" smtClean="0"/>
              <a:t>Assembler</a:t>
            </a:r>
            <a:r>
              <a:rPr lang="ru-RU" sz="2800" b="1" dirty="0" smtClean="0"/>
              <a:t>. Практическое применение 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36712"/>
            <a:ext cx="8784976" cy="392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tabLst>
                <a:tab pos="266700" algn="l"/>
              </a:tabLst>
            </a:pPr>
            <a:r>
              <a:rPr lang="ru-RU" sz="2000" dirty="0" smtClean="0"/>
              <a:t>2. </a:t>
            </a:r>
            <a:r>
              <a:rPr lang="ru-RU" sz="2400" b="1" dirty="0" smtClean="0"/>
              <a:t>Быстродействие </a:t>
            </a:r>
            <a:r>
              <a:rPr lang="ru-RU" sz="2400" b="1" dirty="0"/>
              <a:t>и оптимизация кода</a:t>
            </a:r>
            <a:r>
              <a:rPr lang="ru-RU" sz="2000" dirty="0"/>
              <a:t> </a:t>
            </a:r>
            <a:endParaRPr lang="ru-RU" sz="2000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  <a:tabLst>
                <a:tab pos="266700" algn="l"/>
              </a:tabLst>
            </a:pPr>
            <a:r>
              <a:rPr lang="ru-RU" sz="2000" i="1" dirty="0" smtClean="0"/>
              <a:t>вставки </a:t>
            </a:r>
            <a:r>
              <a:rPr lang="ru-RU" sz="2000" i="1" dirty="0"/>
              <a:t>в «узкие места ПО» программы, </a:t>
            </a:r>
            <a:r>
              <a:rPr lang="ru-RU" sz="2000" i="1" dirty="0" smtClean="0"/>
              <a:t>написанные </a:t>
            </a:r>
            <a:r>
              <a:rPr lang="ru-RU" sz="2000" i="1" dirty="0"/>
              <a:t>на языке ассемблера выполняются гораздо быстрее, чем </a:t>
            </a:r>
            <a:r>
              <a:rPr lang="ru-RU" sz="2000" i="1" dirty="0" smtClean="0"/>
              <a:t>программы-аналоги</a:t>
            </a:r>
            <a:r>
              <a:rPr lang="ru-RU" sz="2000" i="1" dirty="0"/>
              <a:t>, написанные на языках программирования высокого </a:t>
            </a:r>
            <a:r>
              <a:rPr lang="ru-RU" sz="2000" i="1" dirty="0" smtClean="0"/>
              <a:t>уровня абстракции.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2000" u="sng" dirty="0" smtClean="0"/>
              <a:t>Быстродействие зависит от оптимизации работы под конкретную модель процессора, реальный конвейер на процессоре, размер кэша, тонкости работы операционной системы. </a:t>
            </a:r>
          </a:p>
          <a:p>
            <a:pPr lvl="2">
              <a:lnSpc>
                <a:spcPct val="120000"/>
              </a:lnSpc>
              <a:spcBef>
                <a:spcPts val="1200"/>
              </a:spcBef>
            </a:pPr>
            <a:r>
              <a:rPr lang="ru-RU" sz="2000" b="1" dirty="0" smtClean="0"/>
              <a:t>В результате, программа начинает работать быстрее, но теряет переносимость и универсальность.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5456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598" y="204822"/>
            <a:ext cx="8229600" cy="559882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Особые виды памяти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91902" y="692697"/>
            <a:ext cx="8928992" cy="604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10000"/>
              </a:lnSpc>
              <a:spcBef>
                <a:spcPts val="200"/>
              </a:spcBef>
            </a:pPr>
            <a:r>
              <a:rPr lang="ru-RU" sz="2000" b="1" dirty="0" smtClean="0"/>
              <a:t>Регистровая </a:t>
            </a:r>
            <a:r>
              <a:rPr lang="ru-RU" sz="2000" b="1" dirty="0"/>
              <a:t>память </a:t>
            </a:r>
            <a:r>
              <a:rPr lang="ru-RU" sz="2000" dirty="0" smtClean="0"/>
              <a:t>– набор регистров процессора, </a:t>
            </a:r>
            <a:r>
              <a:rPr lang="ru-RU" sz="2000" dirty="0"/>
              <a:t>ячейки памяти в самом процессоре</a:t>
            </a:r>
            <a:r>
              <a:rPr lang="ru-RU" sz="2000" dirty="0" smtClean="0"/>
              <a:t>. </a:t>
            </a:r>
          </a:p>
          <a:p>
            <a:pPr marL="581025" lvl="2" indent="-180975">
              <a:lnSpc>
                <a:spcPct val="110000"/>
              </a:lnSpc>
              <a:spcBef>
                <a:spcPts val="600"/>
              </a:spcBef>
            </a:pPr>
            <a:r>
              <a:rPr lang="ru-RU" sz="2000" b="1" dirty="0" err="1" smtClean="0"/>
              <a:t>Basic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program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registers</a:t>
            </a:r>
            <a:r>
              <a:rPr lang="ru-RU" sz="2000" b="1" dirty="0" smtClean="0"/>
              <a:t> </a:t>
            </a:r>
            <a:r>
              <a:rPr lang="ru-RU" sz="2000" dirty="0" smtClean="0"/>
              <a:t>(Основные программные регистры) - это для обслуживания процессора и  обработки целочисленных данных.</a:t>
            </a:r>
            <a:br>
              <a:rPr lang="ru-RU" sz="2000" dirty="0" smtClean="0"/>
            </a:br>
            <a:r>
              <a:rPr lang="ru-RU" sz="2000" b="1" dirty="0" err="1" smtClean="0"/>
              <a:t>Floating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Point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Unit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registers</a:t>
            </a:r>
            <a:r>
              <a:rPr lang="ru-RU" sz="2000" b="1" dirty="0" smtClean="0"/>
              <a:t> </a:t>
            </a:r>
            <a:r>
              <a:rPr lang="ru-RU" sz="2000" dirty="0" smtClean="0"/>
              <a:t>(FPU, </a:t>
            </a:r>
            <a:r>
              <a:rPr lang="en-US" sz="2000" dirty="0" smtClean="0"/>
              <a:t>X87</a:t>
            </a:r>
            <a:r>
              <a:rPr lang="ru-RU" sz="2000" dirty="0" smtClean="0"/>
              <a:t>) – это набор регистров для работы с данными в формате с плавающей точкой.</a:t>
            </a:r>
            <a:br>
              <a:rPr lang="ru-RU" sz="2000" dirty="0" smtClean="0"/>
            </a:br>
            <a:r>
              <a:rPr lang="ru-RU" sz="2000" b="1" dirty="0" smtClean="0"/>
              <a:t>MMX и XMM </a:t>
            </a:r>
            <a:r>
              <a:rPr lang="ru-RU" sz="2000" b="1" dirty="0" err="1" smtClean="0"/>
              <a:t>registers</a:t>
            </a:r>
            <a:r>
              <a:rPr lang="ru-RU" sz="2000" b="1" dirty="0" smtClean="0"/>
              <a:t> </a:t>
            </a:r>
            <a:r>
              <a:rPr lang="ru-RU" sz="2000" dirty="0" smtClean="0"/>
              <a:t>- это регистры для систематизированной обработки увеличенного количества операндов. </a:t>
            </a:r>
          </a:p>
          <a:p>
            <a:pPr marL="581025" lvl="2" indent="-180975">
              <a:lnSpc>
                <a:spcPct val="110000"/>
              </a:lnSpc>
              <a:spcBef>
                <a:spcPts val="600"/>
              </a:spcBef>
            </a:pPr>
            <a:r>
              <a:rPr lang="ru-RU" sz="2000" dirty="0"/>
              <a:t>Когда процессор совершает какие-то операции со значением или с памятью, он берет эти значения непосредственно из регистров или из стека.</a:t>
            </a:r>
          </a:p>
          <a:p>
            <a:pPr marL="342900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000" b="1" dirty="0" smtClean="0"/>
              <a:t>Стек</a:t>
            </a:r>
            <a:r>
              <a:rPr lang="ru-RU" sz="2000" dirty="0" smtClean="0"/>
              <a:t> </a:t>
            </a:r>
            <a:r>
              <a:rPr lang="ru-RU" sz="2000" dirty="0"/>
              <a:t>- специальный раздел оперативной памяти, предназначенный для быстрого безадресного доступа к элементам (по принципу </a:t>
            </a:r>
            <a:r>
              <a:rPr lang="en-US" sz="2000" dirty="0"/>
              <a:t>last input first output)</a:t>
            </a:r>
            <a:r>
              <a:rPr lang="ru-RU" sz="2000" dirty="0"/>
              <a:t>.</a:t>
            </a:r>
          </a:p>
          <a:p>
            <a:pPr marL="400050" lvl="2" indent="0">
              <a:lnSpc>
                <a:spcPct val="110000"/>
              </a:lnSpc>
              <a:spcBef>
                <a:spcPts val="600"/>
              </a:spcBef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270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923606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Сегменты памяти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07342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000" dirty="0" smtClean="0"/>
              <a:t>Логически память разделена на 3 основных сегмента памяти.</a:t>
            </a:r>
          </a:p>
          <a:p>
            <a:pPr>
              <a:lnSpc>
                <a:spcPct val="90000"/>
              </a:lnSpc>
            </a:pPr>
            <a:r>
              <a:rPr lang="en-US" sz="2000" b="1" dirty="0" smtClean="0"/>
              <a:t>CS</a:t>
            </a:r>
            <a:r>
              <a:rPr lang="en-US" sz="2000" dirty="0" smtClean="0"/>
              <a:t> - </a:t>
            </a:r>
            <a:r>
              <a:rPr lang="ru-RU" sz="2000" b="1" dirty="0" smtClean="0"/>
              <a:t>сегмент кода</a:t>
            </a:r>
            <a:r>
              <a:rPr lang="en-US" sz="2000" dirty="0" smtClean="0"/>
              <a:t>, </a:t>
            </a:r>
            <a:r>
              <a:rPr lang="ru-RU" sz="2000" dirty="0" smtClean="0"/>
              <a:t>содержит </a:t>
            </a:r>
            <a:r>
              <a:rPr lang="ru-RU" sz="2000" dirty="0"/>
              <a:t>машинные </a:t>
            </a:r>
            <a:r>
              <a:rPr lang="ru-RU" sz="2000" dirty="0" smtClean="0"/>
              <a:t>команды</a:t>
            </a:r>
            <a:r>
              <a:rPr lang="en-US" sz="2000" dirty="0"/>
              <a:t> </a:t>
            </a:r>
            <a:r>
              <a:rPr lang="ru-RU" sz="2000" dirty="0" smtClean="0"/>
              <a:t>(</a:t>
            </a:r>
            <a:r>
              <a:rPr lang="ru-RU" sz="2000" dirty="0" err="1" smtClean="0"/>
              <a:t>проргамму</a:t>
            </a:r>
            <a:r>
              <a:rPr lang="ru-RU" sz="2000" dirty="0" smtClean="0"/>
              <a:t>);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en-US" sz="2000" b="1" dirty="0" smtClean="0"/>
              <a:t>DS</a:t>
            </a:r>
            <a:r>
              <a:rPr lang="en-US" sz="2000" dirty="0" smtClean="0"/>
              <a:t> - </a:t>
            </a:r>
            <a:r>
              <a:rPr lang="ru-RU" sz="2000" b="1" dirty="0" smtClean="0"/>
              <a:t>сегмент </a:t>
            </a:r>
            <a:r>
              <a:rPr lang="ru-RU" sz="2000" b="1" dirty="0"/>
              <a:t>данных </a:t>
            </a:r>
            <a:r>
              <a:rPr lang="ru-RU" sz="2000" dirty="0"/>
              <a:t>– содержит данные, то есть константы и рабочие области, необходимые </a:t>
            </a:r>
            <a:r>
              <a:rPr lang="ru-RU" sz="2000" dirty="0" smtClean="0"/>
              <a:t>программе;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en-US" sz="2000" b="1" dirty="0" smtClean="0"/>
              <a:t>SS - </a:t>
            </a:r>
            <a:r>
              <a:rPr lang="ru-RU" sz="2000" b="1" dirty="0" smtClean="0"/>
              <a:t>сегмент стека </a:t>
            </a:r>
            <a:r>
              <a:rPr lang="ru-RU" sz="2000" dirty="0" smtClean="0"/>
              <a:t>– </a:t>
            </a:r>
            <a:r>
              <a:rPr lang="ru-RU" sz="2000" dirty="0"/>
              <a:t>содержит адреса возврата в точку вызова </a:t>
            </a:r>
            <a:r>
              <a:rPr lang="ru-RU" sz="2000" dirty="0" smtClean="0"/>
              <a:t>подпрограмм.</a:t>
            </a:r>
            <a:r>
              <a:rPr lang="en-US" sz="20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ru-RU" sz="2000" dirty="0" smtClean="0"/>
              <a:t>адресу определенному</a:t>
            </a:r>
            <a:r>
              <a:rPr lang="ru-RU" sz="2000" dirty="0"/>
              <a:t> </a:t>
            </a:r>
            <a:r>
              <a:rPr lang="ru-RU" sz="2000" dirty="0" smtClean="0"/>
              <a:t>ОС.</a:t>
            </a:r>
            <a:endParaRPr lang="ru-RU" sz="2000" dirty="0"/>
          </a:p>
        </p:txBody>
      </p:sp>
      <p:pic>
        <p:nvPicPr>
          <p:cNvPr id="1741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45024"/>
            <a:ext cx="45529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3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923606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Сегменты памяти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5073427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За распределение сегментов, их начальный (базовый) адрес и их размер отвечает дескриптор сегментов – 64 бита памяти, расположенных по адресу определенному</a:t>
            </a:r>
            <a:r>
              <a:rPr lang="ru-RU" sz="2000" dirty="0"/>
              <a:t> </a:t>
            </a:r>
            <a:r>
              <a:rPr lang="ru-RU" sz="2000" dirty="0" smtClean="0"/>
              <a:t>ОС.</a:t>
            </a:r>
            <a:endParaRPr lang="en-US" sz="2000" dirty="0" smtClean="0"/>
          </a:p>
          <a:p>
            <a:r>
              <a:rPr lang="ru-RU" sz="2000" dirty="0"/>
              <a:t>В современных системах базовые адреса всех сегментов могут быть одним нулевым адресом (то есть ОС сама распределяет где какой сегмент будет сама).</a:t>
            </a:r>
          </a:p>
          <a:p>
            <a:endParaRPr lang="ru-RU" sz="2000" dirty="0"/>
          </a:p>
        </p:txBody>
      </p:sp>
      <p:pic>
        <p:nvPicPr>
          <p:cNvPr id="1741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05064"/>
            <a:ext cx="45529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70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asmworld.ru/content/course/020/img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24744"/>
            <a:ext cx="25717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707582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Стек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6624736" cy="5805264"/>
          </a:xfrm>
        </p:spPr>
        <p:txBody>
          <a:bodyPr>
            <a:noAutofit/>
          </a:bodyPr>
          <a:lstStyle/>
          <a:p>
            <a:r>
              <a:rPr lang="ru-RU" sz="2000" dirty="0"/>
              <a:t>Стек служит для загрузки каких-то данных в процессе работы, например при вызове прерывания в стек помещают значения счетчика команд и последних операндах и результате работы АЛУ.</a:t>
            </a:r>
          </a:p>
          <a:p>
            <a:r>
              <a:rPr lang="ru-RU" sz="2000" b="1" dirty="0" smtClean="0"/>
              <a:t>Ширина </a:t>
            </a:r>
            <a:r>
              <a:rPr lang="ru-RU" sz="2000" b="1" dirty="0"/>
              <a:t>стека </a:t>
            </a:r>
            <a:r>
              <a:rPr lang="ru-RU" sz="2000" dirty="0"/>
              <a:t>называется размер элементов, которые можно помещать в него или извлекать. </a:t>
            </a:r>
            <a:endParaRPr lang="ru-RU" sz="2000" dirty="0" smtClean="0"/>
          </a:p>
          <a:p>
            <a:pPr lvl="1"/>
            <a:r>
              <a:rPr lang="ru-RU" sz="2000" dirty="0" smtClean="0"/>
              <a:t>Чаще всего ширина </a:t>
            </a:r>
            <a:r>
              <a:rPr lang="ru-RU" sz="2000" dirty="0"/>
              <a:t>стека равна двум байтам </a:t>
            </a:r>
            <a:r>
              <a:rPr lang="ru-RU" sz="2000" dirty="0" smtClean="0"/>
              <a:t>16 бит.</a:t>
            </a:r>
          </a:p>
          <a:p>
            <a:pPr lvl="1"/>
            <a:r>
              <a:rPr lang="ru-RU" sz="2000" dirty="0" smtClean="0"/>
              <a:t>Специальный регистр процессора </a:t>
            </a:r>
            <a:r>
              <a:rPr lang="ru-RU" sz="2000" dirty="0"/>
              <a:t>SP (указатель стека) содержит адрес последнего добавленного </a:t>
            </a:r>
            <a:r>
              <a:rPr lang="ru-RU" sz="2000" dirty="0" smtClean="0"/>
              <a:t>элемента - вершина </a:t>
            </a:r>
            <a:r>
              <a:rPr lang="ru-RU" sz="2000" dirty="0"/>
              <a:t>стека. Противоположный конец стека называется </a:t>
            </a:r>
            <a:r>
              <a:rPr lang="ru-RU" sz="2000" dirty="0" smtClean="0"/>
              <a:t>дном.</a:t>
            </a:r>
          </a:p>
          <a:p>
            <a:pPr lvl="1"/>
            <a:r>
              <a:rPr lang="ru-RU" sz="2000" b="1" dirty="0"/>
              <a:t>Дно стека </a:t>
            </a:r>
            <a:r>
              <a:rPr lang="ru-RU" sz="2000" dirty="0"/>
              <a:t>находится в верхних адресах памяти. </a:t>
            </a:r>
            <a:endParaRPr lang="ru-RU" sz="2000" dirty="0" smtClean="0"/>
          </a:p>
          <a:p>
            <a:pPr lvl="1"/>
            <a:r>
              <a:rPr lang="ru-RU" sz="2000" dirty="0" smtClean="0"/>
              <a:t>При </a:t>
            </a:r>
            <a:r>
              <a:rPr lang="ru-RU" sz="2000" dirty="0"/>
              <a:t>добавлении новых элементов в стек значение регистра SP уменьшается, то есть стек растёт в сторону младших адресов. 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8249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35897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Регистровая память</a:t>
            </a:r>
            <a:r>
              <a:rPr lang="en-US" sz="2800" b="1" dirty="0"/>
              <a:t> </a:t>
            </a:r>
            <a:r>
              <a:rPr lang="en-US" sz="2800" b="1" dirty="0" smtClean="0"/>
              <a:t>IA-32 (X86)</a:t>
            </a:r>
            <a:r>
              <a:rPr lang="ru-RU" sz="2800" b="1" dirty="0" smtClean="0"/>
              <a:t>.</a:t>
            </a:r>
            <a:endParaRPr lang="ru-RU" sz="28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914" y="968731"/>
            <a:ext cx="4335566" cy="5484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20072" y="6235526"/>
            <a:ext cx="6480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63791" y="900601"/>
            <a:ext cx="4680520" cy="57042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en-US" sz="1800" b="1" dirty="0" smtClean="0"/>
              <a:t>EAX, EBX, ECX </a:t>
            </a:r>
            <a:r>
              <a:rPr lang="ru-RU" sz="1800" b="1" dirty="0" smtClean="0"/>
              <a:t>и </a:t>
            </a:r>
            <a:r>
              <a:rPr lang="en-US" sz="1800" b="1" dirty="0" smtClean="0"/>
              <a:t>EDX</a:t>
            </a:r>
            <a:r>
              <a:rPr lang="ru-RU" sz="1800" b="1" dirty="0" smtClean="0"/>
              <a:t> – 32 разрядные </a:t>
            </a:r>
            <a:r>
              <a:rPr lang="en-US" sz="1800" b="1" dirty="0" smtClean="0"/>
              <a:t>GPR</a:t>
            </a:r>
            <a:endParaRPr lang="ru-RU" sz="1800" b="1" dirty="0" smtClean="0"/>
          </a:p>
          <a:p>
            <a:pPr marL="577850" lvl="2" indent="-177800">
              <a:tabLst>
                <a:tab pos="625475" algn="l"/>
              </a:tabLst>
            </a:pPr>
            <a:r>
              <a:rPr lang="en-US" sz="1700" dirty="0" smtClean="0"/>
              <a:t>(GPR - </a:t>
            </a:r>
            <a:r>
              <a:rPr lang="ru-RU" sz="1700" dirty="0" smtClean="0"/>
              <a:t>регистры общего назначения);</a:t>
            </a:r>
            <a:endParaRPr lang="en-US" sz="1700" dirty="0" smtClean="0"/>
          </a:p>
          <a:p>
            <a:pPr marL="577850" lvl="2" indent="-177800">
              <a:tabLst>
                <a:tab pos="625475" algn="l"/>
              </a:tabLst>
            </a:pPr>
            <a:r>
              <a:rPr lang="ru-RU" sz="1700" dirty="0" smtClean="0"/>
              <a:t> </a:t>
            </a:r>
            <a:r>
              <a:rPr lang="ru-RU" sz="1700" dirty="0"/>
              <a:t>также допустимы </a:t>
            </a:r>
            <a:r>
              <a:rPr lang="ru-RU" sz="1700" dirty="0" smtClean="0"/>
              <a:t>регистры 8 </a:t>
            </a:r>
            <a:r>
              <a:rPr lang="ru-RU" sz="1700" dirty="0"/>
              <a:t>и 16 </a:t>
            </a:r>
            <a:r>
              <a:rPr lang="ru-RU" sz="1700" dirty="0" smtClean="0"/>
              <a:t>бит</a:t>
            </a:r>
          </a:p>
          <a:p>
            <a:pPr marL="577850" lvl="2" indent="-177800">
              <a:tabLst>
                <a:tab pos="625475" algn="l"/>
              </a:tabLst>
            </a:pPr>
            <a:r>
              <a:rPr lang="en-US" sz="1700" b="1" dirty="0" smtClean="0"/>
              <a:t>EAX</a:t>
            </a:r>
            <a:r>
              <a:rPr lang="en-US" sz="1700" dirty="0" smtClean="0"/>
              <a:t> — </a:t>
            </a:r>
            <a:r>
              <a:rPr lang="ru-RU" sz="1700" dirty="0" smtClean="0"/>
              <a:t>основной арифметический регистр; </a:t>
            </a:r>
            <a:endParaRPr lang="en-US" sz="1700" dirty="0" smtClean="0"/>
          </a:p>
          <a:p>
            <a:pPr marL="806450" lvl="3" indent="-177800"/>
            <a:r>
              <a:rPr lang="ru-RU" sz="1600" dirty="0" smtClean="0"/>
              <a:t>EBX предназначен для хранения указателей (адресов памяти); </a:t>
            </a:r>
            <a:endParaRPr lang="en-US" sz="1600" dirty="0" smtClean="0"/>
          </a:p>
          <a:p>
            <a:pPr marL="577850" lvl="2" indent="-177800"/>
            <a:r>
              <a:rPr lang="ru-RU" sz="1700" b="1" dirty="0" smtClean="0"/>
              <a:t>ECX</a:t>
            </a:r>
            <a:r>
              <a:rPr lang="en-US" sz="1700" dirty="0" smtClean="0"/>
              <a:t> </a:t>
            </a:r>
            <a:r>
              <a:rPr lang="ru-RU" sz="1700" dirty="0" smtClean="0"/>
              <a:t>связан с организацией циклов; </a:t>
            </a:r>
            <a:endParaRPr lang="en-US" sz="1700" dirty="0" smtClean="0"/>
          </a:p>
          <a:p>
            <a:pPr marL="577850" lvl="2" indent="-177800"/>
            <a:r>
              <a:rPr lang="ru-RU" sz="1700" b="1" dirty="0" smtClean="0"/>
              <a:t>EDX</a:t>
            </a:r>
            <a:r>
              <a:rPr lang="ru-RU" sz="1700" dirty="0" smtClean="0"/>
              <a:t> нужен для умножения и деления </a:t>
            </a:r>
          </a:p>
          <a:p>
            <a:pPr marL="714375" lvl="3" indent="-85725"/>
            <a:r>
              <a:rPr lang="ru-RU" sz="1600" dirty="0" smtClean="0"/>
              <a:t>вместе с EAX 64-разрядные произведения   и делимые.</a:t>
            </a:r>
            <a:endParaRPr lang="en-US" sz="1600" dirty="0" smtClean="0"/>
          </a:p>
          <a:p>
            <a:pPr marL="177800" indent="-177800"/>
            <a:r>
              <a:rPr lang="ru-RU" sz="1800" b="1" dirty="0" smtClean="0"/>
              <a:t>ESI и </a:t>
            </a:r>
            <a:r>
              <a:rPr lang="en-US" sz="1800" b="1" dirty="0" smtClean="0"/>
              <a:t>EDI </a:t>
            </a:r>
            <a:r>
              <a:rPr lang="ru-RU" sz="1800" dirty="0" smtClean="0"/>
              <a:t>- указатели строковых команд:</a:t>
            </a:r>
          </a:p>
          <a:p>
            <a:pPr marL="541338" lvl="1" indent="-144463">
              <a:buFont typeface="Arial" panose="020B0604020202020204" pitchFamily="34" charset="0"/>
              <a:buChar char="•"/>
            </a:pPr>
            <a:r>
              <a:rPr lang="ru-RU" sz="1700" dirty="0" smtClean="0"/>
              <a:t> </a:t>
            </a:r>
            <a:r>
              <a:rPr lang="ru-RU" sz="1700" b="1" dirty="0" smtClean="0"/>
              <a:t>ESI</a:t>
            </a:r>
            <a:r>
              <a:rPr lang="ru-RU" sz="1700" dirty="0" smtClean="0"/>
              <a:t> указывает на исходную строку,</a:t>
            </a:r>
          </a:p>
          <a:p>
            <a:pPr marL="541338" lvl="1" indent="-144463">
              <a:buFont typeface="Arial" panose="020B0604020202020204" pitchFamily="34" charset="0"/>
              <a:buChar char="•"/>
            </a:pPr>
            <a:r>
              <a:rPr lang="ru-RU" sz="1700" dirty="0" smtClean="0"/>
              <a:t> </a:t>
            </a:r>
            <a:r>
              <a:rPr lang="ru-RU" sz="1700" b="1" dirty="0" smtClean="0"/>
              <a:t>EDI</a:t>
            </a:r>
            <a:r>
              <a:rPr lang="ru-RU" sz="1700" dirty="0" smtClean="0"/>
              <a:t> — на целевую.</a:t>
            </a:r>
          </a:p>
          <a:p>
            <a:pPr marL="177800" indent="-165100"/>
            <a:r>
              <a:rPr lang="ru-RU" sz="1800" b="1" dirty="0" smtClean="0"/>
              <a:t>EBP</a:t>
            </a:r>
            <a:r>
              <a:rPr lang="ru-RU" sz="1800" dirty="0" smtClean="0"/>
              <a:t> предназначен для хранения указателей</a:t>
            </a:r>
          </a:p>
          <a:p>
            <a:pPr marL="0" indent="0">
              <a:buNone/>
            </a:pPr>
            <a:r>
              <a:rPr lang="ru-RU" sz="1800" b="1" dirty="0" smtClean="0"/>
              <a:t>   (указател</a:t>
            </a:r>
            <a:r>
              <a:rPr lang="ru-RU" sz="1800" b="1" dirty="0"/>
              <a:t>ь</a:t>
            </a:r>
            <a:r>
              <a:rPr lang="ru-RU" sz="1800" b="1" dirty="0" smtClean="0"/>
              <a:t> кадра)</a:t>
            </a:r>
            <a:r>
              <a:rPr lang="ru-RU" sz="1800" dirty="0" smtClean="0"/>
              <a:t>. </a:t>
            </a:r>
            <a:endParaRPr lang="ru-RU" sz="1800" dirty="0"/>
          </a:p>
          <a:p>
            <a:pPr marL="177800" indent="-165100"/>
            <a:r>
              <a:rPr lang="ru-RU" sz="1800" b="1" dirty="0" smtClean="0"/>
              <a:t>ESP</a:t>
            </a:r>
            <a:r>
              <a:rPr lang="ru-RU" sz="1800" dirty="0" smtClean="0"/>
              <a:t> </a:t>
            </a:r>
            <a:r>
              <a:rPr lang="ru-RU" sz="1800" dirty="0"/>
              <a:t>— это указатель </a:t>
            </a:r>
            <a:r>
              <a:rPr lang="ru-RU" sz="1800" dirty="0" smtClean="0"/>
              <a:t>стека</a:t>
            </a:r>
          </a:p>
          <a:p>
            <a:pPr marL="177800" indent="-165100"/>
            <a:r>
              <a:rPr lang="en-US" sz="1800" b="1" dirty="0" smtClean="0"/>
              <a:t>EIP</a:t>
            </a:r>
            <a:r>
              <a:rPr lang="ru-RU" sz="1800" dirty="0" smtClean="0"/>
              <a:t> – счетчик команд</a:t>
            </a:r>
          </a:p>
          <a:p>
            <a:pPr marL="177800" indent="-165100"/>
            <a:r>
              <a:rPr lang="en-US" sz="1800" b="1" dirty="0"/>
              <a:t>EFLAGS</a:t>
            </a:r>
            <a:r>
              <a:rPr lang="en-US" sz="1800" dirty="0"/>
              <a:t> — </a:t>
            </a:r>
            <a:r>
              <a:rPr lang="ru-RU" sz="1800" dirty="0" err="1" smtClean="0"/>
              <a:t>флаговый</a:t>
            </a:r>
            <a:r>
              <a:rPr lang="ru-RU" sz="1800" dirty="0" smtClean="0"/>
              <a:t> регистр.</a:t>
            </a:r>
          </a:p>
          <a:p>
            <a:pPr marL="177800" indent="-165100"/>
            <a:r>
              <a:rPr lang="en-US" sz="1800" b="1" dirty="0" smtClean="0"/>
              <a:t>CS-GS</a:t>
            </a:r>
            <a:r>
              <a:rPr lang="en-US" sz="1800" dirty="0" smtClean="0"/>
              <a:t> </a:t>
            </a:r>
            <a:r>
              <a:rPr lang="ru-RU" sz="1800" dirty="0" smtClean="0"/>
              <a:t>сегментные регистры.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783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2603</Words>
  <Application>Microsoft Office PowerPoint</Application>
  <PresentationFormat>Экран (4:3)</PresentationFormat>
  <Paragraphs>287</Paragraphs>
  <Slides>41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Аппаратные средства телекоммуникационных систем</vt:lpstr>
      <vt:lpstr>Особенности модели памяти процессоров</vt:lpstr>
      <vt:lpstr>Модель памяти процессора</vt:lpstr>
      <vt:lpstr>Модель памяти процессора</vt:lpstr>
      <vt:lpstr>Особые виды памяти</vt:lpstr>
      <vt:lpstr>Сегменты памяти</vt:lpstr>
      <vt:lpstr>Сегменты памяти</vt:lpstr>
      <vt:lpstr>Стек</vt:lpstr>
      <vt:lpstr>Регистровая память IA-32 (X86).</vt:lpstr>
      <vt:lpstr>Регистр флагов. </vt:lpstr>
      <vt:lpstr>Регистр флагов. Системные флаги </vt:lpstr>
      <vt:lpstr>Регистровая память AMD64  (X64)</vt:lpstr>
      <vt:lpstr>Виды команд X86-X64 </vt:lpstr>
      <vt:lpstr>Виды команд X86-X64 </vt:lpstr>
      <vt:lpstr>Виды адресов X86-X64</vt:lpstr>
      <vt:lpstr>Виды адресов X86-X64</vt:lpstr>
      <vt:lpstr>Страничная организация виртуальной памяти </vt:lpstr>
      <vt:lpstr>Управление виртуальной памятью</vt:lpstr>
      <vt:lpstr>Режимы работы процессоров</vt:lpstr>
      <vt:lpstr>Режимы работы процессора.</vt:lpstr>
      <vt:lpstr>Режимы работы x86-x64. Реальный режим</vt:lpstr>
      <vt:lpstr>Режимы работы x86-x64. Защищенный режим</vt:lpstr>
      <vt:lpstr>Защищенный режим. Уровни привилегий</vt:lpstr>
      <vt:lpstr>Режимы работы x86-x64.  Защищенный режим. Дескрипторы </vt:lpstr>
      <vt:lpstr>Режимы работы x86-x64. Длинный режим</vt:lpstr>
      <vt:lpstr>Дополнительные режимы x86-x64 </vt:lpstr>
      <vt:lpstr>Сравнение работы  процессоров  в защищенном и длинном режимах</vt:lpstr>
      <vt:lpstr>Особенности системы прерываний</vt:lpstr>
      <vt:lpstr>Модель памяти X86-X64, Прерывания</vt:lpstr>
      <vt:lpstr>Модель памяти X86-X64, Прерывания</vt:lpstr>
      <vt:lpstr>Модель памяти X86-X64.  Защищённый режим. Модель шлюзов</vt:lpstr>
      <vt:lpstr>Особенности организации многозадачности</vt:lpstr>
      <vt:lpstr>Модель памяти X86-X64.  Особенности многозадачного режима работы</vt:lpstr>
      <vt:lpstr>Модель памяти X86-X64.  Особенности многозадачного режима работы</vt:lpstr>
      <vt:lpstr>Модель памяти X86-X64.  Особенности многозадачного режима работы</vt:lpstr>
      <vt:lpstr>Программный уровень работы с процессором</vt:lpstr>
      <vt:lpstr>Уровень архитектуры набора команд</vt:lpstr>
      <vt:lpstr>Языки Assembler. </vt:lpstr>
      <vt:lpstr>Языки Assembler. </vt:lpstr>
      <vt:lpstr>Языки Assembler. Практическое применение </vt:lpstr>
      <vt:lpstr>Языки Assembler. Практическое применение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RonkinMV</cp:lastModifiedBy>
  <cp:revision>308</cp:revision>
  <dcterms:created xsi:type="dcterms:W3CDTF">2018-09-05T04:46:37Z</dcterms:created>
  <dcterms:modified xsi:type="dcterms:W3CDTF">2019-03-19T15:16:41Z</dcterms:modified>
</cp:coreProperties>
</file>