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05" r:id="rId10"/>
    <p:sldId id="346" r:id="rId11"/>
    <p:sldId id="347" r:id="rId12"/>
    <p:sldId id="348" r:id="rId13"/>
    <p:sldId id="309" r:id="rId14"/>
    <p:sldId id="349" r:id="rId15"/>
    <p:sldId id="350" r:id="rId16"/>
    <p:sldId id="299" r:id="rId17"/>
    <p:sldId id="351" r:id="rId18"/>
    <p:sldId id="300" r:id="rId19"/>
    <p:sldId id="302" r:id="rId20"/>
    <p:sldId id="361" r:id="rId21"/>
    <p:sldId id="306" r:id="rId22"/>
    <p:sldId id="303" r:id="rId23"/>
    <p:sldId id="304" r:id="rId24"/>
    <p:sldId id="307" r:id="rId25"/>
    <p:sldId id="308" r:id="rId26"/>
    <p:sldId id="362" r:id="rId27"/>
    <p:sldId id="312" r:id="rId28"/>
    <p:sldId id="352" r:id="rId29"/>
    <p:sldId id="314" r:id="rId30"/>
    <p:sldId id="315" r:id="rId31"/>
    <p:sldId id="316" r:id="rId32"/>
    <p:sldId id="317" r:id="rId33"/>
    <p:sldId id="363" r:id="rId34"/>
    <p:sldId id="318" r:id="rId35"/>
    <p:sldId id="319" r:id="rId36"/>
    <p:sldId id="320" r:id="rId37"/>
    <p:sldId id="321" r:id="rId38"/>
    <p:sldId id="323" r:id="rId39"/>
    <p:sldId id="324" r:id="rId40"/>
    <p:sldId id="353" r:id="rId41"/>
    <p:sldId id="325" r:id="rId42"/>
    <p:sldId id="355" r:id="rId43"/>
    <p:sldId id="338" r:id="rId44"/>
    <p:sldId id="364" r:id="rId45"/>
    <p:sldId id="354" r:id="rId46"/>
    <p:sldId id="313" r:id="rId47"/>
    <p:sldId id="310" r:id="rId48"/>
    <p:sldId id="336" r:id="rId49"/>
    <p:sldId id="311" r:id="rId50"/>
    <p:sldId id="332" r:id="rId51"/>
    <p:sldId id="327" r:id="rId52"/>
    <p:sldId id="328" r:id="rId53"/>
    <p:sldId id="326" r:id="rId54"/>
    <p:sldId id="337" r:id="rId55"/>
    <p:sldId id="357" r:id="rId56"/>
    <p:sldId id="356" r:id="rId57"/>
    <p:sldId id="330" r:id="rId58"/>
    <p:sldId id="329" r:id="rId59"/>
    <p:sldId id="333" r:id="rId60"/>
    <p:sldId id="334" r:id="rId61"/>
    <p:sldId id="358" r:id="rId62"/>
    <p:sldId id="359" r:id="rId63"/>
    <p:sldId id="360" r:id="rId6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>
      <p:cViewPr varScale="1">
        <p:scale>
          <a:sx n="106" d="100"/>
          <a:sy n="106" d="100"/>
        </p:scale>
        <p:origin x="168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951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102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8800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122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3107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359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680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87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9981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2508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121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Лекция 2. Введение в архитектуру процессорных устройств.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/>
              <a:t>Иерархия памяти в компьютере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7606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100" b="1" i="1" dirty="0"/>
              <a:t>Внешняя память </a:t>
            </a:r>
            <a:r>
              <a:rPr lang="ru-RU" sz="2100" dirty="0"/>
              <a:t>каждая ее ячейка имеет свой адрес внутри </a:t>
            </a:r>
            <a:r>
              <a:rPr lang="ru-RU" sz="2100" i="1" dirty="0"/>
              <a:t>блока</a:t>
            </a:r>
            <a:r>
              <a:rPr lang="ru-RU" sz="2100" dirty="0"/>
              <a:t>, который, имеет многомерный адрес и может быть считан или записан только целиком. </a:t>
            </a:r>
          </a:p>
          <a:p>
            <a:pPr lvl="1">
              <a:spcBef>
                <a:spcPts val="600"/>
              </a:spcBef>
            </a:pPr>
            <a:r>
              <a:rPr lang="ru-RU" sz="2100" dirty="0"/>
              <a:t>В случае дискового накопителя физический адрес блока является трехмерным — он состоит из номера поверхности (головки), номера цилиндра и номера сектора</a:t>
            </a:r>
            <a:r>
              <a:rPr lang="en-US" sz="2100" dirty="0"/>
              <a:t>, </a:t>
            </a:r>
            <a:r>
              <a:rPr lang="ru-RU" sz="2100" dirty="0"/>
              <a:t>но виртуально линейным номером — логическим, адресом блока, а его преобразованием в физический адрес занимается внутренний контроллер накопителя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/>
              <a:t>Периферийные устройства</a:t>
            </a:r>
            <a:r>
              <a:rPr lang="en-US" sz="3200" b="1" dirty="0"/>
              <a:t> </a:t>
            </a:r>
            <a:r>
              <a:rPr lang="ru-RU" sz="3200" b="1" dirty="0"/>
              <a:t>ЭВМ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760640"/>
          </a:xfrm>
        </p:spPr>
        <p:txBody>
          <a:bodyPr>
            <a:noAutofit/>
          </a:bodyPr>
          <a:lstStyle/>
          <a:p>
            <a:r>
              <a:rPr lang="ru-RU" sz="2000" b="1" i="1" dirty="0"/>
              <a:t>Устройства хранения данных </a:t>
            </a:r>
            <a:r>
              <a:rPr lang="ru-RU" sz="2000" dirty="0"/>
              <a:t>(устройства внешней памяти) — дисковые (магнитные, оптические, магнитооптические), твердотельные (карты, модули и флэш-память). Эти устройства используются для сохранения информации, на энергонезависимых носителях и загрузки этой информации в оперативную память. </a:t>
            </a:r>
          </a:p>
          <a:p>
            <a:r>
              <a:rPr lang="ru-RU" sz="2000" b="1" i="1" dirty="0"/>
              <a:t>Устройства ввода-вывода </a:t>
            </a:r>
            <a:r>
              <a:rPr lang="ru-RU" sz="2000" dirty="0"/>
              <a:t>служат для преобразования информации из внутреннего представления компьютера (биты и байты) в форму, понятную ок</a:t>
            </a:r>
            <a:r>
              <a:rPr lang="ru-RU" sz="2000" i="1" dirty="0"/>
              <a:t>ружающим, </a:t>
            </a:r>
            <a:r>
              <a:rPr lang="ru-RU" sz="2000" dirty="0"/>
              <a:t>и обратно. Под окружающими подразумеваются человек (и другие биологические объекты) и различные технические устройства </a:t>
            </a:r>
          </a:p>
          <a:p>
            <a:r>
              <a:rPr lang="ru-RU" sz="2000" b="1" i="1" dirty="0"/>
              <a:t>Коммуникационные устройства </a:t>
            </a:r>
            <a:r>
              <a:rPr lang="ru-RU" sz="2000" dirty="0"/>
              <a:t>служат для передачи информации между компьютерами и/или их частями. Сюда относят модемы (проводные, радио, оптические, инфракрасные...), адаптеры локальных и глобальных сетей.  </a:t>
            </a:r>
          </a:p>
          <a:p>
            <a:r>
              <a:rPr lang="ru-RU" sz="2000" b="1" i="1" dirty="0"/>
              <a:t>Консоль.</a:t>
            </a:r>
            <a:r>
              <a:rPr lang="ru-RU" sz="2000" i="1" dirty="0"/>
              <a:t> Консолью </a:t>
            </a:r>
            <a:r>
              <a:rPr lang="ru-RU" sz="2000" dirty="0"/>
              <a:t>компьютера называют его «выступающую часть», обращенную к пользователю. В РС стандартной консолью являются клавиатура (устройство ввода) и дисплей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7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/>
              <a:t>Классификация ЭВМ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790575"/>
            <a:ext cx="8352928" cy="5950793"/>
          </a:xfrm>
        </p:spPr>
        <p:txBody>
          <a:bodyPr>
            <a:noAutofit/>
          </a:bodyPr>
          <a:lstStyle/>
          <a:p>
            <a:r>
              <a:rPr lang="ru-RU" sz="2000" b="1" dirty="0"/>
              <a:t>Персональные ЭВМ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Настольные персональные компьютеры.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 Ноутбуки и </a:t>
            </a:r>
            <a:r>
              <a:rPr lang="ru-RU" sz="2000" dirty="0" err="1"/>
              <a:t>нетбуки</a:t>
            </a:r>
            <a:r>
              <a:rPr lang="ru-RU" sz="2000" dirty="0"/>
              <a:t>. 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Однопалатные микрокомпьютеры. 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Планшетные устройства и смартфоны. 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Компьютеризированные устройства: фотоаппараты, мр3 плееры, диктофоны, игровые приставки.</a:t>
            </a:r>
          </a:p>
          <a:p>
            <a:r>
              <a:rPr lang="ru-RU" sz="2000" b="1" dirty="0"/>
              <a:t>Серверы</a:t>
            </a:r>
            <a:r>
              <a:rPr lang="ru-RU" sz="2000" dirty="0"/>
              <a:t>: промышленные серверы, Серверы на базе персональных компьютеров. </a:t>
            </a:r>
          </a:p>
          <a:p>
            <a:r>
              <a:rPr lang="ru-RU" sz="2000" b="1" dirty="0"/>
              <a:t>приемо-передающие устройства</a:t>
            </a:r>
            <a:r>
              <a:rPr lang="ru-RU" sz="2000" dirty="0"/>
              <a:t>: модемы, точки беспроводного и проводного доступа, устройства беспроводной связи.</a:t>
            </a:r>
          </a:p>
          <a:p>
            <a:r>
              <a:rPr lang="ru-RU" sz="2000" b="1" dirty="0"/>
              <a:t>Межсетевые узлы: </a:t>
            </a:r>
            <a:r>
              <a:rPr lang="ru-RU" sz="2000" dirty="0"/>
              <a:t>концентраторы, коммутаторы, мосты, шлюзы, маршрутизаторы, межсетевые экраны. </a:t>
            </a:r>
          </a:p>
          <a:p>
            <a:r>
              <a:rPr lang="ru-RU" sz="2000" b="1" dirty="0"/>
              <a:t>Устройства специального назначения.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Бортовые компьютерные системы. 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Встроенные системы. 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Диагностические устройства.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Контрольно-кассовые аппараты. </a:t>
            </a:r>
            <a:endParaRPr lang="ru-RU" sz="1800" dirty="0"/>
          </a:p>
          <a:p>
            <a:pPr>
              <a:spcBef>
                <a:spcPts val="0"/>
              </a:spcBef>
            </a:pP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/>
              <a:t>Классификация процессоров по видам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568952" cy="5616624"/>
          </a:xfrm>
        </p:spPr>
        <p:txBody>
          <a:bodyPr>
            <a:noAutofit/>
          </a:bodyPr>
          <a:lstStyle/>
          <a:p>
            <a:r>
              <a:rPr lang="ru-RU" sz="2000" b="1" i="1" dirty="0"/>
              <a:t>Центральные процессоры </a:t>
            </a:r>
            <a:r>
              <a:rPr lang="en-US" sz="2000" b="1" i="1" dirty="0"/>
              <a:t>(CPU). – </a:t>
            </a:r>
            <a:r>
              <a:rPr lang="ru-RU" sz="2000" i="1" dirty="0"/>
              <a:t>пример </a:t>
            </a:r>
            <a:r>
              <a:rPr lang="en-US" sz="2000" i="1" dirty="0"/>
              <a:t>CPU </a:t>
            </a:r>
            <a:r>
              <a:rPr lang="ru-RU" sz="2000" i="1" dirty="0"/>
              <a:t>ПК.</a:t>
            </a:r>
          </a:p>
          <a:p>
            <a:r>
              <a:rPr lang="ru-RU" sz="2000" b="1" i="1" dirty="0"/>
              <a:t>Универсальные микропроцессоры</a:t>
            </a:r>
            <a:r>
              <a:rPr lang="ru-RU" sz="2000" dirty="0"/>
              <a:t> используются для построения вычислительных машин и систем связи Такие компьютеры называются контроллерами. (пример </a:t>
            </a:r>
            <a:r>
              <a:rPr lang="en-US" sz="2000" dirty="0"/>
              <a:t>Raspberry Pi</a:t>
            </a:r>
            <a:r>
              <a:rPr lang="ru-RU" sz="2000" dirty="0"/>
              <a:t>, </a:t>
            </a:r>
            <a:r>
              <a:rPr lang="en-US" sz="2000" dirty="0"/>
              <a:t>Siemens</a:t>
            </a:r>
            <a:r>
              <a:rPr lang="ru-RU" sz="2000" dirty="0"/>
              <a:t>).</a:t>
            </a:r>
          </a:p>
          <a:p>
            <a:r>
              <a:rPr lang="ru-RU" sz="2000" b="1" i="1" dirty="0"/>
              <a:t>Микроконтроллеры</a:t>
            </a:r>
            <a:r>
              <a:rPr lang="en-US" sz="2000" b="1" i="1" dirty="0"/>
              <a:t> </a:t>
            </a:r>
            <a:r>
              <a:rPr lang="ru-RU" sz="2000" b="1" i="1" dirty="0"/>
              <a:t>(МК)</a:t>
            </a:r>
            <a:r>
              <a:rPr lang="ru-RU" sz="2000" dirty="0"/>
              <a:t> используются для управления малогабаритными и дешёвыми устройствами управления и связи они раньше назывались однокристальными </a:t>
            </a:r>
            <a:r>
              <a:rPr lang="ru-RU" sz="2000" dirty="0" err="1"/>
              <a:t>микроЭВМ</a:t>
            </a:r>
            <a:r>
              <a:rPr lang="ru-RU" sz="2000" dirty="0"/>
              <a:t>. В микроконтроллерах, в отличие от универсальных микропроцессоров, максимальное внимание уделяется именно габаритам, стоимости и потребляемой энергии.</a:t>
            </a:r>
          </a:p>
          <a:p>
            <a:r>
              <a:rPr lang="ru-RU" sz="2000" b="1" i="1" dirty="0"/>
              <a:t>Сигнальные процессоры </a:t>
            </a:r>
            <a:r>
              <a:rPr lang="en-US" sz="2000" b="1" i="1" dirty="0"/>
              <a:t>(DSP)</a:t>
            </a:r>
            <a:r>
              <a:rPr lang="ru-RU" sz="2000" b="1" dirty="0"/>
              <a:t> </a:t>
            </a:r>
            <a:r>
              <a:rPr lang="ru-RU" sz="2000" dirty="0"/>
              <a:t>используются для решения задач обработки сигналов. Аппаратная реализация сложных математических операций.</a:t>
            </a:r>
          </a:p>
          <a:p>
            <a:r>
              <a:rPr lang="ru-RU" sz="2000" b="1" i="1" dirty="0" err="1"/>
              <a:t>Медийные</a:t>
            </a:r>
            <a:r>
              <a:rPr lang="ru-RU" sz="2000" b="1" i="1" dirty="0"/>
              <a:t> процессоры</a:t>
            </a:r>
            <a:r>
              <a:rPr lang="ru-RU" sz="2000" dirty="0"/>
              <a:t> гибрид DSP и универсальных процессоров и предназначены для обработки аудио сигналов, графики, видеоизображений, а также для решения коммуникационных задач в мультимедиа-компьютерах, игровых приставках, бытовой технике и т.д.</a:t>
            </a:r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/>
              <a:t>Примеры сопроцессоров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400600"/>
          </a:xfrm>
        </p:spPr>
        <p:txBody>
          <a:bodyPr>
            <a:noAutofit/>
          </a:bodyPr>
          <a:lstStyle/>
          <a:p>
            <a:pPr marL="0" lvl="2" indent="0"/>
            <a:r>
              <a:rPr lang="ru-RU" sz="2200" b="1" i="1" dirty="0"/>
              <a:t>Основные виды сопроцессоров:</a:t>
            </a:r>
          </a:p>
          <a:p>
            <a:pPr marL="0" lvl="2" indent="0"/>
            <a:r>
              <a:rPr lang="ru-RU" sz="2200" i="1" dirty="0"/>
              <a:t> Математические  сопроцессоры (</a:t>
            </a:r>
            <a:r>
              <a:rPr lang="en-US" sz="2200" i="1" dirty="0"/>
              <a:t>FPU</a:t>
            </a:r>
            <a:r>
              <a:rPr lang="ru-RU" sz="2200" i="1" dirty="0"/>
              <a:t>) -операции с плавающей запятой (имеют 2 ЛУ для мантиссы и экспоненты); </a:t>
            </a:r>
          </a:p>
          <a:p>
            <a:pPr marL="0" lvl="2" indent="0"/>
            <a:r>
              <a:rPr lang="ru-RU" sz="2200" i="1" dirty="0"/>
              <a:t> навигационные (с </a:t>
            </a:r>
            <a:r>
              <a:rPr lang="en-US" sz="2200" i="1" dirty="0"/>
              <a:t>GPS</a:t>
            </a:r>
            <a:r>
              <a:rPr lang="ru-RU" sz="2200" i="1" dirty="0"/>
              <a:t>); </a:t>
            </a:r>
          </a:p>
          <a:p>
            <a:pPr marL="0" lvl="2" indent="0"/>
            <a:r>
              <a:rPr lang="ru-RU" sz="2200" i="1" dirty="0"/>
              <a:t>Графические (многоядерные, много АЛУ, мало команд другого профиля) ориентация на рендеринг – расчет текстуры по модели; </a:t>
            </a:r>
          </a:p>
          <a:p>
            <a:pPr marL="0" lvl="2" indent="0"/>
            <a:r>
              <a:rPr lang="ru-RU" sz="2200" i="1" dirty="0"/>
              <a:t>Коммуникационные (поддержка сетевых интерфейсов и протоколов). Например (</a:t>
            </a:r>
            <a:r>
              <a:rPr lang="ru-RU" sz="2200" i="1" dirty="0" err="1"/>
              <a:t>Ethernet</a:t>
            </a:r>
            <a:r>
              <a:rPr lang="ru-RU" sz="2200" i="1" dirty="0"/>
              <a:t>, или беспроводных, например </a:t>
            </a:r>
            <a:r>
              <a:rPr lang="en-US" sz="2200" i="1" dirty="0" err="1"/>
              <a:t>WiFi</a:t>
            </a:r>
            <a:r>
              <a:rPr lang="en-US" sz="2200" i="1" dirty="0"/>
              <a:t> </a:t>
            </a:r>
            <a:r>
              <a:rPr lang="ru-RU" sz="2200" i="1" dirty="0"/>
              <a:t>и </a:t>
            </a:r>
            <a:r>
              <a:rPr lang="en-US" sz="2200" i="1" dirty="0"/>
              <a:t>GPRS</a:t>
            </a:r>
            <a:r>
              <a:rPr lang="ru-RU" sz="2200" i="1" dirty="0"/>
              <a:t>)</a:t>
            </a:r>
          </a:p>
          <a:p>
            <a:endParaRPr lang="ru-RU" sz="2200" dirty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1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ru-RU" dirty="0"/>
              <a:t>Типы архитектуры процессорных </a:t>
            </a:r>
            <a:r>
              <a:rPr lang="ru-RU" dirty="0" smtClean="0"/>
              <a:t>устройств по принципу разделения памяти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Аппаратные средства телекоммуникационных систем.</a:t>
            </a:r>
          </a:p>
          <a:p>
            <a:r>
              <a:rPr lang="ru-RU" b="1" dirty="0"/>
              <a:t>Введение в архитектуру процессорных устройств.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0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lvl="1" algn="ctr"/>
            <a:r>
              <a:rPr lang="ru-RU" b="1" dirty="0"/>
              <a:t/>
            </a:r>
            <a:br>
              <a:rPr lang="ru-RU" b="1" dirty="0"/>
            </a:br>
            <a:r>
              <a:rPr lang="ru-RU" sz="2400" b="1" dirty="0"/>
              <a:t>Виды архитектура процессоров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688632"/>
          </a:xfrm>
        </p:spPr>
        <p:txBody>
          <a:bodyPr>
            <a:noAutofit/>
          </a:bodyPr>
          <a:lstStyle/>
          <a:p>
            <a:pPr>
              <a:spcBef>
                <a:spcPts val="332"/>
              </a:spcBef>
            </a:pPr>
            <a:r>
              <a:rPr lang="ru-RU" sz="2400" b="1" i="1" dirty="0"/>
              <a:t>Гарвардская архитектура</a:t>
            </a:r>
            <a:r>
              <a:rPr lang="ru-RU" sz="2400" dirty="0"/>
              <a:t> предполагает раздельное использование памяти программ и данных. </a:t>
            </a:r>
          </a:p>
          <a:p>
            <a:pPr>
              <a:spcBef>
                <a:spcPts val="332"/>
              </a:spcBef>
            </a:pPr>
            <a:r>
              <a:rPr lang="ru-RU" sz="2400" dirty="0"/>
              <a:t>Обычно используют для повышения быстродействия системы за счёт разделения путей доступа к памяти программ и данных. </a:t>
            </a:r>
          </a:p>
          <a:p>
            <a:pPr>
              <a:spcBef>
                <a:spcPts val="332"/>
              </a:spcBef>
            </a:pPr>
            <a:r>
              <a:rPr lang="ru-RU" sz="2400" dirty="0"/>
              <a:t>Большинство специализированных микропроцессоров (особенно микроконтроллеры) имеют данную архитектуру. </a:t>
            </a:r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44751"/>
            <a:ext cx="381176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1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/>
              <a:t>Виды архитектура процессоров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640960" cy="5400599"/>
          </a:xfrm>
        </p:spPr>
        <p:txBody>
          <a:bodyPr>
            <a:noAutofit/>
          </a:bodyPr>
          <a:lstStyle/>
          <a:p>
            <a:pPr>
              <a:spcBef>
                <a:spcPts val="332"/>
              </a:spcBef>
            </a:pPr>
            <a:r>
              <a:rPr lang="ru-RU" sz="2400" b="1" i="1" dirty="0"/>
              <a:t>Архитектура фон Неймана</a:t>
            </a:r>
            <a:r>
              <a:rPr lang="ru-RU" sz="2400" dirty="0"/>
              <a:t> – предполагает хранение программ и данных в общей памяти.</a:t>
            </a:r>
          </a:p>
          <a:p>
            <a:pPr>
              <a:spcBef>
                <a:spcPts val="332"/>
              </a:spcBef>
            </a:pPr>
            <a:r>
              <a:rPr lang="ru-RU" sz="2400" dirty="0"/>
              <a:t>Наиболее характерна для процессоров, ориентированных на использование в компьютерах. </a:t>
            </a:r>
          </a:p>
          <a:p>
            <a:pPr>
              <a:spcBef>
                <a:spcPts val="332"/>
              </a:spcBef>
            </a:pPr>
            <a:r>
              <a:rPr lang="ru-RU" sz="2400" dirty="0"/>
              <a:t>Примером могут служить микропроцессоры семейства х86. </a:t>
            </a:r>
          </a:p>
          <a:p>
            <a:pPr>
              <a:spcBef>
                <a:spcPts val="332"/>
              </a:spcBef>
            </a:pPr>
            <a:endParaRPr lang="ru-RU" sz="1800" dirty="0"/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823345"/>
            <a:ext cx="396611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37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51570"/>
            <a:ext cx="8363272" cy="634082"/>
          </a:xfrm>
        </p:spPr>
        <p:txBody>
          <a:bodyPr>
            <a:noAutofit/>
          </a:bodyPr>
          <a:lstStyle/>
          <a:p>
            <a:pPr lvl="2" algn="ctr"/>
            <a:r>
              <a:rPr lang="ru-RU" sz="2500" b="1" dirty="0"/>
              <a:t>Особенности гарвардской архитектуры - отдельной памяти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7260" y="955651"/>
            <a:ext cx="8136904" cy="5112568"/>
          </a:xfrm>
        </p:spPr>
        <p:txBody>
          <a:bodyPr>
            <a:noAutofit/>
          </a:bodyPr>
          <a:lstStyle/>
          <a:p>
            <a:r>
              <a:rPr lang="ru-RU" sz="2000" b="1" dirty="0"/>
              <a:t>сокращает длину </a:t>
            </a:r>
            <a:r>
              <a:rPr lang="ru-RU" sz="2000" b="1" i="1" dirty="0"/>
              <a:t>команд</a:t>
            </a:r>
            <a:r>
              <a:rPr lang="ru-RU" sz="2000" b="1" dirty="0"/>
              <a:t> </a:t>
            </a:r>
          </a:p>
          <a:p>
            <a:r>
              <a:rPr lang="ru-RU" sz="2000" b="1" dirty="0"/>
              <a:t>ускоряет поиска информации в </a:t>
            </a:r>
            <a:r>
              <a:rPr lang="ru-RU" sz="2000" b="1" i="1" dirty="0"/>
              <a:t>памяти данных</a:t>
            </a:r>
            <a:r>
              <a:rPr lang="ru-RU" sz="2000" b="1" dirty="0"/>
              <a:t>. </a:t>
            </a:r>
          </a:p>
          <a:p>
            <a:pPr lvl="1"/>
            <a:r>
              <a:rPr lang="ru-RU" sz="1600" dirty="0"/>
              <a:t>Использование единого адресного пространства приводит к увеличению формата </a:t>
            </a:r>
            <a:r>
              <a:rPr lang="ru-RU" sz="1600" i="1" dirty="0"/>
              <a:t>команд</a:t>
            </a:r>
            <a:r>
              <a:rPr lang="ru-RU" sz="1600" dirty="0"/>
              <a:t> за счет увеличения числа разрядов для адресации операндов. </a:t>
            </a:r>
          </a:p>
          <a:p>
            <a:r>
              <a:rPr lang="ru-RU" sz="2000" b="1" dirty="0"/>
              <a:t>более высокая скорость выполнения программы </a:t>
            </a:r>
            <a:endParaRPr lang="ru-RU" sz="2000" dirty="0"/>
          </a:p>
          <a:p>
            <a:r>
              <a:rPr lang="ru-RU" sz="2000" b="1" dirty="0"/>
              <a:t>возможность параллельных операций. </a:t>
            </a:r>
          </a:p>
          <a:p>
            <a:pPr lvl="1"/>
            <a:r>
              <a:rPr lang="ru-RU" sz="1600" b="1" dirty="0"/>
              <a:t>Выборка</a:t>
            </a:r>
            <a:r>
              <a:rPr lang="ru-RU" sz="1600" dirty="0"/>
              <a:t> </a:t>
            </a:r>
            <a:r>
              <a:rPr lang="ru-RU" sz="1600" b="1" dirty="0"/>
              <a:t>следующей</a:t>
            </a:r>
            <a:r>
              <a:rPr lang="ru-RU" sz="1600" dirty="0"/>
              <a:t> </a:t>
            </a:r>
            <a:r>
              <a:rPr lang="ru-RU" sz="1600" b="1" dirty="0"/>
              <a:t>команды может происходить одновременно с выполнением предыдущей</a:t>
            </a:r>
            <a:r>
              <a:rPr lang="ru-RU" sz="1600" dirty="0"/>
              <a:t>, и нет необходимости останавливать процессор на время выборки команды. </a:t>
            </a:r>
          </a:p>
          <a:p>
            <a:r>
              <a:rPr lang="ru-RU" sz="2000" u="sng" dirty="0"/>
              <a:t>выполнение различных команд за одинаковое число тактов, что дает возможность более просто определить время выполнения циклов и критичных участков программы. </a:t>
            </a:r>
            <a:endParaRPr lang="ru-RU" sz="2000" dirty="0"/>
          </a:p>
          <a:p>
            <a:r>
              <a:rPr lang="ru-RU" sz="2000" dirty="0"/>
              <a:t>Большинство производителей современных микроконтроллеров используют гарвардскую архитектуру. 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studfiles.net/html/1334/253/html_6NY9r8TivF.V4FA/img-RNO8iZ.png">
            <a:extLst>
              <a:ext uri="{FF2B5EF4-FFF2-40B4-BE49-F238E27FC236}">
                <a16:creationId xmlns:a16="http://schemas.microsoft.com/office/drawing/2014/main" id="{AC45E863-4858-4F79-84EC-653D2403F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" t="5208" r="42175" b="6241"/>
          <a:stretch/>
        </p:blipFill>
        <p:spPr bwMode="auto">
          <a:xfrm>
            <a:off x="4932040" y="5190124"/>
            <a:ext cx="2304256" cy="142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1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6493"/>
            <a:ext cx="8229600" cy="634082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Особенности архитектуры Фон-Неймана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3548" y="790575"/>
            <a:ext cx="8136904" cy="5806777"/>
          </a:xfrm>
        </p:spPr>
        <p:txBody>
          <a:bodyPr>
            <a:noAutofit/>
          </a:bodyPr>
          <a:lstStyle/>
          <a:p>
            <a:pPr>
              <a:spcBef>
                <a:spcPts val="320"/>
              </a:spcBef>
            </a:pPr>
            <a:r>
              <a:rPr lang="ru-RU" sz="2000" b="1" dirty="0"/>
              <a:t>Упрощение устройства процессора</a:t>
            </a:r>
            <a:r>
              <a:rPr lang="ru-RU" sz="2000" dirty="0"/>
              <a:t>,-обращение к одной общей памяти. </a:t>
            </a:r>
          </a:p>
          <a:p>
            <a:pPr>
              <a:spcBef>
                <a:spcPts val="320"/>
              </a:spcBef>
            </a:pPr>
            <a:r>
              <a:rPr lang="ru-RU" sz="2000" b="1" dirty="0"/>
              <a:t>оперативное перераспределение ресурсов между областями программ и данных</a:t>
            </a:r>
            <a:r>
              <a:rPr lang="ru-RU" sz="2000" dirty="0"/>
              <a:t>, что повышает гибкость системы. </a:t>
            </a:r>
          </a:p>
          <a:p>
            <a:pPr>
              <a:spcBef>
                <a:spcPts val="320"/>
              </a:spcBef>
            </a:pPr>
            <a:r>
              <a:rPr lang="ru-RU" sz="2000" b="1" dirty="0"/>
              <a:t>Архитектура последовательная</a:t>
            </a:r>
            <a:r>
              <a:rPr lang="ru-RU" sz="2000" dirty="0"/>
              <a:t>.</a:t>
            </a:r>
          </a:p>
          <a:p>
            <a:pPr lvl="1">
              <a:spcBef>
                <a:spcPts val="320"/>
              </a:spcBef>
            </a:pPr>
            <a:r>
              <a:rPr lang="ru-RU" sz="1800" dirty="0"/>
              <a:t>Выполняемые действия определяются блоком управления и АЛУ. Центральный процессор выбирает и исполняет команды из памяти последовательно, адрес очередной команды задается «счетчиком адреса» в блоке управления.</a:t>
            </a:r>
          </a:p>
          <a:p>
            <a:pPr lvl="1"/>
            <a:r>
              <a:rPr lang="ru-RU" sz="2000" dirty="0"/>
              <a:t>Часто в процессоры встроены </a:t>
            </a:r>
            <a:r>
              <a:rPr lang="ru-RU" sz="2000" b="1" dirty="0"/>
              <a:t>сопроцессоры</a:t>
            </a:r>
            <a:r>
              <a:rPr lang="ru-RU" sz="2000" dirty="0"/>
              <a:t>, имеющие преимущества при решении определённого рода задач (например, для операций с плавающей запятой). </a:t>
            </a:r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 descr="https://sites.google.com/site/computerarchiteture/_/rsrc/1480950840796/razdel-2-osnovnye-komponenty-evm/2-1-processor-alu-uu-kontrollery/11.%20%D1%81%D1%85%D0%B5%D0%BC%D0%B0jpg.jpg?height=134&amp;width=4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623291"/>
            <a:ext cx="5256584" cy="16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051720" y="6180247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Блок-схема архитектуры центрального 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1737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ru-RU" dirty="0"/>
              <a:t>Последовательные системы с гибкой логикой – процессоры, ЭВМ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Аппаратные средства телекоммуникационных систем.</a:t>
            </a:r>
          </a:p>
          <a:p>
            <a:r>
              <a:rPr lang="ru-RU" b="1" dirty="0"/>
              <a:t>Основные понятия и определения архитектуры вычислительной техники.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25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ru-RU" dirty="0" smtClean="0"/>
              <a:t>Особенности архитектуры Процессорных устройств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Аппаратные средства телекоммуникационных систем.</a:t>
            </a:r>
          </a:p>
          <a:p>
            <a:r>
              <a:rPr lang="ru-RU" b="1" dirty="0"/>
              <a:t>Основные понятия и определения архитектуры вычислительной техники.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37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/>
              <a:t>Магистральная организация процессов.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820366"/>
            <a:ext cx="8100900" cy="5616624"/>
          </a:xfrm>
        </p:spPr>
        <p:txBody>
          <a:bodyPr>
            <a:noAutofit/>
          </a:bodyPr>
          <a:lstStyle/>
          <a:p>
            <a:r>
              <a:rPr lang="ru-RU" sz="1800" b="1" dirty="0"/>
              <a:t>Магистраль или шина (</a:t>
            </a:r>
            <a:r>
              <a:rPr lang="ru-RU" sz="1800" b="1" dirty="0" err="1"/>
              <a:t>Bus</a:t>
            </a:r>
            <a:r>
              <a:rPr lang="ru-RU" sz="1800" b="1" dirty="0"/>
              <a:t>)</a:t>
            </a:r>
            <a:r>
              <a:rPr lang="ru-RU" sz="1800" dirty="0"/>
              <a:t> – группа линий передачи информации, объединенных общей функцией.</a:t>
            </a:r>
          </a:p>
          <a:p>
            <a:r>
              <a:rPr lang="ru-RU" sz="1800" b="1" dirty="0"/>
              <a:t>В общем случае у процессору требуется 3 шины – шина адреса, шина данных и шина управления. </a:t>
            </a:r>
          </a:p>
          <a:p>
            <a:r>
              <a:rPr lang="ru-RU" sz="1800" dirty="0"/>
              <a:t>Для снижения общего количества линий связи магистрали </a:t>
            </a:r>
            <a:r>
              <a:rPr lang="ru-RU" sz="1800" b="1" dirty="0"/>
              <a:t>часто применяется</a:t>
            </a:r>
            <a:r>
              <a:rPr lang="ru-RU" sz="1800" dirty="0"/>
              <a:t> </a:t>
            </a:r>
            <a:r>
              <a:rPr lang="ru-RU" sz="1800" b="1" i="1" dirty="0"/>
              <a:t>мультиплексирование</a:t>
            </a:r>
            <a:r>
              <a:rPr lang="ru-RU" sz="1800" dirty="0"/>
              <a:t>  </a:t>
            </a:r>
            <a:r>
              <a:rPr lang="ru-RU" sz="1800" i="1" dirty="0"/>
              <a:t>шин адреса</a:t>
            </a:r>
            <a:r>
              <a:rPr lang="ru-RU" sz="1800" dirty="0"/>
              <a:t> и </a:t>
            </a:r>
            <a:r>
              <a:rPr lang="ru-RU" sz="1800" i="1" dirty="0"/>
              <a:t>данных</a:t>
            </a:r>
            <a:r>
              <a:rPr lang="ru-RU" sz="1800" dirty="0"/>
              <a:t> в разные моменты времени. Для фиксации этих моментов (стробирования) служат специальные сигналы на </a:t>
            </a:r>
            <a:r>
              <a:rPr lang="ru-RU" sz="1800" i="1" dirty="0"/>
              <a:t>шине управления</a:t>
            </a:r>
            <a:r>
              <a:rPr lang="ru-RU" sz="1800" dirty="0"/>
              <a:t>. </a:t>
            </a:r>
          </a:p>
          <a:p>
            <a:r>
              <a:rPr lang="ru-RU" sz="1800" b="1" i="1" dirty="0"/>
              <a:t>Шина управления (инструкций)</a:t>
            </a:r>
            <a:r>
              <a:rPr lang="ru-RU" sz="1800" dirty="0"/>
              <a:t> — это вспомогательная шина по которой передаются </a:t>
            </a:r>
            <a:r>
              <a:rPr lang="ru-RU" sz="1800" b="1" dirty="0"/>
              <a:t>управляющие и служебные сигналы</a:t>
            </a:r>
            <a:r>
              <a:rPr lang="ru-RU" sz="1800" dirty="0"/>
              <a:t>. Также сигналы с </a:t>
            </a:r>
            <a:r>
              <a:rPr lang="ru-RU" sz="1800" b="1" dirty="0"/>
              <a:t>внешних и внутренних источников</a:t>
            </a:r>
            <a:r>
              <a:rPr lang="ru-RU" sz="1800" dirty="0"/>
              <a:t>. </a:t>
            </a:r>
          </a:p>
          <a:p>
            <a:r>
              <a:rPr lang="ru-RU" sz="1800" b="1" i="1" dirty="0"/>
              <a:t>Основные функции шины управления  - вызов прерываний. </a:t>
            </a:r>
          </a:p>
          <a:p>
            <a:r>
              <a:rPr lang="ru-RU" sz="1600" dirty="0"/>
              <a:t>На пример, в момент ввода с клавиатуры или достижение определенного значения внутреннего таймера. Предполагается выполнение определённых действий по сигналам прерываний.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 descr="https://sites.google.com/site/computerarchiteture/_/rsrc/1480950840796/razdel-2-osnovnye-komponenty-evm/2-1-processor-alu-uu-kontrollery/11.%20%D1%81%D1%85%D0%B5%D0%BC%D0%B0jpg.jpg?height=134&amp;width=4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301208"/>
            <a:ext cx="4755604" cy="1340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07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6493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Кэш память.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3548" y="692696"/>
            <a:ext cx="8136904" cy="5688632"/>
          </a:xfrm>
        </p:spPr>
        <p:txBody>
          <a:bodyPr>
            <a:noAutofit/>
          </a:bodyPr>
          <a:lstStyle/>
          <a:p>
            <a:r>
              <a:rPr lang="ru-RU" sz="2000" dirty="0"/>
              <a:t>Внутри центрального процессора находится быстрая память небольшого объема для хранения промежуточных результатов и некоторых команд управления – </a:t>
            </a:r>
            <a:r>
              <a:rPr lang="ru-RU" sz="2000" b="1" dirty="0"/>
              <a:t>КЭШ память</a:t>
            </a:r>
            <a:r>
              <a:rPr lang="ru-RU" sz="2000" dirty="0"/>
              <a:t>. </a:t>
            </a:r>
          </a:p>
          <a:p>
            <a:r>
              <a:rPr lang="ru-RU" sz="2000" dirty="0"/>
              <a:t>Кэш может быть многоуровневый. </a:t>
            </a:r>
          </a:p>
          <a:p>
            <a:pPr lvl="1"/>
            <a:r>
              <a:rPr lang="ru-RU" sz="1600" dirty="0"/>
              <a:t>Часто двухуровневый, для хранения команд и отдельно для хранения данных или трех уровневой с дополнительным уровнем для работы между ядрами.</a:t>
            </a:r>
          </a:p>
          <a:p>
            <a:r>
              <a:rPr lang="ru-RU" sz="2000" dirty="0"/>
              <a:t>Операции чтения и записи с регистрами выполняются очень быстро, поскольку они находятся внутри центрального процессора. </a:t>
            </a:r>
          </a:p>
          <a:p>
            <a:r>
              <a:rPr lang="ru-RU" sz="2000" dirty="0"/>
              <a:t>Кэш-память позволяет держать наиболее часто используемые слова внутри центрального процессора и избегать (медленных) обращений к основной памяти.</a:t>
            </a:r>
          </a:p>
          <a:p>
            <a:pPr lvl="1"/>
            <a:r>
              <a:rPr lang="ru-RU" sz="1800" dirty="0"/>
              <a:t>скорость работы процессора выше скорости операции обращения к памяти и получения от туда данных.</a:t>
            </a:r>
          </a:p>
          <a:p>
            <a:pPr lvl="1"/>
            <a:r>
              <a:rPr lang="ru-RU" sz="1800" dirty="0"/>
              <a:t>За работу Кэш память отвечает специальный контроллер внутри процессора.</a:t>
            </a:r>
          </a:p>
          <a:p>
            <a:endParaRPr lang="ru-RU" sz="20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40" y="5373216"/>
            <a:ext cx="6382519" cy="125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5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6493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3200" b="1" dirty="0"/>
              <a:t>Регистровая память.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5"/>
            <a:ext cx="8712968" cy="3410243"/>
          </a:xfrm>
        </p:spPr>
        <p:txBody>
          <a:bodyPr>
            <a:noAutofit/>
          </a:bodyPr>
          <a:lstStyle/>
          <a:p>
            <a:r>
              <a:rPr lang="ru-RU" sz="2000" dirty="0"/>
              <a:t>Набор регистров - отвечают за настройки процессора, контроль его текущего состояния и хранение операндов для работы с ними. Например:</a:t>
            </a:r>
          </a:p>
          <a:p>
            <a:pPr lvl="1"/>
            <a:r>
              <a:rPr lang="ru-RU" sz="1800" dirty="0"/>
              <a:t>Регистр со значением конца диапазона памяти для команд (сегмент команд),</a:t>
            </a:r>
          </a:p>
          <a:p>
            <a:pPr lvl="1"/>
            <a:r>
              <a:rPr lang="ru-RU" sz="1800" dirty="0"/>
              <a:t>Регистр нахождения процессора в прерывании (регистр флагов)</a:t>
            </a:r>
          </a:p>
          <a:p>
            <a:pPr lvl="1"/>
            <a:r>
              <a:rPr lang="ru-RU" sz="1800" b="1" dirty="0"/>
              <a:t>счетчик команд</a:t>
            </a:r>
            <a:r>
              <a:rPr lang="ru-RU" sz="1800" dirty="0"/>
              <a:t>, - какая по счету последовательная команда должна быть выполнена в настоящее время. </a:t>
            </a:r>
          </a:p>
          <a:p>
            <a:pPr lvl="1"/>
            <a:r>
              <a:rPr lang="ru-RU" sz="1800" dirty="0"/>
              <a:t>Регистр со значениями данных для текущей операции (регистры данных) и результата работы АЛУ (аккумулятор)</a:t>
            </a:r>
            <a:endParaRPr lang="en-US" sz="1800" dirty="0"/>
          </a:p>
          <a:p>
            <a:pPr lvl="1"/>
            <a:r>
              <a:rPr lang="ru-RU" sz="1800" dirty="0"/>
              <a:t>Специальные регистры указатели для работы со строками</a:t>
            </a:r>
          </a:p>
          <a:p>
            <a:endParaRPr lang="ru-RU" sz="20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D108120-C334-4084-A456-D3BA12F1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9" y="4200824"/>
            <a:ext cx="8122371" cy="2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2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Функции устройство управления (УУ)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790575"/>
            <a:ext cx="8100900" cy="5616624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формирование адрес команды, которая должна быть выполнена </a:t>
            </a:r>
          </a:p>
          <a:p>
            <a:pPr lvl="0"/>
            <a:r>
              <a:rPr lang="ru-RU" sz="2000" dirty="0"/>
              <a:t>Подача сигнала на чтение/запись содержимого ячейки запоминающего устройства (ЗУ).</a:t>
            </a:r>
          </a:p>
          <a:p>
            <a:pPr lvl="0"/>
            <a:r>
              <a:rPr lang="ru-RU" sz="2000" dirty="0"/>
              <a:t>формирование адресов операндов и управляющие сигналы для их чтения из ЗУ и передачи в арифметико-логическое устройство (АЛУ). </a:t>
            </a:r>
          </a:p>
          <a:p>
            <a:pPr lvl="0"/>
            <a:r>
              <a:rPr lang="ru-RU" sz="2000" dirty="0"/>
              <a:t>Формирование признаков результата (знак, наличие переполнения, признак нуля и так далее) записываются во флаги. </a:t>
            </a:r>
          </a:p>
          <a:p>
            <a:pPr lvl="1"/>
            <a:r>
              <a:rPr lang="ru-RU" sz="2000" dirty="0"/>
              <a:t>Эта информация может использоваться при выполнении следующих команд программы, например команд условного перехода.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9" y="4200824"/>
            <a:ext cx="8122371" cy="2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1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Арифметико-логическое устройство </a:t>
            </a:r>
            <a:r>
              <a:rPr lang="en-US" sz="2800" b="1" dirty="0"/>
              <a:t>(ALU)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908720"/>
            <a:ext cx="8100900" cy="5616624"/>
          </a:xfrm>
        </p:spPr>
        <p:txBody>
          <a:bodyPr>
            <a:noAutofit/>
          </a:bodyPr>
          <a:lstStyle/>
          <a:p>
            <a:r>
              <a:rPr lang="ru-RU" sz="1800" dirty="0"/>
              <a:t>АЛУ объединяет арифметические и логические операции.</a:t>
            </a:r>
          </a:p>
          <a:p>
            <a:pPr lvl="1"/>
            <a:r>
              <a:rPr lang="ru-RU" sz="1400" dirty="0"/>
              <a:t>Например, сложение, вычитание, сравнение величин, операции «И» и «ИЛИ».</a:t>
            </a:r>
          </a:p>
          <a:p>
            <a:r>
              <a:rPr lang="ru-RU" sz="1800" dirty="0"/>
              <a:t>Имеет два регистра операндов</a:t>
            </a:r>
            <a:endParaRPr lang="en-US" sz="1800" dirty="0"/>
          </a:p>
          <a:p>
            <a:r>
              <a:rPr lang="ru-RU" sz="1800" dirty="0"/>
              <a:t>Результат работы АЛУ может быть подан на шины данных или обратно в АЛУ</a:t>
            </a:r>
          </a:p>
          <a:p>
            <a:r>
              <a:rPr lang="ru-RU" sz="1800" dirty="0"/>
              <a:t>АЛУ имеет ряд флаг, соответствующих определённым событиям, например переполнению.</a:t>
            </a:r>
          </a:p>
          <a:p>
            <a:r>
              <a:rPr lang="ru-RU" sz="1800" dirty="0"/>
              <a:t>Часто к АЛУ добавляют сопроцессор для работы с числами с плавающей запятой </a:t>
            </a:r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https://studfiles.net/html/1334/288/html_8AEcSwMmHn.jrIk/img-wR7IhB.png">
            <a:extLst>
              <a:ext uri="{FF2B5EF4-FFF2-40B4-BE49-F238E27FC236}">
                <a16:creationId xmlns:a16="http://schemas.microsoft.com/office/drawing/2014/main" id="{159B1494-FCEB-4D12-8575-28ED00EE0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44" y="4262292"/>
            <a:ext cx="3929541" cy="180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f.ppt-online.org/files1/slide/y/Yingfka1XSA3KzwBZrRyNuQ7E2DGJsdvhWICmx/slide-4.jpg">
            <a:extLst>
              <a:ext uri="{FF2B5EF4-FFF2-40B4-BE49-F238E27FC236}">
                <a16:creationId xmlns:a16="http://schemas.microsoft.com/office/drawing/2014/main" id="{7BD47068-5C5F-441F-95F1-823EA1C75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15593" r="-1460" b="11312"/>
          <a:stretch/>
        </p:blipFill>
        <p:spPr bwMode="auto">
          <a:xfrm>
            <a:off x="107504" y="3980717"/>
            <a:ext cx="493204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3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ru-RU" dirty="0" smtClean="0"/>
              <a:t>Типы наборов команд процессоров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Аппаратные средства телекоммуникационных систем.</a:t>
            </a:r>
          </a:p>
          <a:p>
            <a:r>
              <a:rPr lang="ru-RU" b="1" dirty="0"/>
              <a:t>Основные понятия и определения архитектуры вычислительной техники.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37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91468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Организация наборов команд процессоров</a:t>
            </a:r>
            <a:r>
              <a:rPr lang="ru-RU" sz="2800" dirty="0"/>
              <a:t>.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900" y="980728"/>
            <a:ext cx="81009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i="1" dirty="0"/>
              <a:t>Программа</a:t>
            </a:r>
            <a:r>
              <a:rPr lang="ru-RU" sz="2000" dirty="0"/>
              <a:t> размещена в памяти команд (ПК). </a:t>
            </a:r>
          </a:p>
          <a:p>
            <a:pPr marL="0" indent="0">
              <a:buNone/>
            </a:pPr>
            <a:r>
              <a:rPr lang="ru-RU" sz="2000" dirty="0"/>
              <a:t>После запуска устройство  управления (УУ) начинает выполнять три действия: </a:t>
            </a:r>
          </a:p>
          <a:p>
            <a:pPr marL="400050" lvl="1" indent="0">
              <a:buNone/>
            </a:pPr>
            <a:r>
              <a:rPr lang="ru-RU" sz="1800" dirty="0"/>
              <a:t>1</a:t>
            </a:r>
            <a:r>
              <a:rPr lang="ru-RU" sz="2400" dirty="0"/>
              <a:t>) последовательную выборку команды из памяти команд; </a:t>
            </a:r>
          </a:p>
          <a:p>
            <a:pPr marL="400050" lvl="1" indent="0">
              <a:buNone/>
            </a:pPr>
            <a:r>
              <a:rPr lang="ru-RU" sz="2400" dirty="0"/>
              <a:t>2) декодирование (интерпретацию) кода команды;</a:t>
            </a:r>
          </a:p>
          <a:p>
            <a:pPr marL="400050" lvl="1" indent="0">
              <a:buNone/>
            </a:pPr>
            <a:r>
              <a:rPr lang="ru-RU" sz="2400" dirty="0"/>
              <a:t>3) выполнение операции, соответствующей команде в устройстве обработки (ОУ). </a:t>
            </a:r>
          </a:p>
          <a:p>
            <a:r>
              <a:rPr lang="ru-RU" sz="1800" b="1" i="1" dirty="0"/>
              <a:t>Команда или инструкция</a:t>
            </a:r>
            <a:r>
              <a:rPr lang="ru-RU" sz="1800" i="1" dirty="0"/>
              <a:t> </a:t>
            </a:r>
            <a:r>
              <a:rPr lang="ru-RU" sz="1800" dirty="0"/>
              <a:t>(</a:t>
            </a:r>
            <a:r>
              <a:rPr lang="ru-RU" sz="1800" dirty="0" err="1"/>
              <a:t>Command</a:t>
            </a:r>
            <a:r>
              <a:rPr lang="ru-RU" sz="1800" dirty="0"/>
              <a:t>, </a:t>
            </a:r>
            <a:r>
              <a:rPr lang="ru-RU" sz="1800" dirty="0" err="1"/>
              <a:t>Instruction</a:t>
            </a:r>
            <a:r>
              <a:rPr lang="ru-RU" sz="1800" dirty="0"/>
              <a:t>) – двоичный код, служащий для настройки программно-управляемого устройства на выполнение заданной операции.</a:t>
            </a:r>
          </a:p>
          <a:p>
            <a:r>
              <a:rPr lang="ru-RU" sz="1800" b="1" i="1" dirty="0"/>
              <a:t>Система команд </a:t>
            </a:r>
            <a:r>
              <a:rPr lang="ru-RU" sz="1800" dirty="0"/>
              <a:t>(</a:t>
            </a:r>
            <a:r>
              <a:rPr lang="ru-RU" sz="1800" dirty="0" err="1"/>
              <a:t>Command</a:t>
            </a:r>
            <a:r>
              <a:rPr lang="ru-RU" sz="1800" dirty="0"/>
              <a:t> </a:t>
            </a:r>
            <a:r>
              <a:rPr lang="ru-RU" sz="1800" dirty="0" err="1"/>
              <a:t>set</a:t>
            </a:r>
            <a:r>
              <a:rPr lang="ru-RU" sz="1800" dirty="0"/>
              <a:t>) – совокупность всех команд, допустимых для данного программного управляемого устройства.</a:t>
            </a:r>
          </a:p>
          <a:p>
            <a:r>
              <a:rPr lang="ru-RU" sz="1800" b="1" i="1" dirty="0"/>
              <a:t>Программа</a:t>
            </a:r>
            <a:r>
              <a:rPr lang="ru-RU" sz="1800" i="1" dirty="0"/>
              <a:t> </a:t>
            </a:r>
            <a:r>
              <a:rPr lang="ru-RU" sz="1800" dirty="0"/>
              <a:t>(</a:t>
            </a:r>
            <a:r>
              <a:rPr lang="ru-RU" sz="1800" dirty="0" err="1"/>
              <a:t>Program</a:t>
            </a:r>
            <a:r>
              <a:rPr lang="ru-RU" sz="1800" dirty="0"/>
              <a:t>) – последовательность инструкций (команд) и логических условий, реализующих заданный алгоритм.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91468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Организация наборов команд процессоров</a:t>
            </a:r>
            <a:r>
              <a:rPr lang="ru-RU" sz="2800" dirty="0"/>
              <a:t>.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900" y="908720"/>
            <a:ext cx="8100900" cy="5472608"/>
          </a:xfrm>
        </p:spPr>
        <p:txBody>
          <a:bodyPr>
            <a:noAutofit/>
          </a:bodyPr>
          <a:lstStyle/>
          <a:p>
            <a:r>
              <a:rPr lang="ru-RU" sz="2000" b="1" i="1" dirty="0"/>
              <a:t>Система команд </a:t>
            </a:r>
            <a:r>
              <a:rPr lang="ru-RU" sz="2000" dirty="0"/>
              <a:t>(</a:t>
            </a:r>
            <a:r>
              <a:rPr lang="ru-RU" sz="2000" dirty="0" err="1"/>
              <a:t>Command</a:t>
            </a:r>
            <a:r>
              <a:rPr lang="ru-RU" sz="2000" dirty="0"/>
              <a:t> </a:t>
            </a:r>
            <a:r>
              <a:rPr lang="ru-RU" sz="2000" dirty="0" err="1"/>
              <a:t>set</a:t>
            </a:r>
            <a:r>
              <a:rPr lang="ru-RU" sz="2000" dirty="0"/>
              <a:t>) – совокупность всех команд, допустимых для данного программного управляемого устройства.</a:t>
            </a:r>
          </a:p>
          <a:p>
            <a:r>
              <a:rPr lang="ru-RU" sz="2000" b="1" i="1" dirty="0"/>
              <a:t>Программа</a:t>
            </a:r>
            <a:r>
              <a:rPr lang="ru-RU" sz="2000" i="1" dirty="0"/>
              <a:t> </a:t>
            </a:r>
            <a:r>
              <a:rPr lang="ru-RU" sz="2000" dirty="0"/>
              <a:t>(</a:t>
            </a:r>
            <a:r>
              <a:rPr lang="ru-RU" sz="2000" dirty="0" err="1"/>
              <a:t>Program</a:t>
            </a:r>
            <a:r>
              <a:rPr lang="ru-RU" sz="2000" dirty="0"/>
              <a:t>) – последовательность инструкций (команд) и логических условий, реализующих заданный алгоритм</a:t>
            </a:r>
            <a:r>
              <a:rPr lang="ru-RU" sz="2100" dirty="0"/>
              <a:t>.</a:t>
            </a:r>
          </a:p>
          <a:p>
            <a:r>
              <a:rPr lang="ru-RU" sz="2100" b="1" dirty="0"/>
              <a:t>По типам команд процессоры делят на:</a:t>
            </a:r>
            <a:endParaRPr lang="ru-RU" sz="2100" dirty="0"/>
          </a:p>
          <a:p>
            <a:pPr lvl="1"/>
            <a:r>
              <a:rPr lang="en-US" sz="2100" b="1" i="1" dirty="0"/>
              <a:t>CISC</a:t>
            </a:r>
            <a:r>
              <a:rPr lang="en-US" sz="2100" dirty="0"/>
              <a:t> (Complex Instruction Set Computing) </a:t>
            </a:r>
            <a:r>
              <a:rPr lang="ru-RU" sz="2100" dirty="0"/>
              <a:t>с полным на</a:t>
            </a:r>
            <a:r>
              <a:rPr lang="en-US" sz="2100" dirty="0"/>
              <a:t>-</a:t>
            </a:r>
            <a:r>
              <a:rPr lang="ru-RU" sz="2100" dirty="0"/>
              <a:t>бором команд</a:t>
            </a:r>
            <a:r>
              <a:rPr lang="en-US" sz="2100" dirty="0"/>
              <a:t>; </a:t>
            </a:r>
            <a:endParaRPr lang="ru-RU" sz="2100" dirty="0"/>
          </a:p>
          <a:p>
            <a:pPr lvl="1"/>
            <a:r>
              <a:rPr lang="en-US" sz="2100" b="1" i="1" dirty="0"/>
              <a:t>RISC</a:t>
            </a:r>
            <a:r>
              <a:rPr lang="en-US" sz="2100" dirty="0"/>
              <a:t> (Reduced Instruction Set Computing) </a:t>
            </a:r>
            <a:r>
              <a:rPr lang="ru-RU" sz="2100" dirty="0"/>
              <a:t>с сокращенным набором команд</a:t>
            </a:r>
            <a:r>
              <a:rPr lang="en-US" sz="2100" dirty="0"/>
              <a:t>; </a:t>
            </a:r>
            <a:endParaRPr lang="ru-RU" sz="2100" dirty="0"/>
          </a:p>
          <a:p>
            <a:pPr lvl="1"/>
            <a:r>
              <a:rPr lang="en-US" sz="2100" b="1" i="1" dirty="0"/>
              <a:t>MISC</a:t>
            </a:r>
            <a:r>
              <a:rPr lang="ru-RU" sz="2100" dirty="0"/>
              <a:t> (</a:t>
            </a:r>
            <a:r>
              <a:rPr lang="ru-RU" sz="2100" dirty="0" err="1"/>
              <a:t>Minimal</a:t>
            </a:r>
            <a:r>
              <a:rPr lang="ru-RU" sz="2100" dirty="0"/>
              <a:t> </a:t>
            </a:r>
            <a:r>
              <a:rPr lang="ru-RU" sz="2100" dirty="0" err="1"/>
              <a:t>Instruction</a:t>
            </a:r>
            <a:r>
              <a:rPr lang="ru-RU" sz="2100" dirty="0"/>
              <a:t> </a:t>
            </a:r>
            <a:r>
              <a:rPr lang="ru-RU" sz="2100" dirty="0" err="1"/>
              <a:t>Set</a:t>
            </a:r>
            <a:r>
              <a:rPr lang="ru-RU" sz="2100" dirty="0"/>
              <a:t> </a:t>
            </a:r>
            <a:r>
              <a:rPr lang="ru-RU" sz="2100" dirty="0" err="1"/>
              <a:t>Computer</a:t>
            </a:r>
            <a:r>
              <a:rPr lang="ru-RU" sz="2100" dirty="0"/>
              <a:t>) с минимальным набором команд;</a:t>
            </a:r>
          </a:p>
          <a:p>
            <a:pPr lvl="1"/>
            <a:r>
              <a:rPr lang="en-US" sz="2100" b="1" i="1" dirty="0"/>
              <a:t>VLIW</a:t>
            </a:r>
            <a:r>
              <a:rPr lang="ru-RU" sz="2100" b="1" i="1" dirty="0"/>
              <a:t> (</a:t>
            </a:r>
            <a:r>
              <a:rPr lang="ru-RU" sz="2100" dirty="0" err="1"/>
              <a:t>Very</a:t>
            </a:r>
            <a:r>
              <a:rPr lang="ru-RU" sz="2100" dirty="0"/>
              <a:t> </a:t>
            </a:r>
            <a:r>
              <a:rPr lang="ru-RU" sz="2100" dirty="0" err="1"/>
              <a:t>Long</a:t>
            </a:r>
            <a:r>
              <a:rPr lang="ru-RU" sz="2100" dirty="0"/>
              <a:t> </a:t>
            </a:r>
            <a:r>
              <a:rPr lang="ru-RU" sz="2100" dirty="0" err="1"/>
              <a:t>Instruction</a:t>
            </a:r>
            <a:r>
              <a:rPr lang="ru-RU" sz="2100" dirty="0"/>
              <a:t> </a:t>
            </a:r>
            <a:r>
              <a:rPr lang="ru-RU" sz="2100" dirty="0" err="1"/>
              <a:t>Word</a:t>
            </a:r>
            <a:r>
              <a:rPr lang="ru-RU" sz="2100" dirty="0"/>
              <a:t>) (одна команда выполняется параллельно на нескольких процессорах).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100" b="1" dirty="0"/>
              <a:t>Процессоры с разными типами команд несовместимы</a:t>
            </a:r>
            <a:endParaRPr lang="ru-RU" sz="21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9"/>
            <a:ext cx="8229600" cy="647448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CI</a:t>
            </a:r>
            <a:r>
              <a:rPr lang="en-US" sz="2800" b="1" dirty="0"/>
              <a:t>S</a:t>
            </a:r>
            <a:r>
              <a:rPr lang="ru-RU" sz="2800" b="1" dirty="0"/>
              <a:t>C система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908717"/>
            <a:ext cx="8100900" cy="5616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CISC</a:t>
            </a:r>
            <a:r>
              <a:rPr lang="ru-RU" sz="1800" dirty="0"/>
              <a:t> (англ. </a:t>
            </a:r>
            <a:r>
              <a:rPr lang="ru-RU" sz="1800" dirty="0" err="1"/>
              <a:t>Complex</a:t>
            </a:r>
            <a:r>
              <a:rPr lang="ru-RU" sz="1800" dirty="0"/>
              <a:t> </a:t>
            </a:r>
            <a:r>
              <a:rPr lang="ru-RU" sz="1800" dirty="0" err="1"/>
              <a:t>Instruction</a:t>
            </a:r>
            <a:r>
              <a:rPr lang="ru-RU" sz="1800" dirty="0"/>
              <a:t> </a:t>
            </a:r>
            <a:r>
              <a:rPr lang="ru-RU" sz="1800" dirty="0" err="1"/>
              <a:t>Set</a:t>
            </a:r>
            <a:r>
              <a:rPr lang="ru-RU" sz="1800" dirty="0"/>
              <a:t> </a:t>
            </a:r>
            <a:r>
              <a:rPr lang="ru-RU" sz="1800" dirty="0" err="1"/>
              <a:t>Computer</a:t>
            </a:r>
            <a:r>
              <a:rPr lang="ru-RU" sz="1800" dirty="0"/>
              <a:t> — «компьютер с полным набором команд») – полная система команд, подразумевает, что все необходимые для машинного языка команды выполняются на аппаратном уровне.  </a:t>
            </a:r>
          </a:p>
          <a:p>
            <a:pPr marL="0" lvl="1" indent="0">
              <a:buNone/>
            </a:pPr>
            <a:r>
              <a:rPr lang="ru-RU" sz="1600" dirty="0"/>
              <a:t>Самый яркий пример CISC архитектуры — это x86 (он же IA-32) и x86_64 (он же AMD64).</a:t>
            </a:r>
          </a:p>
          <a:p>
            <a:r>
              <a:rPr lang="ru-RU" sz="1800" dirty="0"/>
              <a:t>нефиксированная  длина команд, </a:t>
            </a:r>
          </a:p>
          <a:p>
            <a:r>
              <a:rPr lang="ru-RU" sz="1800" dirty="0"/>
              <a:t>небольшое число регистров, многие из которых выполняют строго определенную функцию.</a:t>
            </a:r>
          </a:p>
          <a:p>
            <a:r>
              <a:rPr lang="ru-RU" sz="1800" dirty="0"/>
              <a:t>одна команда может быть заменена ей аналогичной, либо группой команд, выполняющих ту же функцию. </a:t>
            </a:r>
          </a:p>
          <a:p>
            <a:r>
              <a:rPr lang="en-US" sz="1800" dirty="0"/>
              <a:t>CISC </a:t>
            </a:r>
            <a:r>
              <a:rPr lang="ru-RU" sz="1800" dirty="0"/>
              <a:t>система команд исторически появилась первой, по этому большинство  процессоров </a:t>
            </a:r>
            <a:r>
              <a:rPr lang="en-US" sz="1800" dirty="0"/>
              <a:t>CISC</a:t>
            </a:r>
            <a:r>
              <a:rPr lang="ru-RU" sz="1800" dirty="0"/>
              <a:t>.</a:t>
            </a:r>
          </a:p>
          <a:p>
            <a:pPr lvl="1"/>
            <a:r>
              <a:rPr lang="ru-RU" sz="1800" i="1" dirty="0"/>
              <a:t>Процессоры </a:t>
            </a:r>
            <a:r>
              <a:rPr lang="ru-RU" sz="1800" i="1" dirty="0" err="1"/>
              <a:t>Intel</a:t>
            </a:r>
            <a:r>
              <a:rPr lang="ru-RU" sz="1800" i="1" dirty="0"/>
              <a:t>, начиная с процессора 486, содержат RISC-ядро, которое выполняет самые простые (и обычно самые распространенные) команды за один цикл тракта данных, а по обычной технологии CISC интерпретируются более сложные команды. В результате обычные команды выполняются быстро, а более сложные и редкие — медленно. </a:t>
            </a:r>
          </a:p>
          <a:p>
            <a:pPr lvl="1"/>
            <a:r>
              <a:rPr lang="ru-RU" sz="1800" i="1" dirty="0"/>
              <a:t>на выполнение даже самой короткой команды из системы CISC обычно тратится 4 такта.</a:t>
            </a:r>
          </a:p>
          <a:p>
            <a:pPr lvl="1"/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7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/>
              <a:t>Последовательные устройства гибкой логики. Понятие процессор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5328592"/>
          </a:xfrm>
        </p:spPr>
        <p:txBody>
          <a:bodyPr>
            <a:noAutofit/>
          </a:bodyPr>
          <a:lstStyle/>
          <a:p>
            <a:r>
              <a:rPr lang="ru-RU" sz="2000" b="1" i="1" dirty="0"/>
              <a:t>Процессор</a:t>
            </a:r>
            <a:r>
              <a:rPr lang="ru-RU" sz="2000" dirty="0"/>
              <a:t> – электронный блок либо интегральная схема (микропроцессор), исполняющая машинные инструкции (код программы), главная часть аппаратного обеспечения компьютера или программируемого логического контроллера.</a:t>
            </a:r>
          </a:p>
          <a:p>
            <a:pPr lvl="1"/>
            <a:r>
              <a:rPr lang="ru-RU" sz="2100" i="1" dirty="0"/>
              <a:t>Устройства типа процессор подчинены  т.н. </a:t>
            </a:r>
            <a:r>
              <a:rPr lang="ru-RU" sz="2100" b="1" i="1" dirty="0"/>
              <a:t>«принципу программного управления»</a:t>
            </a:r>
            <a:r>
              <a:rPr lang="ru-RU" sz="2100" i="1" dirty="0"/>
              <a:t>. </a:t>
            </a:r>
          </a:p>
          <a:p>
            <a:pPr lvl="2"/>
            <a:r>
              <a:rPr lang="ru-RU" sz="1700" i="1" dirty="0"/>
              <a:t>Процесс реализации функции в устройстве описывается в форме алгоритма, называемого </a:t>
            </a:r>
            <a:r>
              <a:rPr lang="ru-RU" sz="1700" b="1" i="1" dirty="0"/>
              <a:t>программой</a:t>
            </a:r>
            <a:r>
              <a:rPr lang="ru-RU" sz="1700" i="1" dirty="0"/>
              <a:t>. </a:t>
            </a:r>
            <a:endParaRPr lang="ru-RU" sz="1700" dirty="0"/>
          </a:p>
          <a:p>
            <a:endParaRPr lang="ru-RU" sz="2000" i="1" dirty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ÐÐ°ÑÑÐ¸Ð½ÐºÐ¸ Ð¿Ð¾ Ð·Ð°Ð¿ÑÐ¾ÑÑ Ð¿ÑÐ¾ÑÐµÑÑÐ¾Ñ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41" y="4365104"/>
            <a:ext cx="3731523" cy="178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013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9"/>
            <a:ext cx="8229600" cy="719448"/>
          </a:xfrm>
        </p:spPr>
        <p:txBody>
          <a:bodyPr>
            <a:noAutofit/>
          </a:bodyPr>
          <a:lstStyle/>
          <a:p>
            <a:pPr lvl="2" algn="ctr"/>
            <a:r>
              <a:rPr lang="en-US" sz="2800" b="1" dirty="0"/>
              <a:t>RISC</a:t>
            </a:r>
            <a:r>
              <a:rPr lang="ru-RU" sz="2800" b="1" dirty="0"/>
              <a:t> система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17"/>
            <a:ext cx="8568952" cy="5544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RISC</a:t>
            </a:r>
            <a:r>
              <a:rPr lang="ru-RU" sz="2000" dirty="0"/>
              <a:t> (англ. </a:t>
            </a:r>
            <a:r>
              <a:rPr lang="ru-RU" sz="2000" dirty="0" err="1"/>
              <a:t>Reduced</a:t>
            </a:r>
            <a:r>
              <a:rPr lang="ru-RU" sz="2000" dirty="0"/>
              <a:t> </a:t>
            </a:r>
            <a:r>
              <a:rPr lang="ru-RU" sz="2000" dirty="0" err="1"/>
              <a:t>Instruction</a:t>
            </a:r>
            <a:r>
              <a:rPr lang="ru-RU" sz="2000" dirty="0"/>
              <a:t> </a:t>
            </a:r>
            <a:r>
              <a:rPr lang="ru-RU" sz="2000" dirty="0" err="1"/>
              <a:t>Set</a:t>
            </a:r>
            <a:r>
              <a:rPr lang="ru-RU" sz="2000" dirty="0"/>
              <a:t> </a:t>
            </a:r>
            <a:r>
              <a:rPr lang="ru-RU" sz="2000" dirty="0" err="1"/>
              <a:t>Computer</a:t>
            </a:r>
            <a:r>
              <a:rPr lang="ru-RU" sz="2000" dirty="0"/>
              <a:t> — «компьютер с сокращённым набором команд») — архитектура процессора, в котором быстродействие увеличивается за счёт упрощения инструкций декодирование становится более простым, а время выполнения — меньшим. </a:t>
            </a:r>
            <a:r>
              <a:rPr lang="en-US" sz="2000" dirty="0"/>
              <a:t>	</a:t>
            </a:r>
            <a:endParaRPr lang="ru-RU" sz="2000" dirty="0"/>
          </a:p>
          <a:p>
            <a:pPr marL="400050" lvl="1" indent="0">
              <a:buNone/>
            </a:pPr>
            <a:r>
              <a:rPr lang="ru-RU" sz="1600" dirty="0"/>
              <a:t>Первые RISC-процессоры не имели даже инструкций умножения и  деления и не поддерживали работу с числами с плавающей запятой.</a:t>
            </a:r>
          </a:p>
          <a:p>
            <a:pPr marL="400050" lvl="1" indent="0">
              <a:buNone/>
            </a:pPr>
            <a:r>
              <a:rPr lang="ru-RU" sz="1600" dirty="0"/>
              <a:t>Примеры </a:t>
            </a:r>
            <a:r>
              <a:rPr lang="en-US" sz="1600" dirty="0"/>
              <a:t>RISC</a:t>
            </a:r>
            <a:r>
              <a:rPr lang="ru-RU" sz="1600" dirty="0"/>
              <a:t>-архитектур: </a:t>
            </a:r>
            <a:r>
              <a:rPr lang="en-US" sz="1600" dirty="0"/>
              <a:t>PowerPC</a:t>
            </a:r>
            <a:r>
              <a:rPr lang="ru-RU" sz="1600" dirty="0"/>
              <a:t>, серия архитектур </a:t>
            </a:r>
            <a:r>
              <a:rPr lang="en-US" sz="1600" dirty="0"/>
              <a:t>ARM</a:t>
            </a:r>
            <a:r>
              <a:rPr lang="ru-RU" sz="1600" dirty="0"/>
              <a:t> (</a:t>
            </a:r>
            <a:r>
              <a:rPr lang="en-US" sz="1600" dirty="0"/>
              <a:t>ARM</a:t>
            </a:r>
            <a:r>
              <a:rPr lang="ru-RU" sz="1600" dirty="0"/>
              <a:t>7, </a:t>
            </a:r>
            <a:r>
              <a:rPr lang="en-US" sz="1600" dirty="0"/>
              <a:t>ARM</a:t>
            </a:r>
            <a:r>
              <a:rPr lang="ru-RU" sz="1600" dirty="0"/>
              <a:t>9, </a:t>
            </a:r>
            <a:r>
              <a:rPr lang="en-US" sz="1600" dirty="0"/>
              <a:t>ARM</a:t>
            </a:r>
            <a:r>
              <a:rPr lang="ru-RU" sz="1600" dirty="0"/>
              <a:t>11, </a:t>
            </a:r>
            <a:r>
              <a:rPr lang="en-US" sz="1600" dirty="0"/>
              <a:t>Cortex</a:t>
            </a:r>
            <a:r>
              <a:rPr lang="ru-RU" sz="1600" dirty="0"/>
              <a:t>).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архитектура имеет постоянную длину команды, </a:t>
            </a:r>
          </a:p>
          <a:p>
            <a:pPr marL="742950" lvl="2" indent="-342900"/>
            <a:r>
              <a:rPr lang="ru-RU" sz="1800" dirty="0"/>
              <a:t>Позволяет работать параллельно и конвейером (то есть выполнять больше одной команды за один такт)</a:t>
            </a:r>
          </a:p>
          <a:p>
            <a:r>
              <a:rPr lang="ru-RU" sz="2000" dirty="0"/>
              <a:t>меньшее количество схожих инструкций, </a:t>
            </a:r>
          </a:p>
          <a:p>
            <a:r>
              <a:rPr lang="ru-RU" sz="2000" dirty="0"/>
              <a:t>большее количество регистров. </a:t>
            </a:r>
          </a:p>
          <a:p>
            <a:r>
              <a:rPr lang="ru-RU" sz="2000" dirty="0"/>
              <a:t>содержат набор только простых, чаше всего встречающихся в программах команд (по правилу 20-80) </a:t>
            </a:r>
          </a:p>
          <a:p>
            <a:r>
              <a:rPr lang="ru-RU" sz="2000" dirty="0"/>
              <a:t>Основной недостаток RISC архитектуры —   необходимость моделирования сложных команд.</a:t>
            </a:r>
          </a:p>
          <a:p>
            <a:pPr lvl="1"/>
            <a:r>
              <a:rPr lang="ru-RU" sz="2000" dirty="0"/>
              <a:t>Сборка сложных команд производится автоматическая из простых. </a:t>
            </a:r>
          </a:p>
          <a:p>
            <a:pPr lvl="1"/>
            <a:endParaRPr lang="ru-RU" sz="14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6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91468"/>
          </a:xfrm>
        </p:spPr>
        <p:txBody>
          <a:bodyPr>
            <a:noAutofit/>
          </a:bodyPr>
          <a:lstStyle/>
          <a:p>
            <a:pPr lvl="2" algn="ctr"/>
            <a:r>
              <a:rPr lang="en-US" sz="3200" b="1" dirty="0"/>
              <a:t>MISC</a:t>
            </a:r>
            <a:r>
              <a:rPr lang="ru-RU" sz="3200" b="1" dirty="0"/>
              <a:t> система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1052736"/>
            <a:ext cx="81009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MISC (англ. </a:t>
            </a:r>
            <a:r>
              <a:rPr lang="ru-RU" sz="2000" dirty="0" err="1"/>
              <a:t>Minimal</a:t>
            </a:r>
            <a:r>
              <a:rPr lang="ru-RU" sz="2000" dirty="0"/>
              <a:t> </a:t>
            </a:r>
            <a:r>
              <a:rPr lang="ru-RU" sz="2000" dirty="0" err="1"/>
              <a:t>Instruction</a:t>
            </a:r>
            <a:r>
              <a:rPr lang="ru-RU" sz="2000" dirty="0"/>
              <a:t> </a:t>
            </a:r>
            <a:r>
              <a:rPr lang="ru-RU" sz="2000" dirty="0" err="1"/>
              <a:t>Set</a:t>
            </a:r>
            <a:r>
              <a:rPr lang="ru-RU" sz="2000" dirty="0"/>
              <a:t> </a:t>
            </a:r>
            <a:r>
              <a:rPr lang="ru-RU" sz="2000" dirty="0" err="1"/>
              <a:t>Computer</a:t>
            </a:r>
            <a:r>
              <a:rPr lang="ru-RU" sz="2000" dirty="0"/>
              <a:t> — «компьютер с минимальным набором команд»).</a:t>
            </a:r>
          </a:p>
          <a:p>
            <a:r>
              <a:rPr lang="ru-RU" sz="2000" dirty="0"/>
              <a:t>более простая архитектура чем </a:t>
            </a:r>
            <a:r>
              <a:rPr lang="en-US" sz="2000" dirty="0"/>
              <a:t>RISC</a:t>
            </a:r>
            <a:r>
              <a:rPr lang="ru-RU" sz="2000" dirty="0"/>
              <a:t>, используемая в первую очередь для большего уменьшения итоговой цены и энергопотребления процессора. </a:t>
            </a:r>
          </a:p>
          <a:p>
            <a:r>
              <a:rPr lang="ru-RU" sz="2000" dirty="0"/>
              <a:t>Архитектура MISC строится на стековой вычислительной модели с ограниченным числом команд (примерно 20—30 команд).</a:t>
            </a:r>
          </a:p>
          <a:p>
            <a:pPr marL="742950" lvl="2" indent="-342900"/>
            <a:r>
              <a:rPr lang="ru-RU" sz="1800" dirty="0"/>
              <a:t>Может содержать в себе блок RISC, обрабатывающий в себе от 10 базовых команд (+, —, /, *, </a:t>
            </a:r>
            <a:r>
              <a:rPr lang="ru-RU" sz="1800" dirty="0" err="1"/>
              <a:t>if</a:t>
            </a:r>
            <a:r>
              <a:rPr lang="ru-RU" sz="1800" dirty="0"/>
              <a:t>, </a:t>
            </a:r>
            <a:r>
              <a:rPr lang="ru-RU" sz="1800" dirty="0" err="1"/>
              <a:t>else</a:t>
            </a:r>
            <a:r>
              <a:rPr lang="ru-RU" sz="1800" dirty="0"/>
              <a:t> &amp; </a:t>
            </a:r>
            <a:r>
              <a:rPr lang="ru-RU" sz="1800" dirty="0" err="1"/>
              <a:t>etc</a:t>
            </a:r>
            <a:r>
              <a:rPr lang="ru-RU" sz="1800" dirty="0"/>
              <a:t>), из которых формируются более сложные операции над значениями, методом ветвления полученных результатов в ПЗУ. </a:t>
            </a:r>
          </a:p>
          <a:p>
            <a:r>
              <a:rPr lang="ru-RU" sz="2000" dirty="0"/>
              <a:t>Используется в </a:t>
            </a:r>
            <a:r>
              <a:rPr lang="ru-RU" sz="2000" dirty="0" err="1"/>
              <a:t>IoT</a:t>
            </a:r>
            <a:r>
              <a:rPr lang="ru-RU" sz="2000" dirty="0"/>
              <a:t>-сегменте и недорогих компьютерах, например, роутерах.</a:t>
            </a:r>
          </a:p>
          <a:p>
            <a:r>
              <a:rPr lang="ru-RU" sz="2000" dirty="0"/>
              <a:t>Недостаток - сложность написания программ под различные процессоры. </a:t>
            </a:r>
          </a:p>
          <a:p>
            <a:pPr lvl="1"/>
            <a:r>
              <a:rPr lang="ru-RU" sz="1800" dirty="0"/>
              <a:t>Все нюансы по подбору методов вычисления и оптимизаций возлагались на плечи программистов. 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647449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VLIW</a:t>
            </a:r>
            <a:r>
              <a:rPr lang="ru-RU" sz="2800" dirty="0"/>
              <a:t> </a:t>
            </a:r>
            <a:r>
              <a:rPr lang="ru-RU" sz="2800" b="1" dirty="0"/>
              <a:t>система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850" y="790575"/>
            <a:ext cx="8229600" cy="57347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VLIW </a:t>
            </a:r>
            <a:r>
              <a:rPr lang="ru-RU" sz="1800" dirty="0"/>
              <a:t>(англ. </a:t>
            </a:r>
            <a:r>
              <a:rPr lang="ru-RU" sz="1800" dirty="0" err="1"/>
              <a:t>Very</a:t>
            </a:r>
            <a:r>
              <a:rPr lang="ru-RU" sz="1800" dirty="0"/>
              <a:t> </a:t>
            </a:r>
            <a:r>
              <a:rPr lang="ru-RU" sz="1800" dirty="0" err="1"/>
              <a:t>Long</a:t>
            </a:r>
            <a:r>
              <a:rPr lang="ru-RU" sz="1800" dirty="0"/>
              <a:t> </a:t>
            </a:r>
            <a:r>
              <a:rPr lang="ru-RU" sz="1800" dirty="0" err="1"/>
              <a:t>Instruction</a:t>
            </a:r>
            <a:r>
              <a:rPr lang="ru-RU" sz="1800" dirty="0"/>
              <a:t> </a:t>
            </a:r>
            <a:r>
              <a:rPr lang="ru-RU" sz="1800" dirty="0" err="1"/>
              <a:t>Word</a:t>
            </a:r>
            <a:r>
              <a:rPr lang="ru-RU" sz="1800" dirty="0"/>
              <a:t> — «очень длинная машинная команда») — архитектура процессоров с несколькими вычислительными устройствами</a:t>
            </a:r>
          </a:p>
          <a:p>
            <a:pPr marL="0" lvl="1" indent="0">
              <a:buNone/>
            </a:pPr>
            <a:r>
              <a:rPr lang="ru-RU" sz="1400" dirty="0"/>
              <a:t>Архитектура </a:t>
            </a:r>
            <a:r>
              <a:rPr lang="en-US" sz="1400" dirty="0"/>
              <a:t>VLIW </a:t>
            </a:r>
            <a:r>
              <a:rPr lang="ru-RU" sz="1400" dirty="0"/>
              <a:t>в терминах </a:t>
            </a:r>
            <a:r>
              <a:rPr lang="en-US" sz="1400" dirty="0"/>
              <a:t>Intel </a:t>
            </a:r>
            <a:r>
              <a:rPr lang="ru-RU" sz="1400" dirty="0"/>
              <a:t>называется EPIC (на самом деле </a:t>
            </a:r>
            <a:r>
              <a:rPr lang="en-US" sz="1400" dirty="0"/>
              <a:t>EPIC </a:t>
            </a:r>
            <a:r>
              <a:rPr lang="ru-RU" sz="1400" dirty="0"/>
              <a:t>имеет отличия в организации параллелизма).</a:t>
            </a:r>
            <a:endParaRPr lang="ru-RU" sz="1800" dirty="0"/>
          </a:p>
          <a:p>
            <a:pPr marL="0" lvl="1" indent="0">
              <a:buNone/>
            </a:pPr>
            <a:r>
              <a:rPr lang="ru-RU" sz="1600" dirty="0"/>
              <a:t>Примеры архитектуры: </a:t>
            </a:r>
            <a:r>
              <a:rPr lang="ru-RU" sz="1600" dirty="0" err="1"/>
              <a:t>Intel</a:t>
            </a:r>
            <a:r>
              <a:rPr lang="ru-RU" sz="1600" dirty="0"/>
              <a:t> </a:t>
            </a:r>
            <a:r>
              <a:rPr lang="ru-RU" sz="1600" dirty="0" err="1"/>
              <a:t>Itanium</a:t>
            </a:r>
            <a:r>
              <a:rPr lang="ru-RU" sz="1600" dirty="0"/>
              <a:t> (серверные процессоры </a:t>
            </a:r>
            <a:r>
              <a:rPr lang="en-US" sz="1600" dirty="0"/>
              <a:t>Intel Core</a:t>
            </a:r>
            <a:r>
              <a:rPr lang="ru-RU" sz="1600" dirty="0"/>
              <a:t>, архитектура </a:t>
            </a:r>
            <a:r>
              <a:rPr lang="en-US" sz="1600" dirty="0"/>
              <a:t>IA</a:t>
            </a:r>
            <a:r>
              <a:rPr lang="ru-RU" sz="1600" dirty="0"/>
              <a:t>-64), Эльбрус-3.</a:t>
            </a:r>
          </a:p>
          <a:p>
            <a:r>
              <a:rPr lang="ru-RU" sz="1800" dirty="0"/>
              <a:t>одна инструкция процессора содержит несколько операций, которые должны выполняться параллельно.</a:t>
            </a:r>
          </a:p>
          <a:p>
            <a:pPr lvl="1"/>
            <a:r>
              <a:rPr lang="ru-RU" sz="1600" dirty="0"/>
              <a:t>По сути является архитектурой CISC со своим аналогом спекулятивного исполнения команд, спекуляция выполняется во время компиляции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ru-RU" sz="1800" dirty="0"/>
              <a:t>Компиляторы для процессоров этой архитектуры сильно привязаны к конкретным процессорам. </a:t>
            </a:r>
          </a:p>
          <a:p>
            <a:pPr lvl="1"/>
            <a:r>
              <a:rPr lang="ru-RU" sz="1600" dirty="0"/>
              <a:t>Например, в следующем поколении максимальная длина «очень длинной команды» может из условных 256 бит стать 512 бит, и исчезнет совместимость.</a:t>
            </a:r>
          </a:p>
          <a:p>
            <a:pPr lvl="1"/>
            <a:r>
              <a:rPr lang="ru-RU" sz="1600" dirty="0"/>
              <a:t>Ключевым отличием от </a:t>
            </a:r>
            <a:r>
              <a:rPr lang="ru-RU" sz="1600" dirty="0" err="1"/>
              <a:t>суперскалярных</a:t>
            </a:r>
            <a:r>
              <a:rPr lang="ru-RU" sz="1600" dirty="0"/>
              <a:t> CISC-процессоров является то, что для них загрузкой исполнительных устройств занимается часть процессора (планировщик), а загрузкой вычислительных устройств для VLIW-процессора занимается компилятор, на что отводится существенно больше времени (качество загрузки и, соответственно, производительность теоретически выше).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5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ru-RU" dirty="0" smtClean="0"/>
              <a:t>Параллелизм процессорных архитектур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Аппаратные средства телекоммуникационных систем.</a:t>
            </a:r>
          </a:p>
          <a:p>
            <a:r>
              <a:rPr lang="ru-RU" b="1" dirty="0"/>
              <a:t>Основные понятия и определения архитектуры вычислительной техники.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37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685301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Архитектуры по степени параллелизма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1052736"/>
            <a:ext cx="261029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Классификация </a:t>
            </a:r>
            <a:r>
              <a:rPr lang="ru-RU" sz="1600" dirty="0" err="1"/>
              <a:t>Флинна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SISD</a:t>
            </a:r>
            <a:r>
              <a:rPr lang="ru-RU" sz="1600" dirty="0"/>
              <a:t> – скалярные процессоры</a:t>
            </a:r>
          </a:p>
          <a:p>
            <a:pPr marL="0" indent="0">
              <a:buNone/>
            </a:pPr>
            <a:r>
              <a:rPr lang="en-US" sz="1600" dirty="0" smtClean="0"/>
              <a:t>MISD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SIMD</a:t>
            </a:r>
            <a:r>
              <a:rPr lang="ru-RU" sz="1600" dirty="0"/>
              <a:t> – векторная </a:t>
            </a:r>
            <a:r>
              <a:rPr lang="ru-RU" sz="1600"/>
              <a:t>и </a:t>
            </a:r>
            <a:r>
              <a:rPr lang="ru-RU" sz="1600" smtClean="0"/>
              <a:t>матричная архитектуры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MIMD</a:t>
            </a:r>
            <a:r>
              <a:rPr lang="ru-RU" sz="1600" dirty="0"/>
              <a:t> – многопроцессорные и многомашинные архитектуры</a:t>
            </a:r>
          </a:p>
          <a:p>
            <a:pPr marL="0" indent="0">
              <a:buNone/>
            </a:pPr>
            <a:r>
              <a:rPr lang="en-US" sz="1600" dirty="0"/>
              <a:t>UMA— </a:t>
            </a:r>
            <a:r>
              <a:rPr lang="en-US" sz="1600" dirty="0" err="1"/>
              <a:t>архитектура</a:t>
            </a:r>
            <a:r>
              <a:rPr lang="en-US" sz="1600" dirty="0"/>
              <a:t> с </a:t>
            </a:r>
            <a:r>
              <a:rPr lang="en-US" sz="1600" dirty="0" err="1"/>
              <a:t>однородным</a:t>
            </a:r>
            <a:r>
              <a:rPr lang="en-US" sz="1600" dirty="0"/>
              <a:t> </a:t>
            </a:r>
            <a:r>
              <a:rPr lang="en-US" sz="1600" dirty="0" err="1"/>
              <a:t>доступом</a:t>
            </a:r>
            <a:r>
              <a:rPr lang="en-US" sz="1600" dirty="0"/>
              <a:t> к </a:t>
            </a:r>
            <a:r>
              <a:rPr lang="en-US" sz="1600" dirty="0" err="1"/>
              <a:t>памяти</a:t>
            </a:r>
            <a:r>
              <a:rPr lang="en-US" sz="1600" dirty="0"/>
              <a:t> </a:t>
            </a:r>
            <a:r>
              <a:rPr lang="ru-RU" sz="1600" dirty="0"/>
              <a:t>(с симметричным) </a:t>
            </a:r>
            <a:r>
              <a:rPr lang="en-US" sz="1600" dirty="0"/>
              <a:t> 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NUMA - </a:t>
            </a:r>
            <a:r>
              <a:rPr lang="ru-RU" sz="1600" dirty="0"/>
              <a:t>с неоднородным доступом к памяти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COMA - </a:t>
            </a:r>
            <a:r>
              <a:rPr lang="ru-RU" sz="1600" dirty="0"/>
              <a:t>с доступом только к кэш-памяти</a:t>
            </a:r>
            <a:endParaRPr lang="en-US" sz="1600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5445224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МРР— процессоры с массовым параллелизмом</a:t>
            </a:r>
            <a:endParaRPr lang="en-US" sz="1600" dirty="0"/>
          </a:p>
          <a:p>
            <a:r>
              <a:rPr lang="en-US" sz="1600" dirty="0"/>
              <a:t>COW – </a:t>
            </a:r>
            <a:r>
              <a:rPr lang="ru-RU" sz="1600" dirty="0"/>
              <a:t>кластеры рабочих станций.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116" y="1050644"/>
            <a:ext cx="6080071" cy="42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91468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Архитектуры по степени параллелизма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1052736"/>
            <a:ext cx="3402378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1800" dirty="0"/>
              <a:t>Классификация </a:t>
            </a:r>
            <a:r>
              <a:rPr lang="ru-RU" sz="1800" dirty="0" err="1"/>
              <a:t>Флинна</a:t>
            </a:r>
            <a:endParaRPr lang="ru-RU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SISD</a:t>
            </a:r>
            <a:r>
              <a:rPr lang="ru-RU" sz="1800" dirty="0"/>
              <a:t> – скалярные процессоры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MISD</a:t>
            </a:r>
            <a:r>
              <a:rPr lang="ru-RU" sz="1800" dirty="0"/>
              <a:t> – конвейерная архитектура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SIMD</a:t>
            </a:r>
            <a:r>
              <a:rPr lang="ru-RU" sz="1800" dirty="0"/>
              <a:t> – векторная и </a:t>
            </a:r>
            <a:r>
              <a:rPr lang="ru-RU" sz="1800" dirty="0" err="1"/>
              <a:t>суперскалярная</a:t>
            </a:r>
            <a:r>
              <a:rPr lang="ru-RU" sz="1800" dirty="0"/>
              <a:t> архитектуры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MIMD</a:t>
            </a:r>
            <a:r>
              <a:rPr lang="ru-RU" sz="1800" dirty="0"/>
              <a:t> – многопроцессорные и многомашинные архитектуры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856" y="1196752"/>
            <a:ext cx="45148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941168"/>
            <a:ext cx="460354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4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5836"/>
            <a:ext cx="8229600" cy="719456"/>
          </a:xfrm>
        </p:spPr>
        <p:txBody>
          <a:bodyPr>
            <a:noAutofit/>
          </a:bodyPr>
          <a:lstStyle/>
          <a:p>
            <a:pPr lvl="2" algn="ctr"/>
            <a:r>
              <a:rPr lang="ru-RU" sz="3200" b="1" dirty="0"/>
              <a:t>Конвейерная архитектура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3"/>
            <a:ext cx="8352928" cy="5688631"/>
          </a:xfrm>
        </p:spPr>
        <p:txBody>
          <a:bodyPr>
            <a:noAutofit/>
          </a:bodyPr>
          <a:lstStyle/>
          <a:p>
            <a:r>
              <a:rPr lang="ru-RU" sz="1800" dirty="0"/>
              <a:t>Исполнение </a:t>
            </a:r>
            <a:r>
              <a:rPr lang="en-US" sz="1800" dirty="0"/>
              <a:t>RISC </a:t>
            </a:r>
            <a:r>
              <a:rPr lang="ru-RU" sz="1800" dirty="0"/>
              <a:t>команд за один такт позволяет выполнять их конвейером. </a:t>
            </a:r>
          </a:p>
          <a:p>
            <a:pPr lvl="1"/>
            <a:r>
              <a:rPr lang="ru-RU" sz="1800" dirty="0"/>
              <a:t>Например 3-х ступенчатый конвейер, за один такт происходят операции выполнения команды, считывания операндов следующей(2-й) команды и считывания кода следующей через одну (3-й) команды.  </a:t>
            </a:r>
          </a:p>
          <a:p>
            <a:pPr lvl="1"/>
            <a:r>
              <a:rPr lang="ru-RU" sz="1800" dirty="0"/>
              <a:t>Другой пример 5 ступенчатый конвейер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17897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5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19455"/>
          </a:xfrm>
        </p:spPr>
        <p:txBody>
          <a:bodyPr>
            <a:noAutofit/>
          </a:bodyPr>
          <a:lstStyle/>
          <a:p>
            <a:pPr lvl="2" algn="ctr"/>
            <a:r>
              <a:rPr lang="ru-RU" sz="3200" b="1" dirty="0"/>
              <a:t>Конвейерная архитектура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902" y="980723"/>
            <a:ext cx="8082898" cy="5472608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Имеют общий блок выборки команд, который  вызывает из памяти сразу по несколько команд и помещает каждую из них в один из конвейеров</a:t>
            </a:r>
            <a:r>
              <a:rPr lang="ru-RU" sz="1400" dirty="0"/>
              <a:t>. </a:t>
            </a:r>
          </a:p>
          <a:p>
            <a:r>
              <a:rPr lang="ru-RU" sz="1800" dirty="0"/>
              <a:t>Каждый конвейер содержит АЛУ. </a:t>
            </a:r>
          </a:p>
          <a:p>
            <a:pPr lvl="1"/>
            <a:r>
              <a:rPr lang="ru-RU" sz="1600" dirty="0"/>
              <a:t>параллельные команды не должны конфликтовать из-за ресурсов (например, регистров) и ни не должны зависеть от результата друг друга. </a:t>
            </a:r>
          </a:p>
          <a:p>
            <a:r>
              <a:rPr lang="ru-RU" sz="1800" dirty="0"/>
              <a:t>Могут быть главный и зависимый конвейеры (дополнительный)</a:t>
            </a:r>
          </a:p>
          <a:p>
            <a:r>
              <a:rPr lang="ru-RU" sz="1800" dirty="0"/>
              <a:t>Команды всегда выполнялись по порядку. Специальные компилятор объединяет совместимые команды в пары.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4094780"/>
            <a:ext cx="7113741" cy="221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110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647448"/>
          </a:xfrm>
        </p:spPr>
        <p:txBody>
          <a:bodyPr>
            <a:noAutofit/>
          </a:bodyPr>
          <a:lstStyle/>
          <a:p>
            <a:pPr lvl="2" algn="ctr"/>
            <a:r>
              <a:rPr lang="ru-RU" sz="3200" b="1" dirty="0"/>
              <a:t>Супер скалярная архитектура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16"/>
            <a:ext cx="8352928" cy="5616628"/>
          </a:xfrm>
        </p:spPr>
        <p:txBody>
          <a:bodyPr>
            <a:noAutofit/>
          </a:bodyPr>
          <a:lstStyle/>
          <a:p>
            <a:r>
              <a:rPr lang="ru-RU" sz="2000" dirty="0" err="1"/>
              <a:t>Суперскалярными</a:t>
            </a:r>
            <a:r>
              <a:rPr lang="ru-RU" sz="2000" dirty="0"/>
              <a:t> называют процессоры, способные запускать несколько команд (зачастую от четырех до шести) за один тактовый цикл. </a:t>
            </a:r>
          </a:p>
          <a:p>
            <a:r>
              <a:rPr lang="ru-RU" sz="2000" dirty="0"/>
              <a:t>В процессорах этого типа, как правило, предусматривается один конвейер</a:t>
            </a:r>
            <a:r>
              <a:rPr lang="ru-RU" sz="1800" dirty="0"/>
              <a:t>.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88" y="2505422"/>
            <a:ext cx="6506823" cy="401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D12A1AC-CF42-4EC8-A3D2-A0746FD9BCA9}"/>
              </a:ext>
            </a:extLst>
          </p:cNvPr>
          <p:cNvSpPr/>
          <p:nvPr/>
        </p:nvSpPr>
        <p:spPr>
          <a:xfrm>
            <a:off x="251520" y="516924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 современных процессорах используются </a:t>
            </a:r>
            <a:r>
              <a:rPr lang="ru-RU" dirty="0" err="1"/>
              <a:t>суперскалярные</a:t>
            </a:r>
            <a:r>
              <a:rPr lang="ru-RU" dirty="0"/>
              <a:t> архитектуры на основе конвейерных.</a:t>
            </a:r>
          </a:p>
        </p:txBody>
      </p:sp>
    </p:spTree>
    <p:extLst>
      <p:ext uri="{BB962C8B-B14F-4D97-AF65-F5344CB8AC3E}">
        <p14:creationId xmlns:p14="http://schemas.microsoft.com/office/powerpoint/2010/main" val="3211509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67909"/>
          </a:xfrm>
        </p:spPr>
        <p:txBody>
          <a:bodyPr>
            <a:noAutofit/>
          </a:bodyPr>
          <a:lstStyle/>
          <a:p>
            <a:pPr lvl="2" algn="ctr"/>
            <a:r>
              <a:rPr lang="ru-RU" sz="3200" b="1" dirty="0"/>
              <a:t>Параллельные процессоры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352928" cy="5616624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2400" b="1" dirty="0"/>
              <a:t>SIMD</a:t>
            </a:r>
            <a:r>
              <a:rPr lang="ru-RU" sz="2400" b="1" dirty="0"/>
              <a:t> и </a:t>
            </a:r>
            <a:r>
              <a:rPr lang="en-US" sz="2400" b="1" dirty="0"/>
              <a:t>SPMD</a:t>
            </a:r>
            <a:r>
              <a:rPr lang="ru-RU" sz="2400" b="1" dirty="0"/>
              <a:t>-процессор </a:t>
            </a:r>
            <a:r>
              <a:rPr lang="ru-RU" sz="2400" dirty="0"/>
              <a:t>(</a:t>
            </a:r>
            <a:r>
              <a:rPr lang="en-US" sz="2400" dirty="0"/>
              <a:t>Single Instruction (Program)</a:t>
            </a:r>
            <a:r>
              <a:rPr lang="ru-RU" sz="2400" dirty="0"/>
              <a:t>-</a:t>
            </a:r>
            <a:r>
              <a:rPr lang="en-US" sz="2400" dirty="0"/>
              <a:t>stream Multiple Data</a:t>
            </a:r>
            <a:r>
              <a:rPr lang="ru-RU" sz="2400" dirty="0"/>
              <a:t>-</a:t>
            </a:r>
            <a:r>
              <a:rPr lang="en-US" sz="2400" dirty="0"/>
              <a:t>stream</a:t>
            </a:r>
            <a:r>
              <a:rPr lang="ru-RU" sz="2400" dirty="0"/>
              <a:t> — один поток команд с несколькими потоками данных или программами)</a:t>
            </a:r>
            <a:r>
              <a:rPr lang="en-US" sz="2400" dirty="0"/>
              <a:t> </a:t>
            </a:r>
            <a:r>
              <a:rPr lang="ru-RU" sz="2400" dirty="0"/>
              <a:t> состоит из большого числа сходных процессоров, которые выполняют одну и ту же последовательность команд применительно к разным наборам данных.</a:t>
            </a:r>
          </a:p>
          <a:p>
            <a:pPr lvl="1"/>
            <a:r>
              <a:rPr lang="ru-RU" sz="1800" dirty="0"/>
              <a:t>Часто одни и те же вычисления многократно повторяются с разными наборами данных. Упорядоченность и структурированность программ, предназначенных для выполнения такого рода вычислений, очень удобны в плане ускорения вычислений за счет параллельной обработки команд (пример видеокарты).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531697"/>
            <a:ext cx="4680520" cy="211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38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/>
              <a:t>Принцип программного управления.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76064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ru-RU" sz="2100" i="1" dirty="0"/>
              <a:t>Программа описывается в терминах команд и логических условий</a:t>
            </a:r>
            <a:endParaRPr lang="ru-RU" sz="2100" dirty="0"/>
          </a:p>
          <a:p>
            <a:pPr lvl="0">
              <a:spcBef>
                <a:spcPts val="1200"/>
              </a:spcBef>
            </a:pPr>
            <a:r>
              <a:rPr lang="ru-RU" sz="2100" dirty="0"/>
              <a:t>любая функция, является последовательностью элементарных действий – </a:t>
            </a:r>
            <a:r>
              <a:rPr lang="ru-RU" sz="2100" b="1" dirty="0"/>
              <a:t>операций</a:t>
            </a:r>
            <a:r>
              <a:rPr lang="ru-RU" sz="2100" dirty="0"/>
              <a:t>. </a:t>
            </a:r>
          </a:p>
          <a:p>
            <a:pPr lvl="0">
              <a:spcBef>
                <a:spcPts val="1200"/>
              </a:spcBef>
            </a:pPr>
            <a:r>
              <a:rPr lang="ru-RU" sz="2100" dirty="0"/>
              <a:t>Каждая операция задается </a:t>
            </a:r>
            <a:r>
              <a:rPr lang="ru-RU" sz="2100" b="1" dirty="0"/>
              <a:t>специальной инструкцией или командой</a:t>
            </a:r>
            <a:r>
              <a:rPr lang="ru-RU" sz="2100" dirty="0"/>
              <a:t>, служащей для настройки процессора на выполнение заданного элементарного действия;</a:t>
            </a:r>
          </a:p>
          <a:p>
            <a:pPr>
              <a:spcBef>
                <a:spcPts val="1200"/>
              </a:spcBef>
            </a:pPr>
            <a:r>
              <a:rPr lang="ru-RU" sz="2100" dirty="0"/>
              <a:t>.</a:t>
            </a:r>
            <a:r>
              <a:rPr lang="ru-RU" sz="2100" i="1" dirty="0"/>
              <a:t>Программа предварительно размещается в памяти устройства, а не вводится команда за командой в процессе его работы.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ÐÐ°ÑÑÐ¸Ð½ÐºÐ¸ Ð¿Ð¾ Ð·Ð°Ð¿ÑÐ¾ÑÑ Ð¿ÑÐ¾ÑÐµÑÑÐ¾Ñ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09120"/>
            <a:ext cx="3731523" cy="178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67909"/>
          </a:xfrm>
        </p:spPr>
        <p:txBody>
          <a:bodyPr>
            <a:noAutofit/>
          </a:bodyPr>
          <a:lstStyle/>
          <a:p>
            <a:pPr lvl="2" algn="ctr"/>
            <a:r>
              <a:rPr lang="ru-RU" sz="3200" b="1" dirty="0"/>
              <a:t>Параллельные процессоры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352928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векторный процессор</a:t>
            </a:r>
            <a:r>
              <a:rPr lang="ru-RU" sz="2400" dirty="0"/>
              <a:t> (</a:t>
            </a:r>
            <a:r>
              <a:rPr lang="ru-RU" sz="2400" dirty="0" err="1"/>
              <a:t>vector</a:t>
            </a:r>
            <a:r>
              <a:rPr lang="ru-RU" sz="2400" dirty="0"/>
              <a:t> </a:t>
            </a:r>
            <a:r>
              <a:rPr lang="ru-RU" sz="2400" dirty="0" err="1"/>
              <a:t>processor</a:t>
            </a:r>
            <a:r>
              <a:rPr lang="ru-RU" sz="2400" dirty="0"/>
              <a:t>) также эффективен при выполнении последовательности операций над парами элементов данных. Отличие от SIMD-процессора, все операции сложения выполняются в одном блоке суммирования, который имеет конвейерную структуру.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53" y="3573016"/>
            <a:ext cx="5162462" cy="191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966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19454"/>
          </a:xfrm>
        </p:spPr>
        <p:txBody>
          <a:bodyPr>
            <a:noAutofit/>
          </a:bodyPr>
          <a:lstStyle/>
          <a:p>
            <a:pPr lvl="2" algn="ctr"/>
            <a:r>
              <a:rPr lang="ru-RU" sz="3200" b="1" dirty="0"/>
              <a:t>Мультипроцессоры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908725"/>
            <a:ext cx="8082898" cy="56166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Система из нескольких параллельных процессоров, имеющих общую память, называется </a:t>
            </a:r>
            <a:r>
              <a:rPr lang="ru-RU" sz="2400" b="1" dirty="0"/>
              <a:t>мультипроцессором</a:t>
            </a:r>
            <a:r>
              <a:rPr lang="ru-RU" sz="2400" dirty="0"/>
              <a:t>.</a:t>
            </a:r>
          </a:p>
          <a:p>
            <a:r>
              <a:rPr lang="ru-RU" sz="2000" dirty="0"/>
              <a:t>Имеют единую память, их работа должна согласовываться программным обеспечением (сильно связанные процессоры).</a:t>
            </a:r>
          </a:p>
          <a:p>
            <a:pPr marL="0" indent="0">
              <a:buNone/>
            </a:pPr>
            <a:r>
              <a:rPr lang="ru-RU" sz="2000" dirty="0"/>
              <a:t>Процессоры, состоящие из большого числа </a:t>
            </a:r>
            <a:r>
              <a:rPr lang="ru-RU" sz="2000" dirty="0" err="1"/>
              <a:t>слаюо</a:t>
            </a:r>
            <a:r>
              <a:rPr lang="ru-RU" sz="2000" dirty="0"/>
              <a:t> связанных компьютеров, у каждого из которых имеется собственная память называются </a:t>
            </a:r>
            <a:r>
              <a:rPr lang="ru-RU" sz="2000" b="1" dirty="0" err="1"/>
              <a:t>мультикомпьютерами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pPr marL="0" indent="0">
              <a:buNone/>
            </a:pPr>
            <a:r>
              <a:rPr lang="ru-RU" sz="1800" dirty="0"/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44" y="3525093"/>
            <a:ext cx="6923112" cy="30441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9F2319-4338-4127-90DF-7B7652795E2A}"/>
              </a:ext>
            </a:extLst>
          </p:cNvPr>
          <p:cNvSpPr txBox="1"/>
          <p:nvPr/>
        </p:nvSpPr>
        <p:spPr>
          <a:xfrm>
            <a:off x="1187624" y="63093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мультипроцессор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46F81-DC10-40AD-B385-89DCB715136C}"/>
              </a:ext>
            </a:extLst>
          </p:cNvPr>
          <p:cNvSpPr txBox="1"/>
          <p:nvPr/>
        </p:nvSpPr>
        <p:spPr>
          <a:xfrm>
            <a:off x="4860032" y="634067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мультикомпьютер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550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1268"/>
            <a:ext cx="843528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Микроархитектура одноядерного процессора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5638717" cy="5616624"/>
          </a:xfrm>
        </p:spPr>
        <p:txBody>
          <a:bodyPr>
            <a:noAutofit/>
          </a:bodyPr>
          <a:lstStyle/>
          <a:p>
            <a:r>
              <a:rPr lang="ru-RU" sz="2000" dirty="0"/>
              <a:t>Выборка команд из кэш памяти команд. </a:t>
            </a:r>
          </a:p>
          <a:p>
            <a:r>
              <a:rPr lang="ru-RU" sz="2000" dirty="0"/>
              <a:t>Декодирование команд. </a:t>
            </a:r>
          </a:p>
          <a:p>
            <a:pPr lvl="1" indent="-342900"/>
            <a:r>
              <a:rPr lang="ru-RU" sz="2000" dirty="0"/>
              <a:t>Разбиение команд на примитивные микрокоманды,</a:t>
            </a:r>
          </a:p>
          <a:p>
            <a:pPr lvl="2" indent="-342900"/>
            <a:r>
              <a:rPr lang="ru-RU" sz="1800" dirty="0"/>
              <a:t>воспринимаются функциональными устройствами процессора. </a:t>
            </a:r>
          </a:p>
          <a:p>
            <a:r>
              <a:rPr lang="ru-RU" sz="2000" dirty="0"/>
              <a:t>Микрокоманда получает из кэша данных свои операнды и готова к исполнению. </a:t>
            </a:r>
          </a:p>
          <a:p>
            <a:pPr lvl="1" indent="-342900"/>
            <a:r>
              <a:rPr lang="ru-RU" sz="2000" dirty="0"/>
              <a:t>Декодированные микрокоманды образуют в предпроцессоре очередь к исполнительным блокам.</a:t>
            </a:r>
          </a:p>
          <a:p>
            <a:pPr lvl="1" indent="-342900"/>
            <a:r>
              <a:rPr lang="ru-RU" sz="2000" dirty="0"/>
              <a:t> Исполнительные блоки в виде конвейеров</a:t>
            </a:r>
          </a:p>
          <a:p>
            <a:pPr lvl="1" indent="-342900"/>
            <a:r>
              <a:rPr lang="ru-RU" sz="2000" dirty="0"/>
              <a:t>Команды подаются на исполнительные блоки а по мере готовности их операндов.</a:t>
            </a:r>
          </a:p>
          <a:p>
            <a:pPr lvl="2" indent="-342900"/>
            <a:r>
              <a:rPr lang="ru-RU" sz="1800" dirty="0"/>
              <a:t>Неупорядоченное исполнение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221" y="1196759"/>
            <a:ext cx="3410702" cy="475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10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1268"/>
            <a:ext cx="8507288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Микроархитектура одноядерного процессора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56345"/>
            <a:ext cx="5832648" cy="5568999"/>
          </a:xfrm>
        </p:spPr>
        <p:txBody>
          <a:bodyPr>
            <a:noAutofit/>
          </a:bodyPr>
          <a:lstStyle/>
          <a:p>
            <a:r>
              <a:rPr lang="ru-RU" sz="2000" dirty="0"/>
              <a:t>Команды поступают в исполнительные блоки и выполняются. </a:t>
            </a:r>
          </a:p>
          <a:p>
            <a:pPr lvl="1" indent="-342900"/>
            <a:r>
              <a:rPr lang="ru-RU" sz="2000" dirty="0"/>
              <a:t>В силу различной скорости выполнения операций в конвейерах происходит переупорядочение команд и выдачи их результатов.</a:t>
            </a:r>
          </a:p>
          <a:p>
            <a:r>
              <a:rPr lang="ru-RU" sz="2000" dirty="0"/>
              <a:t> Постпроцессор следит за готовностью результатов на выходе исполнительных блоков и осуществляет возврат к естественной последовательности команд. </a:t>
            </a:r>
          </a:p>
          <a:p>
            <a:r>
              <a:rPr lang="ru-RU" sz="2000" dirty="0"/>
              <a:t>Результат данной команды считается готовым, если завершились все предыдущие команды и их результаты признаны готовыми.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298" y="1149134"/>
            <a:ext cx="3410702" cy="475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02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ru-RU" dirty="0" smtClean="0"/>
              <a:t>Особенности архитектуры современных процессоров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Аппаратные средства телекоммуникационных систем.</a:t>
            </a:r>
          </a:p>
          <a:p>
            <a:r>
              <a:rPr lang="ru-RU" b="1" dirty="0"/>
              <a:t>Основные понятия и определения архитектуры вычислительной техники.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376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261268"/>
            <a:ext cx="8928991" cy="791468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Особенности современных архитектур процессоров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535" y="1052736"/>
            <a:ext cx="8370930" cy="5616624"/>
          </a:xfrm>
        </p:spPr>
        <p:txBody>
          <a:bodyPr>
            <a:noAutofit/>
          </a:bodyPr>
          <a:lstStyle/>
          <a:p>
            <a:pPr marL="177800" indent="-177800"/>
            <a:r>
              <a:rPr lang="ru-RU" sz="2400" dirty="0"/>
              <a:t>Увеличение количества ядер процессора.</a:t>
            </a:r>
          </a:p>
          <a:p>
            <a:pPr marL="177800" indent="-177800"/>
            <a:r>
              <a:rPr lang="ru-RU" sz="2400" dirty="0"/>
              <a:t>Увеличение объема КЭШ памяти и уровней Кэш-а, а также отдельные кэши данных и инструкций.</a:t>
            </a:r>
          </a:p>
          <a:p>
            <a:pPr marL="177800" indent="-177800"/>
            <a:r>
              <a:rPr lang="ru-RU" sz="2400" dirty="0"/>
              <a:t>Конвейеризированные и </a:t>
            </a:r>
            <a:r>
              <a:rPr lang="ru-RU" sz="2400" dirty="0" err="1"/>
              <a:t>суперскалярные</a:t>
            </a:r>
            <a:r>
              <a:rPr lang="ru-RU" sz="2400" dirty="0"/>
              <a:t> архитектуры</a:t>
            </a:r>
          </a:p>
          <a:p>
            <a:pPr marL="177800" lvl="1" indent="-177800">
              <a:buFont typeface="Arial" panose="020B0604020202020204" pitchFamily="34" charset="0"/>
              <a:buChar char="•"/>
            </a:pPr>
            <a:r>
              <a:rPr lang="ru-RU" sz="2400" dirty="0"/>
              <a:t>Параллельное выполнение двух потоков инструкций ядром (</a:t>
            </a:r>
            <a:r>
              <a:rPr lang="en-US" sz="2400" dirty="0"/>
              <a:t>hyper threading</a:t>
            </a:r>
            <a:r>
              <a:rPr lang="ru-RU" sz="2400" dirty="0"/>
              <a:t>).</a:t>
            </a:r>
            <a:endParaRPr lang="en-US" sz="2400" dirty="0"/>
          </a:p>
          <a:p>
            <a:pPr marL="177800" lvl="1" indent="-177800">
              <a:buFont typeface="Arial" panose="020B0604020202020204" pitchFamily="34" charset="0"/>
              <a:buChar char="•"/>
            </a:pPr>
            <a:r>
              <a:rPr lang="ru-RU" sz="2400" dirty="0"/>
              <a:t>Производительность зависит от тактовой частоты, IPC  и энергопотребления (</a:t>
            </a:r>
            <a:r>
              <a:rPr lang="ru-RU" sz="2400" dirty="0" err="1"/>
              <a:t>Instructions</a:t>
            </a:r>
            <a:r>
              <a:rPr lang="ru-RU" sz="2400" dirty="0"/>
              <a:t> </a:t>
            </a:r>
            <a:r>
              <a:rPr lang="ru-RU" sz="2400" dirty="0" err="1"/>
              <a:t>Per</a:t>
            </a:r>
            <a:r>
              <a:rPr lang="ru-RU" sz="2400" dirty="0"/>
              <a:t> </a:t>
            </a:r>
            <a:r>
              <a:rPr lang="ru-RU" sz="2400" dirty="0" err="1"/>
              <a:t>Clock</a:t>
            </a:r>
            <a:r>
              <a:rPr lang="ru-RU" sz="2400" dirty="0"/>
              <a:t>)</a:t>
            </a:r>
            <a:endParaRPr lang="en-US" sz="2400" dirty="0"/>
          </a:p>
          <a:p>
            <a:pPr marL="685800" lvl="2" indent="-285750">
              <a:spcBef>
                <a:spcPts val="0"/>
              </a:spcBef>
            </a:pPr>
            <a:r>
              <a:rPr lang="en-US" sz="2000" dirty="0"/>
              <a:t>IPC</a:t>
            </a:r>
            <a:r>
              <a:rPr lang="ru-RU" sz="2000" dirty="0"/>
              <a:t> количество инструкций, исполняемых CPU за один так, </a:t>
            </a:r>
            <a:r>
              <a:rPr lang="en-US" sz="2000" dirty="0"/>
              <a:t> </a:t>
            </a:r>
            <a:r>
              <a:rPr lang="ru-RU" sz="2000" dirty="0"/>
              <a:t>зависит от логической структуры ядра. 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58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261268"/>
            <a:ext cx="8928991" cy="791468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Особенности современных архитектур процессоров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535" y="1052736"/>
            <a:ext cx="8370930" cy="5616624"/>
          </a:xfrm>
        </p:spPr>
        <p:txBody>
          <a:bodyPr>
            <a:noAutofit/>
          </a:bodyPr>
          <a:lstStyle/>
          <a:p>
            <a:pPr marL="177800" indent="-177800"/>
            <a:r>
              <a:rPr lang="ru-RU" sz="2400" dirty="0"/>
              <a:t>Спекулятивное выполнение команд.</a:t>
            </a:r>
          </a:p>
          <a:p>
            <a:pPr marL="260350" lvl="2" indent="-177800"/>
            <a:r>
              <a:rPr lang="ru-RU" sz="2000" dirty="0"/>
              <a:t>Спекулятивное выполнение команд. Перераспределение команд в пределах одного блока (например цикл или </a:t>
            </a:r>
            <a:r>
              <a:rPr lang="en-US" sz="2000" dirty="0"/>
              <a:t>if) </a:t>
            </a:r>
            <a:r>
              <a:rPr lang="ru-RU" sz="2000" dirty="0"/>
              <a:t>и выполнение «тяжелых» команды раньше чем станет известно, понадобится ли она. Такие команды обрабатываются в период ожидания в основной ветке (например ожидания блока расчета </a:t>
            </a:r>
            <a:r>
              <a:rPr lang="en-US" sz="2000" dirty="0"/>
              <a:t>float).</a:t>
            </a:r>
            <a:r>
              <a:rPr lang="ru-RU" sz="2000" dirty="0"/>
              <a:t> Недостаток </a:t>
            </a:r>
            <a:r>
              <a:rPr lang="ru-RU" sz="2000" dirty="0" err="1"/>
              <a:t>актаки</a:t>
            </a:r>
            <a:r>
              <a:rPr lang="ru-RU" sz="2000" dirty="0"/>
              <a:t> типа </a:t>
            </a:r>
            <a:r>
              <a:rPr lang="en-US" sz="2000" dirty="0"/>
              <a:t>Spectra, meltdown </a:t>
            </a:r>
            <a:r>
              <a:rPr lang="ru-RU" sz="2000" dirty="0"/>
              <a:t>и т</a:t>
            </a:r>
            <a:r>
              <a:rPr lang="en-US" sz="2000" dirty="0"/>
              <a:t>.</a:t>
            </a:r>
            <a:r>
              <a:rPr lang="ru-RU" sz="2000" dirty="0"/>
              <a:t>п</a:t>
            </a:r>
            <a:r>
              <a:rPr lang="en-US" sz="2000" dirty="0"/>
              <a:t>.</a:t>
            </a:r>
            <a:endParaRPr lang="ru-RU" sz="2000" dirty="0"/>
          </a:p>
          <a:p>
            <a:pPr marL="177800" indent="-177800"/>
            <a:r>
              <a:rPr lang="ru-RU" sz="2400" dirty="0"/>
              <a:t>Встроенный контроллер доступа к памяти (MCU)  - оптимизация работы с ОЗУ</a:t>
            </a:r>
          </a:p>
          <a:p>
            <a:pPr marL="177800" lvl="1" indent="-177800">
              <a:buFont typeface="Arial" panose="020B0604020202020204" pitchFamily="34" charset="0"/>
              <a:buChar char="•"/>
            </a:pPr>
            <a:r>
              <a:rPr lang="ru-RU" sz="2400" dirty="0"/>
              <a:t>Система команд </a:t>
            </a:r>
            <a:r>
              <a:rPr lang="en-US" sz="2400" dirty="0"/>
              <a:t>X</a:t>
            </a:r>
            <a:r>
              <a:rPr lang="ru-RU" sz="2400" dirty="0"/>
              <a:t>86-</a:t>
            </a:r>
            <a:r>
              <a:rPr lang="en-US" sz="2400" dirty="0"/>
              <a:t>X64 (AMD x64) – </a:t>
            </a:r>
            <a:r>
              <a:rPr lang="ru-RU" sz="2400" dirty="0"/>
              <a:t>расширенная система команд с 64 битной адресацией и расширенные системы команд </a:t>
            </a:r>
            <a:r>
              <a:rPr lang="en-US" sz="2400" dirty="0"/>
              <a:t>SSE </a:t>
            </a:r>
            <a:endParaRPr lang="ru-RU" sz="2400" dirty="0"/>
          </a:p>
          <a:p>
            <a:pPr marL="577850" lvl="2" indent="-177800"/>
            <a:r>
              <a:rPr lang="en-US" sz="2000" dirty="0"/>
              <a:t>SSE </a:t>
            </a:r>
            <a:r>
              <a:rPr lang="ru-RU" sz="2000" dirty="0"/>
              <a:t>для ускорения вычислений с высокой степенью упорядоченности — например, обработки мультимедийных и научных данных. 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4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Архитектура современных процессоров </a:t>
            </a:r>
            <a:r>
              <a:rPr lang="en-US" sz="2800" b="1" dirty="0"/>
              <a:t>Intel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2606" y="797470"/>
            <a:ext cx="4572000" cy="5799243"/>
          </a:xfrm>
        </p:spPr>
        <p:txBody>
          <a:bodyPr>
            <a:noAutofit/>
          </a:bodyPr>
          <a:lstStyle/>
          <a:p>
            <a:r>
              <a:rPr lang="ru-RU" sz="1800" dirty="0"/>
              <a:t>Каждое ядро имеет собственные кэши 1 и 2 уровня, но также имеется общий кэш 3 уровня (L3), используемый всеми</a:t>
            </a:r>
          </a:p>
          <a:p>
            <a:r>
              <a:rPr lang="ru-RU" sz="1800" i="1" dirty="0" err="1"/>
              <a:t>субъядро</a:t>
            </a:r>
            <a:r>
              <a:rPr lang="ru-RU" sz="1800" i="1" dirty="0"/>
              <a:t> (</a:t>
            </a:r>
            <a:r>
              <a:rPr lang="ru-RU" sz="1800" i="1" dirty="0" err="1"/>
              <a:t>uncore</a:t>
            </a:r>
            <a:r>
              <a:rPr lang="ru-RU" sz="1800" i="1" dirty="0"/>
              <a:t>) </a:t>
            </a:r>
            <a:r>
              <a:rPr lang="ru-RU" sz="1800" dirty="0"/>
              <a:t>- компоненты, отвечающие за средства коммуникации :</a:t>
            </a:r>
          </a:p>
          <a:p>
            <a:pPr marL="542925" lvl="1" indent="-266700">
              <a:tabLst>
                <a:tab pos="628650" algn="l"/>
              </a:tabLst>
            </a:pPr>
            <a:r>
              <a:rPr lang="ru-RU" sz="1800" dirty="0"/>
              <a:t>контроллер памяти (</a:t>
            </a:r>
            <a:r>
              <a:rPr lang="ru-RU" sz="1800" dirty="0" err="1"/>
              <a:t>memory</a:t>
            </a:r>
            <a:r>
              <a:rPr lang="ru-RU" sz="1800" dirty="0"/>
              <a:t> </a:t>
            </a:r>
            <a:r>
              <a:rPr lang="ru-RU" sz="1800" dirty="0" err="1"/>
              <a:t>controller</a:t>
            </a:r>
            <a:r>
              <a:rPr lang="ru-RU" sz="1800" dirty="0"/>
              <a:t>),</a:t>
            </a:r>
          </a:p>
          <a:p>
            <a:pPr marL="542925" lvl="1" indent="-266700">
              <a:tabLst>
                <a:tab pos="628650" algn="l"/>
              </a:tabLst>
            </a:pPr>
            <a:r>
              <a:rPr lang="ru-RU" sz="1800" dirty="0" err="1"/>
              <a:t>интерконнект</a:t>
            </a:r>
            <a:r>
              <a:rPr lang="ru-RU" sz="1800" dirty="0"/>
              <a:t> </a:t>
            </a:r>
          </a:p>
          <a:p>
            <a:pPr marL="542925" lvl="1" indent="-266700">
              <a:tabLst>
                <a:tab pos="628650" algn="l"/>
              </a:tabLst>
            </a:pPr>
            <a:r>
              <a:rPr lang="en-US" sz="1800" dirty="0" err="1"/>
              <a:t>QuickPath</a:t>
            </a:r>
            <a:r>
              <a:rPr lang="ru-RU" sz="1800" dirty="0"/>
              <a:t> (</a:t>
            </a:r>
            <a:r>
              <a:rPr lang="en-US" sz="1800" dirty="0" err="1"/>
              <a:t>QuickPath</a:t>
            </a:r>
            <a:r>
              <a:rPr lang="en-US" sz="1800" dirty="0"/>
              <a:t> links</a:t>
            </a:r>
            <a:r>
              <a:rPr lang="ru-RU" sz="1800" dirty="0"/>
              <a:t>, </a:t>
            </a:r>
            <a:r>
              <a:rPr lang="en-US" sz="1800" dirty="0"/>
              <a:t>QPI </a:t>
            </a:r>
            <a:r>
              <a:rPr lang="ru-RU" sz="1800" dirty="0"/>
              <a:t>у  </a:t>
            </a:r>
            <a:r>
              <a:rPr lang="en-US" sz="1800" dirty="0"/>
              <a:t>INTEL</a:t>
            </a:r>
            <a:r>
              <a:rPr lang="ru-RU" sz="1800" dirty="0"/>
              <a:t>),</a:t>
            </a:r>
            <a:r>
              <a:rPr lang="en-US" sz="1800" dirty="0"/>
              <a:t> </a:t>
            </a:r>
            <a:endParaRPr lang="ru-RU" sz="1800" dirty="0"/>
          </a:p>
          <a:p>
            <a:pPr marL="542925" lvl="1" indent="-266700">
              <a:tabLst>
                <a:tab pos="628650" algn="l"/>
              </a:tabLst>
            </a:pPr>
            <a:r>
              <a:rPr lang="ru-RU" sz="1800" dirty="0"/>
              <a:t>последовательная кэш-шина типа точка-точка для соединения процессоров и для передачи данных между процессором и системной платой. </a:t>
            </a:r>
          </a:p>
          <a:p>
            <a:pPr marL="542925" lvl="1" indent="-266700">
              <a:tabLst>
                <a:tab pos="628650" algn="l"/>
              </a:tabLst>
            </a:pPr>
            <a:r>
              <a:rPr lang="ru-RU" sz="1800" dirty="0"/>
              <a:t>управления энергопитанием (</a:t>
            </a:r>
            <a:r>
              <a:rPr lang="ru-RU" sz="1800" dirty="0" err="1"/>
              <a:t>powermanagement</a:t>
            </a:r>
            <a:r>
              <a:rPr lang="ru-RU" sz="1800" dirty="0"/>
              <a:t>),</a:t>
            </a:r>
          </a:p>
          <a:p>
            <a:pPr marL="542925" lvl="1" indent="-266700">
              <a:tabLst>
                <a:tab pos="628650" algn="l"/>
              </a:tabLst>
            </a:pPr>
            <a:r>
              <a:rPr lang="ru-RU" sz="1800" dirty="0"/>
              <a:t>встроенный графический контроллер.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16" y="964729"/>
            <a:ext cx="38481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16" y="4176018"/>
            <a:ext cx="4177556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439394" y="45951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17148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Архитектура современных процессоров </a:t>
            </a:r>
            <a:r>
              <a:rPr lang="en-US" sz="2800" b="1" dirty="0"/>
              <a:t>Intel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9845" y="966510"/>
            <a:ext cx="3501137" cy="5616624"/>
          </a:xfrm>
        </p:spPr>
        <p:txBody>
          <a:bodyPr>
            <a:noAutofit/>
          </a:bodyPr>
          <a:lstStyle/>
          <a:p>
            <a:r>
              <a:rPr lang="ru-RU" sz="2400" dirty="0"/>
              <a:t>Некоторые процессоры содержат блок -  </a:t>
            </a:r>
            <a:r>
              <a:rPr lang="ru-RU" sz="2400" i="1" dirty="0"/>
              <a:t>Системный агент (</a:t>
            </a:r>
            <a:r>
              <a:rPr lang="ru-RU" sz="2400" i="1" dirty="0" err="1"/>
              <a:t>System</a:t>
            </a:r>
            <a:r>
              <a:rPr lang="ru-RU" sz="2400" i="1" dirty="0"/>
              <a:t> </a:t>
            </a:r>
            <a:r>
              <a:rPr lang="ru-RU" sz="2400" i="1" dirty="0" err="1"/>
              <a:t>agent</a:t>
            </a:r>
            <a:r>
              <a:rPr lang="ru-RU" sz="2400" i="1" dirty="0"/>
              <a:t>) -</a:t>
            </a:r>
            <a:r>
              <a:rPr lang="ru-RU" sz="2400" dirty="0"/>
              <a:t> содержит многоканальный контроллер памяти, «мосты» PCI-</a:t>
            </a:r>
            <a:r>
              <a:rPr lang="ru-RU" sz="2400" dirty="0" err="1"/>
              <a:t>Express</a:t>
            </a:r>
            <a:r>
              <a:rPr lang="ru-RU" sz="2400" dirty="0"/>
              <a:t>, DMI, дисплейные интерфейсы, блок аппаратного декодирования видео.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908720"/>
            <a:ext cx="4438079" cy="558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000983" y="6321019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lvl="1" indent="-266700"/>
            <a:r>
              <a:rPr lang="ru-RU" sz="1600" dirty="0"/>
              <a:t>Архитектура ядра </a:t>
            </a:r>
            <a:r>
              <a:rPr lang="en-US" sz="1600" dirty="0"/>
              <a:t>Intel Core I7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09258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1268"/>
            <a:ext cx="843528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Архитектура современных процессоров </a:t>
            </a:r>
            <a:r>
              <a:rPr lang="en-US" sz="2800" b="1" dirty="0"/>
              <a:t>AMD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9846" y="966510"/>
            <a:ext cx="3352074" cy="5616624"/>
          </a:xfrm>
        </p:spPr>
        <p:txBody>
          <a:bodyPr>
            <a:noAutofit/>
          </a:bodyPr>
          <a:lstStyle/>
          <a:p>
            <a:pPr marL="88900" indent="-88900"/>
            <a:r>
              <a:rPr lang="ru-RU" sz="2000" dirty="0"/>
              <a:t>технология </a:t>
            </a:r>
            <a:r>
              <a:rPr lang="ru-RU" sz="2000" dirty="0" err="1"/>
              <a:t>HyperTransport</a:t>
            </a:r>
            <a:r>
              <a:rPr lang="ru-RU" sz="2000" dirty="0"/>
              <a:t> для создания многопроцессорных системы, и объединять на одном кристалле несколько ядер (AMD </a:t>
            </a:r>
            <a:r>
              <a:rPr lang="ru-RU" sz="2000" dirty="0" err="1"/>
              <a:t>Opteron</a:t>
            </a:r>
            <a:r>
              <a:rPr lang="ru-RU" sz="2000" dirty="0"/>
              <a:t>). </a:t>
            </a:r>
          </a:p>
          <a:p>
            <a:pPr marL="488950" lvl="1" indent="-88900"/>
            <a:r>
              <a:rPr lang="ru-RU" sz="1600" dirty="0"/>
              <a:t>Аналог </a:t>
            </a:r>
            <a:r>
              <a:rPr lang="en-US" sz="1600" dirty="0"/>
              <a:t>QPI</a:t>
            </a:r>
            <a:r>
              <a:rPr lang="ru-RU" sz="1600" dirty="0"/>
              <a:t> от </a:t>
            </a:r>
            <a:r>
              <a:rPr lang="en-US" sz="1600" dirty="0"/>
              <a:t>Intel, </a:t>
            </a:r>
            <a:r>
              <a:rPr lang="ru-RU" sz="1600" dirty="0"/>
              <a:t>но последовательная</a:t>
            </a:r>
            <a:r>
              <a:rPr lang="en-US" sz="1600" dirty="0"/>
              <a:t> </a:t>
            </a:r>
            <a:r>
              <a:rPr lang="ru-RU" sz="1600" dirty="0"/>
              <a:t>(появилась раньше)</a:t>
            </a:r>
          </a:p>
          <a:p>
            <a:pPr marL="88900" indent="-88900"/>
            <a:r>
              <a:rPr lang="ru-RU" sz="2000" dirty="0"/>
              <a:t>интегрированный контроллер памяти, не требуются промежуточные элементы (чипсет, который вносит задержку как минимум в такт). </a:t>
            </a:r>
          </a:p>
          <a:p>
            <a:pPr marL="88900" indent="-88900"/>
            <a:r>
              <a:rPr lang="ru-RU" sz="2000" dirty="0"/>
              <a:t>Каждое ядро работает на своей частоте.</a:t>
            </a:r>
          </a:p>
          <a:p>
            <a:pPr marL="88900" indent="-88900"/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 descr="ÐÐ°ÑÑÐ¸Ð½ÐºÐ¸ Ð¿Ð¾ Ð·Ð°Ð¿ÑÐ¾ÑÑ Ð°ÑÑÐ¸ÑÐµÐºÑÑÑÐ° ÑÐ¾Ð²ÑÐµÐ¼ÐµÐ½Ð½ÑÑ Ð¿ÑÐ¾ÑÐµÑÑÐ¾ÑÐ¾Ð² AM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052735"/>
            <a:ext cx="485775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16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7809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/>
              <a:t>О машинном коде и языках программирования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57606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100" dirty="0"/>
              <a:t>На машинном уровне программа представляет собой набор аппаратно-выполняемых команд – </a:t>
            </a:r>
            <a:r>
              <a:rPr lang="ru-RU" sz="2100" b="1" u="sng" dirty="0"/>
              <a:t>машинный код</a:t>
            </a:r>
            <a:r>
              <a:rPr lang="ru-RU" sz="2100" dirty="0"/>
              <a:t>. </a:t>
            </a:r>
          </a:p>
          <a:p>
            <a:pPr lvl="3">
              <a:spcBef>
                <a:spcPts val="600"/>
              </a:spcBef>
            </a:pPr>
            <a:r>
              <a:rPr lang="ru-RU" sz="1700" dirty="0"/>
              <a:t>Примеры таких команд – сложение, умножение, логическое или, перенос значения из одной ячейки памяти в другую. </a:t>
            </a:r>
          </a:p>
          <a:p>
            <a:pPr lvl="2">
              <a:spcBef>
                <a:spcPts val="600"/>
              </a:spcBef>
            </a:pPr>
            <a:r>
              <a:rPr lang="ru-RU" sz="2100" i="1" dirty="0"/>
              <a:t>Каждая команда имеет свой кодовый номер и адреса двух ячеек – данных, для выполнения над ними определенного действия. </a:t>
            </a:r>
          </a:p>
          <a:p>
            <a:pPr lvl="3">
              <a:spcBef>
                <a:spcPts val="600"/>
              </a:spcBef>
            </a:pPr>
            <a:r>
              <a:rPr lang="ru-RU" sz="2100" u="sng" dirty="0"/>
              <a:t>Такие данные называются операндами</a:t>
            </a:r>
            <a:r>
              <a:rPr lang="ru-RU" sz="2100" dirty="0"/>
              <a:t>.</a:t>
            </a:r>
          </a:p>
          <a:p>
            <a:pPr lvl="2">
              <a:spcBef>
                <a:spcPts val="600"/>
              </a:spcBef>
            </a:pPr>
            <a:r>
              <a:rPr lang="ru-RU" sz="2000" u="sng" dirty="0"/>
              <a:t>Любая команда программы уровня выше машинного (начиная от ассемблера и до современных абстрактных языков) интерпретируется в машинный код для ее выполнения.  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4782173"/>
            <a:ext cx="3020075" cy="194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1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3200" b="1" dirty="0"/>
              <a:t>Архитектура процессоров </a:t>
            </a:r>
            <a:r>
              <a:rPr lang="en-US" sz="3200" b="1" dirty="0"/>
              <a:t>Intel IA64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66510"/>
            <a:ext cx="2376264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Используется в серверных процессорах </a:t>
            </a:r>
            <a:r>
              <a:rPr lang="en-US" sz="1800" dirty="0"/>
              <a:t>Itanium</a:t>
            </a:r>
          </a:p>
          <a:p>
            <a:pPr marL="0" indent="0">
              <a:buNone/>
            </a:pPr>
            <a:r>
              <a:rPr lang="ru-RU" sz="1800" dirty="0"/>
              <a:t>(Архитектура </a:t>
            </a:r>
            <a:r>
              <a:rPr lang="en-US" sz="1800" dirty="0"/>
              <a:t>EPIC)</a:t>
            </a:r>
          </a:p>
          <a:p>
            <a:pPr marL="0" indent="0">
              <a:buNone/>
            </a:pPr>
            <a:r>
              <a:rPr lang="en-US" sz="1800" dirty="0"/>
              <a:t>VILW </a:t>
            </a:r>
            <a:r>
              <a:rPr lang="ru-RU" sz="1800" dirty="0"/>
              <a:t>архитектура</a:t>
            </a:r>
          </a:p>
          <a:p>
            <a:pPr marL="0" indent="0">
              <a:buNone/>
            </a:pPr>
            <a:r>
              <a:rPr lang="ru-RU" sz="1800" dirty="0"/>
              <a:t>Спекулятивный КЭШ</a:t>
            </a:r>
          </a:p>
          <a:p>
            <a:pPr marL="0" indent="0">
              <a:buNone/>
            </a:pPr>
            <a:r>
              <a:rPr lang="ru-RU" sz="1800" dirty="0"/>
              <a:t>Исполнение простых команд по 3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Несовместима с </a:t>
            </a:r>
            <a:r>
              <a:rPr lang="en-US" sz="1800" dirty="0"/>
              <a:t>X86</a:t>
            </a:r>
            <a:r>
              <a:rPr lang="ru-RU" sz="1800" dirty="0"/>
              <a:t>  и </a:t>
            </a:r>
            <a:r>
              <a:rPr lang="en-US" sz="1800" dirty="0"/>
              <a:t>X64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8130" name="Picture 2" descr="https://upload.wikimedia.org/wikipedia/commons/thumb/a/ae/Itanium_architecture.svg/660px-Itanium_architectur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908" y="980729"/>
            <a:ext cx="6926760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305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Архитектура современных графических процессоров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9846" y="966510"/>
            <a:ext cx="8104602" cy="3038554"/>
          </a:xfrm>
        </p:spPr>
        <p:txBody>
          <a:bodyPr>
            <a:noAutofit/>
          </a:bodyPr>
          <a:lstStyle/>
          <a:p>
            <a:pPr marL="0" indent="12700"/>
            <a:r>
              <a:rPr lang="ru-RU" sz="1800" dirty="0"/>
              <a:t> Содержат набор одинаковых вычислительных устройств (потоковых процессоров, ПП), работающих с общей памятью ГПУ (видео ОЗУ) </a:t>
            </a:r>
            <a:r>
              <a:rPr lang="en-US" sz="1800" dirty="0"/>
              <a:t>(SIMD </a:t>
            </a:r>
            <a:r>
              <a:rPr lang="ru-RU" sz="1800" dirty="0"/>
              <a:t>архитектура). </a:t>
            </a:r>
          </a:p>
          <a:p>
            <a:pPr marL="0" indent="12700"/>
            <a:r>
              <a:rPr lang="ru-RU" sz="1800" dirty="0"/>
              <a:t> Все ПП синхронно исполняют один и тот же набор команд (</a:t>
            </a:r>
            <a:r>
              <a:rPr lang="ru-RU" sz="1800" dirty="0" err="1"/>
              <a:t>конвйер</a:t>
            </a:r>
            <a:r>
              <a:rPr lang="ru-RU" sz="1800" dirty="0"/>
              <a:t>, шейдер). </a:t>
            </a:r>
          </a:p>
          <a:p>
            <a:pPr marL="400050" lvl="2" indent="12700"/>
            <a:r>
              <a:rPr lang="ru-RU" sz="1800" dirty="0"/>
              <a:t>То есть одна команда исполняется для целого массива точек</a:t>
            </a:r>
          </a:p>
          <a:p>
            <a:pPr marL="400050" lvl="2" indent="12700"/>
            <a:r>
              <a:rPr lang="ru-RU" sz="1800" dirty="0"/>
              <a:t>Раньше шейдеры были аппаратными, теперь программные – представляют собой набор микрокоманд - конвейер. 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1800" dirty="0"/>
              <a:t>Система команд ПП включает арифметические команды для вещественных и целочисленных вычислений  и команды обращения к памяти. 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1800" dirty="0"/>
              <a:t>ГПУ выполняют операции  асинхронно и только с данными во внутреннем ОЗУ (иначе доступ к внешней ОЗУ все бы затормозил)</a:t>
            </a:r>
          </a:p>
          <a:p>
            <a:pPr marL="0" lvl="1" indent="12700">
              <a:buNone/>
            </a:pPr>
            <a:r>
              <a:rPr lang="ru-RU" sz="1800" dirty="0"/>
              <a:t>.</a:t>
            </a:r>
            <a:br>
              <a:rPr lang="ru-RU" sz="1800" dirty="0"/>
            </a:b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Рисунок 8" descr="http://cuda.artisteer.net/files/tmpB3E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58" y="4365104"/>
            <a:ext cx="4503683" cy="2420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923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/>
              <a:t>Особенности архитектуры графических процессоров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918012"/>
            <a:ext cx="3352074" cy="5616624"/>
          </a:xfrm>
        </p:spPr>
        <p:txBody>
          <a:bodyPr>
            <a:noAutofit/>
          </a:bodyPr>
          <a:lstStyle/>
          <a:p>
            <a:r>
              <a:rPr lang="ru-RU" sz="2000" dirty="0"/>
              <a:t>Все ПП синхронно исполняют один и тот же набор команд </a:t>
            </a:r>
          </a:p>
          <a:p>
            <a:r>
              <a:rPr lang="ru-RU" sz="1600" dirty="0"/>
              <a:t> Основная проблема ГПУ - </a:t>
            </a:r>
            <a:r>
              <a:rPr lang="ru-RU" sz="1800" dirty="0"/>
              <a:t>Низкая скорость чтения из ОЗУ (высокая латентность). </a:t>
            </a:r>
            <a:endParaRPr lang="ru-RU" sz="1600" dirty="0"/>
          </a:p>
          <a:p>
            <a:pPr marL="685800" lvl="1"/>
            <a:r>
              <a:rPr lang="ru-RU" sz="1600" dirty="0"/>
              <a:t>чтобы его компенсировать, требуется обрабатывать большое (10000 и более) количество элементов за 1 запуск.</a:t>
            </a:r>
          </a:p>
          <a:p>
            <a:r>
              <a:rPr lang="ru-RU" sz="1800" dirty="0"/>
              <a:t>Поддержка аппаратной </a:t>
            </a:r>
            <a:r>
              <a:rPr lang="ru-RU" sz="1800" dirty="0" err="1"/>
              <a:t>многопоточности</a:t>
            </a:r>
            <a:r>
              <a:rPr lang="ru-RU" sz="1800" dirty="0"/>
              <a:t>. </a:t>
            </a:r>
          </a:p>
          <a:p>
            <a:r>
              <a:rPr lang="ru-RU" sz="1800" dirty="0"/>
              <a:t> Разнородность архитектур</a:t>
            </a:r>
            <a:r>
              <a:rPr lang="ru-RU" sz="1600" dirty="0"/>
              <a:t>. </a:t>
            </a:r>
          </a:p>
          <a:p>
            <a:pPr marL="685800" lvl="1"/>
            <a:r>
              <a:rPr lang="ru-RU" sz="1600" dirty="0"/>
              <a:t>Следует учесть, что оптимальные программы для </a:t>
            </a:r>
            <a:r>
              <a:rPr lang="ru-RU" sz="1600" dirty="0" err="1"/>
              <a:t>NVidia</a:t>
            </a:r>
            <a:r>
              <a:rPr lang="ru-RU" sz="1600" dirty="0"/>
              <a:t> и AMD будут сильно различаться.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989" y="985361"/>
            <a:ext cx="4847540" cy="517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562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300" b="1" dirty="0"/>
              <a:t>Архитектура современных графических процессоров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18012"/>
            <a:ext cx="4256156" cy="5616624"/>
          </a:xfrm>
        </p:spPr>
        <p:txBody>
          <a:bodyPr>
            <a:noAutofit/>
          </a:bodyPr>
          <a:lstStyle/>
          <a:p>
            <a:pPr marL="88900" indent="-88900"/>
            <a:r>
              <a:rPr lang="ru-RU" sz="1800" dirty="0"/>
              <a:t>128 потоковых процессоров(ПП)  объединены в SIMD-группы по 16 мультипроцессоров (МП), </a:t>
            </a:r>
          </a:p>
          <a:p>
            <a:pPr marL="88900" indent="-88900"/>
            <a:r>
              <a:rPr lang="ru-RU" sz="1800" dirty="0"/>
              <a:t>МП работают независимо друг от друга, хотя и исполняют один и тот же набор команд (шейдер). </a:t>
            </a:r>
          </a:p>
          <a:p>
            <a:pPr marL="88900" indent="-88900"/>
            <a:r>
              <a:rPr lang="ru-RU" sz="1800" dirty="0"/>
              <a:t>Каждый ПП является </a:t>
            </a:r>
            <a:r>
              <a:rPr lang="ru-RU" sz="1800" dirty="0" err="1"/>
              <a:t>суперскалярным</a:t>
            </a:r>
            <a:r>
              <a:rPr lang="ru-RU" sz="1800" dirty="0"/>
              <a:t> устройством и может выполнять до 2 команд за такт. </a:t>
            </a:r>
          </a:p>
          <a:p>
            <a:pPr marL="88900" indent="-88900"/>
            <a:r>
              <a:rPr lang="ru-RU" sz="1800" dirty="0"/>
              <a:t>Каждому ПП доступна вся  видео ОЗУ ему доступна вся память, как на чтение, так и на запись. </a:t>
            </a:r>
          </a:p>
          <a:p>
            <a:pPr marL="88900" indent="-88900"/>
            <a:r>
              <a:rPr lang="ru-RU" sz="1600" dirty="0"/>
              <a:t>Однако на практике, ввиду слабости средств синхронизации между различными МП, процесс обработки строится так, чтобы адреса записи не пересекались.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 descr="http://cuda.artisteer.net/files/tmpCB1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60" y="980728"/>
            <a:ext cx="3896117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788024" y="616530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GeForce 8x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583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Архитектура современных графических процессоров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944" y="500147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Архитектура </a:t>
            </a:r>
            <a:r>
              <a:rPr lang="en-US" dirty="0" err="1"/>
              <a:t>NVidea</a:t>
            </a:r>
            <a:r>
              <a:rPr lang="en-US" dirty="0"/>
              <a:t> Turing</a:t>
            </a:r>
            <a:r>
              <a:rPr lang="ru-RU" dirty="0"/>
              <a:t> 104</a:t>
            </a:r>
            <a:r>
              <a:rPr lang="en-US" dirty="0"/>
              <a:t> (GeForce </a:t>
            </a:r>
            <a:r>
              <a:rPr lang="ru-RU" dirty="0"/>
              <a:t>20</a:t>
            </a:r>
            <a:r>
              <a:rPr lang="en-US" dirty="0"/>
              <a:t>xx)</a:t>
            </a:r>
            <a:endParaRPr lang="ru-RU" dirty="0"/>
          </a:p>
        </p:txBody>
      </p:sp>
      <p:pic>
        <p:nvPicPr>
          <p:cNvPr id="1026" name="Picture 2" descr="https://cdn.videocardz.com/1/2018/09/NVIDIA-TURING-TU104-1000x8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721" y="908720"/>
            <a:ext cx="4968552" cy="408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videocardz.com/1/2018/09/TURING-SM-293x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1" y="1089455"/>
            <a:ext cx="27908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9512" y="48607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Схема мультипроцессорного блока </a:t>
            </a:r>
            <a:r>
              <a:rPr lang="en-US" dirty="0" err="1"/>
              <a:t>NVidea</a:t>
            </a:r>
            <a:r>
              <a:rPr lang="en-US" dirty="0"/>
              <a:t> Turing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5525299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Ядро состоит из целочисленного блока </a:t>
            </a:r>
            <a:r>
              <a:rPr lang="en-US" dirty="0"/>
              <a:t>Int32, </a:t>
            </a:r>
            <a:r>
              <a:rPr lang="ru-RU" dirty="0"/>
              <a:t>блока </a:t>
            </a:r>
            <a:r>
              <a:rPr lang="en-US" dirty="0"/>
              <a:t>float FP32 </a:t>
            </a:r>
            <a:r>
              <a:rPr lang="ru-RU" dirty="0"/>
              <a:t>и блока матричных вычислений </a:t>
            </a:r>
            <a:r>
              <a:rPr lang="en-US" dirty="0"/>
              <a:t>Tensor Cores</a:t>
            </a:r>
            <a:r>
              <a:rPr lang="ru-RU" dirty="0"/>
              <a:t> и блока трассировки лучей </a:t>
            </a:r>
            <a:r>
              <a:rPr lang="en-US" dirty="0"/>
              <a:t>RT Core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336380" y="5393405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Используются параллельные вычисления в </a:t>
            </a:r>
            <a:r>
              <a:rPr lang="en-US" dirty="0"/>
              <a:t>FP32 </a:t>
            </a:r>
            <a:r>
              <a:rPr lang="ru-RU" dirty="0"/>
              <a:t>и </a:t>
            </a:r>
            <a:r>
              <a:rPr lang="en-US" dirty="0"/>
              <a:t>INT32,</a:t>
            </a:r>
          </a:p>
          <a:p>
            <a:r>
              <a:rPr lang="ru-RU" dirty="0"/>
              <a:t>Технология сжатия данных без потерь для увеличения пропускной способности шины</a:t>
            </a:r>
          </a:p>
        </p:txBody>
      </p:sp>
    </p:spTree>
    <p:extLst>
      <p:ext uri="{BB962C8B-B14F-4D97-AF65-F5344CB8AC3E}">
        <p14:creationId xmlns:p14="http://schemas.microsoft.com/office/powerpoint/2010/main" val="20584721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Архитектура современных графических процессоров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https://www.overclockers.ua/video/nvidia-turing-geforce-rtx/03-nvidia-turing.jpg">
            <a:extLst>
              <a:ext uri="{FF2B5EF4-FFF2-40B4-BE49-F238E27FC236}">
                <a16:creationId xmlns:a16="http://schemas.microsoft.com/office/drawing/2014/main" id="{ED111AB6-17A5-4519-8A5E-E5589F76A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4" y="976351"/>
            <a:ext cx="4040701" cy="33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CFFD12-32F5-4EF9-B1FF-0259413B59D3}"/>
              </a:ext>
            </a:extLst>
          </p:cNvPr>
          <p:cNvSpPr txBox="1"/>
          <p:nvPr/>
        </p:nvSpPr>
        <p:spPr>
          <a:xfrm>
            <a:off x="213420" y="5158933"/>
            <a:ext cx="862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NVIDIA TU102 (</a:t>
            </a:r>
            <a:r>
              <a:rPr lang="en-US" i="1" dirty="0"/>
              <a:t>GeForce RTX 2080 </a:t>
            </a:r>
            <a:r>
              <a:rPr lang="en-US" i="1" dirty="0" err="1"/>
              <a:t>Ti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ru-RU" dirty="0"/>
              <a:t>Фото кристалла и его схема</a:t>
            </a:r>
          </a:p>
        </p:txBody>
      </p:sp>
      <p:pic>
        <p:nvPicPr>
          <p:cNvPr id="6148" name="Picture 4" descr="https://www.overclockers.ua/video/nvidia-turing-geforce-rtx/04-nvidia-turing.png">
            <a:extLst>
              <a:ext uri="{FF2B5EF4-FFF2-40B4-BE49-F238E27FC236}">
                <a16:creationId xmlns:a16="http://schemas.microsoft.com/office/drawing/2014/main" id="{AFC76250-6FBA-46FF-95B0-278E22C4A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216" y="1004505"/>
            <a:ext cx="4869549" cy="401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0107B4-939E-4612-BA8E-4239B0C98AD8}"/>
              </a:ext>
            </a:extLst>
          </p:cNvPr>
          <p:cNvSpPr/>
          <p:nvPr/>
        </p:nvSpPr>
        <p:spPr>
          <a:xfrm>
            <a:off x="65150" y="5528265"/>
            <a:ext cx="9013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кластеров GPC, каждый по 6 текстурно-процессорных кластеров TPC, объединяющих мультипроцессорные блоки SM. Каждый SM-блок 64 вычислительных блока (CUDA-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Шина памяти GDDR6. Объем памяти 11 ГБ на уровне старого флагмана.</a:t>
            </a:r>
          </a:p>
          <a:p>
            <a:pPr algn="just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контроллеров памяти разрядностью 32 бита. Кэш L2 5632 КБ. 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701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Архитектура современных графических процессоров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cdn.videocardz.com/1/2018/09/TURING-SM-293x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413745"/>
            <a:ext cx="2453952" cy="33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1520" y="78368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Тензорные ядра </a:t>
            </a:r>
            <a:r>
              <a:rPr lang="ru-RU" sz="2000" dirty="0" err="1"/>
              <a:t>Turing</a:t>
            </a:r>
            <a:r>
              <a:rPr lang="ru-RU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Особенность - выполнение задач с применением искусственного интеллекта.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блоки поддерживают расчеты в режимах INT8, INT4 и FP16 при работе с массивами матричных данных для глубокого обучения в реальном времени. Каждое тензорное ядро выполняет до 64 операций с плавающей запятой, используя входные данные формата FP16.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69AAD1-69F5-4735-9E5F-B384C317EB8C}"/>
              </a:ext>
            </a:extLst>
          </p:cNvPr>
          <p:cNvSpPr/>
          <p:nvPr/>
        </p:nvSpPr>
        <p:spPr>
          <a:xfrm>
            <a:off x="-1277" y="3030449"/>
            <a:ext cx="666150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По существу </a:t>
            </a:r>
            <a:r>
              <a:rPr lang="en-US" sz="1600" dirty="0"/>
              <a:t>Tensor core </a:t>
            </a:r>
            <a:r>
              <a:rPr lang="ru-RU" sz="1600" dirty="0"/>
              <a:t>выполняет только операции </a:t>
            </a:r>
            <a:r>
              <a:rPr lang="en-US" sz="1600" dirty="0"/>
              <a:t>FMA (float multiply and Add) – </a:t>
            </a:r>
            <a:r>
              <a:rPr lang="ru-RU" sz="1600" dirty="0"/>
              <a:t>сложение с умножением, причем для числе урезанной точности </a:t>
            </a:r>
            <a:r>
              <a:rPr lang="en-US" sz="1600" dirty="0"/>
              <a:t>(FP16, INT8, INT4) – </a:t>
            </a:r>
            <a:r>
              <a:rPr lang="ru-RU" sz="1600" dirty="0"/>
              <a:t>за счет этого </a:t>
            </a:r>
            <a:r>
              <a:rPr lang="en-US" sz="1600" dirty="0"/>
              <a:t>FMA </a:t>
            </a:r>
            <a:r>
              <a:rPr lang="ru-RU" sz="1600" dirty="0"/>
              <a:t>очень быстрые и позволяет экономить ОЗУ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То есть один SM с восемью ядрами обрабатывает 512 операций FP16 за такт.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Вычисления INT8 проходят на удвоенной скорости 1024 операций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а для INT4 выполняется 2048 операций за такт.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GPU TU102 способен обеспечить пиковую тензорную производительность до 130,5 TFLOPS (</a:t>
            </a:r>
            <a:r>
              <a:rPr lang="ru-RU" sz="1600" dirty="0" err="1"/>
              <a:t>Quadro</a:t>
            </a:r>
            <a:r>
              <a:rPr lang="ru-RU" sz="1600" dirty="0"/>
              <a:t> RTX 6000).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1E2BC0-3BDF-4B52-94F3-E1D2AD22AE7B}"/>
              </a:ext>
            </a:extLst>
          </p:cNvPr>
          <p:cNvSpPr/>
          <p:nvPr/>
        </p:nvSpPr>
        <p:spPr>
          <a:xfrm>
            <a:off x="107504" y="4600109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47609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261268"/>
            <a:ext cx="8736905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Архитектура современных микроконтроллеров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5311527"/>
            <a:ext cx="8496944" cy="1296144"/>
          </a:xfrm>
        </p:spPr>
        <p:txBody>
          <a:bodyPr>
            <a:noAutofit/>
          </a:bodyPr>
          <a:lstStyle/>
          <a:p>
            <a:pPr marL="88900" indent="-88900"/>
            <a:r>
              <a:rPr lang="en-US" sz="1800" dirty="0"/>
              <a:t>ARM Cortex M 32</a:t>
            </a:r>
            <a:r>
              <a:rPr lang="ru-RU" sz="1800" dirty="0"/>
              <a:t>битная система, сопроцессоры аппаратного деления и умножения, работа с </a:t>
            </a:r>
            <a:r>
              <a:rPr lang="en-US" sz="1800" dirty="0"/>
              <a:t>float</a:t>
            </a:r>
            <a:endParaRPr lang="ru-RU" sz="1600" dirty="0"/>
          </a:p>
          <a:p>
            <a:pPr marL="88900" indent="-88900"/>
            <a:r>
              <a:rPr lang="en-US" sz="1800" dirty="0"/>
              <a:t> RISC </a:t>
            </a:r>
            <a:r>
              <a:rPr lang="ru-RU" sz="1800" dirty="0"/>
              <a:t>система команд</a:t>
            </a:r>
            <a:endParaRPr lang="en-US" sz="1800" dirty="0"/>
          </a:p>
          <a:p>
            <a:pPr marL="88900" indent="-88900"/>
            <a:r>
              <a:rPr lang="ru-RU" sz="1800" dirty="0"/>
              <a:t> конвейерная архитектура </a:t>
            </a:r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ÐÐ°ÑÑÐ¸Ð½ÐºÐ¸ Ð¿Ð¾ Ð·Ð°Ð¿ÑÐ¾ÑÑ Ð°ÑÑÐ¸ÑÐµÐºÑÑÑÐ° cortex M Ð¿ÑÐ¾ÑÐµÑÑÐ¾ÑÑ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Ð¡ÑÑÑÐºÑÑÑÐ½Ð°Ñ ÑÑÐµÐ¼Ð° Ð¼Ð¸ÐºÑÐ¾ÐºÐ¾Ð½ÑÑÐ¾Ð»Ð»ÐµÑÐ¾Ð² STM32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98401"/>
            <a:ext cx="5544616" cy="433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5090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1268"/>
            <a:ext cx="8507288" cy="719460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Архитектура современных микропроцессоров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609990"/>
            <a:ext cx="8856984" cy="1059370"/>
          </a:xfrm>
        </p:spPr>
        <p:txBody>
          <a:bodyPr>
            <a:noAutofit/>
          </a:bodyPr>
          <a:lstStyle/>
          <a:p>
            <a:pPr marL="88900" indent="-88900"/>
            <a:r>
              <a:rPr lang="en-US" sz="1800" dirty="0"/>
              <a:t>ARM Cortex A9 </a:t>
            </a:r>
            <a:r>
              <a:rPr lang="ru-RU" sz="1800" dirty="0"/>
              <a:t>(на базе С</a:t>
            </a:r>
            <a:r>
              <a:rPr lang="en-US" sz="1800" dirty="0" err="1"/>
              <a:t>ortex</a:t>
            </a:r>
            <a:r>
              <a:rPr lang="en-US" sz="1800" dirty="0"/>
              <a:t> M)</a:t>
            </a:r>
          </a:p>
          <a:p>
            <a:pPr marL="88900" indent="-88900"/>
            <a:r>
              <a:rPr lang="ru-RU" sz="1800" dirty="0"/>
              <a:t>Конвейерная</a:t>
            </a:r>
            <a:r>
              <a:rPr lang="en-US" sz="1800" dirty="0"/>
              <a:t> </a:t>
            </a:r>
            <a:r>
              <a:rPr lang="ru-RU" sz="1800" dirty="0"/>
              <a:t>многоканальная архитектура</a:t>
            </a:r>
          </a:p>
          <a:p>
            <a:pPr marL="88900" indent="-88900"/>
            <a:r>
              <a:rPr lang="ru-RU" sz="1800" dirty="0"/>
              <a:t>Многоуровневый спекулятивный КЭШ</a:t>
            </a:r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0" name="Picture 2" descr="http://www.kit-e.ru/assets/images/1003/66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60" y="997124"/>
            <a:ext cx="8110564" cy="462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6132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1268"/>
            <a:ext cx="8435280" cy="719460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Архитектура современных процессоров с 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4760" y="5589240"/>
            <a:ext cx="5256584" cy="411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i="1" dirty="0"/>
              <a:t>Архитектура процессора ML от ARM</a:t>
            </a:r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https://habrastorage.org/getpro/habr/post_images/fbe/7e4/ab1/fbe7e4ab11731ad3dafebc992b9c7b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5040560" cy="427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9512" y="1004764"/>
            <a:ext cx="3600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Внедрение ИИ для определения приоритетов хранения, обработки и перемещения данных по всей системе. </a:t>
            </a:r>
          </a:p>
          <a:p>
            <a:r>
              <a:rPr lang="ru-RU" dirty="0"/>
              <a:t>Функции</a:t>
            </a:r>
          </a:p>
          <a:p>
            <a:r>
              <a:rPr lang="ru-RU" dirty="0"/>
              <a:t> прогнозирование, </a:t>
            </a:r>
          </a:p>
          <a:p>
            <a:r>
              <a:rPr lang="ru-RU" dirty="0"/>
              <a:t>распределение ресурсов системы,</a:t>
            </a:r>
          </a:p>
          <a:p>
            <a:r>
              <a:rPr lang="ru-RU" dirty="0"/>
              <a:t>каждый вычислительный модуль работает на отдельной карте признаков,</a:t>
            </a:r>
          </a:p>
          <a:p>
            <a:r>
              <a:rPr lang="ru-RU" dirty="0"/>
              <a:t>электромагнитная адаптация.</a:t>
            </a:r>
          </a:p>
          <a:p>
            <a:endParaRPr lang="ru-RU" dirty="0"/>
          </a:p>
          <a:p>
            <a:r>
              <a:rPr lang="ru-RU" dirty="0"/>
              <a:t>Концепция </a:t>
            </a:r>
            <a:r>
              <a:rPr lang="ru-RU" dirty="0" err="1"/>
              <a:t>Nvidia</a:t>
            </a:r>
            <a:r>
              <a:rPr lang="ru-RU" dirty="0"/>
              <a:t>: создание выделенного «движка» глубокого обучения рядом с GPU для оптимизации обработки изображений и видео.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39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/>
              <a:t>Принцип построения ЭВМ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760640"/>
          </a:xfrm>
        </p:spPr>
        <p:txBody>
          <a:bodyPr>
            <a:noAutofit/>
          </a:bodyPr>
          <a:lstStyle/>
          <a:p>
            <a:r>
              <a:rPr lang="ru-RU" sz="1800" b="1" i="1" dirty="0"/>
              <a:t>Устройство, объединяющие процессор и периферийные модули называется электронно-вычислительной машиной (ЭВМ) 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http://lib.znate.ru/pars_docs/refs/252/251904/251904_html_m13f2f14d.gif">
            <a:extLst>
              <a:ext uri="{FF2B5EF4-FFF2-40B4-BE49-F238E27FC236}">
                <a16:creationId xmlns:a16="http://schemas.microsoft.com/office/drawing/2014/main" id="{CB08EA72-7870-4FC0-9AEC-BC91DAB09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8" y="1593428"/>
            <a:ext cx="43719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536" y="3293491"/>
            <a:ext cx="4668199" cy="301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0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19460"/>
          </a:xfrm>
        </p:spPr>
        <p:txBody>
          <a:bodyPr>
            <a:noAutofit/>
          </a:bodyPr>
          <a:lstStyle/>
          <a:p>
            <a:pPr lvl="2" algn="ctr"/>
            <a:r>
              <a:rPr lang="ru-RU" sz="3200" b="1" dirty="0"/>
              <a:t>Архитектура квантовых процессоров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81264" y="4797152"/>
            <a:ext cx="5256584" cy="648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i="1" dirty="0"/>
              <a:t>вид квантового процессора </a:t>
            </a:r>
            <a:r>
              <a:rPr lang="en-US" sz="1800" i="1" dirty="0"/>
              <a:t>Google</a:t>
            </a:r>
            <a:r>
              <a:rPr lang="ru-RU" sz="1800" i="1" dirty="0"/>
              <a:t>,</a:t>
            </a:r>
            <a:r>
              <a:rPr lang="en-US" sz="1800" i="1" dirty="0"/>
              <a:t> </a:t>
            </a:r>
            <a:r>
              <a:rPr lang="ru-RU" sz="1800" i="1" dirty="0"/>
              <a:t>Квантовый элемент И-Не и схема квантового компьютера</a:t>
            </a:r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96752"/>
            <a:ext cx="3600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 используются </a:t>
            </a:r>
            <a:r>
              <a:rPr lang="ru-RU" dirty="0" err="1"/>
              <a:t>кубиты</a:t>
            </a:r>
            <a:r>
              <a:rPr lang="ru-RU" dirty="0"/>
              <a:t> – состояния спинов элементарных </a:t>
            </a:r>
            <a:r>
              <a:rPr lang="ru-RU" dirty="0" err="1"/>
              <a:t>частих</a:t>
            </a:r>
            <a:r>
              <a:rPr lang="ru-RU" dirty="0"/>
              <a:t>, могут одновременно находится в двух состояниях, 3 </a:t>
            </a:r>
            <a:r>
              <a:rPr lang="ru-RU" dirty="0" err="1"/>
              <a:t>кубита</a:t>
            </a:r>
            <a:r>
              <a:rPr lang="ru-RU" dirty="0"/>
              <a:t> одновременно в 8 состояниях.</a:t>
            </a:r>
          </a:p>
          <a:p>
            <a:r>
              <a:rPr lang="ru-RU" dirty="0"/>
              <a:t>Высокая параллельность вычислений.</a:t>
            </a:r>
          </a:p>
          <a:p>
            <a:r>
              <a:rPr lang="ru-RU" dirty="0"/>
              <a:t>Экспоненциальный рост производительности.</a:t>
            </a:r>
          </a:p>
        </p:txBody>
      </p:sp>
      <p:pic>
        <p:nvPicPr>
          <p:cNvPr id="3074" name="Picture 2" descr="https://habrastorage.org/files/0d4/cf4/206/0d4cf42061bc473eb640dfe50c15db5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804" y="1225724"/>
            <a:ext cx="2448272" cy="15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268883"/>
            <a:ext cx="24765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530" y="3007721"/>
            <a:ext cx="4248878" cy="166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9658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261268"/>
            <a:ext cx="9001000" cy="719460"/>
          </a:xfrm>
        </p:spPr>
        <p:txBody>
          <a:bodyPr>
            <a:noAutofit/>
          </a:bodyPr>
          <a:lstStyle/>
          <a:p>
            <a:pPr lvl="2" algn="ctr"/>
            <a:r>
              <a:rPr lang="ru-RU" sz="3200" b="1" dirty="0"/>
              <a:t>Архитектура </a:t>
            </a:r>
            <a:r>
              <a:rPr lang="ru-RU" sz="3200" b="1" dirty="0" err="1"/>
              <a:t>нейроморфных</a:t>
            </a:r>
            <a:r>
              <a:rPr lang="ru-RU" sz="3200" b="1" dirty="0"/>
              <a:t> процессоров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Picture 4" descr="http://robotrends.ru/images/1717/91258/201704_Robosector_Kangler_12_1.640x1200.png">
            <a:extLst>
              <a:ext uri="{FF2B5EF4-FFF2-40B4-BE49-F238E27FC236}">
                <a16:creationId xmlns:a16="http://schemas.microsoft.com/office/drawing/2014/main" id="{AF57AB06-3AF6-40BF-AC77-33CC2AF24D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8" y="854523"/>
            <a:ext cx="3840422" cy="324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robotrends.ru/images/1717/91258/201704_Robosector_Kangler_11_1.640x1200.png">
            <a:extLst>
              <a:ext uri="{FF2B5EF4-FFF2-40B4-BE49-F238E27FC236}">
                <a16:creationId xmlns:a16="http://schemas.microsoft.com/office/drawing/2014/main" id="{47984772-81B2-4F18-9F0C-B5531565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607" y="826368"/>
            <a:ext cx="3935760" cy="308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97B7913-A5CD-4674-91B9-E5B3E9666561}"/>
              </a:ext>
            </a:extLst>
          </p:cNvPr>
          <p:cNvSpPr/>
          <p:nvPr/>
        </p:nvSpPr>
        <p:spPr>
          <a:xfrm>
            <a:off x="60733" y="4094879"/>
            <a:ext cx="27769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Процессор имеет параллельную коммуникационную архитектуру, отправляет множество небольших объёмов информации одновременно в  различных направлениях</a:t>
            </a:r>
          </a:p>
        </p:txBody>
      </p:sp>
      <p:pic>
        <p:nvPicPr>
          <p:cNvPr id="7176" name="Picture 8" descr=" Ð Ð¸Ñ. 2. Ð¡ÑÐ°Ð²Ð½ÐµÐ½Ð¸Ðµ ÑÑÐ°Ð´Ð¸ÑÐ¸Ð¾Ð½Ð½Ð¾Ð¹ Ð²ÑÑÐ¸ÑÐ»Ð¸ÑÐµÐ»ÑÐ½Ð¾Ð¹ ÑÐ¸ÑÑÐµÐ¼Ñ Ð¸ Ð½ÐµÐ¹ÑÐ¾Ð½Ð½Ð¾Ð¹ Ð²ÑÑÐ¸ÑÐ»Ð¸ÑÐµÐ»ÑÐ½Ð¾Ð¹ ÑÐµÑÐ¸ [1]">
            <a:extLst>
              <a:ext uri="{FF2B5EF4-FFF2-40B4-BE49-F238E27FC236}">
                <a16:creationId xmlns:a16="http://schemas.microsoft.com/office/drawing/2014/main" id="{287BD18F-52A7-4532-9BB8-D8223E629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25" y="4187748"/>
            <a:ext cx="6310925" cy="250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9256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261268"/>
            <a:ext cx="9001000" cy="719460"/>
          </a:xfrm>
        </p:spPr>
        <p:txBody>
          <a:bodyPr>
            <a:noAutofit/>
          </a:bodyPr>
          <a:lstStyle/>
          <a:p>
            <a:pPr lvl="2" algn="ctr"/>
            <a:r>
              <a:rPr lang="ru-RU" sz="3200" b="1" dirty="0"/>
              <a:t>Архитектура </a:t>
            </a:r>
            <a:r>
              <a:rPr lang="ru-RU" sz="3200" b="1" dirty="0" err="1"/>
              <a:t>нейроморфных</a:t>
            </a:r>
            <a:r>
              <a:rPr lang="ru-RU" sz="3200" b="1" dirty="0"/>
              <a:t> процессоров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https://habrastorage.org/webt/6y/bb/gc/6ybbgckcspnxyrhcgnglgecrtse.png">
            <a:extLst>
              <a:ext uri="{FF2B5EF4-FFF2-40B4-BE49-F238E27FC236}">
                <a16:creationId xmlns:a16="http://schemas.microsoft.com/office/drawing/2014/main" id="{DE42DCD0-DBD8-49E8-8AF2-715C746B9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894784"/>
            <a:ext cx="4608896" cy="363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010031-5E8F-48A5-BA67-CDBC21D9E5C2}"/>
              </a:ext>
            </a:extLst>
          </p:cNvPr>
          <p:cNvSpPr txBox="1"/>
          <p:nvPr/>
        </p:nvSpPr>
        <p:spPr>
          <a:xfrm>
            <a:off x="4355976" y="4336935"/>
            <a:ext cx="724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Чип </a:t>
            </a:r>
            <a:r>
              <a:rPr lang="en-US" dirty="0"/>
              <a:t>IBM </a:t>
            </a:r>
            <a:r>
              <a:rPr lang="en-US" dirty="0" err="1"/>
              <a:t>TrueNorth</a:t>
            </a:r>
            <a:r>
              <a:rPr lang="en-US" dirty="0"/>
              <a:t> </a:t>
            </a:r>
            <a:r>
              <a:rPr lang="ru-RU" dirty="0"/>
              <a:t>(архитектура </a:t>
            </a:r>
            <a:r>
              <a:rPr lang="en-US" dirty="0" err="1"/>
              <a:t>NeuroMem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8194" name="Picture 2" descr="Ð£Ð²ÐµÐ»Ð¸ÑÐµÐ½Ð½Ð°Ñ ÑÐ¾ÑÐ¾Ð³ÑÐ°ÑÐ¸Ñ ÑÑÑÑÐºÑÑÑÑ ÑÑÐ°Ð´Ð¸ÑÐ¸Ð¾Ð½Ð½Ð¾Ð³Ð¾ Ð¿ÑÐ¾ÑÐµÑÑÐ¾ÑÐ° Ð¸ Ð½ÐµÐ¹ÑÐ¾Ð¿ÑÐ¾ÑÐµÑÑÐ¾ÑÐ°">
            <a:extLst>
              <a:ext uri="{FF2B5EF4-FFF2-40B4-BE49-F238E27FC236}">
                <a16:creationId xmlns:a16="http://schemas.microsoft.com/office/drawing/2014/main" id="{706971D9-2A98-4B01-936F-25ED0CCC0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10" y="5371919"/>
            <a:ext cx="3072433" cy="140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3988B0-6F8B-4248-8854-4CA29EB28636}"/>
              </a:ext>
            </a:extLst>
          </p:cNvPr>
          <p:cNvSpPr txBox="1"/>
          <p:nvPr/>
        </p:nvSpPr>
        <p:spPr>
          <a:xfrm>
            <a:off x="4139953" y="507797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Традиционный и </a:t>
            </a:r>
            <a:r>
              <a:rPr lang="ru-RU" dirty="0" err="1"/>
              <a:t>нейроморфный</a:t>
            </a:r>
            <a:r>
              <a:rPr lang="ru-RU" dirty="0"/>
              <a:t> процессоры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CA2724-C597-4A2C-88BD-87618FCD2591}"/>
              </a:ext>
            </a:extLst>
          </p:cNvPr>
          <p:cNvSpPr txBox="1"/>
          <p:nvPr/>
        </p:nvSpPr>
        <p:spPr>
          <a:xfrm>
            <a:off x="352861" y="1066029"/>
            <a:ext cx="37966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Традиционные процессоры состоят из обособленных блоков, выполняющих разные функции (вычислительные и периферийные блоки, память). </a:t>
            </a:r>
            <a:endParaRPr lang="en-US" dirty="0"/>
          </a:p>
          <a:p>
            <a:r>
              <a:rPr lang="ru-RU" dirty="0" err="1"/>
              <a:t>Нейропроцессоры</a:t>
            </a:r>
            <a:r>
              <a:rPr lang="ru-RU" dirty="0"/>
              <a:t> имеют более «однородную» структуру, включающую множества нейронов – одинаковых и относительно простых вычислительных ячеек со встроенной памятью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185A57-A453-478E-B73A-1DC54068B646}"/>
              </a:ext>
            </a:extLst>
          </p:cNvPr>
          <p:cNvSpPr txBox="1"/>
          <p:nvPr/>
        </p:nvSpPr>
        <p:spPr>
          <a:xfrm>
            <a:off x="107503" y="5235016"/>
            <a:ext cx="4356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Каждое ядро – нейрон, ядра объединены в слои, образующие нейронную сеть (предполагается, что это сверхточная НС), однако архитектура поддерживает и рекуррентный принцип работы НС</a:t>
            </a:r>
          </a:p>
        </p:txBody>
      </p:sp>
    </p:spTree>
    <p:extLst>
      <p:ext uri="{BB962C8B-B14F-4D97-AF65-F5344CB8AC3E}">
        <p14:creationId xmlns:p14="http://schemas.microsoft.com/office/powerpoint/2010/main" val="21245835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261268"/>
            <a:ext cx="9001000" cy="719460"/>
          </a:xfrm>
        </p:spPr>
        <p:txBody>
          <a:bodyPr>
            <a:noAutofit/>
          </a:bodyPr>
          <a:lstStyle/>
          <a:p>
            <a:pPr lvl="2" algn="ctr"/>
            <a:r>
              <a:rPr lang="ru-RU" sz="3200" b="1" dirty="0"/>
              <a:t>Архитектура тензорных процессоров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https://3dnews.ru/assets/external/illustrations/2017/08/25/957543/tpu2.jpg">
            <a:extLst>
              <a:ext uri="{FF2B5EF4-FFF2-40B4-BE49-F238E27FC236}">
                <a16:creationId xmlns:a16="http://schemas.microsoft.com/office/drawing/2014/main" id="{486E51BA-AB08-43B6-A615-EF49898E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1437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9E498C-0C61-42A0-8B58-8E3C00908128}"/>
              </a:ext>
            </a:extLst>
          </p:cNvPr>
          <p:cNvSpPr txBox="1"/>
          <p:nvPr/>
        </p:nvSpPr>
        <p:spPr>
          <a:xfrm>
            <a:off x="2267744" y="515719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Google TPU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8CF6C38-2C9B-4FD8-9846-37247FA9A1BA}"/>
              </a:ext>
            </a:extLst>
          </p:cNvPr>
          <p:cNvSpPr/>
          <p:nvPr/>
        </p:nvSpPr>
        <p:spPr>
          <a:xfrm>
            <a:off x="35496" y="5526524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Матрица умножения-сложения (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matrix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multiply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unit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) 256 × 256, работает с 8-битными данными на частоте 700 МГц. </a:t>
            </a: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Пиковая производительность 92 триллионов операций в секунду. </a:t>
            </a: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Блоков MAC у TPU в 25 раз больше, нежели у современных GPU.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86FFC6-8D63-4DF7-885C-7A0C3894CE52}"/>
              </a:ext>
            </a:extLst>
          </p:cNvPr>
          <p:cNvSpPr txBox="1"/>
          <p:nvPr/>
        </p:nvSpPr>
        <p:spPr>
          <a:xfrm>
            <a:off x="4934694" y="477751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 операций в ассемблере</a:t>
            </a:r>
          </a:p>
        </p:txBody>
      </p:sp>
    </p:spTree>
    <p:extLst>
      <p:ext uri="{BB962C8B-B14F-4D97-AF65-F5344CB8AC3E}">
        <p14:creationId xmlns:p14="http://schemas.microsoft.com/office/powerpoint/2010/main" val="370712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/>
              <a:t>Принцип построения ЭВМ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806450"/>
            <a:ext cx="8352928" cy="5760640"/>
          </a:xfrm>
        </p:spPr>
        <p:txBody>
          <a:bodyPr>
            <a:noAutofit/>
          </a:bodyPr>
          <a:lstStyle/>
          <a:p>
            <a:r>
              <a:rPr lang="ru-RU" sz="2000" b="1" i="1" dirty="0"/>
              <a:t>Центральный процессор </a:t>
            </a:r>
            <a:r>
              <a:rPr lang="ru-RU" sz="2000" b="1" dirty="0"/>
              <a:t>(АЛУ с блоком устройства управления (УУ)) </a:t>
            </a:r>
            <a:r>
              <a:rPr lang="ru-RU" sz="2000" dirty="0"/>
              <a:t>обладает принцип последовательной передачи управления. </a:t>
            </a:r>
          </a:p>
          <a:p>
            <a:pPr marL="533400" indent="-533400"/>
            <a:r>
              <a:rPr lang="ru-RU" sz="2000" dirty="0"/>
              <a:t>Набор арифметических, логических и прочих инструкций </a:t>
            </a:r>
            <a:r>
              <a:rPr lang="ru-RU" sz="2000" b="1" dirty="0"/>
              <a:t>АЛУ </a:t>
            </a:r>
            <a:r>
              <a:rPr lang="ru-RU" sz="2000" dirty="0"/>
              <a:t>насчитывает несколько сотен, </a:t>
            </a:r>
          </a:p>
          <a:p>
            <a:pPr marL="533400" indent="-533400"/>
            <a:r>
              <a:rPr lang="ru-RU" sz="2000" dirty="0"/>
              <a:t>Процессор имеет </a:t>
            </a:r>
            <a:r>
              <a:rPr lang="ru-RU" sz="2000" b="1" dirty="0"/>
              <a:t>набор регистров в устройстве управления (УУ)</a:t>
            </a:r>
          </a:p>
          <a:p>
            <a:pPr marL="990600" lvl="1" indent="-266700"/>
            <a:r>
              <a:rPr lang="ru-RU" sz="2000" dirty="0"/>
              <a:t>часть регистров доступна для хранения операндов, выполнения действий над ними и формирования адреса инструкций и операндов в памяти. </a:t>
            </a:r>
          </a:p>
          <a:p>
            <a:pPr marL="990600" lvl="1" indent="-266700"/>
            <a:r>
              <a:rPr lang="ru-RU" sz="1800" dirty="0"/>
              <a:t>Другая часть регистров используется процессором для служебных (системных) целей, </a:t>
            </a:r>
          </a:p>
          <a:p>
            <a:pPr marL="533400" indent="-533400">
              <a:buNone/>
            </a:pPr>
            <a:r>
              <a:rPr lang="ru-RU" sz="1400" dirty="0"/>
              <a:t>		 доступ к ним может быть ограничен (есть даже программно-невидимые регистры). </a:t>
            </a:r>
          </a:p>
          <a:p>
            <a:pPr marL="533400" indent="-533400"/>
            <a:r>
              <a:rPr lang="ru-RU" sz="2000" b="1" dirty="0"/>
              <a:t>Все компоненты компьютера представляются для процессора в виде наборов </a:t>
            </a:r>
            <a:r>
              <a:rPr lang="ru-RU" sz="2000" b="1" i="1" dirty="0"/>
              <a:t>ячеек памяти </a:t>
            </a:r>
            <a:r>
              <a:rPr lang="ru-RU" sz="2000" b="1" dirty="0"/>
              <a:t>или/и </a:t>
            </a:r>
            <a:r>
              <a:rPr lang="ru-RU" sz="2000" b="1" i="1" dirty="0"/>
              <a:t>портов ввода-вывода</a:t>
            </a:r>
            <a:r>
              <a:rPr lang="ru-RU" sz="2000" b="1" dirty="0"/>
              <a:t>, </a:t>
            </a:r>
          </a:p>
          <a:p>
            <a:pPr marL="984250" lvl="1"/>
            <a:r>
              <a:rPr lang="ru-RU" sz="1800" dirty="0"/>
              <a:t>В ячейки и порты в-в процессор может записывать и/или считывать содержимое. </a:t>
            </a:r>
          </a:p>
          <a:p>
            <a:pPr marL="0" indent="12700" algn="just"/>
            <a:r>
              <a:rPr lang="ru-RU" sz="1800" i="1" dirty="0"/>
              <a:t> Процессор (один или несколько), память и необходимые элементы, связывающие их между собой и с другими устройствами, называют центральной частью, или ядром, компьютера (или просто центром).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8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t="10657" r="5589" b="-1585"/>
          <a:stretch/>
        </p:blipFill>
        <p:spPr bwMode="auto">
          <a:xfrm>
            <a:off x="1979711" y="1695900"/>
            <a:ext cx="6510537" cy="502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5" y="2117973"/>
            <a:ext cx="1850507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3209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/>
              <a:t>Иерархия памяти в компьютере</a:t>
            </a:r>
            <a:endParaRPr lang="ru-RU" sz="40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871382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400"/>
              </a:spcBef>
            </a:pPr>
            <a:r>
              <a:rPr lang="ru-RU" sz="2400" dirty="0"/>
              <a:t>Самая важная характеристика памяти – </a:t>
            </a:r>
            <a:r>
              <a:rPr lang="ru-RU" sz="2400" b="1" dirty="0"/>
              <a:t>латентность</a:t>
            </a:r>
            <a:r>
              <a:rPr lang="ru-RU" sz="2400" dirty="0"/>
              <a:t> – время доступа к ячейки памяти</a:t>
            </a:r>
          </a:p>
        </p:txBody>
      </p:sp>
    </p:spTree>
    <p:extLst>
      <p:ext uri="{BB962C8B-B14F-4D97-AF65-F5344CB8AC3E}">
        <p14:creationId xmlns:p14="http://schemas.microsoft.com/office/powerpoint/2010/main" val="2484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/>
              <a:t>Иерархия памяти в компьютере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90574"/>
            <a:ext cx="8496944" cy="587878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100" b="1" i="1" dirty="0"/>
              <a:t>Оперативная память </a:t>
            </a:r>
            <a:r>
              <a:rPr lang="ru-RU" sz="2100" b="1" dirty="0"/>
              <a:t>(ОЗУ)  </a:t>
            </a:r>
            <a:r>
              <a:rPr lang="ru-RU" sz="2100" dirty="0"/>
              <a:t>динамическая память с произвольным доступом.</a:t>
            </a:r>
          </a:p>
          <a:p>
            <a:pPr lvl="1">
              <a:spcBef>
                <a:spcPts val="600"/>
              </a:spcBef>
            </a:pPr>
            <a:r>
              <a:rPr lang="ru-RU" sz="2100" dirty="0"/>
              <a:t>Оперативная память вместе с кэшем всех уровней (в настоящее время — до трех) представляет собой единый массив памяти, доступный процессору для записи и чтения данных. </a:t>
            </a:r>
          </a:p>
          <a:p>
            <a:pPr>
              <a:spcBef>
                <a:spcPts val="600"/>
              </a:spcBef>
            </a:pPr>
            <a:r>
              <a:rPr lang="ru-RU" sz="2100" b="1" i="1" dirty="0"/>
              <a:t>Постоянная память </a:t>
            </a:r>
            <a:r>
              <a:rPr lang="ru-RU" sz="2100" b="1" dirty="0"/>
              <a:t>(ПЗУ)</a:t>
            </a:r>
            <a:r>
              <a:rPr lang="ru-RU" sz="2100" dirty="0"/>
              <a:t>, из нее можно только считывать команды и данные</a:t>
            </a:r>
          </a:p>
          <a:p>
            <a:pPr>
              <a:spcBef>
                <a:spcPts val="600"/>
              </a:spcBef>
            </a:pPr>
            <a:r>
              <a:rPr lang="ru-RU" sz="2100" dirty="0"/>
              <a:t>Также ЭВМ имеет некоторые виды специальной памяти (например, видеопамять графического адаптера). </a:t>
            </a:r>
          </a:p>
          <a:p>
            <a:pPr>
              <a:spcBef>
                <a:spcPts val="600"/>
              </a:spcBef>
            </a:pPr>
            <a:r>
              <a:rPr lang="ru-RU" sz="2100" dirty="0"/>
              <a:t>В любом компьютере есть </a:t>
            </a:r>
            <a:r>
              <a:rPr lang="ru-RU" sz="2100" b="1" i="1" dirty="0"/>
              <a:t>энергонезависимая память</a:t>
            </a:r>
            <a:r>
              <a:rPr lang="ru-RU" sz="2100" dirty="0"/>
              <a:t>, в которой хранится программа начального запуска компьютера и минимально необходимый набор сервисов (</a:t>
            </a:r>
            <a:r>
              <a:rPr lang="en-US" sz="2100" dirty="0"/>
              <a:t>FLASH,</a:t>
            </a:r>
            <a:r>
              <a:rPr lang="ru-RU" sz="2100" b="1" dirty="0"/>
              <a:t>ROM BIOS</a:t>
            </a:r>
            <a:r>
              <a:rPr lang="ru-RU" sz="2100" dirty="0"/>
              <a:t>). </a:t>
            </a:r>
          </a:p>
          <a:p>
            <a:pPr lvl="1">
              <a:spcBef>
                <a:spcPts val="600"/>
              </a:spcBef>
            </a:pPr>
            <a:r>
              <a:rPr lang="ru-RU" sz="2100" dirty="0"/>
              <a:t>Доступ к внутренней  памяти осуществляется по одномерному (линейному) адресу, который представляет собой двоичное число. Доступна для процессора.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3981</Words>
  <Application>Microsoft Office PowerPoint</Application>
  <PresentationFormat>Экран (4:3)</PresentationFormat>
  <Paragraphs>494</Paragraphs>
  <Slides>63</Slides>
  <Notes>56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8" baseType="lpstr">
      <vt:lpstr>Arial</vt:lpstr>
      <vt:lpstr>Calibri</vt:lpstr>
      <vt:lpstr>Tahoma</vt:lpstr>
      <vt:lpstr>Times New Roman</vt:lpstr>
      <vt:lpstr>Тема Office</vt:lpstr>
      <vt:lpstr>Аппаратные средства телекоммуникационных систем</vt:lpstr>
      <vt:lpstr>Последовательные системы с гибкой логикой – процессоры, ЭВМ</vt:lpstr>
      <vt:lpstr>Последовательные устройства гибкой логики. Понятие процессор</vt:lpstr>
      <vt:lpstr>Принцип программного управления.</vt:lpstr>
      <vt:lpstr>О машинном коде и языках программирования</vt:lpstr>
      <vt:lpstr>Принцип построения ЭВМ</vt:lpstr>
      <vt:lpstr>Принцип построения ЭВМ</vt:lpstr>
      <vt:lpstr>Иерархия памяти в компьютере</vt:lpstr>
      <vt:lpstr>Иерархия памяти в компьютере</vt:lpstr>
      <vt:lpstr>Иерархия памяти в компьютере</vt:lpstr>
      <vt:lpstr>Периферийные устройства ЭВМ</vt:lpstr>
      <vt:lpstr>Классификация ЭВМ</vt:lpstr>
      <vt:lpstr>Классификация процессоров по видам</vt:lpstr>
      <vt:lpstr>Примеры сопроцессоров</vt:lpstr>
      <vt:lpstr>Типы архитектуры процессорных устройств по принципу разделения памяти</vt:lpstr>
      <vt:lpstr> Виды архитектура процессоров</vt:lpstr>
      <vt:lpstr>Виды архитектура процессоров</vt:lpstr>
      <vt:lpstr>Особенности гарвардской архитектуры - отдельной памяти данных</vt:lpstr>
      <vt:lpstr>Особенности архитектуры Фон-Неймана</vt:lpstr>
      <vt:lpstr>Особенности архитектуры Процессорных устройств</vt:lpstr>
      <vt:lpstr>Магистральная организация процессов.</vt:lpstr>
      <vt:lpstr>Кэш память.</vt:lpstr>
      <vt:lpstr>Регистровая память.</vt:lpstr>
      <vt:lpstr>Функции устройство управления (УУ)</vt:lpstr>
      <vt:lpstr>Арифметико-логическое устройство (ALU)</vt:lpstr>
      <vt:lpstr>Типы наборов команд процессоров</vt:lpstr>
      <vt:lpstr>Организация наборов команд процессоров. </vt:lpstr>
      <vt:lpstr>Организация наборов команд процессоров. </vt:lpstr>
      <vt:lpstr>CISC система команд</vt:lpstr>
      <vt:lpstr>RISC система команд</vt:lpstr>
      <vt:lpstr>MISC система команд</vt:lpstr>
      <vt:lpstr>VLIW система команд</vt:lpstr>
      <vt:lpstr>Параллелизм процессорных архитектур</vt:lpstr>
      <vt:lpstr>Архитектуры по степени параллелизма</vt:lpstr>
      <vt:lpstr>Архитектуры по степени параллелизма</vt:lpstr>
      <vt:lpstr>Конвейерная архитектура</vt:lpstr>
      <vt:lpstr>Конвейерная архитектура</vt:lpstr>
      <vt:lpstr>Супер скалярная архитектура</vt:lpstr>
      <vt:lpstr>Параллельные процессоры</vt:lpstr>
      <vt:lpstr>Параллельные процессоры</vt:lpstr>
      <vt:lpstr>Мультипроцессоры</vt:lpstr>
      <vt:lpstr>Микроархитектура одноядерного процессора</vt:lpstr>
      <vt:lpstr>Микроархитектура одноядерного процессора</vt:lpstr>
      <vt:lpstr>Особенности архитектуры современных процессоров</vt:lpstr>
      <vt:lpstr>Особенности современных архитектур процессоров</vt:lpstr>
      <vt:lpstr>Особенности современных архитектур процессоров</vt:lpstr>
      <vt:lpstr>Архитектура современных процессоров Intel</vt:lpstr>
      <vt:lpstr>Архитектура современных процессоров Intel</vt:lpstr>
      <vt:lpstr>Архитектура современных процессоров AMD</vt:lpstr>
      <vt:lpstr>Архитектура процессоров Intel IA64</vt:lpstr>
      <vt:lpstr>Архитектура современных графических процессоров</vt:lpstr>
      <vt:lpstr>Особенности архитектуры графических процессоров</vt:lpstr>
      <vt:lpstr>Архитектура современных графических процессоров</vt:lpstr>
      <vt:lpstr>Архитектура современных графических процессоров</vt:lpstr>
      <vt:lpstr>Архитектура современных графических процессоров</vt:lpstr>
      <vt:lpstr>Архитектура современных графических процессоров</vt:lpstr>
      <vt:lpstr>Архитектура современных микроконтроллеров</vt:lpstr>
      <vt:lpstr>Архитектура современных микропроцессоров</vt:lpstr>
      <vt:lpstr>Архитектура современных процессоров с ИИ</vt:lpstr>
      <vt:lpstr>Архитектура квантовых процессоров</vt:lpstr>
      <vt:lpstr>Архитектура нейроморфных процессоров</vt:lpstr>
      <vt:lpstr>Архитектура нейроморфных процессоров</vt:lpstr>
      <vt:lpstr>Архитектура тензорных процессоров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Ronkin</cp:lastModifiedBy>
  <cp:revision>106</cp:revision>
  <dcterms:created xsi:type="dcterms:W3CDTF">2018-09-05T04:46:37Z</dcterms:created>
  <dcterms:modified xsi:type="dcterms:W3CDTF">2020-09-21T13:19:26Z</dcterms:modified>
</cp:coreProperties>
</file>