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61" r:id="rId3"/>
    <p:sldId id="338" r:id="rId4"/>
    <p:sldId id="339" r:id="rId5"/>
    <p:sldId id="358" r:id="rId6"/>
    <p:sldId id="290" r:id="rId7"/>
    <p:sldId id="363" r:id="rId8"/>
    <p:sldId id="351" r:id="rId9"/>
    <p:sldId id="360" r:id="rId10"/>
    <p:sldId id="357" r:id="rId11"/>
    <p:sldId id="376" r:id="rId12"/>
    <p:sldId id="377" r:id="rId13"/>
    <p:sldId id="347" r:id="rId14"/>
    <p:sldId id="348" r:id="rId15"/>
    <p:sldId id="349" r:id="rId16"/>
    <p:sldId id="364" r:id="rId17"/>
    <p:sldId id="350" r:id="rId18"/>
    <p:sldId id="365" r:id="rId19"/>
    <p:sldId id="352" r:id="rId20"/>
    <p:sldId id="354" r:id="rId21"/>
    <p:sldId id="366" r:id="rId22"/>
    <p:sldId id="355" r:id="rId23"/>
    <p:sldId id="356" r:id="rId24"/>
    <p:sldId id="367" r:id="rId25"/>
    <p:sldId id="353" r:id="rId26"/>
    <p:sldId id="368" r:id="rId27"/>
    <p:sldId id="369" r:id="rId28"/>
    <p:sldId id="370" r:id="rId29"/>
    <p:sldId id="371" r:id="rId30"/>
    <p:sldId id="372" r:id="rId31"/>
    <p:sldId id="375" r:id="rId32"/>
    <p:sldId id="373" r:id="rId33"/>
    <p:sldId id="374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>
      <p:cViewPr varScale="1">
        <p:scale>
          <a:sx n="96" d="100"/>
          <a:sy n="96" d="100"/>
        </p:scale>
        <p:origin x="-4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42B24-77BB-4BC1-9DF3-4A3F237C5B04}" type="datetimeFigureOut">
              <a:rPr lang="ru-RU" smtClean="0"/>
              <a:t>02.10.2019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7CB4E-080A-4F74-BEB9-FA60D00F2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56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746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893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075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372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751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620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620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977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619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619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685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3445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853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853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0461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0461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1477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0956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0956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9657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9657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70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955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147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402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402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893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89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35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50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5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23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09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02.10.2019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3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02.10.2019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50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02.10.2019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10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02.10.2019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29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02.10.2019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28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02.10.2019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77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4D002-0EC3-4530-B910-76D5CAB57DE5}" type="datetimeFigureOut">
              <a:rPr lang="ru-RU" smtClean="0"/>
              <a:t>02.10.2019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07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Аппаратные средства телекоммуникационных систем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ru-RU" b="1" dirty="0" smtClean="0"/>
              <a:t>5. Особенности архитектуры системных плат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43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Шинная </a:t>
            </a:r>
            <a:r>
              <a:rPr lang="ru-RU" sz="2400" b="1" dirty="0" smtClean="0"/>
              <a:t>организация платы. Контроллер шины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790576"/>
            <a:ext cx="8229600" cy="566276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400" dirty="0" smtClean="0"/>
              <a:t>За </a:t>
            </a:r>
            <a:r>
              <a:rPr lang="ru-RU" sz="2400" dirty="0"/>
              <a:t>распределение порядка передачи данных по шине отвечает особое устройство – </a:t>
            </a:r>
            <a:r>
              <a:rPr lang="ru-RU" sz="2400" b="1" dirty="0"/>
              <a:t>контроллер</a:t>
            </a:r>
            <a:r>
              <a:rPr lang="ru-RU" sz="2400" dirty="0"/>
              <a:t> </a:t>
            </a:r>
            <a:r>
              <a:rPr lang="ru-RU" sz="2400" dirty="0" smtClean="0"/>
              <a:t>(адаптеры) </a:t>
            </a:r>
            <a:r>
              <a:rPr lang="ru-RU" sz="2400" dirty="0"/>
              <a:t>шины</a:t>
            </a:r>
            <a:r>
              <a:rPr lang="ru-RU" sz="2400" dirty="0" smtClean="0"/>
              <a:t>. </a:t>
            </a:r>
            <a:endParaRPr lang="en-US" sz="2400" dirty="0" smtClean="0"/>
          </a:p>
          <a:p>
            <a:pPr>
              <a:spcBef>
                <a:spcPts val="1200"/>
              </a:spcBef>
            </a:pPr>
            <a:r>
              <a:rPr lang="ru-RU" sz="2400" dirty="0" smtClean="0"/>
              <a:t>Сложный </a:t>
            </a:r>
            <a:r>
              <a:rPr lang="ru-RU" sz="2400" dirty="0"/>
              <a:t>контроллер может иметь в своем составе и собственный процессор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>
              <a:spcBef>
                <a:spcPts val="1200"/>
              </a:spcBef>
            </a:pPr>
            <a:r>
              <a:rPr lang="ru-RU" sz="2400" dirty="0" smtClean="0"/>
              <a:t>Для </a:t>
            </a:r>
            <a:r>
              <a:rPr lang="ru-RU" sz="2400" dirty="0"/>
              <a:t>взаимодействия с программой (с помощью процессора или сопроцессоров) адаптеры и контроллеры обычно имеют </a:t>
            </a:r>
            <a:r>
              <a:rPr lang="ru-RU" sz="2400" i="1" dirty="0"/>
              <a:t>регистры </a:t>
            </a:r>
            <a:r>
              <a:rPr lang="ru-RU" sz="2400" dirty="0"/>
              <a:t>ввода-вывода, </a:t>
            </a:r>
            <a:r>
              <a:rPr lang="ru-RU" sz="2400" dirty="0" smtClean="0"/>
              <a:t>управления </a:t>
            </a:r>
            <a:r>
              <a:rPr lang="ru-RU" sz="2400" dirty="0"/>
              <a:t>и </a:t>
            </a:r>
            <a:r>
              <a:rPr lang="ru-RU" sz="2400" dirty="0" smtClean="0"/>
              <a:t>состояния</a:t>
            </a:r>
            <a:r>
              <a:rPr lang="en-US" sz="2400" dirty="0" smtClean="0"/>
              <a:t>.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74478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Шинная </a:t>
            </a:r>
            <a:r>
              <a:rPr lang="ru-RU" sz="2400" b="1" dirty="0" smtClean="0"/>
              <a:t>организация платы. Контроллер шины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790576"/>
            <a:ext cx="8229600" cy="566276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Система </a:t>
            </a:r>
            <a:r>
              <a:rPr lang="en-US" sz="2000" dirty="0" smtClean="0"/>
              <a:t>DMA:</a:t>
            </a:r>
            <a:endParaRPr lang="ru-RU" sz="2000" dirty="0" smtClean="0"/>
          </a:p>
          <a:p>
            <a:pPr lvl="1"/>
            <a:r>
              <a:rPr lang="ru-RU" sz="2000" dirty="0" smtClean="0"/>
              <a:t>Если </a:t>
            </a:r>
            <a:r>
              <a:rPr lang="ru-RU" sz="2000" dirty="0"/>
              <a:t>передача данных по шине происходит без участия центрального процессора, то говорят, что осуществляется </a:t>
            </a:r>
            <a:r>
              <a:rPr lang="ru-RU" sz="2000" b="1" dirty="0"/>
              <a:t>прямой доступ к памяти </a:t>
            </a:r>
            <a:r>
              <a:rPr lang="ru-RU" sz="2000" dirty="0"/>
              <a:t>(</a:t>
            </a:r>
            <a:r>
              <a:rPr lang="en-US" sz="2000" dirty="0"/>
              <a:t>Direct Memory Access</a:t>
            </a:r>
            <a:r>
              <a:rPr lang="ru-RU" sz="2000" dirty="0"/>
              <a:t>, </a:t>
            </a:r>
            <a:r>
              <a:rPr lang="en-US" sz="2000" b="1" dirty="0"/>
              <a:t>DMA</a:t>
            </a:r>
            <a:r>
              <a:rPr lang="ru-RU" sz="2000" dirty="0"/>
              <a:t>). </a:t>
            </a:r>
            <a:endParaRPr lang="ru-RU" sz="2000" dirty="0" smtClean="0"/>
          </a:p>
          <a:p>
            <a:pPr lvl="1"/>
            <a:r>
              <a:rPr lang="ru-RU" sz="2000" dirty="0" smtClean="0"/>
              <a:t>Когда </a:t>
            </a:r>
            <a:r>
              <a:rPr lang="ru-RU" sz="2000" dirty="0"/>
              <a:t>передача данных заканчивается, контроллер выдает </a:t>
            </a:r>
            <a:r>
              <a:rPr lang="ru-RU" sz="2000" b="1" dirty="0"/>
              <a:t>прерывание</a:t>
            </a:r>
            <a:r>
              <a:rPr lang="ru-RU" sz="2000" dirty="0"/>
              <a:t>, вынуждая центральный процессор приостановить работу текущей программы и начать выполнение особой процедуры. 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84150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Шинная </a:t>
            </a:r>
            <a:r>
              <a:rPr lang="ru-RU" sz="2400" b="1" dirty="0" smtClean="0"/>
              <a:t>организация платы. Контроллер шины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790576"/>
            <a:ext cx="8229600" cy="566276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Система прерываний:</a:t>
            </a:r>
            <a:endParaRPr lang="en-US" sz="2400" dirty="0" smtClean="0"/>
          </a:p>
          <a:p>
            <a:pPr lvl="1"/>
            <a:r>
              <a:rPr lang="ru-RU" sz="2400" dirty="0" smtClean="0"/>
              <a:t>Прерывание вызывается при наступлении определенных событий на шине, напр. нажатия клавиши или то, что вставлена карта памяти.</a:t>
            </a:r>
          </a:p>
          <a:p>
            <a:pPr lvl="1"/>
            <a:r>
              <a:rPr lang="ru-RU" sz="2400" dirty="0" smtClean="0"/>
              <a:t>Прерывание обрабатывается </a:t>
            </a:r>
            <a:r>
              <a:rPr lang="ru-RU" sz="2400" dirty="0" err="1" smtClean="0"/>
              <a:t>прорагммно</a:t>
            </a:r>
            <a:r>
              <a:rPr lang="ru-RU" sz="2400" dirty="0" smtClean="0"/>
              <a:t>.</a:t>
            </a:r>
          </a:p>
          <a:p>
            <a:pPr lvl="1"/>
            <a:r>
              <a:rPr lang="ru-RU" sz="2400" dirty="0" smtClean="0"/>
              <a:t>В ходе прерываний производится обработка события, проверка ошибок и </a:t>
            </a:r>
            <a:r>
              <a:rPr lang="ru-RU" sz="2400" dirty="0" smtClean="0"/>
              <a:t>другие действия, говорящие операционной система что делать с событием.</a:t>
            </a:r>
          </a:p>
        </p:txBody>
      </p:sp>
    </p:spTree>
    <p:extLst>
      <p:ext uri="{BB962C8B-B14F-4D97-AF65-F5344CB8AC3E}">
        <p14:creationId xmlns:p14="http://schemas.microsoft.com/office/powerpoint/2010/main" val="2525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496944" cy="864096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Способы организации магистралей </a:t>
            </a:r>
            <a:br>
              <a:rPr lang="ru-RU" sz="3200" b="1" dirty="0" smtClean="0"/>
            </a:br>
            <a:r>
              <a:rPr lang="ru-RU" sz="3200" b="1" dirty="0" smtClean="0"/>
              <a:t>системной латы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1987" y="5805264"/>
            <a:ext cx="8414388" cy="86439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Параметр </a:t>
            </a:r>
            <a:r>
              <a:rPr lang="ru-RU" sz="1800" dirty="0"/>
              <a:t>работы шины — трансферы в секунду, который указывает на количество операций по передаче данных в секунду. Например, 3200 МТ/с (</a:t>
            </a:r>
            <a:r>
              <a:rPr lang="ru-RU" sz="1800" dirty="0" err="1"/>
              <a:t>мегатрансферы</a:t>
            </a:r>
            <a:r>
              <a:rPr lang="ru-RU" sz="1800" dirty="0"/>
              <a:t> в сек) или 3.2 ГТ/с (</a:t>
            </a:r>
            <a:r>
              <a:rPr lang="ru-RU" sz="1800" dirty="0" err="1"/>
              <a:t>гигатрансферы</a:t>
            </a:r>
            <a:r>
              <a:rPr lang="ru-RU" sz="1800" dirty="0"/>
              <a:t>).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3033242"/>
            <a:ext cx="2897758" cy="3075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73266"/>
            <a:ext cx="8938620" cy="31874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9592" y="4869160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Система с одной шиной – низкое быстродействие, строго последовательный доступ </a:t>
            </a:r>
          </a:p>
          <a:p>
            <a:r>
              <a:rPr lang="ru-RU" dirty="0" smtClean="0"/>
              <a:t>Достоинство – цена, простота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720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27083"/>
            <a:ext cx="8712968" cy="720080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Способы организации магистралей </a:t>
            </a:r>
            <a:br>
              <a:rPr lang="ru-RU" sz="2800" b="1" dirty="0" smtClean="0"/>
            </a:br>
            <a:r>
              <a:rPr lang="ru-RU" sz="2800" b="1" dirty="0" smtClean="0"/>
              <a:t>системной латы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1987" y="5805264"/>
            <a:ext cx="8414388" cy="86439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Параметр </a:t>
            </a:r>
            <a:r>
              <a:rPr lang="ru-RU" sz="1800" dirty="0"/>
              <a:t>работы шины — трансферы в секунду, который указывает на количество операций по передаче данных в секунду. Например, 3200 МТ/с (</a:t>
            </a:r>
            <a:r>
              <a:rPr lang="ru-RU" sz="1800" dirty="0" err="1"/>
              <a:t>мегатрансферы</a:t>
            </a:r>
            <a:r>
              <a:rPr lang="ru-RU" sz="1800" dirty="0"/>
              <a:t> в сек) или 3.2 ГТ/с (</a:t>
            </a:r>
            <a:r>
              <a:rPr lang="ru-RU" sz="1800" dirty="0" err="1"/>
              <a:t>гигатрансферы</a:t>
            </a:r>
            <a:r>
              <a:rPr lang="ru-RU" sz="1800" dirty="0"/>
              <a:t>).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5151038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Система с двумя шинами – связь через адаптеры, разгрузка шины за счет отдельной магистрали для </a:t>
            </a:r>
            <a:r>
              <a:rPr lang="ru-RU" dirty="0" err="1" smtClean="0"/>
              <a:t>переферии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13" y="1047163"/>
            <a:ext cx="8245574" cy="410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2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Способы организации магистралей </a:t>
            </a:r>
            <a:br>
              <a:rPr lang="ru-RU" sz="2800" b="1" dirty="0" smtClean="0"/>
            </a:br>
            <a:r>
              <a:rPr lang="ru-RU" sz="2800" b="1" dirty="0" smtClean="0"/>
              <a:t>системной латы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1987" y="6165304"/>
            <a:ext cx="8414388" cy="50435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Система с тремя шинами. – Использование шины расширения для разгрузки основных магистралей</a:t>
            </a: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4827873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Система с двумя шинами – связь через адаптеры, разгрузка шины за счет отдельной магистрали для </a:t>
            </a:r>
            <a:r>
              <a:rPr lang="ru-RU" dirty="0" err="1" smtClean="0"/>
              <a:t>переферии</a:t>
            </a:r>
            <a:endParaRPr lang="ru-RU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53" y="1052736"/>
            <a:ext cx="8256377" cy="503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Шины процессор-память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Аппаратные средства телекоммуникационных систем</a:t>
            </a:r>
            <a:endParaRPr lang="ru-RU" b="1" dirty="0" smtClean="0"/>
          </a:p>
          <a:p>
            <a:r>
              <a:rPr lang="ru-RU" b="1" dirty="0" smtClean="0"/>
              <a:t>Лекция 5. Особенности архитектуры системных плат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905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Шина </a:t>
            </a:r>
            <a:r>
              <a:rPr lang="en-US" sz="3200" b="1" dirty="0" smtClean="0"/>
              <a:t>Front-Side Bus</a:t>
            </a:r>
            <a:endParaRPr lang="ru-RU" sz="3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95737" y="1052736"/>
            <a:ext cx="6120680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b="1" dirty="0">
                <a:latin typeface="+mj-lt"/>
              </a:rPr>
              <a:t>Шина FSB </a:t>
            </a:r>
            <a:r>
              <a:rPr lang="ru-RU" sz="2400" dirty="0">
                <a:latin typeface="+mj-lt"/>
              </a:rPr>
              <a:t>(</a:t>
            </a:r>
            <a:r>
              <a:rPr lang="ru-RU" sz="2400" dirty="0" err="1">
                <a:latin typeface="+mj-lt"/>
              </a:rPr>
              <a:t>Front</a:t>
            </a:r>
            <a:r>
              <a:rPr lang="ru-RU" sz="2400" dirty="0">
                <a:latin typeface="+mj-lt"/>
              </a:rPr>
              <a:t> – </a:t>
            </a:r>
            <a:r>
              <a:rPr lang="ru-RU" sz="2400" dirty="0" err="1">
                <a:latin typeface="+mj-lt"/>
              </a:rPr>
              <a:t>Side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Bus</a:t>
            </a:r>
            <a:r>
              <a:rPr lang="ru-RU" sz="2400" dirty="0" smtClean="0">
                <a:latin typeface="+mj-lt"/>
              </a:rPr>
              <a:t>) - </a:t>
            </a:r>
            <a:r>
              <a:rPr lang="ru-RU" sz="2400" dirty="0">
                <a:latin typeface="+mj-lt"/>
              </a:rPr>
              <a:t>параллельная мультиплексированная процессорная </a:t>
            </a:r>
            <a:r>
              <a:rPr lang="ru-RU" sz="2400" dirty="0" smtClean="0">
                <a:latin typeface="+mj-lt"/>
              </a:rPr>
              <a:t>шина.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FSB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соединяет процессор с основной </a:t>
            </a:r>
            <a:r>
              <a:rPr lang="ru-RU" sz="2400" dirty="0" smtClean="0">
                <a:latin typeface="+mj-lt"/>
              </a:rPr>
              <a:t>памятью</a:t>
            </a:r>
            <a:r>
              <a:rPr lang="ru-RU" sz="2400" dirty="0">
                <a:latin typeface="+mj-lt"/>
              </a:rPr>
              <a:t>. </a:t>
            </a:r>
            <a:endParaRPr lang="ru-RU" sz="2400" dirty="0" smtClean="0">
              <a:latin typeface="+mj-lt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j-lt"/>
              </a:rPr>
              <a:t>FSB </a:t>
            </a:r>
            <a:r>
              <a:rPr lang="ru-RU" sz="2400" dirty="0">
                <a:latin typeface="+mj-lt"/>
              </a:rPr>
              <a:t>подключается к северному мосту чипсета, </a:t>
            </a:r>
            <a:r>
              <a:rPr lang="ru-RU" sz="2400" dirty="0" smtClean="0">
                <a:latin typeface="+mj-lt"/>
              </a:rPr>
              <a:t>который </a:t>
            </a:r>
            <a:r>
              <a:rPr lang="ru-RU" sz="2400" dirty="0">
                <a:latin typeface="+mj-lt"/>
              </a:rPr>
              <a:t>содержит контроллер ОП. </a:t>
            </a:r>
            <a:endParaRPr lang="ru-RU" sz="2400" dirty="0" smtClean="0">
              <a:latin typeface="+mj-lt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j-lt"/>
              </a:rPr>
              <a:t>В </a:t>
            </a:r>
            <a:r>
              <a:rPr lang="ru-RU" sz="2400" dirty="0">
                <a:latin typeface="+mj-lt"/>
              </a:rPr>
              <a:t>некоторых компьютерах для </a:t>
            </a:r>
            <a:r>
              <a:rPr lang="ru-RU" sz="2400" dirty="0" smtClean="0">
                <a:latin typeface="+mj-lt"/>
              </a:rPr>
              <a:t>соединения </a:t>
            </a:r>
            <a:r>
              <a:rPr lang="ru-RU" sz="2400" dirty="0">
                <a:latin typeface="+mj-lt"/>
              </a:rPr>
              <a:t>процессора с </a:t>
            </a:r>
            <a:r>
              <a:rPr lang="ru-RU" sz="2400" dirty="0" smtClean="0">
                <a:latin typeface="+mj-lt"/>
              </a:rPr>
              <a:t>кэш-памятью </a:t>
            </a:r>
            <a:r>
              <a:rPr lang="ru-RU" sz="2400" dirty="0">
                <a:latin typeface="+mj-lt"/>
              </a:rPr>
              <a:t>второго уровня </a:t>
            </a:r>
            <a:r>
              <a:rPr lang="ru-RU" sz="2400" dirty="0" smtClean="0">
                <a:latin typeface="+mj-lt"/>
              </a:rPr>
              <a:t>используется </a:t>
            </a:r>
            <a:r>
              <a:rPr lang="ru-RU" sz="2400" dirty="0">
                <a:latin typeface="+mj-lt"/>
              </a:rPr>
              <a:t>отдельная шина </a:t>
            </a:r>
            <a:r>
              <a:rPr lang="ru-RU" sz="2400" b="1" dirty="0">
                <a:latin typeface="+mj-lt"/>
              </a:rPr>
              <a:t>BSB</a:t>
            </a:r>
            <a:r>
              <a:rPr lang="ru-RU" sz="2400" dirty="0">
                <a:latin typeface="+mj-lt"/>
              </a:rPr>
              <a:t> (</a:t>
            </a:r>
            <a:r>
              <a:rPr lang="ru-RU" sz="2400" dirty="0" err="1">
                <a:latin typeface="+mj-lt"/>
              </a:rPr>
              <a:t>Back</a:t>
            </a:r>
            <a:r>
              <a:rPr lang="ru-RU" sz="2400" dirty="0">
                <a:latin typeface="+mj-lt"/>
              </a:rPr>
              <a:t>- </a:t>
            </a:r>
            <a:r>
              <a:rPr lang="ru-RU" sz="2400" dirty="0" err="1">
                <a:latin typeface="+mj-lt"/>
              </a:rPr>
              <a:t>Side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Bus</a:t>
            </a:r>
            <a:r>
              <a:rPr lang="ru-RU" sz="2400" dirty="0" smtClean="0">
                <a:latin typeface="+mj-lt"/>
              </a:rPr>
              <a:t>).</a:t>
            </a:r>
            <a:endParaRPr lang="en-US" sz="2400" dirty="0" smtClean="0">
              <a:latin typeface="+mj-lt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 smtClean="0">
              <a:latin typeface="+mj-lt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908720"/>
            <a:ext cx="22574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8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Шина </a:t>
            </a:r>
            <a:r>
              <a:rPr lang="en-US" sz="3200" b="1" dirty="0" smtClean="0"/>
              <a:t>Front-Side Bus</a:t>
            </a:r>
            <a:endParaRPr lang="ru-RU" sz="3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42390" y="1124744"/>
            <a:ext cx="612068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FSB </a:t>
            </a:r>
            <a:r>
              <a:rPr lang="ru-RU" sz="2000" dirty="0" smtClean="0">
                <a:latin typeface="+mj-lt"/>
              </a:rPr>
              <a:t>является «узким» местом работы </a:t>
            </a:r>
            <a:r>
              <a:rPr lang="ru-RU" sz="2000" dirty="0" err="1" smtClean="0">
                <a:latin typeface="+mj-lt"/>
              </a:rPr>
              <a:t>пк</a:t>
            </a:r>
            <a:r>
              <a:rPr lang="ru-RU" sz="2000" dirty="0" smtClean="0">
                <a:latin typeface="+mj-lt"/>
              </a:rPr>
              <a:t>, задавая тактовую частоты работы.</a:t>
            </a:r>
            <a:endParaRPr lang="en-US" sz="2000" dirty="0" smtClean="0">
              <a:latin typeface="+mj-lt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+mj-lt"/>
              </a:rPr>
              <a:t>Использование </a:t>
            </a:r>
            <a:r>
              <a:rPr lang="ru-RU" sz="2000" dirty="0" smtClean="0">
                <a:latin typeface="+mj-lt"/>
              </a:rPr>
              <a:t>технологии </a:t>
            </a:r>
            <a:r>
              <a:rPr lang="en-US" sz="2000" dirty="0" smtClean="0">
                <a:latin typeface="+mj-lt"/>
              </a:rPr>
              <a:t>DDR (</a:t>
            </a:r>
            <a:r>
              <a:rPr lang="en-US" sz="2000" dirty="0">
                <a:latin typeface="+mj-lt"/>
              </a:rPr>
              <a:t> double data rate </a:t>
            </a:r>
            <a:r>
              <a:rPr lang="en-US" sz="2000" dirty="0" smtClean="0">
                <a:latin typeface="+mj-lt"/>
              </a:rPr>
              <a:t>) – </a:t>
            </a:r>
            <a:r>
              <a:rPr lang="ru-RU" sz="2000" dirty="0" smtClean="0">
                <a:latin typeface="+mj-lt"/>
              </a:rPr>
              <a:t>то есть синхронизации как по фонту и спаду (переднему и заднему фронтам). </a:t>
            </a:r>
            <a:endParaRPr lang="ru-RU" sz="2000" dirty="0" smtClean="0">
              <a:latin typeface="+mj-lt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31F1F"/>
                </a:solidFill>
              </a:rPr>
              <a:t>Опорной частотой для процессора выступает частота тактирования (а не передачи данных) шины FSB, 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31F1F"/>
                </a:solidFill>
              </a:rPr>
              <a:t>частота тактирования шины памяти может задаваться </a:t>
            </a:r>
            <a:r>
              <a:rPr lang="ru-RU" sz="2000" dirty="0" smtClean="0">
                <a:solidFill>
                  <a:srgbClr val="231F1F"/>
                </a:solidFill>
              </a:rPr>
              <a:t>отдельно</a:t>
            </a:r>
          </a:p>
          <a:p>
            <a:pPr marL="2857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31F1F"/>
                </a:solidFill>
              </a:rPr>
              <a:t>Достоинство – гибкость «разгона» процессора и памяти</a:t>
            </a:r>
            <a:endParaRPr lang="ru-RU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231F1F"/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ru-RU" dirty="0">
              <a:latin typeface="+mj-lt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908720"/>
            <a:ext cx="22574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b="1" dirty="0" smtClean="0"/>
              <a:t>Системная плата. Шинная организация платы. </a:t>
            </a:r>
            <a:r>
              <a:rPr lang="en-US" b="1" dirty="0" smtClean="0"/>
              <a:t>FSB </a:t>
            </a:r>
            <a:r>
              <a:rPr lang="ru-RU" b="1" dirty="0" smtClean="0"/>
              <a:t>шина</a:t>
            </a:r>
            <a:endParaRPr lang="ru-RU" sz="20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844636"/>
            <a:ext cx="82809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Шина FSB – </a:t>
            </a:r>
            <a:r>
              <a:rPr lang="ru-RU" sz="2000" b="1" dirty="0"/>
              <a:t>QPB</a:t>
            </a:r>
            <a:r>
              <a:rPr lang="ru-RU" sz="2000" dirty="0"/>
              <a:t>, или </a:t>
            </a:r>
            <a:r>
              <a:rPr lang="ru-RU" sz="2000" dirty="0" err="1"/>
              <a:t>Quad-Pumped</a:t>
            </a:r>
            <a:r>
              <a:rPr lang="ru-RU" sz="2000" dirty="0"/>
              <a:t> </a:t>
            </a:r>
            <a:r>
              <a:rPr lang="ru-RU" sz="2000" dirty="0" err="1"/>
              <a:t>Bus</a:t>
            </a:r>
            <a:r>
              <a:rPr lang="ru-RU" sz="2000" dirty="0"/>
              <a:t>, способна передавать четыре блока данных за такт и два адреса за </a:t>
            </a:r>
            <a:r>
              <a:rPr lang="ru-RU" sz="2000" dirty="0" smtClean="0"/>
              <a:t>такт</a:t>
            </a:r>
          </a:p>
          <a:p>
            <a:r>
              <a:rPr lang="ru-RU" sz="2000" dirty="0" smtClean="0">
                <a:latin typeface="TimesNewRomanPSMT"/>
              </a:rPr>
              <a:t>64 разрядная шина -</a:t>
            </a:r>
            <a:r>
              <a:rPr lang="en-US" sz="2000" dirty="0" smtClean="0">
                <a:latin typeface="TimesNewRomanPSMT"/>
              </a:rPr>
              <a:t>&gt;</a:t>
            </a:r>
            <a:r>
              <a:rPr lang="ru-RU" sz="2000" dirty="0" smtClean="0">
                <a:latin typeface="TimesNewRomanPSMT"/>
              </a:rPr>
              <a:t>256 бит информации за такт</a:t>
            </a:r>
          </a:p>
          <a:p>
            <a:r>
              <a:rPr lang="ru-RU" sz="2000" dirty="0" smtClean="0">
                <a:latin typeface="TimesNewRomanPSMT"/>
              </a:rPr>
              <a:t>(на самом деле меньше, так как часто данные занимают меньше 64 бит)</a:t>
            </a:r>
            <a:endParaRPr lang="en-US" sz="2000" dirty="0">
              <a:latin typeface="TimesNewRomanPSMT"/>
            </a:endParaRPr>
          </a:p>
          <a:p>
            <a:endParaRPr lang="ru-RU" sz="2000" dirty="0">
              <a:latin typeface="TimesNewRomanPSM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47" y="2492896"/>
            <a:ext cx="7235905" cy="414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5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Понятие системная плата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Аппаратные средства телекоммуникационных систем</a:t>
            </a:r>
            <a:endParaRPr lang="ru-RU" b="1" dirty="0" smtClean="0"/>
          </a:p>
          <a:p>
            <a:r>
              <a:rPr lang="ru-RU" b="1" dirty="0" smtClean="0"/>
              <a:t>Лекция 5. Особенности архитектуры системных плат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94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Шина </a:t>
            </a:r>
            <a:r>
              <a:rPr lang="en-US" sz="2800" b="1" dirty="0" err="1" smtClean="0"/>
              <a:t>HyperTransport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9613" y="849707"/>
            <a:ext cx="871885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NewRomanPSMT"/>
              </a:rPr>
              <a:t>Д</a:t>
            </a:r>
            <a:r>
              <a:rPr lang="ru-RU" sz="2000" dirty="0" smtClean="0">
                <a:latin typeface="TimesNewRomanPSMT"/>
              </a:rPr>
              <a:t>вунаправленная последовательно/параллельная </a:t>
            </a:r>
            <a:r>
              <a:rPr lang="ru-RU" sz="2000" dirty="0">
                <a:latin typeface="TimesNewRomanPSMT"/>
              </a:rPr>
              <a:t>компьютерная </a:t>
            </a:r>
            <a:r>
              <a:rPr lang="ru-RU" sz="2000" dirty="0" smtClean="0">
                <a:latin typeface="TimesNewRomanPSMT"/>
              </a:rPr>
              <a:t>шина</a:t>
            </a:r>
            <a:r>
              <a:rPr lang="en-US" sz="2000" dirty="0" smtClean="0">
                <a:latin typeface="TimesNewRomanPSMT"/>
              </a:rPr>
              <a:t> </a:t>
            </a:r>
            <a:r>
              <a:rPr lang="ru-RU" sz="2000" dirty="0" smtClean="0"/>
              <a:t>технология точка-точка.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14338" name="Picture 2" descr="Ð¢Ð¾Ð¿Ð¾Ð»Ð¾Ð³Ð¸Ñ ÑÐ¸Ð½Ñ HyperTranspo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56792"/>
            <a:ext cx="5040560" cy="480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71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Ð¢Ð¾Ð¿Ð¾Ð»Ð¾Ð³Ð¸Ñ ÑÐ¸Ð½Ñ HyperTranspo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7" y="2666932"/>
            <a:ext cx="3347864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Шина </a:t>
            </a:r>
            <a:r>
              <a:rPr lang="en-US" sz="2800" b="1" dirty="0" err="1" smtClean="0"/>
              <a:t>HyperTransport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9613" y="849707"/>
            <a:ext cx="5766523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Особенности:</a:t>
            </a:r>
            <a:endParaRPr lang="ru-RU" sz="2000" b="1" dirty="0"/>
          </a:p>
          <a:p>
            <a:pPr marL="5334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Синхронность</a:t>
            </a:r>
            <a:r>
              <a:rPr lang="ru-RU" sz="2000" dirty="0" smtClean="0"/>
              <a:t> </a:t>
            </a:r>
            <a:r>
              <a:rPr lang="ru-RU" sz="2000" dirty="0" smtClean="0"/>
              <a:t>- частота ядра, ОЗУ и шины </a:t>
            </a:r>
            <a:r>
              <a:rPr lang="ru-RU" sz="2000" dirty="0" err="1" smtClean="0"/>
              <a:t>HyperTransport</a:t>
            </a:r>
            <a:r>
              <a:rPr lang="ru-RU" sz="2000" dirty="0" smtClean="0"/>
              <a:t>, привязаны к «шине» тактового генератора (НТТ), -является опорной. (регулируются множителями)</a:t>
            </a:r>
          </a:p>
          <a:p>
            <a:pPr marL="5334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Топология на основе моста и тоннелей</a:t>
            </a:r>
            <a:r>
              <a:rPr lang="ru-RU" sz="2000" dirty="0" smtClean="0"/>
              <a:t>, объединённых в цепи – последовательное объединение нескольких </a:t>
            </a:r>
            <a:r>
              <a:rPr lang="ru-RU" sz="2000" b="1" dirty="0" smtClean="0"/>
              <a:t>туннелей</a:t>
            </a:r>
            <a:r>
              <a:rPr lang="ru-RU" sz="2000" dirty="0" smtClean="0"/>
              <a:t>) </a:t>
            </a:r>
          </a:p>
          <a:p>
            <a:pPr marL="5334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Мосты</a:t>
            </a:r>
            <a:r>
              <a:rPr lang="ru-RU" sz="2000" dirty="0" smtClean="0"/>
              <a:t> (выполняет маршрутизацию пакетов между отдельными цепями), </a:t>
            </a:r>
          </a:p>
          <a:p>
            <a:pPr marL="5334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Архитектура </a:t>
            </a:r>
            <a:r>
              <a:rPr lang="ru-RU" sz="2000" dirty="0"/>
              <a:t>легко </a:t>
            </a:r>
            <a:r>
              <a:rPr lang="ru-RU" sz="2000" dirty="0" smtClean="0"/>
              <a:t>масштабируется.</a:t>
            </a:r>
          </a:p>
          <a:p>
            <a:pPr marL="5334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Автоматическое </a:t>
            </a:r>
            <a:r>
              <a:rPr lang="ru-RU" sz="2000" dirty="0"/>
              <a:t>определение ширины </a:t>
            </a:r>
            <a:r>
              <a:rPr lang="ru-RU" sz="2000" dirty="0" smtClean="0"/>
              <a:t>шины</a:t>
            </a:r>
          </a:p>
          <a:p>
            <a:pPr marL="5334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DDR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5334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Позволяет </a:t>
            </a:r>
            <a:r>
              <a:rPr lang="ru-RU" sz="2000" b="1" dirty="0"/>
              <a:t>передавать асимметричные потоки данных </a:t>
            </a:r>
            <a:r>
              <a:rPr lang="ru-RU" sz="2000" dirty="0"/>
              <a:t>к периферийным устройствам и от них</a:t>
            </a:r>
          </a:p>
        </p:txBody>
      </p:sp>
    </p:spTree>
    <p:extLst>
      <p:ext uri="{BB962C8B-B14F-4D97-AF65-F5344CB8AC3E}">
        <p14:creationId xmlns:p14="http://schemas.microsoft.com/office/powerpoint/2010/main" val="182085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Шина </a:t>
            </a:r>
            <a:r>
              <a:rPr lang="en-US" sz="2800" b="1" dirty="0" err="1" smtClean="0"/>
              <a:t>HyperTransport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95626"/>
            <a:ext cx="2983564" cy="3962902"/>
          </a:xfrm>
          <a:prstGeom prst="rect">
            <a:avLst/>
          </a:prstGeom>
        </p:spPr>
      </p:pic>
      <p:pic>
        <p:nvPicPr>
          <p:cNvPr id="15362" name="Picture 2" descr="ÐÑÐ¿Ð¾Ð»ÑÐ·Ð¾Ð²Ð°Ð½Ð¸Ðµ ÑÐ¸Ð½Ñ ÐyperÐ¢ransport Ð½Ð° Ð¿ÑÐ¸Ð¼ÐµÑÐµ Ð´Ð²ÑÑÐ¿ÑÐ¾ÑÐµÑÑÐ¾ÑÐ½Ð¾Ð¹ ÑÐ¸ÑÑÐµÐ¼Ñ Ð½Ð° Ð±Ð°Ð·Ðµ AMD Opter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73" y="1124744"/>
            <a:ext cx="5435291" cy="375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035644" y="5158528"/>
            <a:ext cx="7229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31F1F"/>
                </a:solidFill>
                <a:latin typeface="OpenSansRegular"/>
              </a:rPr>
              <a:t>Примеры </a:t>
            </a:r>
            <a:r>
              <a:rPr lang="en-US" dirty="0" smtClean="0">
                <a:solidFill>
                  <a:srgbClr val="231F1F"/>
                </a:solidFill>
                <a:latin typeface="OpenSansRegular"/>
              </a:rPr>
              <a:t>AMD </a:t>
            </a:r>
            <a:r>
              <a:rPr lang="ru-RU" dirty="0" smtClean="0">
                <a:solidFill>
                  <a:srgbClr val="231F1F"/>
                </a:solidFill>
                <a:latin typeface="OpenSansRegular"/>
              </a:rPr>
              <a:t>процессоры, чипсеты </a:t>
            </a:r>
            <a:r>
              <a:rPr lang="en-US" dirty="0" err="1" smtClean="0"/>
              <a:t>nForce</a:t>
            </a:r>
            <a:r>
              <a:rPr lang="ru-RU" dirty="0" smtClean="0"/>
              <a:t>, </a:t>
            </a:r>
            <a:r>
              <a:rPr lang="en-US" dirty="0"/>
              <a:t>ATI </a:t>
            </a:r>
            <a:r>
              <a:rPr lang="en-US" dirty="0" smtClean="0"/>
              <a:t>Radeon</a:t>
            </a:r>
            <a:r>
              <a:rPr lang="ru-RU" dirty="0" smtClean="0"/>
              <a:t>, </a:t>
            </a:r>
            <a:r>
              <a:rPr lang="en-US" dirty="0" smtClean="0"/>
              <a:t>Xbox</a:t>
            </a:r>
            <a:r>
              <a:rPr lang="ru-RU" dirty="0" smtClean="0"/>
              <a:t>, С</a:t>
            </a:r>
            <a:r>
              <a:rPr lang="en-US" dirty="0" smtClean="0"/>
              <a:t>ISCO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5626102"/>
            <a:ext cx="76536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Обеспечивающая высокую скорость при низкой латентности</a:t>
            </a:r>
            <a:r>
              <a:rPr lang="ru-RU" dirty="0" smtClean="0"/>
              <a:t>, простота масштабирования устройств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47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Шина </a:t>
            </a:r>
            <a:r>
              <a:rPr lang="en-US" sz="2400" b="1" dirty="0" smtClean="0"/>
              <a:t>QPI </a:t>
            </a:r>
            <a:r>
              <a:rPr lang="ru-RU" sz="2400" b="1" dirty="0" smtClean="0"/>
              <a:t>шина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39770" y="1014765"/>
            <a:ext cx="91649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2400" dirty="0" smtClean="0"/>
              <a:t>Служит </a:t>
            </a:r>
            <a:r>
              <a:rPr lang="ru-RU" sz="2400" b="1" dirty="0"/>
              <a:t>для соединения устройств в системе между собой</a:t>
            </a:r>
            <a:r>
              <a:rPr lang="ru-RU" sz="2400" dirty="0"/>
              <a:t>, а также для «общения» процессоров между собой в многопроцессорных системах. </a:t>
            </a:r>
            <a:endParaRPr lang="ru-RU" sz="2400" dirty="0" smtClean="0"/>
          </a:p>
        </p:txBody>
      </p:sp>
      <p:pic>
        <p:nvPicPr>
          <p:cNvPr id="16386" name="Picture 2" descr="https://www.intuit.ru/EDI/06_03_15_2/1425593881-30116/tutorial/673/objects/13/files/13_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00604"/>
            <a:ext cx="4371975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ÐÐ°ÑÐ¸Ð°Ð½ÑÑ Ð´Ð¾ÑÑÑÐ¿Ð° Ðº Ð¿Ð°Ð¼ÑÑÐ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626" y="5010455"/>
            <a:ext cx="4729493" cy="105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67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Шина </a:t>
            </a:r>
            <a:r>
              <a:rPr lang="en-US" sz="2400" b="1" dirty="0" smtClean="0"/>
              <a:t>QPI </a:t>
            </a:r>
            <a:r>
              <a:rPr lang="ru-RU" sz="2400" b="1" dirty="0" smtClean="0"/>
              <a:t>шина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026" y="713404"/>
            <a:ext cx="867443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Особенности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Кэш—</a:t>
            </a:r>
            <a:r>
              <a:rPr lang="ru-RU" sz="2000" b="1" dirty="0" err="1" smtClean="0"/>
              <a:t>когеренстность</a:t>
            </a:r>
            <a:r>
              <a:rPr lang="ru-RU" sz="2000" dirty="0" smtClean="0"/>
              <a:t> </a:t>
            </a:r>
            <a:r>
              <a:rPr lang="ru-RU" sz="2000" dirty="0"/>
              <a:t>(передача кэш-данных в обход оперативной памяти на полной скорости шины).</a:t>
            </a:r>
            <a:endParaRPr lang="ru-RU" sz="2000" dirty="0" smtClean="0">
              <a:latin typeface="TimesNewRomanPSMT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Двунаправленный высокоскоростной обмен данными </a:t>
            </a:r>
            <a:r>
              <a:rPr lang="ru-RU" sz="2000" dirty="0"/>
              <a:t>между процессором и внешней памятью, а также между процессором и контроллером ввода/вывода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Специальные линии контроля ошибок передачи данных.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Параллельное соединение устройств.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Шина памяти встроена в процессор.</a:t>
            </a:r>
            <a:endParaRPr lang="en-US" sz="2000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В основном используют в серверах.</a:t>
            </a:r>
            <a:endParaRPr lang="ru-RU" sz="2000" dirty="0"/>
          </a:p>
        </p:txBody>
      </p:sp>
      <p:pic>
        <p:nvPicPr>
          <p:cNvPr id="16390" name="Picture 6" descr="Nehal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819" y="4431067"/>
            <a:ext cx="4203973" cy="220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69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60648"/>
            <a:ext cx="8229600" cy="792088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Современные тенденции для шин процессор-память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46144" y="1538722"/>
            <a:ext cx="8333659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b="1" dirty="0" smtClean="0"/>
              <a:t>Проблема</a:t>
            </a:r>
            <a:r>
              <a:rPr lang="ru-RU" sz="2400" dirty="0" smtClean="0"/>
              <a:t>– компенсация латентности доступа к памяти и быстродействующим устройствам.</a:t>
            </a:r>
          </a:p>
          <a:p>
            <a:pPr>
              <a:spcBef>
                <a:spcPts val="600"/>
              </a:spcBef>
            </a:pPr>
            <a:r>
              <a:rPr lang="ru-RU" sz="2400" u="sng" dirty="0" smtClean="0"/>
              <a:t>В современных ЭВМ используют шины типа </a:t>
            </a:r>
            <a:r>
              <a:rPr lang="en-US" sz="2400" u="sng" dirty="0" smtClean="0"/>
              <a:t>DMI (Intel)</a:t>
            </a:r>
            <a:r>
              <a:rPr lang="ru-RU" sz="2400" u="sng" dirty="0" smtClean="0"/>
              <a:t> и</a:t>
            </a:r>
            <a:r>
              <a:rPr lang="en-US" sz="2400" u="sng" dirty="0" smtClean="0"/>
              <a:t> UMI (AMD)</a:t>
            </a:r>
            <a:r>
              <a:rPr lang="ru-RU" sz="2400" u="sng" dirty="0" smtClean="0"/>
              <a:t>, а шины </a:t>
            </a:r>
            <a:r>
              <a:rPr lang="en-US" sz="2400" u="sng" dirty="0" smtClean="0"/>
              <a:t>QPI </a:t>
            </a:r>
            <a:r>
              <a:rPr lang="ru-RU" sz="2400" u="sng" dirty="0" smtClean="0"/>
              <a:t>и</a:t>
            </a:r>
            <a:r>
              <a:rPr lang="en-US" sz="2400" u="sng" dirty="0" smtClean="0"/>
              <a:t> HT</a:t>
            </a:r>
            <a:r>
              <a:rPr lang="ru-RU" sz="2400" u="sng" dirty="0" smtClean="0"/>
              <a:t> находятся внутри </a:t>
            </a:r>
            <a:r>
              <a:rPr lang="ru-RU" sz="2400" u="sng" dirty="0" smtClean="0"/>
              <a:t>процессора</a:t>
            </a:r>
            <a:endParaRPr lang="en-US" sz="2400" u="sng" dirty="0" smtClean="0"/>
          </a:p>
        </p:txBody>
      </p:sp>
      <p:pic>
        <p:nvPicPr>
          <p:cNvPr id="11268" name="Picture 4" descr="ÐÐ°ÑÑÐ¸Ð½ÐºÐ¸ Ð¿Ð¾ Ð·Ð°Ð¿ÑÐ¾ÑÑ ÑÐ¸Ð½Ð° DMI Ð¸ UM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861048"/>
            <a:ext cx="3078088" cy="220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02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60648"/>
            <a:ext cx="8229600" cy="792088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Современные тенденции для шин процессор-память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57198" y="1340768"/>
            <a:ext cx="782960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b="1" dirty="0" smtClean="0"/>
              <a:t>Особенности </a:t>
            </a:r>
            <a:r>
              <a:rPr lang="en-US" sz="2000" b="1" dirty="0" smtClean="0"/>
              <a:t>UMI, DMI</a:t>
            </a:r>
            <a:r>
              <a:rPr lang="ru-RU" sz="2000" b="1" dirty="0" smtClean="0"/>
              <a:t>:</a:t>
            </a:r>
            <a:endParaRPr lang="ru-RU" sz="2000" b="1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Технология </a:t>
            </a:r>
            <a:r>
              <a:rPr lang="ru-RU" sz="2000" dirty="0" smtClean="0"/>
              <a:t>точка-точка,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Наличие </a:t>
            </a:r>
            <a:r>
              <a:rPr lang="ru-RU" sz="2000" dirty="0"/>
              <a:t>в процессоре нескольких отдельных </a:t>
            </a:r>
            <a:r>
              <a:rPr lang="ru-RU" sz="2000" dirty="0" smtClean="0"/>
              <a:t>шин,</a:t>
            </a:r>
            <a:endParaRPr lang="ru-RU" sz="20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Специальные шины для </a:t>
            </a:r>
            <a:r>
              <a:rPr lang="ru-RU" sz="2000" dirty="0"/>
              <a:t>непосредственной связи процессора с </a:t>
            </a:r>
            <a:r>
              <a:rPr lang="ru-RU" sz="2000" dirty="0" smtClean="0"/>
              <a:t>памятью и </a:t>
            </a:r>
            <a:r>
              <a:rPr lang="ru-RU" sz="2000" dirty="0" err="1" smtClean="0"/>
              <a:t>хабами</a:t>
            </a:r>
            <a:r>
              <a:rPr lang="ru-RU" sz="2000" dirty="0" smtClean="0"/>
              <a:t> </a:t>
            </a:r>
            <a:r>
              <a:rPr lang="en-US" sz="2000" dirty="0" smtClean="0"/>
              <a:t>PCI-Express</a:t>
            </a:r>
            <a:endParaRPr lang="ru-RU" sz="2000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Преимущество</a:t>
            </a:r>
            <a:r>
              <a:rPr lang="ru-RU" sz="2000" dirty="0"/>
              <a:t> - уменьшение задержек (латентности) при обращении процессора к оперативной памяти, </a:t>
            </a:r>
            <a:endParaRPr lang="en-US" sz="2000" dirty="0" smtClean="0"/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из </a:t>
            </a:r>
            <a:r>
              <a:rPr lang="ru-RU" sz="2000" dirty="0"/>
              <a:t>пути следования данных по маршруту «процессор – ОЗУ» </a:t>
            </a:r>
            <a:r>
              <a:rPr lang="ru-RU" sz="2000" dirty="0" smtClean="0"/>
              <a:t>и обратно </a:t>
            </a:r>
            <a:r>
              <a:rPr lang="ru-RU" sz="2000" dirty="0"/>
              <a:t>исключаются такие загруженные элементы, как интерфейсная шина и контроллер северного </a:t>
            </a:r>
            <a:r>
              <a:rPr lang="ru-RU" sz="2000" dirty="0" smtClean="0"/>
              <a:t>моста.</a:t>
            </a:r>
            <a:endParaRPr lang="ru-RU" sz="20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 </a:t>
            </a:r>
            <a:r>
              <a:rPr lang="ru-RU" sz="2000" b="1" dirty="0"/>
              <a:t>Синхронизация работы</a:t>
            </a:r>
            <a:r>
              <a:rPr lang="en-US" sz="2000" b="1" dirty="0"/>
              <a:t> </a:t>
            </a:r>
            <a:r>
              <a:rPr lang="ru-RU" sz="2000" b="1" dirty="0"/>
              <a:t>шины единым устройством,</a:t>
            </a:r>
            <a:r>
              <a:rPr lang="ru-RU" sz="2000" dirty="0"/>
              <a:t> частоты каждого устройства регулируются коэффициентами.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140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Архитектуры Чип-сетов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Аппаратные средства телекоммуникационных систем</a:t>
            </a:r>
            <a:endParaRPr lang="ru-RU" b="1" dirty="0" smtClean="0"/>
          </a:p>
          <a:p>
            <a:r>
              <a:rPr lang="ru-RU" b="1" dirty="0" smtClean="0"/>
              <a:t>Лекция 5. Особенности архитектуры системных плат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274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Системная плата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084" y="764409"/>
            <a:ext cx="8352928" cy="576064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ru-RU" sz="2400" b="1" dirty="0" smtClean="0"/>
              <a:t>Чипсет</a:t>
            </a:r>
            <a:r>
              <a:rPr lang="ru-RU" sz="2400" b="1" dirty="0"/>
              <a:t>.</a:t>
            </a:r>
            <a:r>
              <a:rPr lang="ru-RU" sz="2400" dirty="0"/>
              <a:t> Это связующий элемент системной платы, благодаря которому обеспечивается совместное функционирование центрального процессора, подсистем памяти, устройств ввода-вывода и так далее. Как правило, чипсет имеет </a:t>
            </a:r>
            <a:r>
              <a:rPr lang="ru-RU" sz="2400" dirty="0" smtClean="0"/>
              <a:t>северный </a:t>
            </a:r>
            <a:r>
              <a:rPr lang="ru-RU" sz="2400" dirty="0"/>
              <a:t>мост и южный мост. </a:t>
            </a:r>
            <a:endParaRPr lang="ru-RU" sz="2400" dirty="0" smtClean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ru-RU" sz="2400" b="1" dirty="0" smtClean="0"/>
              <a:t>Северный мост </a:t>
            </a:r>
            <a:r>
              <a:rPr lang="ru-RU" sz="2400" dirty="0" smtClean="0"/>
              <a:t>- </a:t>
            </a:r>
            <a:r>
              <a:rPr lang="ru-RU" sz="2400" dirty="0"/>
              <a:t>связь процессора </a:t>
            </a:r>
            <a:r>
              <a:rPr lang="ru-RU" sz="2400" dirty="0" smtClean="0"/>
              <a:t>с основными устройствами ЭВМ (ОЗУ, графическая карта)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ru-RU" sz="2400" dirty="0" smtClean="0"/>
              <a:t> </a:t>
            </a:r>
            <a:r>
              <a:rPr lang="ru-RU" sz="2400" b="1" dirty="0" smtClean="0"/>
              <a:t>Южный мост </a:t>
            </a:r>
            <a:r>
              <a:rPr lang="ru-RU" sz="2400" b="1" dirty="0" smtClean="0"/>
              <a:t>- </a:t>
            </a:r>
            <a:r>
              <a:rPr lang="ru-RU" sz="2400" dirty="0" smtClean="0"/>
              <a:t>работа </a:t>
            </a:r>
            <a:r>
              <a:rPr lang="ru-RU" sz="2400" dirty="0"/>
              <a:t>дисковой подсистемы и интерфейсные </a:t>
            </a:r>
            <a:r>
              <a:rPr lang="ru-RU" sz="2400" dirty="0" smtClean="0"/>
              <a:t>разъемы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ru-RU" sz="2400" i="1" dirty="0" smtClean="0"/>
              <a:t>Иногда мосты объединены </a:t>
            </a:r>
            <a:r>
              <a:rPr lang="ru-RU" sz="2400" i="1" dirty="0"/>
              <a:t>в одном чипе</a:t>
            </a:r>
            <a:r>
              <a:rPr lang="ru-RU" sz="2400" i="1" dirty="0" smtClean="0"/>
              <a:t>.</a:t>
            </a:r>
            <a:endParaRPr lang="ru-RU" sz="2400" i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4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Архитектура Чип-сета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084" y="764409"/>
            <a:ext cx="4093908" cy="5472903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2000" b="1" dirty="0"/>
              <a:t>Архитектура системной платы определяется набором микросхем (</a:t>
            </a:r>
            <a:r>
              <a:rPr lang="en-US" sz="2000" b="1" dirty="0"/>
              <a:t>chipset</a:t>
            </a:r>
            <a:r>
              <a:rPr lang="ru-RU" sz="2000" b="1" dirty="0" smtClean="0"/>
              <a:t>):</a:t>
            </a:r>
          </a:p>
          <a:p>
            <a:pPr>
              <a:spcBef>
                <a:spcPts val="600"/>
              </a:spcBef>
            </a:pPr>
            <a:r>
              <a:rPr lang="ru-RU" sz="2000" dirty="0" smtClean="0"/>
              <a:t> </a:t>
            </a:r>
            <a:r>
              <a:rPr lang="ru-RU" sz="2000" dirty="0"/>
              <a:t>таймеры, </a:t>
            </a:r>
            <a:endParaRPr lang="ru-RU" sz="2000" dirty="0" smtClean="0"/>
          </a:p>
          <a:p>
            <a:pPr>
              <a:spcBef>
                <a:spcPts val="600"/>
              </a:spcBef>
            </a:pPr>
            <a:r>
              <a:rPr lang="ru-RU" sz="2000" dirty="0" smtClean="0"/>
              <a:t> система</a:t>
            </a:r>
            <a:r>
              <a:rPr lang="ru-RU" sz="2000" dirty="0"/>
              <a:t> управления </a:t>
            </a:r>
            <a:r>
              <a:rPr lang="ru-RU" sz="2000" dirty="0" smtClean="0"/>
              <a:t>"</a:t>
            </a:r>
            <a:r>
              <a:rPr lang="ru-RU" sz="2000" dirty="0"/>
              <a:t>обвязки" </a:t>
            </a:r>
            <a:r>
              <a:rPr lang="ru-RU" sz="2000" dirty="0" smtClean="0"/>
              <a:t>микропроцессора</a:t>
            </a:r>
          </a:p>
          <a:p>
            <a:pPr>
              <a:spcBef>
                <a:spcPts val="600"/>
              </a:spcBef>
            </a:pPr>
            <a:r>
              <a:rPr lang="ru-RU" sz="2000" dirty="0" smtClean="0"/>
              <a:t> контроллеры прерываний</a:t>
            </a:r>
          </a:p>
          <a:p>
            <a:pPr>
              <a:spcBef>
                <a:spcPts val="600"/>
              </a:spcBef>
            </a:pPr>
            <a:r>
              <a:rPr lang="ru-RU" sz="2000" dirty="0" smtClean="0"/>
              <a:t> контроллеры  прямого </a:t>
            </a:r>
            <a:r>
              <a:rPr lang="ru-RU" sz="2000" dirty="0"/>
              <a:t>доступа к </a:t>
            </a:r>
            <a:r>
              <a:rPr lang="ru-RU" sz="2000" dirty="0" smtClean="0"/>
              <a:t>памяти</a:t>
            </a:r>
          </a:p>
          <a:p>
            <a:pPr>
              <a:spcBef>
                <a:spcPts val="600"/>
              </a:spcBef>
            </a:pPr>
            <a:r>
              <a:rPr lang="ru-RU" sz="2000" dirty="0" smtClean="0"/>
              <a:t> контроллеры связи между </a:t>
            </a:r>
            <a:r>
              <a:rPr lang="ru-RU" sz="2000" dirty="0"/>
              <a:t>памятью и </a:t>
            </a:r>
            <a:r>
              <a:rPr lang="ru-RU" sz="2000" dirty="0" smtClean="0"/>
              <a:t>шиной,</a:t>
            </a:r>
          </a:p>
          <a:p>
            <a:pPr>
              <a:spcBef>
                <a:spcPts val="600"/>
              </a:spcBef>
            </a:pPr>
            <a:r>
              <a:rPr lang="ru-RU" sz="2000" dirty="0" smtClean="0"/>
              <a:t> часы </a:t>
            </a:r>
            <a:r>
              <a:rPr lang="ru-RU" sz="2000" dirty="0"/>
              <a:t>реального </a:t>
            </a:r>
            <a:r>
              <a:rPr lang="ru-RU" sz="2000" dirty="0" smtClean="0"/>
              <a:t>времени</a:t>
            </a:r>
          </a:p>
          <a:p>
            <a:pPr>
              <a:spcBef>
                <a:spcPts val="600"/>
              </a:spcBef>
            </a:pPr>
            <a:r>
              <a:rPr lang="ru-RU" sz="2000" dirty="0" smtClean="0"/>
              <a:t> клавиатурный контроллер</a:t>
            </a:r>
            <a:r>
              <a:rPr lang="ru-RU" sz="2000" dirty="0"/>
              <a:t> </a:t>
            </a:r>
            <a:endParaRPr lang="ru-RU" sz="2000" dirty="0" smtClean="0"/>
          </a:p>
          <a:p>
            <a:pPr>
              <a:spcBef>
                <a:spcPts val="600"/>
              </a:spcBef>
            </a:pPr>
            <a:r>
              <a:rPr lang="ru-RU" sz="2000" dirty="0"/>
              <a:t> </a:t>
            </a:r>
            <a:r>
              <a:rPr lang="ru-RU" sz="2000" dirty="0" smtClean="0"/>
              <a:t>контроллеры </a:t>
            </a:r>
            <a:r>
              <a:rPr lang="ru-RU" sz="2000" dirty="0"/>
              <a:t>внешних </a:t>
            </a:r>
            <a:r>
              <a:rPr lang="ru-RU" sz="2000" dirty="0" smtClean="0"/>
              <a:t>устройств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09029"/>
            <a:ext cx="4135692" cy="347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9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5936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Системная плата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2808312" cy="3312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/>
              <a:t>Материнская (</a:t>
            </a:r>
            <a:r>
              <a:rPr lang="ru-RU" sz="1800" dirty="0"/>
              <a:t>системная, </a:t>
            </a:r>
            <a:r>
              <a:rPr lang="ru-RU" sz="1800" dirty="0" smtClean="0"/>
              <a:t>главная) </a:t>
            </a:r>
            <a:r>
              <a:rPr lang="ru-RU" sz="1800" dirty="0"/>
              <a:t>плата 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( </a:t>
            </a:r>
            <a:r>
              <a:rPr lang="ru-RU" sz="1800" dirty="0" err="1" smtClean="0"/>
              <a:t>Motherboard</a:t>
            </a:r>
            <a:r>
              <a:rPr lang="ru-RU" sz="1800" dirty="0"/>
              <a:t>) является основным компонентом каждого </a:t>
            </a:r>
            <a:r>
              <a:rPr lang="ru-RU" sz="1800" dirty="0" smtClean="0"/>
              <a:t>ЭВМ. Это </a:t>
            </a:r>
            <a:r>
              <a:rPr lang="ru-RU" sz="1800" dirty="0"/>
              <a:t>элемент, который управляет внутренними связями и с помощью системы прерываний взаимодействует с внешними устройствами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613" y="819378"/>
            <a:ext cx="5473317" cy="417374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77952" y="4964324"/>
            <a:ext cx="85880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tabLst>
                <a:tab pos="269875" algn="l"/>
              </a:tabLst>
            </a:pPr>
            <a:r>
              <a:rPr lang="ru-RU" dirty="0"/>
              <a:t>В архитектуру системной платы интегрированы: </a:t>
            </a:r>
          </a:p>
          <a:p>
            <a:pPr marL="177800" lvl="2" indent="-177800">
              <a:buFont typeface="Arial" panose="020B0604020202020204" pitchFamily="34" charset="0"/>
              <a:buChar char="•"/>
              <a:tabLst>
                <a:tab pos="269875" algn="l"/>
              </a:tabLst>
            </a:pPr>
            <a:r>
              <a:rPr lang="ru-RU" dirty="0"/>
              <a:t>Микросхемы чипсета (</a:t>
            </a:r>
            <a:r>
              <a:rPr lang="en-US" dirty="0"/>
              <a:t>chip-set) </a:t>
            </a:r>
            <a:r>
              <a:rPr lang="ru-RU" dirty="0"/>
              <a:t>(северный и южный </a:t>
            </a:r>
            <a:r>
              <a:rPr lang="ru-RU" dirty="0" smtClean="0"/>
              <a:t>мост, контроль  </a:t>
            </a:r>
            <a:r>
              <a:rPr lang="ru-RU" dirty="0" err="1" smtClean="0"/>
              <a:t>перываний</a:t>
            </a:r>
            <a:r>
              <a:rPr lang="en-US" dirty="0" smtClean="0"/>
              <a:t>)</a:t>
            </a:r>
            <a:endParaRPr lang="en-US" dirty="0"/>
          </a:p>
          <a:p>
            <a:pPr marL="177800" lvl="2" indent="-177800">
              <a:buFont typeface="Arial" panose="020B0604020202020204" pitchFamily="34" charset="0"/>
              <a:buChar char="•"/>
              <a:tabLst>
                <a:tab pos="269875" algn="l"/>
              </a:tabLst>
            </a:pPr>
            <a:r>
              <a:rPr lang="ru-RU" dirty="0"/>
              <a:t>Микросхема ПЗУ </a:t>
            </a:r>
            <a:r>
              <a:rPr lang="en-US" dirty="0"/>
              <a:t>(CMOS), </a:t>
            </a:r>
            <a:r>
              <a:rPr lang="ru-RU" dirty="0"/>
              <a:t>содержащая программу </a:t>
            </a:r>
            <a:r>
              <a:rPr lang="en-US" dirty="0" smtClean="0"/>
              <a:t>BIOS (UEFI)</a:t>
            </a:r>
            <a:r>
              <a:rPr lang="ru-RU" dirty="0" smtClean="0"/>
              <a:t>, систему </a:t>
            </a:r>
            <a:r>
              <a:rPr lang="en-US" dirty="0" err="1" smtClean="0"/>
              <a:t>Plug&amp;Play</a:t>
            </a:r>
            <a:endParaRPr lang="en-US" dirty="0"/>
          </a:p>
          <a:p>
            <a:pPr marL="177800" lvl="2" indent="-177800">
              <a:buFont typeface="Arial" panose="020B0604020202020204" pitchFamily="34" charset="0"/>
              <a:buChar char="•"/>
              <a:tabLst>
                <a:tab pos="269875" algn="l"/>
              </a:tabLst>
            </a:pPr>
            <a:r>
              <a:rPr lang="ru-RU" dirty="0"/>
              <a:t>Систему магистралей (системная магистраль </a:t>
            </a:r>
            <a:r>
              <a:rPr lang="en-US" dirty="0"/>
              <a:t>FBS, QPI, PCI-E, USB </a:t>
            </a:r>
            <a:r>
              <a:rPr lang="ru-RU" dirty="0"/>
              <a:t>и т.д.)</a:t>
            </a:r>
          </a:p>
          <a:p>
            <a:pPr marL="177800" lvl="1" indent="-177800">
              <a:buFont typeface="Arial" panose="020B0604020202020204" pitchFamily="34" charset="0"/>
              <a:buChar char="•"/>
              <a:tabLst>
                <a:tab pos="269875" algn="l"/>
              </a:tabLst>
            </a:pPr>
            <a:r>
              <a:rPr lang="ru-RU" dirty="0"/>
              <a:t>Разъем (сокет</a:t>
            </a:r>
            <a:r>
              <a:rPr lang="en-US" dirty="0"/>
              <a:t>, PCI-E, USB, DIMM </a:t>
            </a:r>
            <a:r>
              <a:rPr lang="ru-RU" dirty="0"/>
              <a:t>и т.д</a:t>
            </a:r>
            <a:r>
              <a:rPr lang="ru-RU" dirty="0" smtClean="0"/>
              <a:t>.), и внешние разъемы </a:t>
            </a:r>
            <a:r>
              <a:rPr lang="en-US" dirty="0" smtClean="0"/>
              <a:t>(USB, RJ-45 </a:t>
            </a:r>
            <a:r>
              <a:rPr lang="ru-RU" dirty="0" smtClean="0"/>
              <a:t>и т.д.)</a:t>
            </a:r>
            <a:endParaRPr lang="ru-RU" dirty="0"/>
          </a:p>
          <a:p>
            <a:pPr marL="177800" lvl="1" indent="-177800">
              <a:buFont typeface="Arial" panose="020B0604020202020204" pitchFamily="34" charset="0"/>
              <a:buChar char="•"/>
              <a:tabLst>
                <a:tab pos="269875" algn="l"/>
              </a:tabLst>
            </a:pPr>
            <a:r>
              <a:rPr lang="ru-RU" dirty="0"/>
              <a:t>Платы расширения (сетевая, </a:t>
            </a:r>
            <a:r>
              <a:rPr lang="en-US" dirty="0" err="1"/>
              <a:t>wi-fi</a:t>
            </a:r>
            <a:r>
              <a:rPr lang="en-US" dirty="0"/>
              <a:t>,</a:t>
            </a:r>
            <a:r>
              <a:rPr lang="ru-RU" dirty="0"/>
              <a:t> звуковая</a:t>
            </a:r>
            <a:r>
              <a:rPr lang="en-US" dirty="0"/>
              <a:t> </a:t>
            </a:r>
            <a:r>
              <a:rPr lang="ru-RU" dirty="0"/>
              <a:t>и т.д</a:t>
            </a:r>
            <a:r>
              <a:rPr lang="ru-RU" dirty="0" smtClean="0"/>
              <a:t>.)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2910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Архитектура Чип-сета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669" y="3356992"/>
            <a:ext cx="3829218" cy="3216909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94522" y="908720"/>
            <a:ext cx="8229600" cy="2476872"/>
          </a:xfrm>
        </p:spPr>
        <p:txBody>
          <a:bodyPr>
            <a:normAutofit fontScale="85000" lnSpcReduction="20000"/>
          </a:bodyPr>
          <a:lstStyle/>
          <a:p>
            <a:r>
              <a:rPr lang="ru-RU" sz="2600" b="1" dirty="0"/>
              <a:t>Чипсет определяет основные функциональные возможности платы: </a:t>
            </a:r>
          </a:p>
          <a:p>
            <a:pPr marL="685800" lvl="1"/>
            <a:r>
              <a:rPr lang="ru-RU" sz="2600" dirty="0"/>
              <a:t>типы поддерживаемых процессоров, </a:t>
            </a:r>
          </a:p>
          <a:p>
            <a:pPr marL="685800" lvl="1"/>
            <a:r>
              <a:rPr lang="ru-RU" sz="2600" dirty="0"/>
              <a:t>структура/объем кэша, </a:t>
            </a:r>
          </a:p>
          <a:p>
            <a:pPr marL="685800" lvl="1"/>
            <a:r>
              <a:rPr lang="ru-RU" sz="2600" dirty="0"/>
              <a:t>возможные сочетания типов и объемов модулей памяти, </a:t>
            </a:r>
          </a:p>
          <a:p>
            <a:pPr marL="685800" lvl="1"/>
            <a:r>
              <a:rPr lang="ru-RU" sz="2600" dirty="0"/>
              <a:t>поддержка режимов энергосбережения, </a:t>
            </a:r>
          </a:p>
          <a:p>
            <a:pPr marL="685800" lvl="1"/>
            <a:r>
              <a:rPr lang="ru-RU" sz="2600" dirty="0"/>
              <a:t>возможность программной настройки параметров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25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Современные </a:t>
            </a:r>
            <a:r>
              <a:rPr lang="ru-RU" sz="2800" b="1" dirty="0" smtClean="0"/>
              <a:t>версии чипсетов</a:t>
            </a:r>
            <a:r>
              <a:rPr lang="en-US" sz="2800" b="1" dirty="0" smtClean="0"/>
              <a:t> Intel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92197"/>
            <a:ext cx="8435280" cy="4752823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2000" u="sng" dirty="0" smtClean="0"/>
              <a:t>Современные чипсеты и</a:t>
            </a:r>
            <a:r>
              <a:rPr lang="ru-RU" sz="2000" u="sng" dirty="0" smtClean="0"/>
              <a:t>спользуют </a:t>
            </a:r>
            <a:r>
              <a:rPr lang="ru-RU" sz="2000" u="sng" dirty="0" err="1" smtClean="0"/>
              <a:t>субядра</a:t>
            </a:r>
            <a:r>
              <a:rPr lang="ru-RU" sz="2000" u="sng" dirty="0" smtClean="0"/>
              <a:t> процессора для доступа к главным компонентам ПК (функции северного моста)</a:t>
            </a:r>
            <a:r>
              <a:rPr lang="en-US" sz="2000" u="sng" dirty="0" smtClean="0"/>
              <a:t>.</a:t>
            </a:r>
            <a:endParaRPr lang="ru-RU" sz="2000" u="sng" dirty="0" smtClean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2052" name="Picture 4" descr="http://hww.ru/wp/wp-content/uploads/2017/11/IntelCore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752" y="1700808"/>
            <a:ext cx="4918946" cy="424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57200" y="6237312"/>
            <a:ext cx="8229600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Фирмы производители чипсетов </a:t>
            </a:r>
            <a:r>
              <a:rPr lang="ru-RU" dirty="0" err="1" smtClean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Intel</a:t>
            </a:r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 также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NVidea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и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Asus</a:t>
            </a:r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95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Современные </a:t>
            </a:r>
            <a:r>
              <a:rPr lang="ru-RU" sz="2800" b="1" dirty="0" smtClean="0"/>
              <a:t>версии чипсетов</a:t>
            </a:r>
            <a:r>
              <a:rPr lang="en-US" sz="2800" b="1" dirty="0" smtClean="0"/>
              <a:t> Intel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3589852" cy="475282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000" b="1" dirty="0" smtClean="0"/>
              <a:t>Особенности:</a:t>
            </a:r>
          </a:p>
          <a:p>
            <a:pPr>
              <a:spcBef>
                <a:spcPts val="600"/>
              </a:spcBef>
            </a:pPr>
            <a:r>
              <a:rPr lang="ru-RU" sz="2000" b="1" dirty="0" smtClean="0"/>
              <a:t>Оптимизация </a:t>
            </a:r>
            <a:r>
              <a:rPr lang="ru-RU" sz="2000" b="1" dirty="0" smtClean="0"/>
              <a:t>частоты процессора 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turboboost</a:t>
            </a:r>
            <a:r>
              <a:rPr lang="en-US" sz="2000" b="1" dirty="0" smtClean="0"/>
              <a:t>).</a:t>
            </a:r>
          </a:p>
          <a:p>
            <a:pPr>
              <a:spcBef>
                <a:spcPts val="600"/>
              </a:spcBef>
            </a:pPr>
            <a:r>
              <a:rPr lang="en-US" sz="2000" b="1" dirty="0" smtClean="0"/>
              <a:t>QPI </a:t>
            </a:r>
            <a:r>
              <a:rPr lang="ru-RU" sz="2000" b="1" dirty="0" smtClean="0"/>
              <a:t>встроена в процессор.</a:t>
            </a:r>
          </a:p>
          <a:p>
            <a:pPr>
              <a:spcBef>
                <a:spcPts val="600"/>
              </a:spcBef>
            </a:pPr>
            <a:r>
              <a:rPr lang="ru-RU" sz="2000" u="sng" dirty="0" smtClean="0"/>
              <a:t>Выделенные линии </a:t>
            </a:r>
            <a:r>
              <a:rPr lang="en-US" sz="2000" u="sng" dirty="0" smtClean="0"/>
              <a:t>PCI-e </a:t>
            </a:r>
            <a:r>
              <a:rPr lang="ru-RU" sz="2000" u="sng" dirty="0" smtClean="0"/>
              <a:t>в процессоре.</a:t>
            </a:r>
          </a:p>
          <a:p>
            <a:pPr>
              <a:spcBef>
                <a:spcPts val="600"/>
              </a:spcBef>
            </a:pPr>
            <a:r>
              <a:rPr lang="ru-RU" sz="2000" i="1" dirty="0" smtClean="0"/>
              <a:t>Создание </a:t>
            </a:r>
            <a:r>
              <a:rPr lang="en-US" sz="2000" i="1" dirty="0" smtClean="0"/>
              <a:t>RAID </a:t>
            </a:r>
            <a:r>
              <a:rPr lang="ru-RU" sz="2000" i="1" dirty="0" smtClean="0"/>
              <a:t>массивов для хранения данных (с резервированием или проверкой данных).</a:t>
            </a:r>
            <a:endParaRPr lang="en-US" sz="2000" i="1" dirty="0" smtClean="0"/>
          </a:p>
          <a:p>
            <a:pPr>
              <a:spcBef>
                <a:spcPts val="600"/>
              </a:spcBef>
            </a:pPr>
            <a:r>
              <a:rPr lang="ru-RU" sz="2000" b="1" dirty="0" smtClean="0"/>
              <a:t>Поддержка </a:t>
            </a:r>
            <a:r>
              <a:rPr lang="en-US" sz="2000" b="1" dirty="0" smtClean="0"/>
              <a:t>SLI – </a:t>
            </a:r>
            <a:r>
              <a:rPr lang="ru-RU" sz="2000" b="1" dirty="0" smtClean="0"/>
              <a:t>объединение видеоадаптеров</a:t>
            </a:r>
            <a:endParaRPr lang="en-US" sz="2000" b="1" dirty="0" smtClean="0"/>
          </a:p>
          <a:p>
            <a:pPr>
              <a:spcBef>
                <a:spcPts val="600"/>
              </a:spcBef>
            </a:pPr>
            <a:r>
              <a:rPr lang="en-US" sz="2000" b="1" dirty="0" smtClean="0"/>
              <a:t>64 </a:t>
            </a:r>
            <a:r>
              <a:rPr lang="ru-RU" sz="2000" b="1" dirty="0" smtClean="0"/>
              <a:t>разрядная шина </a:t>
            </a:r>
            <a:endParaRPr lang="ru-RU" sz="2000" b="1" dirty="0"/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2052" name="Picture 4" descr="http://hww.ru/wp/wp-content/uploads/2017/11/IntelCore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857" y="1124744"/>
            <a:ext cx="4918946" cy="424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98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Современные </a:t>
            </a:r>
            <a:r>
              <a:rPr lang="ru-RU" sz="3200" b="1" dirty="0" smtClean="0"/>
              <a:t>версии чипсетов</a:t>
            </a:r>
            <a:r>
              <a:rPr lang="en-US" sz="3200" b="1" dirty="0" smtClean="0"/>
              <a:t> AMD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4104456" cy="5688632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2000" dirty="0" smtClean="0"/>
              <a:t>Особенности:</a:t>
            </a:r>
            <a:endParaRPr lang="ru-RU" sz="2000" dirty="0" smtClean="0"/>
          </a:p>
          <a:p>
            <a:pPr>
              <a:spcBef>
                <a:spcPts val="600"/>
              </a:spcBef>
            </a:pPr>
            <a:r>
              <a:rPr lang="ru-RU" sz="2000" dirty="0" smtClean="0"/>
              <a:t>Использование </a:t>
            </a:r>
            <a:r>
              <a:rPr lang="ru-RU" sz="2000" dirty="0" err="1" smtClean="0"/>
              <a:t>субядра</a:t>
            </a:r>
            <a:r>
              <a:rPr lang="ru-RU" sz="2000" dirty="0" smtClean="0"/>
              <a:t> процессора для доступа к главным компонентам ПК (функции северного моста)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>
              <a:spcBef>
                <a:spcPts val="600"/>
              </a:spcBef>
            </a:pPr>
            <a:r>
              <a:rPr lang="ru-RU" sz="2000" dirty="0" smtClean="0"/>
              <a:t>Оптимизация частоты процессора </a:t>
            </a:r>
            <a:r>
              <a:rPr lang="en-US" sz="2000" dirty="0" smtClean="0"/>
              <a:t>(</a:t>
            </a:r>
            <a:r>
              <a:rPr lang="en-US" sz="2000" dirty="0" err="1" smtClean="0"/>
              <a:t>turboboost</a:t>
            </a:r>
            <a:r>
              <a:rPr lang="en-US" sz="2000" dirty="0" smtClean="0"/>
              <a:t>).</a:t>
            </a:r>
          </a:p>
          <a:p>
            <a:pPr>
              <a:spcBef>
                <a:spcPts val="600"/>
              </a:spcBef>
            </a:pPr>
            <a:r>
              <a:rPr lang="ru-RU" sz="2000" b="1" dirty="0" err="1"/>
              <a:t>HyperTransport</a:t>
            </a:r>
            <a:endParaRPr lang="ru-RU" sz="2000" b="1" dirty="0"/>
          </a:p>
          <a:p>
            <a:pPr>
              <a:spcBef>
                <a:spcPts val="600"/>
              </a:spcBef>
            </a:pPr>
            <a:r>
              <a:rPr lang="ru-RU" sz="2000" b="1" dirty="0" smtClean="0"/>
              <a:t>встроена в процессор.</a:t>
            </a:r>
            <a:endParaRPr lang="en-US" sz="2000" b="1" dirty="0" smtClean="0"/>
          </a:p>
          <a:p>
            <a:pPr>
              <a:spcBef>
                <a:spcPts val="600"/>
              </a:spcBef>
            </a:pPr>
            <a:r>
              <a:rPr lang="ru-RU" sz="2000" dirty="0" smtClean="0"/>
              <a:t>Шина работы с процессором </a:t>
            </a:r>
            <a:r>
              <a:rPr lang="en-US" sz="2000" dirty="0" smtClean="0"/>
              <a:t>UMI</a:t>
            </a:r>
            <a:endParaRPr lang="ru-RU" sz="2000" dirty="0" smtClean="0"/>
          </a:p>
          <a:p>
            <a:pPr>
              <a:spcBef>
                <a:spcPts val="600"/>
              </a:spcBef>
            </a:pPr>
            <a:r>
              <a:rPr lang="en-US" sz="2000" b="1" dirty="0" smtClean="0"/>
              <a:t>PCI-e16=2xPCI-e8 (</a:t>
            </a:r>
            <a:r>
              <a:rPr lang="en-US" sz="2000" b="1" dirty="0" err="1" smtClean="0"/>
              <a:t>CrossFireX</a:t>
            </a:r>
            <a:r>
              <a:rPr lang="en-US" sz="2000" b="1" dirty="0" smtClean="0"/>
              <a:t>)</a:t>
            </a:r>
            <a:endParaRPr lang="ru-RU" sz="2000" b="1" dirty="0" smtClean="0"/>
          </a:p>
          <a:p>
            <a:pPr>
              <a:spcBef>
                <a:spcPts val="600"/>
              </a:spcBef>
            </a:pPr>
            <a:r>
              <a:rPr lang="en-US" sz="2000" b="1" dirty="0"/>
              <a:t>64 </a:t>
            </a:r>
            <a:r>
              <a:rPr lang="ru-RU" sz="2000" b="1" dirty="0"/>
              <a:t>разрядная шина 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RAID </a:t>
            </a:r>
            <a:r>
              <a:rPr lang="ru-RU" sz="2000" dirty="0" smtClean="0"/>
              <a:t>массивы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5122" name="Picture 2" descr="https://ru.gecid.com/data/mboard/201310111805-3809/img/IMG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12776"/>
            <a:ext cx="4458097" cy="454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15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5936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Системная плата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0911" y="5085184"/>
            <a:ext cx="8242177" cy="129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1800" dirty="0" smtClean="0"/>
              <a:t>Материнская (</a:t>
            </a:r>
            <a:r>
              <a:rPr lang="ru-RU" sz="1800" dirty="0"/>
              <a:t>системная, </a:t>
            </a:r>
            <a:r>
              <a:rPr lang="ru-RU" sz="1800" dirty="0" smtClean="0"/>
              <a:t>главная) </a:t>
            </a:r>
            <a:r>
              <a:rPr lang="ru-RU" sz="1800" dirty="0"/>
              <a:t>плата 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( </a:t>
            </a:r>
            <a:r>
              <a:rPr lang="ru-RU" sz="1800" dirty="0" err="1" smtClean="0"/>
              <a:t>Motherboard</a:t>
            </a:r>
            <a:r>
              <a:rPr lang="ru-RU" sz="1800" dirty="0"/>
              <a:t>) является основным компонентом каждого </a:t>
            </a:r>
            <a:r>
              <a:rPr lang="ru-RU" sz="1800" dirty="0" smtClean="0"/>
              <a:t>ЭВМ. Это </a:t>
            </a:r>
            <a:r>
              <a:rPr lang="ru-RU" sz="1800" dirty="0"/>
              <a:t>элемент, который управляет внутренними связями и с помощью системы прерываний взаимодействует с внешними устройствами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https://it.ros-kit.ru/upload/medialibrary/images/ustroistvo_materinskoi_pla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6526295" cy="407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29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5936"/>
          </a:xfrm>
        </p:spPr>
        <p:txBody>
          <a:bodyPr>
            <a:noAutofit/>
          </a:bodyPr>
          <a:lstStyle/>
          <a:p>
            <a:pPr lvl="1" algn="ctr"/>
            <a:r>
              <a:rPr lang="ru-RU" b="1" dirty="0" smtClean="0"/>
              <a:t>Системная плата</a:t>
            </a:r>
            <a:endParaRPr lang="ru-RU" sz="20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667013"/>
            <a:ext cx="4320480" cy="60894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15816" y="6463268"/>
            <a:ext cx="8640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799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Системная плата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352928" cy="5760640"/>
          </a:xfrm>
        </p:spPr>
        <p:txBody>
          <a:bodyPr>
            <a:noAutofit/>
          </a:bodyPr>
          <a:lstStyle/>
          <a:p>
            <a:r>
              <a:rPr lang="ru-RU" sz="2000" dirty="0" smtClean="0"/>
              <a:t>В архитектуру системной платы интегрированы: </a:t>
            </a:r>
          </a:p>
          <a:p>
            <a:pPr marL="742950" lvl="2" indent="-342900"/>
            <a:r>
              <a:rPr lang="ru-RU" sz="2000" b="1" dirty="0" smtClean="0"/>
              <a:t>Микросхемы чипсета </a:t>
            </a:r>
            <a:r>
              <a:rPr lang="ru-RU" sz="2000" dirty="0" smtClean="0"/>
              <a:t>(</a:t>
            </a:r>
            <a:r>
              <a:rPr lang="en-US" sz="2000" dirty="0" smtClean="0"/>
              <a:t>chip-set) </a:t>
            </a:r>
            <a:r>
              <a:rPr lang="ru-RU" sz="2000" dirty="0" smtClean="0"/>
              <a:t>(северный и южный мост</a:t>
            </a:r>
            <a:r>
              <a:rPr lang="en-US" sz="2000" dirty="0" smtClean="0"/>
              <a:t>, </a:t>
            </a:r>
            <a:r>
              <a:rPr lang="ru-RU" sz="2000" dirty="0" smtClean="0"/>
              <a:t>в </a:t>
            </a:r>
            <a:r>
              <a:rPr lang="ru-RU" sz="2000" dirty="0" err="1" smtClean="0"/>
              <a:t>т.ч</a:t>
            </a:r>
            <a:r>
              <a:rPr lang="ru-RU" sz="2000" dirty="0" smtClean="0"/>
              <a:t>. порывания</a:t>
            </a:r>
          </a:p>
          <a:p>
            <a:pPr marL="400050" lvl="2" indent="0">
              <a:buNone/>
            </a:pPr>
            <a:r>
              <a:rPr lang="ru-RU" sz="2000" dirty="0" smtClean="0"/>
              <a:t>	Прямой доступ к памяти </a:t>
            </a:r>
            <a:r>
              <a:rPr lang="en-US" sz="2000" dirty="0" smtClean="0"/>
              <a:t>(DMA) </a:t>
            </a:r>
            <a:r>
              <a:rPr lang="ru-RU" sz="2000" dirty="0" smtClean="0"/>
              <a:t>и т.д.)</a:t>
            </a:r>
            <a:endParaRPr lang="en-US" sz="2000" dirty="0" smtClean="0"/>
          </a:p>
          <a:p>
            <a:pPr marL="742950" lvl="2" indent="-342900"/>
            <a:r>
              <a:rPr lang="ru-RU" sz="2000" b="1" dirty="0" smtClean="0"/>
              <a:t>Микросхема ПЗУ</a:t>
            </a:r>
            <a:r>
              <a:rPr lang="ru-RU" sz="2000" dirty="0" smtClean="0"/>
              <a:t> </a:t>
            </a:r>
            <a:r>
              <a:rPr lang="en-US" sz="2000" dirty="0" smtClean="0"/>
              <a:t>(</a:t>
            </a:r>
            <a:r>
              <a:rPr lang="en-US" sz="2000" dirty="0" smtClean="0"/>
              <a:t>CMOS</a:t>
            </a:r>
            <a:r>
              <a:rPr lang="en-US" sz="2000" dirty="0" smtClean="0"/>
              <a:t>, Flash</a:t>
            </a:r>
            <a:r>
              <a:rPr lang="en-US" sz="2000" dirty="0" smtClean="0"/>
              <a:t>), </a:t>
            </a:r>
            <a:r>
              <a:rPr lang="ru-RU" sz="2000" dirty="0" err="1" smtClean="0"/>
              <a:t>содерж</a:t>
            </a:r>
            <a:r>
              <a:rPr lang="ru-RU" sz="2000" dirty="0" err="1" smtClean="0"/>
              <a:t>ет</a:t>
            </a:r>
            <a:r>
              <a:rPr lang="ru-RU" sz="2000" dirty="0" smtClean="0"/>
              <a:t> </a:t>
            </a:r>
            <a:r>
              <a:rPr lang="ru-RU" sz="2000" dirty="0" smtClean="0"/>
              <a:t>программу </a:t>
            </a:r>
            <a:r>
              <a:rPr lang="en-US" sz="2000" dirty="0" smtClean="0"/>
              <a:t>BIOS(UEFI</a:t>
            </a:r>
            <a:r>
              <a:rPr lang="en-US" sz="2000" dirty="0" smtClean="0"/>
              <a:t>) </a:t>
            </a:r>
            <a:endParaRPr lang="ru-RU" sz="2000" dirty="0" smtClean="0"/>
          </a:p>
          <a:p>
            <a:pPr marL="742950" lvl="2" indent="-342900"/>
            <a:r>
              <a:rPr lang="ru-RU" sz="2000" b="1" dirty="0" smtClean="0"/>
              <a:t>Систему </a:t>
            </a:r>
            <a:r>
              <a:rPr lang="ru-RU" sz="2000" b="1" dirty="0" smtClean="0"/>
              <a:t>магистралей </a:t>
            </a:r>
            <a:r>
              <a:rPr lang="ru-RU" sz="2000" dirty="0" smtClean="0"/>
              <a:t>(системная магистраль </a:t>
            </a:r>
            <a:r>
              <a:rPr lang="en-US" sz="2000" dirty="0" smtClean="0"/>
              <a:t>(FBS, INTEL(QPI,DMI, FDI),</a:t>
            </a:r>
            <a:r>
              <a:rPr lang="ru-RU" sz="2000" dirty="0" smtClean="0"/>
              <a:t> </a:t>
            </a:r>
            <a:r>
              <a:rPr lang="en-US" sz="2000" dirty="0" smtClean="0"/>
              <a:t>AMD(HT,</a:t>
            </a:r>
            <a:r>
              <a:rPr lang="ru-RU" sz="2000" dirty="0" smtClean="0"/>
              <a:t> </a:t>
            </a:r>
            <a:r>
              <a:rPr lang="en-US" sz="2000" dirty="0" smtClean="0"/>
              <a:t>UMI)),  PCI-E, USB </a:t>
            </a:r>
            <a:r>
              <a:rPr lang="ru-RU" sz="2000" dirty="0" smtClean="0"/>
              <a:t>и т.д.)</a:t>
            </a:r>
            <a:endParaRPr lang="ru-RU" sz="2000" dirty="0"/>
          </a:p>
          <a:p>
            <a:pPr lvl="1"/>
            <a:r>
              <a:rPr lang="ru-RU" sz="2000" dirty="0" smtClean="0"/>
              <a:t>Разъем (сокет</a:t>
            </a:r>
            <a:r>
              <a:rPr lang="en-US" sz="2000" dirty="0"/>
              <a:t>,</a:t>
            </a:r>
            <a:r>
              <a:rPr lang="ru-RU" sz="2000" dirty="0" smtClean="0"/>
              <a:t> </a:t>
            </a:r>
            <a:r>
              <a:rPr lang="en-US" sz="2000" dirty="0" smtClean="0"/>
              <a:t>socket</a:t>
            </a:r>
            <a:r>
              <a:rPr lang="ru-RU" sz="2000" dirty="0" smtClean="0"/>
              <a:t>) </a:t>
            </a:r>
            <a:r>
              <a:rPr lang="ru-RU" sz="2000" dirty="0"/>
              <a:t>процессора, </a:t>
            </a:r>
            <a:endParaRPr lang="ru-RU" sz="2000" dirty="0" smtClean="0"/>
          </a:p>
          <a:p>
            <a:pPr lvl="1"/>
            <a:r>
              <a:rPr lang="ru-RU" sz="2000" dirty="0" smtClean="0"/>
              <a:t>Разъемы модулей </a:t>
            </a:r>
            <a:r>
              <a:rPr lang="ru-RU" sz="2000" dirty="0"/>
              <a:t>оперативной </a:t>
            </a:r>
            <a:r>
              <a:rPr lang="ru-RU" sz="2000" dirty="0" smtClean="0"/>
              <a:t>памяти</a:t>
            </a:r>
            <a:r>
              <a:rPr lang="en-US" sz="2000" dirty="0" smtClean="0"/>
              <a:t> (SIMM, DIMM)</a:t>
            </a:r>
            <a:r>
              <a:rPr lang="ru-RU" sz="2000" dirty="0" smtClean="0"/>
              <a:t>, </a:t>
            </a:r>
          </a:p>
          <a:p>
            <a:pPr lvl="1"/>
            <a:r>
              <a:rPr lang="ru-RU" sz="2000" dirty="0"/>
              <a:t>Разъемы </a:t>
            </a:r>
            <a:r>
              <a:rPr lang="ru-RU" sz="2000" dirty="0" smtClean="0"/>
              <a:t>видеоадаптера</a:t>
            </a:r>
            <a:r>
              <a:rPr lang="en-US" sz="2000" dirty="0" smtClean="0"/>
              <a:t> (AGP, PCI, PCI-Express),</a:t>
            </a:r>
          </a:p>
          <a:p>
            <a:pPr lvl="1"/>
            <a:r>
              <a:rPr lang="ru-RU" sz="2000" dirty="0" smtClean="0"/>
              <a:t>Разъемы для подключения внешних запоминающих устройств </a:t>
            </a:r>
            <a:r>
              <a:rPr lang="en-US" sz="2000" dirty="0" smtClean="0"/>
              <a:t>(SATA, IDE)</a:t>
            </a:r>
          </a:p>
          <a:p>
            <a:pPr lvl="1"/>
            <a:r>
              <a:rPr lang="ru-RU" sz="2000" dirty="0" smtClean="0"/>
              <a:t>Разъемы работы с периферийными устройствами и др. разъемы </a:t>
            </a:r>
            <a:r>
              <a:rPr lang="en-US" sz="2000" dirty="0" smtClean="0"/>
              <a:t>(USB, COM, </a:t>
            </a:r>
            <a:r>
              <a:rPr lang="en-US" sz="2000" dirty="0"/>
              <a:t>IEEE 1394 (FireWire</a:t>
            </a:r>
            <a:r>
              <a:rPr lang="en-US" sz="2000" dirty="0" smtClean="0"/>
              <a:t>), PS/2 </a:t>
            </a:r>
            <a:r>
              <a:rPr lang="ru-RU" sz="2000" dirty="0" smtClean="0"/>
              <a:t>и др.)</a:t>
            </a:r>
            <a:endParaRPr lang="ru-RU" sz="2000" dirty="0"/>
          </a:p>
          <a:p>
            <a:pPr marL="685800" lvl="2"/>
            <a:r>
              <a:rPr lang="ru-RU" sz="2000" b="1" dirty="0" smtClean="0"/>
              <a:t>Платы расширения </a:t>
            </a:r>
            <a:r>
              <a:rPr lang="ru-RU" sz="2000" dirty="0" smtClean="0"/>
              <a:t>(сетевая, </a:t>
            </a:r>
            <a:r>
              <a:rPr lang="en-US" sz="2000" dirty="0" err="1" smtClean="0"/>
              <a:t>wi-fi</a:t>
            </a:r>
            <a:r>
              <a:rPr lang="en-US" sz="2000" dirty="0" smtClean="0"/>
              <a:t>,</a:t>
            </a:r>
            <a:r>
              <a:rPr lang="ru-RU" sz="2000" dirty="0" smtClean="0"/>
              <a:t> звуковая</a:t>
            </a:r>
            <a:r>
              <a:rPr lang="en-US" sz="2000" dirty="0" smtClean="0"/>
              <a:t> </a:t>
            </a:r>
            <a:r>
              <a:rPr lang="ru-RU" sz="2000" dirty="0" smtClean="0"/>
              <a:t>и т.д.)</a:t>
            </a:r>
          </a:p>
          <a:p>
            <a:endParaRPr lang="ru-RU" sz="16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49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Системная плата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084" y="764409"/>
            <a:ext cx="8352928" cy="5760640"/>
          </a:xfrm>
        </p:spPr>
        <p:txBody>
          <a:bodyPr>
            <a:noAutofit/>
          </a:bodyPr>
          <a:lstStyle/>
          <a:p>
            <a:r>
              <a:rPr lang="ru-RU" sz="2000" dirty="0"/>
              <a:t>В архитектуру системной платы интегрированы: </a:t>
            </a:r>
          </a:p>
          <a:p>
            <a:pPr lvl="1"/>
            <a:r>
              <a:rPr lang="ru-RU" sz="2000" b="1" dirty="0" smtClean="0"/>
              <a:t>IDE-интерфейс</a:t>
            </a:r>
            <a:r>
              <a:rPr lang="ru-RU" sz="2000" b="1" dirty="0"/>
              <a:t>.</a:t>
            </a:r>
            <a:r>
              <a:rPr lang="ru-RU" sz="2000" dirty="0"/>
              <a:t> Через данный </a:t>
            </a:r>
            <a:r>
              <a:rPr lang="ru-RU" sz="2000" dirty="0" smtClean="0"/>
              <a:t>интерфейс</a:t>
            </a:r>
            <a:endParaRPr lang="ru-RU" sz="2000" dirty="0"/>
          </a:p>
          <a:p>
            <a:pPr lvl="1"/>
            <a:r>
              <a:rPr lang="ru-RU" sz="2000" b="1" dirty="0" smtClean="0"/>
              <a:t>Интерфейсы </a:t>
            </a:r>
            <a:r>
              <a:rPr lang="ru-RU" sz="2000" b="1" dirty="0"/>
              <a:t>типа </a:t>
            </a:r>
            <a:r>
              <a:rPr lang="ru-RU" sz="2000" b="1" dirty="0" smtClean="0"/>
              <a:t>ATA </a:t>
            </a:r>
            <a:r>
              <a:rPr lang="en-US" sz="2000" b="1" dirty="0" smtClean="0"/>
              <a:t>(SATA) </a:t>
            </a:r>
            <a:r>
              <a:rPr lang="ru-RU" sz="2000" b="1" dirty="0" smtClean="0"/>
              <a:t>и </a:t>
            </a:r>
            <a:r>
              <a:rPr lang="en-US" sz="2000" b="1" dirty="0" smtClean="0"/>
              <a:t>IDE</a:t>
            </a:r>
            <a:r>
              <a:rPr lang="ru-RU" sz="2000" b="1" dirty="0" smtClean="0"/>
              <a:t>.</a:t>
            </a:r>
            <a:r>
              <a:rPr lang="ru-RU" sz="2000" dirty="0"/>
              <a:t>  подключаются внутренние жесткие диски и оптические приводы. </a:t>
            </a:r>
            <a:endParaRPr lang="en-US" sz="2000" dirty="0" smtClean="0"/>
          </a:p>
          <a:p>
            <a:pPr lvl="1"/>
            <a:r>
              <a:rPr lang="ru-RU" sz="2000" b="1" dirty="0" smtClean="0"/>
              <a:t>Слоты </a:t>
            </a:r>
            <a:r>
              <a:rPr lang="ru-RU" sz="2000" b="1" dirty="0"/>
              <a:t>расширения PCI.</a:t>
            </a:r>
            <a:r>
              <a:rPr lang="ru-RU" sz="2000" dirty="0"/>
              <a:t> В разъемы PCI вставляются звуковые и сетевые карты компьютера.</a:t>
            </a:r>
          </a:p>
          <a:p>
            <a:pPr lvl="1"/>
            <a:r>
              <a:rPr lang="ru-RU" sz="2000" b="1" dirty="0"/>
              <a:t>Слоты PCI-</a:t>
            </a:r>
            <a:r>
              <a:rPr lang="ru-RU" sz="2000" b="1" dirty="0" err="1"/>
              <a:t>Express</a:t>
            </a:r>
            <a:r>
              <a:rPr lang="ru-RU" sz="2000" b="1" dirty="0"/>
              <a:t> x16</a:t>
            </a:r>
            <a:r>
              <a:rPr lang="ru-RU" sz="2000" b="1" dirty="0" smtClean="0"/>
              <a:t>.</a:t>
            </a:r>
            <a:r>
              <a:rPr lang="ru-RU" sz="2000" dirty="0" smtClean="0"/>
              <a:t> Установка </a:t>
            </a:r>
            <a:r>
              <a:rPr lang="ru-RU" sz="2000" dirty="0"/>
              <a:t>графической платы. </a:t>
            </a:r>
          </a:p>
          <a:p>
            <a:pPr lvl="1"/>
            <a:r>
              <a:rPr lang="ru-RU" sz="2000" b="1" dirty="0"/>
              <a:t>Слоты PCI-</a:t>
            </a:r>
            <a:r>
              <a:rPr lang="ru-RU" sz="2000" b="1" dirty="0" err="1"/>
              <a:t>Express</a:t>
            </a:r>
            <a:r>
              <a:rPr lang="ru-RU" sz="2000" b="1" dirty="0"/>
              <a:t> x1.</a:t>
            </a:r>
            <a:r>
              <a:rPr lang="ru-RU" sz="2000" dirty="0"/>
              <a:t> </a:t>
            </a:r>
            <a:r>
              <a:rPr lang="ru-RU" sz="2000" dirty="0" smtClean="0"/>
              <a:t>Установка устройств типа </a:t>
            </a:r>
            <a:r>
              <a:rPr lang="ru-RU" sz="2000" dirty="0" err="1" smtClean="0"/>
              <a:t>Wi</a:t>
            </a:r>
            <a:r>
              <a:rPr lang="ru-RU" sz="2000" dirty="0" smtClean="0"/>
              <a:t>-</a:t>
            </a:r>
            <a:r>
              <a:rPr lang="ru-RU" sz="2000" dirty="0" err="1" smtClean="0"/>
              <a:t>Fi</a:t>
            </a:r>
            <a:r>
              <a:rPr lang="ru-RU" sz="2000" dirty="0" smtClean="0"/>
              <a:t>-карты </a:t>
            </a:r>
            <a:r>
              <a:rPr lang="ru-RU" sz="2000" dirty="0"/>
              <a:t>и GSM-модемы, а также различные контроллеры.</a:t>
            </a:r>
          </a:p>
          <a:p>
            <a:pPr lvl="1"/>
            <a:r>
              <a:rPr lang="ru-RU" sz="2000" b="1" dirty="0" smtClean="0"/>
              <a:t>Разъем </a:t>
            </a:r>
            <a:r>
              <a:rPr lang="ru-RU" sz="2000" b="1" dirty="0"/>
              <a:t>для батарейки BIOS.</a:t>
            </a:r>
            <a:r>
              <a:rPr lang="ru-RU" sz="2000" dirty="0"/>
              <a:t> </a:t>
            </a:r>
            <a:r>
              <a:rPr lang="ru-RU" sz="2000" dirty="0" smtClean="0"/>
              <a:t>(CMOS-память</a:t>
            </a:r>
            <a:r>
              <a:rPr lang="ru-RU" sz="2000" dirty="0"/>
              <a:t>,</a:t>
            </a:r>
            <a:r>
              <a:rPr lang="ru-RU" sz="2000" dirty="0" smtClean="0"/>
              <a:t> является энергозависимой), для </a:t>
            </a:r>
            <a:r>
              <a:rPr lang="ru-RU" sz="2000" dirty="0"/>
              <a:t>ее питания используется специальная </a:t>
            </a:r>
            <a:r>
              <a:rPr lang="ru-RU" sz="2000" dirty="0" smtClean="0"/>
              <a:t>батарейка</a:t>
            </a:r>
            <a:r>
              <a:rPr lang="ru-RU" sz="2000" dirty="0" smtClean="0"/>
              <a:t>.</a:t>
            </a:r>
          </a:p>
          <a:p>
            <a:pPr marL="354013" lvl="2" indent="-285750"/>
            <a:r>
              <a:rPr lang="ru-RU" sz="2000" dirty="0"/>
              <a:t>Материнская плата во многом определяет производительность и функциональные возможности компьютера, включая средства оптимальной настройки и мониторинга.</a:t>
            </a:r>
          </a:p>
          <a:p>
            <a:pPr marL="754063" lvl="2"/>
            <a:r>
              <a:rPr lang="ru-RU" sz="2000" dirty="0"/>
              <a:t>Основные производители: </a:t>
            </a:r>
            <a:r>
              <a:rPr lang="ru-RU" sz="2000" dirty="0" err="1"/>
              <a:t>Intel</a:t>
            </a:r>
            <a:r>
              <a:rPr lang="ru-RU" sz="2000" dirty="0"/>
              <a:t>, </a:t>
            </a:r>
            <a:r>
              <a:rPr lang="ru-RU" sz="2000" dirty="0" err="1"/>
              <a:t>ASUSTek</a:t>
            </a:r>
            <a:r>
              <a:rPr lang="ru-RU" sz="2000" dirty="0"/>
              <a:t>, MSI, </a:t>
            </a:r>
            <a:r>
              <a:rPr lang="en-US" sz="2000" dirty="0" err="1"/>
              <a:t>GigaByte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ru-RU" sz="2000" dirty="0" err="1"/>
              <a:t>тп</a:t>
            </a:r>
            <a:endParaRPr lang="ru-RU" sz="2000" dirty="0"/>
          </a:p>
          <a:p>
            <a:endParaRPr lang="ru-RU" sz="1800" i="1" dirty="0"/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12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Шинная </a:t>
            </a:r>
            <a:r>
              <a:rPr lang="ru-RU" sz="2800" b="1" dirty="0" smtClean="0"/>
              <a:t>организация платы. </a:t>
            </a:r>
            <a:r>
              <a:rPr lang="ru-RU" sz="2800" b="1" dirty="0" smtClean="0"/>
              <a:t>Виды шин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790576"/>
            <a:ext cx="8229600" cy="5662760"/>
          </a:xfrm>
        </p:spPr>
        <p:txBody>
          <a:bodyPr>
            <a:normAutofit/>
          </a:bodyPr>
          <a:lstStyle/>
          <a:p>
            <a:r>
              <a:rPr lang="ru-RU" sz="2000" dirty="0"/>
              <a:t>Шины по </a:t>
            </a:r>
            <a:r>
              <a:rPr lang="ru-RU" sz="2000" dirty="0" smtClean="0"/>
              <a:t>целевому назначению: </a:t>
            </a:r>
            <a:endParaRPr lang="ru-RU" sz="2000" dirty="0"/>
          </a:p>
          <a:p>
            <a:pPr lvl="1"/>
            <a:r>
              <a:rPr lang="ru-RU" sz="2000" dirty="0" smtClean="0"/>
              <a:t>шины </a:t>
            </a:r>
            <a:r>
              <a:rPr lang="ru-RU" sz="2000" dirty="0"/>
              <a:t>«процессор-память» </a:t>
            </a:r>
            <a:r>
              <a:rPr lang="en-US" sz="2000" dirty="0"/>
              <a:t>(FSB, UMI, DMI)</a:t>
            </a:r>
            <a:r>
              <a:rPr lang="ru-RU" sz="2000" dirty="0"/>
              <a:t>; </a:t>
            </a:r>
          </a:p>
          <a:p>
            <a:pPr lvl="1"/>
            <a:r>
              <a:rPr lang="ru-RU" sz="2000" dirty="0" smtClean="0"/>
              <a:t>шины </a:t>
            </a:r>
            <a:r>
              <a:rPr lang="ru-RU" sz="2000" dirty="0"/>
              <a:t>ввода/вывода</a:t>
            </a:r>
            <a:r>
              <a:rPr lang="en-US" sz="2000" dirty="0"/>
              <a:t> (PCI, PCI-Express)</a:t>
            </a:r>
            <a:r>
              <a:rPr lang="ru-RU" sz="2000" dirty="0"/>
              <a:t>; </a:t>
            </a:r>
          </a:p>
          <a:p>
            <a:pPr lvl="1"/>
            <a:r>
              <a:rPr lang="ru-RU" sz="2000" dirty="0" smtClean="0"/>
              <a:t>системные </a:t>
            </a:r>
            <a:r>
              <a:rPr lang="ru-RU" sz="2000" dirty="0"/>
              <a:t>шины</a:t>
            </a:r>
            <a:r>
              <a:rPr lang="en-US" sz="2000" dirty="0"/>
              <a:t> </a:t>
            </a:r>
            <a:r>
              <a:rPr lang="ru-RU" sz="2000" dirty="0"/>
              <a:t>(</a:t>
            </a:r>
            <a:r>
              <a:rPr lang="en-US" sz="2000" dirty="0"/>
              <a:t>DMA)</a:t>
            </a:r>
            <a:r>
              <a:rPr lang="ru-RU" sz="2000" dirty="0"/>
              <a:t>.</a:t>
            </a:r>
          </a:p>
          <a:p>
            <a:endParaRPr lang="ru-RU" sz="2000" dirty="0"/>
          </a:p>
          <a:p>
            <a:r>
              <a:rPr lang="ru-RU" sz="2000" dirty="0" smtClean="0"/>
              <a:t>Шины по степени синхронности:</a:t>
            </a:r>
          </a:p>
          <a:p>
            <a:pPr lvl="1"/>
            <a:r>
              <a:rPr lang="ru-RU" sz="2000" b="1" dirty="0" smtClean="0"/>
              <a:t>синхронные </a:t>
            </a:r>
            <a:r>
              <a:rPr lang="ru-RU" sz="2000" dirty="0" smtClean="0"/>
              <a:t>(осуществляющими передачу данных только по тактовым импульсам) </a:t>
            </a:r>
          </a:p>
          <a:p>
            <a:pPr lvl="1"/>
            <a:r>
              <a:rPr lang="ru-RU" sz="2000" b="1" dirty="0" smtClean="0"/>
              <a:t>асинхронные </a:t>
            </a:r>
            <a:r>
              <a:rPr lang="ru-RU" sz="2000" dirty="0"/>
              <a:t>(осуществляющими передачу данных в произвольные моменты времени), </a:t>
            </a:r>
            <a:endParaRPr lang="ru-RU" sz="2000" dirty="0" smtClean="0"/>
          </a:p>
          <a:p>
            <a:pPr lvl="1"/>
            <a:r>
              <a:rPr lang="ru-RU" sz="2000" b="1" dirty="0" smtClean="0"/>
              <a:t>С мультиплексированием </a:t>
            </a:r>
            <a:r>
              <a:rPr lang="ru-RU" sz="2000" dirty="0"/>
              <a:t>(передачу адреса и данных по одним и тем же линиям) </a:t>
            </a:r>
            <a:endParaRPr lang="ru-RU" sz="2000" dirty="0" smtClean="0"/>
          </a:p>
          <a:p>
            <a:pPr lvl="1"/>
            <a:r>
              <a:rPr lang="ru-RU" sz="2000" b="1" dirty="0" smtClean="0"/>
              <a:t>Со схемами </a:t>
            </a:r>
            <a:r>
              <a:rPr lang="ru-RU" sz="2000" b="1" dirty="0"/>
              <a:t>арбитража </a:t>
            </a:r>
            <a:r>
              <a:rPr lang="ru-RU" sz="2000" dirty="0"/>
              <a:t>(то есть способа совместного использования шины несколькими устройствами</a:t>
            </a:r>
            <a:r>
              <a:rPr lang="ru-RU" sz="20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3436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Шинная </a:t>
            </a:r>
            <a:r>
              <a:rPr lang="ru-RU" sz="2400" b="1" dirty="0" smtClean="0"/>
              <a:t>организация платы. </a:t>
            </a:r>
            <a:r>
              <a:rPr lang="ru-RU" sz="2400" b="1" dirty="0" smtClean="0"/>
              <a:t>Виды шин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790576"/>
            <a:ext cx="8229600" cy="5662760"/>
          </a:xfrm>
        </p:spPr>
        <p:txBody>
          <a:bodyPr>
            <a:noAutofit/>
          </a:bodyPr>
          <a:lstStyle/>
          <a:p>
            <a:r>
              <a:rPr lang="ru-RU" sz="2000" dirty="0"/>
              <a:t>Шины по методу передачи данных:</a:t>
            </a:r>
          </a:p>
          <a:p>
            <a:pPr lvl="1"/>
            <a:r>
              <a:rPr lang="ru-RU" sz="2000" b="1" dirty="0"/>
              <a:t>Последовательные</a:t>
            </a:r>
          </a:p>
          <a:p>
            <a:pPr lvl="2"/>
            <a:r>
              <a:rPr lang="ru-RU" sz="2000" dirty="0"/>
              <a:t>Передача пакетов по одному </a:t>
            </a:r>
            <a:r>
              <a:rPr lang="ru-RU" sz="2000" dirty="0" smtClean="0"/>
              <a:t>проводнику</a:t>
            </a:r>
          </a:p>
          <a:p>
            <a:pPr lvl="2"/>
            <a:r>
              <a:rPr lang="ru-RU" sz="2000" dirty="0" smtClean="0"/>
              <a:t>Возможна организация двух каналов (прием и передача)</a:t>
            </a:r>
          </a:p>
          <a:p>
            <a:pPr lvl="2"/>
            <a:r>
              <a:rPr lang="ru-RU" sz="2000" dirty="0" smtClean="0"/>
              <a:t>Данные объединяются в пакеты. </a:t>
            </a:r>
          </a:p>
          <a:p>
            <a:pPr lvl="2"/>
            <a:r>
              <a:rPr lang="ru-RU" sz="2000" dirty="0" smtClean="0"/>
              <a:t>Пакет также могут включать служебную информацию.</a:t>
            </a:r>
            <a:endParaRPr lang="ru-RU" sz="2000" dirty="0"/>
          </a:p>
          <a:p>
            <a:pPr lvl="1"/>
            <a:r>
              <a:rPr lang="ru-RU" sz="2000" b="1" dirty="0"/>
              <a:t>Параллельные</a:t>
            </a:r>
          </a:p>
          <a:p>
            <a:pPr lvl="2"/>
            <a:r>
              <a:rPr lang="ru-RU" sz="2000" dirty="0"/>
              <a:t>параллельных шинах понятие «ширина шины» соответствует её разрядности – количеству сигнальных линий, количеству одновременно передаваемых битов информации. </a:t>
            </a:r>
            <a:endParaRPr lang="ru-RU" sz="2000" dirty="0" smtClean="0"/>
          </a:p>
          <a:p>
            <a:pPr lvl="2"/>
            <a:r>
              <a:rPr lang="ru-RU" sz="2000" dirty="0" smtClean="0"/>
              <a:t>Возможны отдельные вывода под служебные сигналы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6931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</TotalTime>
  <Words>1243</Words>
  <Application>Microsoft Office PowerPoint</Application>
  <PresentationFormat>Экран (4:3)</PresentationFormat>
  <Paragraphs>242</Paragraphs>
  <Slides>33</Slides>
  <Notes>29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Тема Office</vt:lpstr>
      <vt:lpstr>Аппаратные средства телекоммуникационных систем</vt:lpstr>
      <vt:lpstr>Понятие системная плата</vt:lpstr>
      <vt:lpstr>Системная плата</vt:lpstr>
      <vt:lpstr>Системная плата</vt:lpstr>
      <vt:lpstr>Системная плата</vt:lpstr>
      <vt:lpstr>Системная плата</vt:lpstr>
      <vt:lpstr>Системная плата</vt:lpstr>
      <vt:lpstr>Шинная организация платы. Виды шин</vt:lpstr>
      <vt:lpstr>Шинная организация платы. Виды шин</vt:lpstr>
      <vt:lpstr>Шинная организация платы. Контроллер шины</vt:lpstr>
      <vt:lpstr>Шинная организация платы. Контроллер шины</vt:lpstr>
      <vt:lpstr>Шинная организация платы. Контроллер шины</vt:lpstr>
      <vt:lpstr>Способы организации магистралей  системной латы</vt:lpstr>
      <vt:lpstr>Способы организации магистралей  системной латы</vt:lpstr>
      <vt:lpstr>Способы организации магистралей  системной латы</vt:lpstr>
      <vt:lpstr>Шины процессор-память</vt:lpstr>
      <vt:lpstr>Шина Front-Side Bus</vt:lpstr>
      <vt:lpstr>Шина Front-Side Bus</vt:lpstr>
      <vt:lpstr>Системная плата. Шинная организация платы. FSB шина</vt:lpstr>
      <vt:lpstr>Шина HyperTransport</vt:lpstr>
      <vt:lpstr>Шина HyperTransport</vt:lpstr>
      <vt:lpstr>Шина HyperTransport</vt:lpstr>
      <vt:lpstr>Шина QPI шина</vt:lpstr>
      <vt:lpstr>Шина QPI шина</vt:lpstr>
      <vt:lpstr>Современные тенденции для шин процессор-память</vt:lpstr>
      <vt:lpstr>Современные тенденции для шин процессор-память</vt:lpstr>
      <vt:lpstr>Архитектуры Чип-сетов</vt:lpstr>
      <vt:lpstr>Системная плата</vt:lpstr>
      <vt:lpstr>Архитектура Чип-сета</vt:lpstr>
      <vt:lpstr>Архитектура Чип-сета</vt:lpstr>
      <vt:lpstr>Современные версии чипсетов Intel</vt:lpstr>
      <vt:lpstr>Современные версии чипсетов Intel</vt:lpstr>
      <vt:lpstr>Современные версии чипсетов AMD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RonkinMV</dc:creator>
  <cp:lastModifiedBy>RonkinMV</cp:lastModifiedBy>
  <cp:revision>163</cp:revision>
  <dcterms:created xsi:type="dcterms:W3CDTF">2018-09-05T04:46:37Z</dcterms:created>
  <dcterms:modified xsi:type="dcterms:W3CDTF">2019-10-02T06:56:15Z</dcterms:modified>
</cp:coreProperties>
</file>