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4"/>
  </p:notesMasterIdLst>
  <p:sldIdLst>
    <p:sldId id="434" r:id="rId2"/>
    <p:sldId id="639" r:id="rId3"/>
    <p:sldId id="436" r:id="rId4"/>
    <p:sldId id="435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438" r:id="rId13"/>
    <p:sldId id="437" r:id="rId14"/>
    <p:sldId id="439" r:id="rId15"/>
    <p:sldId id="647" r:id="rId16"/>
    <p:sldId id="441" r:id="rId17"/>
    <p:sldId id="440" r:id="rId18"/>
    <p:sldId id="442" r:id="rId19"/>
    <p:sldId id="443" r:id="rId20"/>
    <p:sldId id="444" r:id="rId21"/>
    <p:sldId id="648" r:id="rId22"/>
    <p:sldId id="451" r:id="rId23"/>
    <p:sldId id="592" r:id="rId24"/>
    <p:sldId id="452" r:id="rId25"/>
    <p:sldId id="649" r:id="rId26"/>
    <p:sldId id="453" r:id="rId27"/>
    <p:sldId id="454" r:id="rId28"/>
    <p:sldId id="636" r:id="rId29"/>
    <p:sldId id="455" r:id="rId30"/>
    <p:sldId id="456" r:id="rId31"/>
    <p:sldId id="629" r:id="rId32"/>
    <p:sldId id="457" r:id="rId33"/>
    <p:sldId id="631" r:id="rId34"/>
    <p:sldId id="632" r:id="rId35"/>
    <p:sldId id="630" r:id="rId36"/>
    <p:sldId id="614" r:id="rId37"/>
    <p:sldId id="650" r:id="rId38"/>
    <p:sldId id="460" r:id="rId39"/>
    <p:sldId id="525" r:id="rId40"/>
    <p:sldId id="526" r:id="rId41"/>
    <p:sldId id="462" r:id="rId42"/>
    <p:sldId id="638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4297" autoAdjust="0"/>
  </p:normalViewPr>
  <p:slideViewPr>
    <p:cSldViewPr>
      <p:cViewPr varScale="1">
        <p:scale>
          <a:sx n="102" d="100"/>
          <a:sy n="102" d="100"/>
        </p:scale>
        <p:origin x="22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57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6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44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3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9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22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97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8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02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5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85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5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5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260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13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13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2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82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96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9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8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9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2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5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41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30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mhtml:file://D:\&#1052;&#1086;&#1080;%20&#1076;&#1086;&#1082;&#1091;&#1084;&#1077;&#1085;&#1090;&#1099;\_&#1050;&#1091;&#1088;&#1089;_&#1089;&#1077;&#1090;&#1080;\2011-2012\&#1051;&#1077;&#1082;&#1094;&#1080;&#1080;&#1040;&#1055;&#1054;&#1069;&#1080;&#1057;_2011\&#1056;&#1072;&#1079;&#1076;&#1077;&#1083;-4%20&#1059;&#1088;&#1086;&#1074;&#1077;&#1085;&#1100;%20&#1087;&#1077;&#1088;&#1077;&#1076;&#1072;&#1095;&#1080;%20&#1076;&#1072;&#1085;&#1085;&#1099;&#1093;\4-19-20LAN_&#1052;&#1086;&#1089;&#1090;&#1099;&#1050;&#1086;&#1084;&#1084;&#1091;&#1090;\&#1058;&#1077;&#1093;&#1085;&#1086;&#1083;&#1086;&#1075;&#1080;&#1103;%20Gigabit%20Ethernet_&#1058;&#1077;&#1093;&#1085;&#1086;&#1083;&#1086;&#1075;&#1080;&#1080;_&#1058;&#1077;&#1088;&#1072;&#1083;&#1080;&#1085;&#1082;.mht!/images/tech/ge/ge2.gif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Авто-переговоры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894730"/>
            <a:ext cx="872437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b="1" dirty="0">
                <a:latin typeface="+mj-lt"/>
              </a:rPr>
              <a:t>Переговорный процесс происходит при включении питания устройства, </a:t>
            </a:r>
            <a:endParaRPr lang="en-US" sz="2200" b="1" dirty="0">
              <a:latin typeface="+mj-lt"/>
            </a:endParaRPr>
          </a:p>
          <a:p>
            <a:pPr marL="8890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инициирован модулем управления.</a:t>
            </a:r>
            <a:r>
              <a:rPr lang="en-US" sz="2200" dirty="0">
                <a:latin typeface="+mj-lt"/>
              </a:rPr>
              <a:t> </a:t>
            </a:r>
          </a:p>
          <a:p>
            <a:pPr marL="431800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i="1" dirty="0">
                <a:latin typeface="+mj-lt"/>
              </a:rPr>
              <a:t>Узлы, поддерживающие функцию </a:t>
            </a:r>
            <a:r>
              <a:rPr lang="en-US" sz="2200" i="1" dirty="0">
                <a:latin typeface="+mj-lt"/>
              </a:rPr>
              <a:t>Auto</a:t>
            </a:r>
            <a:r>
              <a:rPr lang="ru-RU" sz="2200" i="1" dirty="0">
                <a:latin typeface="+mj-lt"/>
              </a:rPr>
              <a:t>- </a:t>
            </a:r>
            <a:r>
              <a:rPr lang="en-US" sz="2200" i="1" dirty="0">
                <a:latin typeface="+mj-lt"/>
              </a:rPr>
              <a:t>negotiation</a:t>
            </a:r>
            <a:r>
              <a:rPr lang="ru-RU" sz="2200" i="1" dirty="0">
                <a:latin typeface="+mj-lt"/>
              </a:rPr>
              <a:t>, посылают пачки импульсов,  </a:t>
            </a:r>
            <a:r>
              <a:rPr lang="en-US" sz="2200" i="1" dirty="0">
                <a:latin typeface="+mj-lt"/>
              </a:rPr>
              <a:t>Fast Link Pulse burst </a:t>
            </a:r>
            <a:r>
              <a:rPr lang="ru-RU" sz="2200" i="1" dirty="0">
                <a:latin typeface="+mj-lt"/>
              </a:rPr>
              <a:t>(FLP). </a:t>
            </a:r>
            <a:endParaRPr lang="en-US" sz="2200" i="1" dirty="0">
              <a:latin typeface="+mj-lt"/>
            </a:endParaRPr>
          </a:p>
          <a:p>
            <a:pPr marL="8890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8-битное слово</a:t>
            </a:r>
            <a:r>
              <a:rPr lang="en-US" sz="2200" dirty="0">
                <a:latin typeface="+mj-lt"/>
              </a:rPr>
              <a:t> – </a:t>
            </a:r>
            <a:r>
              <a:rPr lang="ru-RU" sz="2200" dirty="0">
                <a:latin typeface="+mj-lt"/>
              </a:rPr>
              <a:t>кодирующее предлагаемый режим взаимодействия</a:t>
            </a:r>
          </a:p>
          <a:p>
            <a:pPr marL="8890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i="1" dirty="0">
                <a:latin typeface="+mj-lt"/>
              </a:rPr>
              <a:t>Режимы начинаются с меньшего </a:t>
            </a:r>
            <a:r>
              <a:rPr lang="ru-RU" sz="2200" i="1" dirty="0" smtClean="0">
                <a:latin typeface="+mj-lt"/>
              </a:rPr>
              <a:t>приоритета </a:t>
            </a:r>
            <a:endParaRPr lang="en-US" sz="2200" i="1" dirty="0">
              <a:latin typeface="+mj-lt"/>
            </a:endParaRPr>
          </a:p>
          <a:p>
            <a:pPr marL="1803400" lvl="3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Режим 10Base-T</a:t>
            </a:r>
            <a:r>
              <a:rPr lang="en-US" sz="2200" dirty="0">
                <a:latin typeface="+mj-lt"/>
              </a:rPr>
              <a:t>X</a:t>
            </a:r>
            <a:r>
              <a:rPr lang="ru-RU" sz="2200" dirty="0">
                <a:latin typeface="+mj-lt"/>
              </a:rPr>
              <a:t> имеет самый низкий приоритет,  </a:t>
            </a:r>
          </a:p>
          <a:p>
            <a:pPr marL="1803400" lvl="3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режим 100Base-T4 - самый высокий. </a:t>
            </a:r>
          </a:p>
          <a:p>
            <a:pPr marL="8890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Если узел не поддерживает </a:t>
            </a:r>
            <a:r>
              <a:rPr lang="en-US" sz="2200" dirty="0">
                <a:latin typeface="+mj-lt"/>
              </a:rPr>
              <a:t>FLP, </a:t>
            </a:r>
            <a:r>
              <a:rPr lang="ru-RU" sz="2200" dirty="0">
                <a:latin typeface="+mj-lt"/>
              </a:rPr>
              <a:t>то используются служебные сигналы проверки целостности линии технологии 10Base-T - </a:t>
            </a:r>
            <a:r>
              <a:rPr lang="en-US" sz="2200" dirty="0">
                <a:latin typeface="+mj-lt"/>
              </a:rPr>
              <a:t>link test pulses</a:t>
            </a:r>
            <a:r>
              <a:rPr lang="ru-RU" sz="2200" dirty="0">
                <a:latin typeface="+mj-lt"/>
              </a:rPr>
              <a:t>.</a:t>
            </a:r>
            <a:r>
              <a:rPr lang="en-US" sz="2200" dirty="0">
                <a:latin typeface="+mj-lt"/>
              </a:rPr>
              <a:t> </a:t>
            </a:r>
            <a:endParaRPr lang="en-US" sz="2200" spc="-100" dirty="0" smtClean="0"/>
          </a:p>
          <a:p>
            <a:pPr marL="431800" indent="-342900" algn="just"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10140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/>
              <a:t>Особенности реализации ОСИ стандарта </a:t>
            </a:r>
            <a:r>
              <a:rPr lang="en-US" sz="5400" b="1" dirty="0" smtClean="0"/>
              <a:t>Fast </a:t>
            </a:r>
            <a:r>
              <a:rPr lang="en-US" sz="5400" b="1" dirty="0"/>
              <a:t>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</a:t>
            </a:r>
            <a:r>
              <a:rPr lang="en-US" b="1" dirty="0" smtClean="0"/>
              <a:t>,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5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58377"/>
            <a:ext cx="8147248" cy="1152128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Модель </a:t>
            </a:r>
            <a:r>
              <a:rPr lang="en-US" sz="3600" b="1" dirty="0" smtClean="0"/>
              <a:t>OSI. </a:t>
            </a:r>
            <a:br>
              <a:rPr lang="en-US" sz="3600" b="1" dirty="0" smtClean="0"/>
            </a:br>
            <a:r>
              <a:rPr lang="ru-RU" sz="3600" b="1" dirty="0" smtClean="0"/>
              <a:t>Отличия </a:t>
            </a:r>
            <a:r>
              <a:rPr lang="ru-RU" sz="3600" b="1" dirty="0"/>
              <a:t>классического</a:t>
            </a:r>
            <a:r>
              <a:rPr lang="en-US" sz="3600" b="1" dirty="0"/>
              <a:t> </a:t>
            </a:r>
            <a:r>
              <a:rPr lang="ru-RU" sz="3600" b="1" dirty="0"/>
              <a:t>и </a:t>
            </a:r>
            <a:r>
              <a:rPr lang="en-US" sz="3600" b="1" dirty="0" smtClean="0"/>
              <a:t>Fast Ethernet</a:t>
            </a:r>
            <a:endParaRPr lang="ru-RU" sz="3600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12" y="1310505"/>
            <a:ext cx="5526555" cy="5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Модель </a:t>
            </a:r>
            <a:r>
              <a:rPr lang="en-US" sz="3600" b="1" dirty="0" smtClean="0"/>
              <a:t>OSI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Канальный уровень разделен на </a:t>
            </a:r>
            <a:r>
              <a:rPr lang="en-US" sz="2400" dirty="0" smtClean="0"/>
              <a:t>LLC </a:t>
            </a:r>
            <a:r>
              <a:rPr lang="ru-RU" sz="2400" dirty="0" smtClean="0"/>
              <a:t>и </a:t>
            </a:r>
            <a:r>
              <a:rPr lang="en-US" sz="2400" dirty="0" smtClean="0"/>
              <a:t>MAC </a:t>
            </a:r>
            <a:r>
              <a:rPr lang="ru-RU" sz="2400" dirty="0" smtClean="0"/>
              <a:t>подуровни</a:t>
            </a:r>
          </a:p>
          <a:p>
            <a:r>
              <a:rPr lang="ru-RU" sz="2400" dirty="0" smtClean="0"/>
              <a:t>Физический уровень на уровень согласования, </a:t>
            </a:r>
            <a:r>
              <a:rPr lang="en-US" sz="2400" dirty="0" smtClean="0"/>
              <a:t>MII </a:t>
            </a:r>
            <a:r>
              <a:rPr lang="ru-RU" sz="2400" dirty="0" smtClean="0"/>
              <a:t>и </a:t>
            </a:r>
            <a:r>
              <a:rPr lang="en-US" sz="2400" dirty="0" smtClean="0"/>
              <a:t>PHY </a:t>
            </a:r>
            <a:r>
              <a:rPr lang="ru-RU" sz="2400" dirty="0" smtClean="0"/>
              <a:t>подуровни.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8233634" cy="41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871552"/>
            <a:ext cx="4211960" cy="37473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/>
              <a:t>Модель </a:t>
            </a:r>
            <a:r>
              <a:rPr lang="en-US" sz="3600" b="1" dirty="0"/>
              <a:t>OSI</a:t>
            </a:r>
            <a:r>
              <a:rPr lang="en-US" sz="3600" b="1" dirty="0" smtClean="0"/>
              <a:t>.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4766518"/>
          </a:xfrm>
        </p:spPr>
        <p:txBody>
          <a:bodyPr>
            <a:normAutofit/>
          </a:bodyPr>
          <a:lstStyle/>
          <a:p>
            <a:r>
              <a:rPr lang="ru-RU" sz="2400" b="1" dirty="0"/>
              <a:t>Интерфейс </a:t>
            </a:r>
            <a:r>
              <a:rPr lang="ru-RU" sz="2400" b="1" dirty="0" smtClean="0"/>
              <a:t>MII</a:t>
            </a:r>
            <a:r>
              <a:rPr lang="ru-RU" sz="2400" dirty="0" smtClean="0"/>
              <a:t> (</a:t>
            </a:r>
            <a:r>
              <a:rPr lang="en-US" sz="2400" dirty="0"/>
              <a:t>Media Independent Interface</a:t>
            </a:r>
            <a:r>
              <a:rPr lang="ru-RU" sz="2400" dirty="0" smtClean="0"/>
              <a:t>) - независимый </a:t>
            </a:r>
            <a:r>
              <a:rPr lang="ru-RU" sz="2400" dirty="0"/>
              <a:t>от используемой физической среды способ обмена данными между MAC-подуровнем и подуровнем PHY. 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MAC (</a:t>
            </a:r>
            <a:r>
              <a:rPr lang="en-US" sz="2200" b="1" i="1" dirty="0"/>
              <a:t>media access </a:t>
            </a:r>
            <a:r>
              <a:rPr lang="en-US" sz="2200" b="1" i="1" dirty="0" smtClean="0"/>
              <a:t>control</a:t>
            </a:r>
            <a:r>
              <a:rPr lang="ru-RU" sz="2200" b="1" i="1" dirty="0" smtClean="0"/>
              <a:t>)</a:t>
            </a:r>
            <a:r>
              <a:rPr lang="ru-RU" sz="2200" b="1" dirty="0" smtClean="0"/>
              <a:t> расширение </a:t>
            </a:r>
            <a:r>
              <a:rPr lang="ru-RU" sz="2200" b="1" dirty="0"/>
              <a:t>модели OSI. </a:t>
            </a:r>
            <a:endParaRPr lang="en-US" sz="2200" b="1" dirty="0" smtClean="0"/>
          </a:p>
          <a:p>
            <a:r>
              <a:rPr lang="ru-RU" sz="2200" b="1" i="1" dirty="0"/>
              <a:t>LLC </a:t>
            </a:r>
            <a:r>
              <a:rPr lang="en-US" sz="2200" b="1" i="1" dirty="0"/>
              <a:t>(</a:t>
            </a:r>
            <a:r>
              <a:rPr lang="ru-RU" sz="2200" b="1" i="1" dirty="0" err="1"/>
              <a:t>Logical</a:t>
            </a:r>
            <a:r>
              <a:rPr lang="ru-RU" sz="2200" b="1" i="1" dirty="0"/>
              <a:t> </a:t>
            </a:r>
            <a:r>
              <a:rPr lang="ru-RU" sz="2200" b="1" i="1" dirty="0" err="1"/>
              <a:t>Link</a:t>
            </a:r>
            <a:r>
              <a:rPr lang="ru-RU" sz="2200" b="1" i="1" dirty="0"/>
              <a:t> </a:t>
            </a:r>
            <a:r>
              <a:rPr lang="ru-RU" sz="2200" b="1" i="1" dirty="0" err="1"/>
              <a:t>Control</a:t>
            </a:r>
            <a:r>
              <a:rPr lang="en-US" sz="2200" b="1" i="1" dirty="0"/>
              <a:t>)</a:t>
            </a:r>
            <a:r>
              <a:rPr lang="ru-RU" sz="2200" b="1" i="1" dirty="0"/>
              <a:t> </a:t>
            </a:r>
            <a:r>
              <a:rPr lang="ru-RU" sz="2200" b="1" i="1" dirty="0" smtClean="0"/>
              <a:t>— </a:t>
            </a:r>
            <a:r>
              <a:rPr lang="ru-RU" sz="2200" b="1" i="1" dirty="0"/>
              <a:t>подуровень управления логической связью</a:t>
            </a:r>
            <a:r>
              <a:rPr lang="ru-RU" sz="2200" i="1" dirty="0"/>
              <a:t> </a:t>
            </a:r>
            <a:endParaRPr lang="en-US" sz="2200" i="1" dirty="0" smtClean="0"/>
          </a:p>
          <a:p>
            <a:pPr marL="625475" lvl="1"/>
            <a:r>
              <a:rPr lang="ru-RU" sz="2200" dirty="0" smtClean="0"/>
              <a:t>управление </a:t>
            </a:r>
            <a:r>
              <a:rPr lang="ru-RU" sz="2200" dirty="0"/>
              <a:t>передачей данных;</a:t>
            </a:r>
          </a:p>
          <a:p>
            <a:pPr marL="625475" lvl="1"/>
            <a:r>
              <a:rPr lang="ru-RU" sz="2200" dirty="0" smtClean="0"/>
              <a:t>проверк</a:t>
            </a:r>
            <a:r>
              <a:rPr lang="ru-RU" sz="2200" dirty="0"/>
              <a:t>а</a:t>
            </a:r>
            <a:r>
              <a:rPr lang="ru-RU" sz="2200" dirty="0" smtClean="0"/>
              <a:t> правильности </a:t>
            </a:r>
            <a:r>
              <a:rPr lang="ru-RU" sz="2200" dirty="0"/>
              <a:t>передачи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информации </a:t>
            </a:r>
            <a:r>
              <a:rPr lang="ru-RU" sz="2200" dirty="0"/>
              <a:t>по соединению.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Подуровень согласования </a:t>
            </a:r>
            <a:r>
              <a:rPr lang="ru-RU" sz="2200" dirty="0" smtClean="0"/>
              <a:t>–</a:t>
            </a:r>
            <a:br>
              <a:rPr lang="ru-RU" sz="2200" dirty="0" smtClean="0"/>
            </a:br>
            <a:r>
              <a:rPr lang="ru-RU" sz="2200" dirty="0" smtClean="0"/>
              <a:t>согласования с классическим</a:t>
            </a:r>
            <a:br>
              <a:rPr lang="ru-RU" sz="2200" dirty="0" smtClean="0"/>
            </a:br>
            <a:r>
              <a:rPr lang="en-US" sz="2200" dirty="0" smtClean="0"/>
              <a:t>Ethernet.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455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/>
              <a:t>Особенности сетевой карты стандарта </a:t>
            </a:r>
            <a:r>
              <a:rPr lang="en-US" sz="5400" b="1" dirty="0" smtClean="0"/>
              <a:t>Fast </a:t>
            </a:r>
            <a:r>
              <a:rPr lang="en-US" sz="5400" b="1" dirty="0"/>
              <a:t>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</a:t>
            </a:r>
            <a:r>
              <a:rPr lang="en-US" b="1" dirty="0" smtClean="0"/>
              <a:t>,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78" y="3501009"/>
            <a:ext cx="4165026" cy="31287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44" y="764704"/>
            <a:ext cx="8856984" cy="5630614"/>
          </a:xfrm>
        </p:spPr>
        <p:txBody>
          <a:bodyPr>
            <a:normAutofit/>
          </a:bodyPr>
          <a:lstStyle/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Микросхема трансивера реализует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устройства согласования</a:t>
            </a:r>
          </a:p>
          <a:p>
            <a:r>
              <a:rPr lang="ru-RU" sz="2000" b="1" dirty="0"/>
              <a:t>Канал передачи данных от MAC к PHY </a:t>
            </a:r>
            <a:endParaRPr lang="ru-RU" sz="2000" b="1" dirty="0" smtClean="0"/>
          </a:p>
          <a:p>
            <a:pPr lvl="1"/>
            <a:r>
              <a:rPr lang="ru-RU" sz="2000" dirty="0" smtClean="0"/>
              <a:t>4-битная параллельная шина данных </a:t>
            </a:r>
          </a:p>
          <a:p>
            <a:pPr lvl="1"/>
            <a:r>
              <a:rPr lang="ru-RU" sz="2000" dirty="0" smtClean="0"/>
              <a:t>синхронизируется </a:t>
            </a:r>
            <a:r>
              <a:rPr lang="ru-RU" sz="2000" dirty="0"/>
              <a:t>тактовым сигналом, генерируемым PHY, </a:t>
            </a:r>
            <a:endParaRPr lang="ru-RU" sz="2000" dirty="0" smtClean="0"/>
          </a:p>
          <a:p>
            <a:pPr lvl="1"/>
            <a:r>
              <a:rPr lang="ru-RU" sz="2000" dirty="0" smtClean="0"/>
              <a:t>Работает по сигналу </a:t>
            </a:r>
            <a:r>
              <a:rPr lang="ru-RU" sz="2000" dirty="0"/>
              <a:t>"Передача", генерируемым MAC-подуровнем</a:t>
            </a:r>
            <a:r>
              <a:rPr lang="ru-RU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К</a:t>
            </a:r>
            <a:r>
              <a:rPr lang="ru-RU" sz="2000" b="1" dirty="0" smtClean="0"/>
              <a:t>анал </a:t>
            </a:r>
            <a:r>
              <a:rPr lang="ru-RU" sz="2000" b="1" dirty="0"/>
              <a:t>передачи данных от PHY к MAC </a:t>
            </a:r>
            <a:endParaRPr lang="ru-RU" sz="2000" b="1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4-битная</a:t>
            </a:r>
            <a:r>
              <a:rPr lang="en-US" sz="2000" dirty="0" smtClean="0"/>
              <a:t> </a:t>
            </a:r>
            <a:r>
              <a:rPr lang="ru-RU" sz="2000" dirty="0" smtClean="0"/>
              <a:t>параллельная шина </a:t>
            </a:r>
            <a:r>
              <a:rPr lang="ru-RU" sz="2000" dirty="0"/>
              <a:t>данных, </a:t>
            </a:r>
            <a:endParaRPr lang="ru-RU" sz="2000" dirty="0" smtClean="0"/>
          </a:p>
          <a:p>
            <a:pPr lvl="1"/>
            <a:r>
              <a:rPr lang="ru-RU" sz="2000" dirty="0" smtClean="0"/>
              <a:t>синхронизируется </a:t>
            </a:r>
            <a:r>
              <a:rPr lang="ru-RU" sz="2000" dirty="0"/>
              <a:t>тактовым сигналом </a:t>
            </a:r>
            <a:endParaRPr lang="ru-RU" sz="2000" dirty="0" smtClean="0"/>
          </a:p>
          <a:p>
            <a:pPr lvl="1"/>
            <a:r>
              <a:rPr lang="ru-RU" sz="2000" dirty="0" smtClean="0"/>
              <a:t>сигнал </a:t>
            </a:r>
            <a:r>
              <a:rPr lang="ru-RU" sz="2000" dirty="0"/>
              <a:t>"Прием", </a:t>
            </a:r>
            <a:r>
              <a:rPr lang="ru-RU" sz="2000" dirty="0" smtClean="0"/>
              <a:t>генерируются </a:t>
            </a:r>
            <a:r>
              <a:rPr lang="ru-RU" sz="2000" dirty="0"/>
              <a:t>PHY</a:t>
            </a:r>
            <a:r>
              <a:rPr lang="ru-RU" sz="2000" dirty="0" smtClean="0"/>
              <a:t>.</a:t>
            </a:r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Сигналы управления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двухпроводная </a:t>
            </a:r>
            <a:r>
              <a:rPr lang="ru-RU" sz="2000" dirty="0" smtClean="0"/>
              <a:t>шина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Конфигурация </a:t>
            </a:r>
            <a:r>
              <a:rPr lang="en-US" sz="2000" dirty="0" smtClean="0"/>
              <a:t>PHY</a:t>
            </a:r>
            <a:r>
              <a:rPr lang="ru-RU" sz="2000" dirty="0" smtClean="0"/>
              <a:t>, скорости 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Контроль состояния портов и линий</a:t>
            </a:r>
          </a:p>
          <a:p>
            <a:pPr marL="819150" lvl="2" indent="-342900"/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6795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Физический уровень </a:t>
            </a:r>
            <a:r>
              <a:rPr lang="en-US" sz="3600" b="1" dirty="0" smtClean="0"/>
              <a:t>PHY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6120680" cy="5544616"/>
          </a:xfrm>
        </p:spPr>
        <p:txBody>
          <a:bodyPr>
            <a:normAutofit/>
          </a:bodyPr>
          <a:lstStyle/>
          <a:p>
            <a:pPr marL="252413" indent="-252413"/>
            <a:r>
              <a:rPr lang="en-US" sz="2000" dirty="0" smtClean="0"/>
              <a:t>PHY</a:t>
            </a:r>
            <a:r>
              <a:rPr lang="ru-RU" sz="2000" dirty="0" smtClean="0"/>
              <a:t> (трансивер, контроллер </a:t>
            </a:r>
            <a:r>
              <a:rPr lang="en-US" sz="2000" dirty="0" smtClean="0"/>
              <a:t>Ethernet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</a:p>
          <a:p>
            <a:pPr marL="252413" indent="-252413"/>
            <a:r>
              <a:rPr lang="ru-RU" sz="2000" dirty="0" smtClean="0"/>
              <a:t>обеспечивает:</a:t>
            </a:r>
          </a:p>
          <a:p>
            <a:pPr marL="442913" indent="-252413"/>
            <a:r>
              <a:rPr lang="ru-RU" sz="2000" dirty="0" smtClean="0"/>
              <a:t>кодирование </a:t>
            </a:r>
            <a:r>
              <a:rPr lang="ru-RU" sz="2000" dirty="0"/>
              <a:t>данных, </a:t>
            </a:r>
            <a:r>
              <a:rPr lang="ru-RU" sz="2000" dirty="0" smtClean="0"/>
              <a:t>от MAC-подуровня</a:t>
            </a:r>
          </a:p>
          <a:p>
            <a:pPr marL="442913" indent="-252413"/>
            <a:r>
              <a:rPr lang="ru-RU" sz="2000" dirty="0" smtClean="0"/>
              <a:t>передачу по физическому кабелю, </a:t>
            </a:r>
            <a:endParaRPr lang="en-US" sz="2000" dirty="0" smtClean="0"/>
          </a:p>
          <a:p>
            <a:pPr marL="442913" indent="-252413"/>
            <a:r>
              <a:rPr lang="ru-RU" sz="2000" dirty="0" smtClean="0"/>
              <a:t>синхронизацию </a:t>
            </a:r>
            <a:r>
              <a:rPr lang="ru-RU" sz="2000" dirty="0"/>
              <a:t>передаваемых </a:t>
            </a:r>
            <a:r>
              <a:rPr lang="ru-RU" sz="2000" dirty="0" smtClean="0"/>
              <a:t>данных</a:t>
            </a:r>
            <a:r>
              <a:rPr lang="ru-RU" sz="2000" dirty="0"/>
              <a:t>, </a:t>
            </a:r>
            <a:endParaRPr lang="en-US" sz="2000" dirty="0" smtClean="0"/>
          </a:p>
          <a:p>
            <a:pPr marL="442913" indent="-252413"/>
            <a:r>
              <a:rPr lang="ru-RU" sz="2000" dirty="0" smtClean="0"/>
              <a:t> </a:t>
            </a:r>
            <a:r>
              <a:rPr lang="ru-RU" sz="2000" dirty="0"/>
              <a:t>прием и декодирование </a:t>
            </a:r>
            <a:r>
              <a:rPr lang="ru-RU" sz="2000" dirty="0" smtClean="0"/>
              <a:t>данных.</a:t>
            </a:r>
            <a:endParaRPr lang="en-US" sz="2000" dirty="0" smtClean="0"/>
          </a:p>
          <a:p>
            <a:pPr marL="442913" indent="-252413"/>
            <a:r>
              <a:rPr lang="ru-RU" sz="2000" dirty="0" smtClean="0"/>
              <a:t>Автоматическое согласование скорости.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247468"/>
            <a:ext cx="3723753" cy="54206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501008"/>
            <a:ext cx="3713584" cy="32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856984" cy="223224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Аппаратное обеспечение  - </a:t>
            </a:r>
            <a:r>
              <a:rPr lang="ru-RU" sz="2200" dirty="0" smtClean="0"/>
              <a:t>Сетевая </a:t>
            </a:r>
            <a:r>
              <a:rPr lang="ru-RU" sz="2200" dirty="0"/>
              <a:t>интерфейсная плата (</a:t>
            </a:r>
            <a:r>
              <a:rPr lang="en-US" sz="2200" dirty="0"/>
              <a:t>NIC</a:t>
            </a:r>
            <a:r>
              <a:rPr lang="ru-RU" sz="2200" dirty="0"/>
              <a:t>), </a:t>
            </a:r>
          </a:p>
          <a:p>
            <a:pPr marL="715963" lvl="3"/>
            <a:r>
              <a:rPr lang="ru-RU" sz="2200" dirty="0"/>
              <a:t>М</a:t>
            </a:r>
            <a:r>
              <a:rPr lang="ru-RU" sz="2200" dirty="0" smtClean="0"/>
              <a:t>икросхемы </a:t>
            </a:r>
            <a:r>
              <a:rPr lang="en-US" sz="2200" dirty="0"/>
              <a:t>MAC</a:t>
            </a:r>
            <a:r>
              <a:rPr lang="ru-RU" sz="2200" dirty="0"/>
              <a:t> </a:t>
            </a:r>
            <a:r>
              <a:rPr lang="ru-RU" sz="2200" dirty="0" smtClean="0"/>
              <a:t>под уровня</a:t>
            </a:r>
            <a:r>
              <a:rPr lang="ru-RU" sz="2200" dirty="0"/>
              <a:t>, </a:t>
            </a:r>
          </a:p>
          <a:p>
            <a:pPr marL="715963" lvl="3"/>
            <a:r>
              <a:rPr lang="en-US" sz="2200" dirty="0" smtClean="0"/>
              <a:t>MII</a:t>
            </a:r>
            <a:r>
              <a:rPr lang="ru-RU" sz="2200" dirty="0"/>
              <a:t>-интерфейс </a:t>
            </a:r>
          </a:p>
          <a:p>
            <a:pPr marL="715963" lvl="3"/>
            <a:r>
              <a:rPr lang="ru-RU" sz="2200" dirty="0" smtClean="0"/>
              <a:t>Микросхему трансивера </a:t>
            </a:r>
            <a:r>
              <a:rPr lang="en-US" sz="2200" dirty="0" smtClean="0"/>
              <a:t> </a:t>
            </a:r>
            <a:r>
              <a:rPr lang="ru-RU" sz="2200" dirty="0" smtClean="0"/>
              <a:t> </a:t>
            </a:r>
            <a:endParaRPr lang="ru-RU" sz="2200" dirty="0"/>
          </a:p>
          <a:p>
            <a:pPr marL="1258888" lvl="5">
              <a:spcBef>
                <a:spcPts val="0"/>
              </a:spcBef>
            </a:pPr>
            <a:r>
              <a:rPr lang="ru-RU" dirty="0"/>
              <a:t>подуровень согласования, </a:t>
            </a:r>
          </a:p>
          <a:p>
            <a:pPr marL="1258888" lvl="5">
              <a:spcBef>
                <a:spcPts val="0"/>
              </a:spcBef>
            </a:pPr>
            <a:r>
              <a:rPr lang="ru-RU" dirty="0"/>
              <a:t>устройство физического уровня PHY </a:t>
            </a:r>
            <a:r>
              <a:rPr lang="ru-RU" dirty="0" smtClean="0"/>
              <a:t> (физ. уровень)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01" y="2852936"/>
            <a:ext cx="6305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2462262"/>
          </a:xfrm>
        </p:spPr>
        <p:txBody>
          <a:bodyPr>
            <a:normAutofit/>
          </a:bodyPr>
          <a:lstStyle/>
          <a:p>
            <a:pPr marL="4191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Программное обеспечение (драйвера) - </a:t>
            </a:r>
            <a:r>
              <a:rPr lang="ru-RU" sz="2200" dirty="0" smtClean="0"/>
              <a:t>сетевые </a:t>
            </a:r>
            <a:r>
              <a:rPr lang="ru-RU" sz="2200" dirty="0"/>
              <a:t>и </a:t>
            </a:r>
            <a:r>
              <a:rPr lang="ru-RU" sz="2200" dirty="0" smtClean="0"/>
              <a:t>транспортные протоколы, </a:t>
            </a:r>
          </a:p>
          <a:p>
            <a:pPr marL="715963" lvl="3"/>
            <a:r>
              <a:rPr lang="ru-RU" sz="2200" dirty="0" smtClean="0"/>
              <a:t>Драйвера реализуют модули </a:t>
            </a:r>
            <a:r>
              <a:rPr lang="ru-RU" sz="2200" dirty="0" smtClean="0"/>
              <a:t>уровней OSI от 2.1 </a:t>
            </a:r>
            <a:r>
              <a:rPr lang="en-US" sz="2200" dirty="0" smtClean="0"/>
              <a:t>(LLC </a:t>
            </a:r>
            <a:r>
              <a:rPr lang="ru-RU" sz="2200" dirty="0" smtClean="0"/>
              <a:t>и выше)</a:t>
            </a:r>
            <a:endParaRPr lang="ru-RU" sz="2200" dirty="0" smtClean="0"/>
          </a:p>
          <a:p>
            <a:pPr lvl="1"/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47" y="2128969"/>
            <a:ext cx="7419898" cy="43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Стандарт </a:t>
            </a:r>
            <a:r>
              <a:rPr lang="en-US" sz="5400" b="1" dirty="0" smtClean="0"/>
              <a:t>Fast </a:t>
            </a:r>
            <a:r>
              <a:rPr lang="en-US" sz="5400" b="1" dirty="0"/>
              <a:t>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</a:t>
            </a:r>
            <a:r>
              <a:rPr lang="en-US" b="1" dirty="0" smtClean="0"/>
              <a:t>,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9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5702622"/>
          </a:xfrm>
        </p:spPr>
        <p:txBody>
          <a:bodyPr>
            <a:normAutofit/>
          </a:bodyPr>
          <a:lstStyle/>
          <a:p>
            <a:pPr marL="88900" indent="444500" algn="just">
              <a:defRPr/>
            </a:pPr>
            <a:r>
              <a:rPr lang="ru-RU" sz="2200" dirty="0" smtClean="0"/>
              <a:t>Настройки сетевой карты хранятся: </a:t>
            </a:r>
          </a:p>
          <a:p>
            <a:pPr marL="88900" indent="444500" algn="just">
              <a:defRPr/>
            </a:pPr>
            <a:r>
              <a:rPr lang="ru-RU" sz="2200" b="1" dirty="0" smtClean="0"/>
              <a:t>Регистр </a:t>
            </a:r>
            <a:r>
              <a:rPr lang="ru-RU" sz="2200" b="1" dirty="0"/>
              <a:t>управления (</a:t>
            </a:r>
            <a:r>
              <a:rPr lang="en-US" sz="2200" b="1" dirty="0"/>
              <a:t>Control Register</a:t>
            </a:r>
            <a:r>
              <a:rPr lang="ru-RU" sz="2200" b="1" dirty="0" smtClean="0"/>
              <a:t>) </a:t>
            </a:r>
            <a:r>
              <a:rPr lang="ru-RU" sz="2200" dirty="0" smtClean="0"/>
              <a:t>– конфигурация </a:t>
            </a:r>
            <a:r>
              <a:rPr lang="en-US" sz="2200" dirty="0" smtClean="0"/>
              <a:t>PHY</a:t>
            </a:r>
            <a:r>
              <a:rPr lang="ru-RU" sz="2200" dirty="0" smtClean="0"/>
              <a:t> </a:t>
            </a:r>
          </a:p>
          <a:p>
            <a:pPr marL="488950" lvl="1" indent="444500" algn="just">
              <a:defRPr/>
            </a:pPr>
            <a:r>
              <a:rPr lang="ru-RU" sz="1800" dirty="0" smtClean="0"/>
              <a:t>Установка скорости порта</a:t>
            </a:r>
          </a:p>
          <a:p>
            <a:pPr marL="889000" lvl="2" indent="444500" algn="just">
              <a:defRPr/>
            </a:pPr>
            <a:r>
              <a:rPr lang="ru-RU" sz="2000" dirty="0" smtClean="0"/>
              <a:t>Функция </a:t>
            </a:r>
            <a:r>
              <a:rPr lang="en-US" sz="2000" dirty="0"/>
              <a:t>Auto</a:t>
            </a:r>
            <a:r>
              <a:rPr lang="ru-RU" sz="2000" dirty="0"/>
              <a:t>-</a:t>
            </a:r>
            <a:r>
              <a:rPr lang="en-US" sz="2000" dirty="0"/>
              <a:t>negotiation</a:t>
            </a:r>
            <a:endParaRPr lang="ru-RU" sz="2000" dirty="0" smtClean="0"/>
          </a:p>
          <a:p>
            <a:pPr marL="88900" indent="444500" algn="just">
              <a:defRPr/>
            </a:pPr>
            <a:r>
              <a:rPr lang="ru-RU" sz="2200" b="1" dirty="0"/>
              <a:t>Р</a:t>
            </a:r>
            <a:r>
              <a:rPr lang="ru-RU" sz="2200" b="1" dirty="0" smtClean="0"/>
              <a:t>егистре </a:t>
            </a:r>
            <a:r>
              <a:rPr lang="ru-RU" sz="2200" b="1" dirty="0"/>
              <a:t>статуса (</a:t>
            </a:r>
            <a:r>
              <a:rPr lang="en-US" sz="2200" b="1" dirty="0"/>
              <a:t>Status Register</a:t>
            </a:r>
            <a:r>
              <a:rPr lang="ru-RU" sz="2200" b="1" dirty="0" smtClean="0"/>
              <a:t>)</a:t>
            </a:r>
            <a:r>
              <a:rPr lang="en-US" sz="2200" b="1" dirty="0" smtClean="0"/>
              <a:t> </a:t>
            </a:r>
            <a:r>
              <a:rPr lang="en-US" sz="2200" dirty="0" smtClean="0"/>
              <a:t>– </a:t>
            </a:r>
            <a:r>
              <a:rPr lang="ru-RU" sz="2200" dirty="0" smtClean="0"/>
              <a:t>контроль линий и портов.</a:t>
            </a:r>
          </a:p>
          <a:p>
            <a:pPr marL="488950" lvl="1" indent="444500" algn="just">
              <a:defRPr/>
            </a:pPr>
            <a:r>
              <a:rPr lang="ru-RU" sz="1800" dirty="0" smtClean="0"/>
              <a:t>Режимы работы портов </a:t>
            </a:r>
            <a:r>
              <a:rPr lang="en-US" sz="1800" dirty="0" smtClean="0"/>
              <a:t>Fast </a:t>
            </a:r>
            <a:r>
              <a:rPr lang="en-US" sz="1800" dirty="0" err="1" smtClean="0"/>
              <a:t>ethernet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lvl="2"/>
            <a:r>
              <a:rPr lang="en-US" sz="1900" dirty="0"/>
              <a:t>100Base-T4; </a:t>
            </a:r>
            <a:endParaRPr lang="ru-RU" sz="1900" dirty="0"/>
          </a:p>
          <a:p>
            <a:pPr lvl="2"/>
            <a:r>
              <a:rPr lang="en-US" sz="1900" dirty="0"/>
              <a:t>100Base-TX full-duplex; </a:t>
            </a:r>
            <a:endParaRPr lang="ru-RU" sz="1900" dirty="0"/>
          </a:p>
          <a:p>
            <a:pPr lvl="2"/>
            <a:r>
              <a:rPr lang="en-US" sz="1900" dirty="0"/>
              <a:t>100Base-TX half-duplex; </a:t>
            </a:r>
            <a:endParaRPr lang="ru-RU" sz="1900" dirty="0"/>
          </a:p>
          <a:p>
            <a:pPr lvl="2"/>
            <a:r>
              <a:rPr lang="en-US" sz="1900" dirty="0"/>
              <a:t>10 Mb/s </a:t>
            </a:r>
            <a:r>
              <a:rPr lang="en-US" sz="1900" dirty="0" smtClean="0"/>
              <a:t>full-duplex</a:t>
            </a:r>
            <a:r>
              <a:rPr lang="ru-RU" sz="1900" dirty="0" smtClean="0"/>
              <a:t> (полнодуплексный)</a:t>
            </a:r>
            <a:r>
              <a:rPr lang="en-US" sz="1900" dirty="0" smtClean="0"/>
              <a:t>; </a:t>
            </a:r>
            <a:endParaRPr lang="ru-RU" sz="1900" dirty="0"/>
          </a:p>
          <a:p>
            <a:pPr lvl="2"/>
            <a:r>
              <a:rPr lang="en-US" sz="1900" dirty="0"/>
              <a:t>10Mb/s </a:t>
            </a:r>
            <a:r>
              <a:rPr lang="en-US" sz="1900" dirty="0" smtClean="0"/>
              <a:t>half-duplex</a:t>
            </a:r>
            <a:r>
              <a:rPr lang="ru-RU" sz="1900" dirty="0" smtClean="0"/>
              <a:t> (полудуплексный)</a:t>
            </a:r>
            <a:r>
              <a:rPr lang="en-US" sz="1900" dirty="0" smtClean="0"/>
              <a:t>; </a:t>
            </a:r>
            <a:endParaRPr lang="ru-RU" sz="1900" dirty="0"/>
          </a:p>
          <a:p>
            <a:pPr lvl="2"/>
            <a:r>
              <a:rPr lang="ru-RU" sz="1900" dirty="0"/>
              <a:t>ошибка на дальнем конце линии</a:t>
            </a:r>
            <a:r>
              <a:rPr lang="ru-RU" sz="1900" dirty="0" smtClean="0"/>
              <a:t>. </a:t>
            </a:r>
          </a:p>
          <a:p>
            <a:pPr marL="88900" indent="444500" algn="just">
              <a:defRPr/>
            </a:pPr>
            <a:endParaRPr lang="en-US" sz="2200" spc="-40" dirty="0"/>
          </a:p>
          <a:p>
            <a:pPr marL="88900" indent="444500" algn="just">
              <a:defRPr/>
            </a:pPr>
            <a:endParaRPr lang="ru-RU" sz="2200" u="sng" dirty="0">
              <a:solidFill>
                <a:srgbClr val="0000C6"/>
              </a:solidFill>
            </a:endParaRPr>
          </a:p>
          <a:p>
            <a:pPr marL="419100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13" y="3861048"/>
            <a:ext cx="4287187" cy="28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6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Стандарт </a:t>
            </a:r>
            <a:r>
              <a:rPr lang="en-US" sz="5400" b="1" dirty="0" smtClean="0"/>
              <a:t>Gigabit 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</a:t>
            </a:r>
            <a:r>
              <a:rPr lang="en-US" b="1" dirty="0" smtClean="0"/>
              <a:t>,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0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ru-RU" sz="3600" b="1" dirty="0" err="1"/>
              <a:t>Gigabit</a:t>
            </a:r>
            <a:r>
              <a:rPr lang="ru-RU" sz="3600" dirty="0"/>
              <a:t> </a:t>
            </a:r>
            <a:r>
              <a:rPr lang="en-US" sz="3600" b="1" dirty="0" smtClean="0"/>
              <a:t>Ethernet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22" y="764704"/>
            <a:ext cx="8640960" cy="5688632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Все </a:t>
            </a:r>
            <a:r>
              <a:rPr lang="ru-RU" sz="2200" b="1" dirty="0"/>
              <a:t>конфигурации </a:t>
            </a:r>
            <a:r>
              <a:rPr lang="ru-RU" sz="2200" b="1" dirty="0" smtClean="0"/>
              <a:t>по принципу «точка-точка»</a:t>
            </a:r>
          </a:p>
          <a:p>
            <a:r>
              <a:rPr lang="ru-RU" sz="2200" dirty="0" smtClean="0"/>
              <a:t>«</a:t>
            </a:r>
            <a:r>
              <a:rPr lang="ru-RU" sz="2200" b="1" dirty="0"/>
              <a:t>Нормальный» - полнодуплексный </a:t>
            </a:r>
            <a:r>
              <a:rPr lang="ru-RU" sz="2200" b="1" dirty="0" smtClean="0"/>
              <a:t>режим - </a:t>
            </a:r>
            <a:r>
              <a:rPr lang="ru-RU" sz="2200" b="1" dirty="0"/>
              <a:t>используется, когда имеется центральный коммутатор</a:t>
            </a:r>
            <a:r>
              <a:rPr lang="ru-RU" sz="2200" dirty="0"/>
              <a:t>. </a:t>
            </a:r>
            <a:endParaRPr lang="en-US" sz="2200" dirty="0" smtClean="0"/>
          </a:p>
          <a:p>
            <a:pPr marL="742950" lvl="2" indent="-342900"/>
            <a:r>
              <a:rPr lang="ru-RU" sz="2000" i="1" dirty="0" smtClean="0"/>
              <a:t>Полудуплексный режим работы используется тогда, когда компьютеры соединены с концентратором. </a:t>
            </a:r>
          </a:p>
          <a:p>
            <a:r>
              <a:rPr lang="ru-RU" sz="2200" dirty="0" smtClean="0"/>
              <a:t>Коммутаторы могут работать на смешанных скоростях</a:t>
            </a:r>
          </a:p>
          <a:p>
            <a:pPr lvl="1"/>
            <a:r>
              <a:rPr lang="ru-RU" sz="2000" dirty="0" smtClean="0"/>
              <a:t>автоматически </a:t>
            </a:r>
            <a:r>
              <a:rPr lang="ru-RU" sz="2000" dirty="0"/>
              <a:t>выбирают оптимальную скорость. </a:t>
            </a:r>
            <a:endParaRPr lang="en-US" sz="2000" dirty="0" smtClean="0"/>
          </a:p>
          <a:p>
            <a:pPr lvl="1"/>
            <a:endParaRPr lang="ru-RU" sz="2000" dirty="0"/>
          </a:p>
          <a:p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5949280"/>
            <a:ext cx="74888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94136"/>
              </p:ext>
            </p:extLst>
          </p:nvPr>
        </p:nvGraphicFramePr>
        <p:xfrm>
          <a:off x="218622" y="3501008"/>
          <a:ext cx="8640960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6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Наиболее 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распространённые виды </a:t>
                      </a:r>
                      <a:r>
                        <a:rPr lang="ru-RU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Gigabit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endParaRPr lang="ru-RU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Название</a:t>
                      </a:r>
                      <a:r>
                        <a:rPr lang="ru-RU" sz="1800" baseline="0" dirty="0" smtClean="0"/>
                        <a:t>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 кабеля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Длина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Особенности.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1000Base-SX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Оптоволокно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550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Многомодовое</a:t>
                      </a:r>
                      <a:r>
                        <a:rPr lang="ru-RU" sz="1800" u="none" strike="noStrike" kern="1200" baseline="0" dirty="0" smtClean="0"/>
                        <a:t> волокно (50, 62,5 мкм)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1000Base-LX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Оптоволокно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5000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Одномодовое</a:t>
                      </a:r>
                      <a:r>
                        <a:rPr lang="ru-RU" sz="1800" u="none" strike="noStrike" kern="1200" baseline="0" dirty="0" smtClean="0"/>
                        <a:t> (10 мкм) или</a:t>
                      </a:r>
                    </a:p>
                    <a:p>
                      <a:r>
                        <a:rPr lang="ru-RU" sz="1800" u="none" strike="noStrike" kern="1200" baseline="0" dirty="0" err="1" smtClean="0"/>
                        <a:t>многомодовое</a:t>
                      </a:r>
                      <a:r>
                        <a:rPr lang="ru-RU" sz="1800" u="none" strike="noStrike" kern="1200" baseline="0" dirty="0" smtClean="0"/>
                        <a:t> (50, 62,5 мкм) волокно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1000Base-CX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2 экранированные</a:t>
                      </a:r>
                    </a:p>
                    <a:p>
                      <a:r>
                        <a:rPr lang="ru-RU" sz="1800" u="none" strike="noStrike" kern="1200" baseline="0" dirty="0" smtClean="0"/>
                        <a:t>витые пары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25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baseline="0" dirty="0" smtClean="0"/>
                        <a:t>Экранированная витая пара 5-й категории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1000Base-T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4 </a:t>
                      </a:r>
                      <a:r>
                        <a:rPr lang="ru-RU" sz="1800" u="none" strike="noStrike" kern="1200" baseline="0" dirty="0" smtClean="0"/>
                        <a:t>неэкранированные</a:t>
                      </a:r>
                    </a:p>
                    <a:p>
                      <a:r>
                        <a:rPr lang="ru-RU" sz="1800" u="none" strike="noStrike" kern="1200" baseline="0" dirty="0" smtClean="0"/>
                        <a:t>витые пары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Стандартная витая пара 5-й категории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4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Gigabit Ethernet (</a:t>
            </a:r>
            <a:r>
              <a:rPr lang="en-US" b="1" dirty="0" err="1"/>
              <a:t>GbE</a:t>
            </a:r>
            <a:r>
              <a:rPr lang="en-US" b="1" dirty="0"/>
              <a:t>)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Autofit/>
          </a:bodyPr>
          <a:lstStyle/>
          <a:p>
            <a:pPr marL="76200" indent="-76200"/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08849"/>
              </p:ext>
            </p:extLst>
          </p:nvPr>
        </p:nvGraphicFramePr>
        <p:xfrm>
          <a:off x="179513" y="908720"/>
          <a:ext cx="8784974" cy="526582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Стандарт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Год</a:t>
                      </a:r>
                      <a:endParaRPr lang="ru-RU" sz="1700" dirty="0">
                        <a:effectLst/>
                      </a:endParaRP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Скорость </a:t>
                      </a:r>
                      <a:r>
                        <a:rPr lang="ru-RU" sz="1700" dirty="0" smtClean="0">
                          <a:effectLst/>
                        </a:rPr>
                        <a:t>М</a:t>
                      </a:r>
                      <a:r>
                        <a:rPr lang="en-US" sz="1700" dirty="0" smtClean="0">
                          <a:effectLst/>
                        </a:rPr>
                        <a:t>bps</a:t>
                      </a:r>
                      <a:endParaRPr lang="en-US" sz="1700" dirty="0">
                        <a:effectLst/>
                      </a:endParaRP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длина, м</a:t>
                      </a:r>
                      <a:endParaRPr lang="ru-RU" sz="1700" dirty="0">
                        <a:effectLst/>
                      </a:endParaRP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 кабеля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16">
                <a:tc rowSpan="3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802.3z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1998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1000Base-CX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25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5,5e,6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1000Base-LX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Одномод — 5 км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Многомод — 550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1000Base-SX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550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8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802.3ab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1999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1000Base-T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5,5</a:t>
                      </a:r>
                      <a:r>
                        <a:rPr lang="ru-RU" sz="1700" dirty="0">
                          <a:effectLst/>
                        </a:rPr>
                        <a:t>е,6,7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TIA 854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2001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1000BASE‑TX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6,7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802.3ah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2004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1000BASE‑LX10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802.3ah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2004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1000BASE‑BX10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800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802.3ap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2007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1000BASE‑KX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для объединительной платы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non-standard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?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1000BASE‑EX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non-standard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?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1000BASE‑ZX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70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1080120"/>
          </a:xfrm>
        </p:spPr>
        <p:txBody>
          <a:bodyPr>
            <a:noAutofit/>
          </a:bodyPr>
          <a:lstStyle/>
          <a:p>
            <a:r>
              <a:rPr lang="ru-RU" b="1" dirty="0" smtClean="0"/>
              <a:t>Особенности использования оптоволокна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3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Оптоволокно</a:t>
            </a:r>
            <a:r>
              <a:rPr lang="ru-RU" sz="2400" b="1" dirty="0" smtClean="0"/>
              <a:t>:</a:t>
            </a:r>
          </a:p>
          <a:p>
            <a:pPr lvl="1"/>
            <a:r>
              <a:rPr lang="ru-RU" sz="2400" dirty="0" smtClean="0"/>
              <a:t>Передача </a:t>
            </a:r>
            <a:r>
              <a:rPr lang="ru-RU" sz="2400" dirty="0"/>
              <a:t>сигналов с помощью коротких волн возможна с дешевыми светодиодами. </a:t>
            </a:r>
            <a:endParaRPr lang="ru-RU" sz="2400" dirty="0" smtClean="0"/>
          </a:p>
          <a:p>
            <a:pPr lvl="1"/>
            <a:r>
              <a:rPr lang="ru-RU" sz="2400" dirty="0" smtClean="0"/>
              <a:t>применяется </a:t>
            </a:r>
            <a:r>
              <a:rPr lang="ru-RU" sz="2400" dirty="0"/>
              <a:t>с </a:t>
            </a:r>
            <a:r>
              <a:rPr lang="ru-RU" sz="2400" dirty="0" err="1"/>
              <a:t>многомодовым</a:t>
            </a:r>
            <a:r>
              <a:rPr lang="ru-RU" sz="2400" dirty="0"/>
              <a:t> </a:t>
            </a:r>
            <a:r>
              <a:rPr lang="ru-RU" sz="2400" dirty="0" smtClean="0"/>
              <a:t>волокном.</a:t>
            </a:r>
            <a:endParaRPr lang="ru-RU" sz="2400" dirty="0"/>
          </a:p>
          <a:p>
            <a:pPr lvl="2"/>
            <a:r>
              <a:rPr lang="ru-RU" i="1" dirty="0" smtClean="0"/>
              <a:t>для </a:t>
            </a:r>
            <a:r>
              <a:rPr lang="ru-RU" i="1" dirty="0"/>
              <a:t>50-мкм волокна допустимая длина — не более 500м. </a:t>
            </a:r>
            <a:endParaRPr lang="ru-RU" i="1" dirty="0" smtClean="0"/>
          </a:p>
          <a:p>
            <a:pPr lvl="2"/>
            <a:r>
              <a:rPr lang="ru-RU" dirty="0" smtClean="0"/>
              <a:t>Передача </a:t>
            </a:r>
            <a:r>
              <a:rPr lang="ru-RU" dirty="0"/>
              <a:t>сигналов на длинных волнах требует более дорогих лазеров</a:t>
            </a:r>
            <a:r>
              <a:rPr lang="ru-RU" dirty="0" smtClean="0"/>
              <a:t>.</a:t>
            </a:r>
          </a:p>
          <a:p>
            <a:pPr lvl="2"/>
            <a:r>
              <a:rPr lang="ru-RU" i="1" dirty="0" smtClean="0"/>
              <a:t> в </a:t>
            </a:r>
            <a:r>
              <a:rPr lang="ru-RU" i="1" dirty="0"/>
              <a:t>сочетании с </a:t>
            </a:r>
            <a:r>
              <a:rPr lang="ru-RU" i="1" dirty="0" err="1"/>
              <a:t>одномодовым</a:t>
            </a:r>
            <a:r>
              <a:rPr lang="ru-RU" i="1" dirty="0"/>
              <a:t> (10 мкм) волокном разрешается длина кабеля до 5 </a:t>
            </a:r>
            <a:r>
              <a:rPr lang="ru-RU" i="1" dirty="0" smtClean="0"/>
              <a:t>км.</a:t>
            </a:r>
          </a:p>
          <a:p>
            <a:pPr lvl="3"/>
            <a:r>
              <a:rPr lang="ru-RU" sz="2400" dirty="0" smtClean="0"/>
              <a:t>Более поздние вариации стандарта допускали даже более длинные </a:t>
            </a:r>
            <a:r>
              <a:rPr lang="ru-RU" sz="2400" dirty="0" smtClean="0"/>
              <a:t>кабели </a:t>
            </a:r>
            <a:r>
              <a:rPr lang="ru-RU" sz="2400" dirty="0" smtClean="0"/>
              <a:t>на </a:t>
            </a:r>
            <a:r>
              <a:rPr lang="ru-RU" sz="2400" dirty="0" err="1" smtClean="0"/>
              <a:t>одномодовом</a:t>
            </a:r>
            <a:r>
              <a:rPr lang="ru-RU" sz="2400" dirty="0" smtClean="0"/>
              <a:t> волокне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612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Особенности использования витой пары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66006"/>
            <a:ext cx="8784976" cy="587536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Работа на скорости </a:t>
            </a:r>
            <a:r>
              <a:rPr lang="ru-RU" sz="2400" dirty="0"/>
              <a:t>1 </a:t>
            </a:r>
            <a:r>
              <a:rPr lang="ru-RU" sz="2400" dirty="0"/>
              <a:t>Гбит/с </a:t>
            </a:r>
            <a:r>
              <a:rPr lang="ru-RU" sz="2400" dirty="0"/>
              <a:t>-  </a:t>
            </a:r>
            <a:r>
              <a:rPr lang="ru-RU" sz="2400" dirty="0"/>
              <a:t>отправки бита каждую наносекунду. </a:t>
            </a:r>
            <a:endParaRPr lang="ru-RU" sz="2400" dirty="0"/>
          </a:p>
          <a:p>
            <a:pPr lvl="1">
              <a:spcBef>
                <a:spcPts val="1200"/>
              </a:spcBef>
            </a:pPr>
            <a:r>
              <a:rPr lang="ru-RU" sz="2400" dirty="0"/>
              <a:t>При этом в силу минимально-разрешенной длины пакета длина кабеля для 2х </a:t>
            </a:r>
            <a:r>
              <a:rPr lang="ru-RU" sz="2400" dirty="0"/>
              <a:t>витой пары </a:t>
            </a:r>
            <a:r>
              <a:rPr lang="ru-RU" sz="2400" dirty="0"/>
              <a:t>25 </a:t>
            </a:r>
            <a:r>
              <a:rPr lang="ru-RU" sz="2400" dirty="0"/>
              <a:t>м </a:t>
            </a:r>
            <a:endParaRPr lang="ru-RU" sz="2400" dirty="0"/>
          </a:p>
          <a:p>
            <a:pPr lvl="2">
              <a:spcBef>
                <a:spcPts val="1200"/>
              </a:spcBef>
            </a:pPr>
            <a:r>
              <a:rPr lang="ru-RU" dirty="0"/>
              <a:t>Так как скорость большая длина кабеля для гарантии отсутствия </a:t>
            </a:r>
            <a:r>
              <a:rPr lang="ru-RU" dirty="0" smtClean="0"/>
              <a:t>коллизий </a:t>
            </a:r>
            <a:r>
              <a:rPr lang="ru-RU" dirty="0"/>
              <a:t>уменьшена</a:t>
            </a:r>
            <a:r>
              <a:rPr lang="ru-RU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ru-RU" dirty="0" smtClean="0"/>
              <a:t>Максимальная длина вынуждена установлена в силу стандарта </a:t>
            </a:r>
            <a:r>
              <a:rPr lang="en-US" dirty="0" smtClean="0"/>
              <a:t>IEEE 802.3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0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4000" b="1" dirty="0"/>
              <a:t>Расширение </a:t>
            </a:r>
            <a:r>
              <a:rPr lang="ru-RU" sz="4000" b="1" dirty="0" smtClean="0"/>
              <a:t>носителя пакета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Расширение </a:t>
            </a:r>
            <a:r>
              <a:rPr lang="ru-RU" sz="2200" b="1" dirty="0"/>
              <a:t>носителя </a:t>
            </a:r>
            <a:r>
              <a:rPr lang="ru-RU" sz="2200" dirty="0"/>
              <a:t>(</a:t>
            </a:r>
            <a:r>
              <a:rPr lang="ru-RU" sz="2200" b="1" dirty="0" err="1"/>
              <a:t>carrier</a:t>
            </a:r>
            <a:r>
              <a:rPr lang="ru-RU" sz="2200" b="1" dirty="0"/>
              <a:t> </a:t>
            </a:r>
            <a:r>
              <a:rPr lang="ru-RU" sz="2200" b="1" dirty="0" err="1"/>
              <a:t>extension</a:t>
            </a:r>
            <a:r>
              <a:rPr lang="ru-RU" sz="2200" dirty="0"/>
              <a:t>). </a:t>
            </a:r>
          </a:p>
          <a:p>
            <a:pPr lvl="1"/>
            <a:r>
              <a:rPr lang="ru-RU" sz="2200" dirty="0"/>
              <a:t> аппаратура вставляет собственное поле заполнения, растягивающее нормальный кадр до 512 байт. </a:t>
            </a:r>
          </a:p>
          <a:p>
            <a:pPr lvl="1"/>
            <a:r>
              <a:rPr lang="ru-RU" sz="2200" dirty="0"/>
              <a:t> поле добавляется </a:t>
            </a:r>
            <a:r>
              <a:rPr lang="ru-RU" sz="2200" dirty="0" smtClean="0"/>
              <a:t>после </a:t>
            </a:r>
            <a:r>
              <a:rPr lang="en-US" sz="2200" dirty="0" smtClean="0"/>
              <a:t>CRC – </a:t>
            </a:r>
            <a:r>
              <a:rPr lang="ru-RU" sz="2200" dirty="0" smtClean="0"/>
              <a:t>не учитывается ПО.</a:t>
            </a:r>
          </a:p>
          <a:p>
            <a:pPr lvl="1"/>
            <a:r>
              <a:rPr lang="ru-RU" sz="2200" dirty="0" smtClean="0"/>
              <a:t>Длина кабеля расширена до 200 м.</a:t>
            </a:r>
            <a:endParaRPr lang="ru-RU" sz="2200" dirty="0"/>
          </a:p>
          <a:p>
            <a:pPr lvl="2"/>
            <a:r>
              <a:rPr lang="ru-RU" sz="2200" dirty="0" smtClean="0"/>
              <a:t>тратить </a:t>
            </a:r>
            <a:r>
              <a:rPr lang="ru-RU" sz="2200" dirty="0"/>
              <a:t>512 байт на передачу 64 байт  не эффективно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69995"/>
              </p:ext>
            </p:extLst>
          </p:nvPr>
        </p:nvGraphicFramePr>
        <p:xfrm>
          <a:off x="899592" y="3789040"/>
          <a:ext cx="5943600" cy="39528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Pre+SFD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T|L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LLC data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(Pad)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FCS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91"/>
          <p:cNvSpPr>
            <a:spLocks noChangeArrowheads="1"/>
          </p:cNvSpPr>
          <p:nvPr/>
        </p:nvSpPr>
        <p:spPr bwMode="auto">
          <a:xfrm>
            <a:off x="6843192" y="3789040"/>
            <a:ext cx="1524000" cy="381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6852717" y="3803328"/>
            <a:ext cx="1362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0" dirty="0">
                <a:effectLst/>
              </a:rPr>
              <a:t>расширение</a:t>
            </a:r>
          </a:p>
        </p:txBody>
      </p:sp>
      <p:sp>
        <p:nvSpPr>
          <p:cNvPr id="9" name="Line 93"/>
          <p:cNvSpPr>
            <a:spLocks noChangeShapeType="1"/>
          </p:cNvSpPr>
          <p:nvPr/>
        </p:nvSpPr>
        <p:spPr bwMode="auto">
          <a:xfrm>
            <a:off x="899592" y="417004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94"/>
          <p:cNvSpPr>
            <a:spLocks noChangeShapeType="1"/>
          </p:cNvSpPr>
          <p:nvPr/>
        </p:nvSpPr>
        <p:spPr bwMode="auto">
          <a:xfrm>
            <a:off x="8367192" y="417004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Line 95"/>
          <p:cNvSpPr>
            <a:spLocks noChangeShapeType="1"/>
          </p:cNvSpPr>
          <p:nvPr/>
        </p:nvSpPr>
        <p:spPr bwMode="auto">
          <a:xfrm>
            <a:off x="6004992" y="470344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Line 96"/>
          <p:cNvSpPr>
            <a:spLocks noChangeShapeType="1"/>
          </p:cNvSpPr>
          <p:nvPr/>
        </p:nvSpPr>
        <p:spPr bwMode="auto">
          <a:xfrm flipH="1">
            <a:off x="899592" y="470344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3109392" y="4366890"/>
            <a:ext cx="264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0">
                <a:effectLst/>
              </a:rPr>
              <a:t>416 байт для </a:t>
            </a:r>
            <a:r>
              <a:rPr lang="en-US" altLang="ru-RU" sz="1800" b="0">
                <a:effectLst/>
              </a:rPr>
              <a:t>1000Base-X</a:t>
            </a:r>
            <a:endParaRPr lang="ru-RU" altLang="ru-RU" sz="1800" b="0">
              <a:effectLst/>
            </a:endParaRPr>
          </a:p>
          <a:p>
            <a:r>
              <a:rPr lang="ru-RU" altLang="ru-RU" sz="1800" b="0">
                <a:effectLst/>
              </a:rPr>
              <a:t>520 байт для 1000</a:t>
            </a:r>
            <a:r>
              <a:rPr lang="en-US" altLang="ru-RU" sz="1800" b="0">
                <a:effectLst/>
              </a:rPr>
              <a:t>Base-T</a:t>
            </a:r>
            <a:r>
              <a:rPr lang="ru-RU" altLang="ru-RU" sz="1800" b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3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Пакетная передача кадров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Пакетная </a:t>
            </a:r>
            <a:r>
              <a:rPr lang="ru-RU" sz="2200" b="1" dirty="0"/>
              <a:t>передача кадров </a:t>
            </a:r>
            <a:r>
              <a:rPr lang="ru-RU" sz="2200" dirty="0" smtClean="0"/>
              <a:t>(пакетная перегруженность </a:t>
            </a:r>
            <a:r>
              <a:rPr lang="ru-RU" sz="2200" b="1" dirty="0" err="1" smtClean="0"/>
              <a:t>frame</a:t>
            </a:r>
            <a:r>
              <a:rPr lang="ru-RU" sz="2200" b="1" dirty="0" smtClean="0"/>
              <a:t> </a:t>
            </a:r>
            <a:r>
              <a:rPr lang="ru-RU" sz="2200" b="1" dirty="0" err="1"/>
              <a:t>bursting</a:t>
            </a:r>
            <a:r>
              <a:rPr lang="ru-RU" sz="2200" dirty="0"/>
              <a:t>). </a:t>
            </a:r>
          </a:p>
          <a:p>
            <a:r>
              <a:rPr lang="ru-RU" sz="2200" dirty="0"/>
              <a:t>Увеличение  допустимой длины сегмента, </a:t>
            </a:r>
          </a:p>
          <a:p>
            <a:pPr lvl="1"/>
            <a:r>
              <a:rPr lang="ru-RU" sz="2200" dirty="0" smtClean="0"/>
              <a:t>короткие </a:t>
            </a:r>
            <a:r>
              <a:rPr lang="ru-RU" sz="2200" dirty="0"/>
              <a:t>кадры накапливаются и передаются вместе. </a:t>
            </a:r>
            <a:endParaRPr lang="ru-RU" sz="2200" dirty="0" smtClean="0"/>
          </a:p>
          <a:p>
            <a:pPr lvl="1"/>
            <a:r>
              <a:rPr lang="ru-RU" sz="2200" dirty="0" smtClean="0"/>
              <a:t>Передающая </a:t>
            </a:r>
            <a:r>
              <a:rPr lang="ru-RU" sz="2200" dirty="0"/>
              <a:t>станция заполняет интервал между кадрами битами </a:t>
            </a:r>
            <a:r>
              <a:rPr lang="ru-RU" sz="2200" dirty="0" smtClean="0"/>
              <a:t>расширения,</a:t>
            </a:r>
            <a:endParaRPr lang="ru-RU" sz="2200" dirty="0" smtClean="0"/>
          </a:p>
          <a:p>
            <a:pPr lvl="2"/>
            <a:r>
              <a:rPr lang="ru-RU" sz="2000" dirty="0" smtClean="0"/>
              <a:t>другие </a:t>
            </a:r>
            <a:r>
              <a:rPr lang="ru-RU" sz="2000" dirty="0"/>
              <a:t>станции будут воздерживаться от передачи, пока она не освободит линию.</a:t>
            </a:r>
          </a:p>
          <a:p>
            <a:pPr lvl="1"/>
            <a:r>
              <a:rPr lang="ru-RU" sz="2200" dirty="0" smtClean="0"/>
              <a:t>Длина пакета кадров до 65536 </a:t>
            </a:r>
            <a:r>
              <a:rPr lang="ru-RU" sz="2200" dirty="0"/>
              <a:t>бит </a:t>
            </a:r>
            <a:r>
              <a:rPr lang="ru-RU" sz="2200" dirty="0" smtClean="0"/>
              <a:t>(8192 байт).</a:t>
            </a:r>
          </a:p>
          <a:p>
            <a:pPr lvl="2"/>
            <a:r>
              <a:rPr lang="ru-RU" sz="2000" dirty="0" smtClean="0"/>
              <a:t>Длина включает полные пакеты от преамбулы до </a:t>
            </a:r>
            <a:r>
              <a:rPr lang="en-US" sz="2000" dirty="0" smtClean="0"/>
              <a:t>CRC</a:t>
            </a:r>
            <a:endParaRPr lang="ru-RU" sz="2000" dirty="0" smtClean="0"/>
          </a:p>
          <a:p>
            <a:r>
              <a:rPr lang="ru-RU" sz="2200" dirty="0" smtClean="0"/>
              <a:t> </a:t>
            </a:r>
            <a:r>
              <a:rPr lang="ru-RU" sz="2200" dirty="0"/>
              <a:t>Если полная длина пакета оказывается менее 512 байт, то, производится аппаратное заполнение фиктивными данными. </a:t>
            </a:r>
            <a:endParaRPr lang="ru-RU" sz="2200" dirty="0" smtClean="0"/>
          </a:p>
          <a:p>
            <a:r>
              <a:rPr lang="ru-RU" sz="2100" dirty="0" smtClean="0"/>
              <a:t>Режим актуален для полудуплексной работы</a:t>
            </a:r>
          </a:p>
          <a:p>
            <a:pPr lvl="1"/>
            <a:r>
              <a:rPr lang="ru-RU" sz="2100" dirty="0" smtClean="0"/>
              <a:t>Так как в полнодуплексном режиме </a:t>
            </a:r>
            <a:r>
              <a:rPr lang="en-US" sz="2100" dirty="0" smtClean="0"/>
              <a:t>CSMA/CD </a:t>
            </a:r>
            <a:r>
              <a:rPr lang="ru-RU" sz="2100" dirty="0" smtClean="0"/>
              <a:t>не нужен.</a:t>
            </a:r>
          </a:p>
          <a:p>
            <a:endParaRPr lang="ru-RU" sz="2200" dirty="0"/>
          </a:p>
          <a:p>
            <a:pPr lvl="1"/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8893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err="1"/>
              <a:t>Джамбо</a:t>
            </a:r>
            <a:r>
              <a:rPr lang="ru-RU" sz="3600" b="1" dirty="0"/>
              <a:t>-пакеты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сетях </a:t>
            </a:r>
            <a:r>
              <a:rPr lang="ru-RU" sz="2400" dirty="0" err="1"/>
              <a:t>Gigabit</a:t>
            </a:r>
            <a:r>
              <a:rPr lang="ru-RU" sz="2400" dirty="0"/>
              <a:t> </a:t>
            </a:r>
            <a:r>
              <a:rPr lang="en-US" sz="2400" dirty="0" smtClean="0"/>
              <a:t>Ethernet </a:t>
            </a:r>
            <a:r>
              <a:rPr lang="ru-RU" sz="2400" dirty="0" smtClean="0"/>
              <a:t>допустимы </a:t>
            </a:r>
            <a:r>
              <a:rPr lang="ru-RU" sz="2400" b="1" dirty="0" err="1" smtClean="0"/>
              <a:t>Джамбо</a:t>
            </a:r>
            <a:r>
              <a:rPr lang="ru-RU" sz="2400" b="1" dirty="0" smtClean="0"/>
              <a:t>-пакеты </a:t>
            </a:r>
            <a:r>
              <a:rPr lang="ru-RU" sz="2400" dirty="0"/>
              <a:t>( </a:t>
            </a:r>
            <a:r>
              <a:rPr lang="ru-RU" sz="2400" b="1" dirty="0" err="1"/>
              <a:t>Jumbo</a:t>
            </a:r>
            <a:r>
              <a:rPr lang="ru-RU" sz="2400" b="1" dirty="0"/>
              <a:t> </a:t>
            </a:r>
            <a:r>
              <a:rPr lang="ru-RU" sz="2400" b="1" dirty="0" err="1"/>
              <a:t>frames</a:t>
            </a:r>
            <a:r>
              <a:rPr lang="ru-RU" sz="2400" dirty="0"/>
              <a:t>) допускают кадры длиной более 1500 байт, обычно до 9 Кбайт</a:t>
            </a:r>
            <a:r>
              <a:rPr lang="ru-RU" sz="2400" dirty="0" smtClean="0"/>
              <a:t>.</a:t>
            </a:r>
          </a:p>
          <a:p>
            <a:pPr lvl="1"/>
            <a:r>
              <a:rPr lang="ru-RU" sz="2000" dirty="0" smtClean="0"/>
              <a:t>Не везде используются</a:t>
            </a:r>
          </a:p>
          <a:p>
            <a:pPr lvl="1"/>
            <a:r>
              <a:rPr lang="ru-RU" sz="2000" dirty="0" smtClean="0"/>
              <a:t>Не являются стандартом </a:t>
            </a:r>
            <a:r>
              <a:rPr lang="en-US" sz="2000" dirty="0" smtClean="0"/>
              <a:t>IEEE 802.3</a:t>
            </a:r>
          </a:p>
          <a:p>
            <a:pPr lvl="1"/>
            <a:r>
              <a:rPr lang="ru-RU" sz="2000" dirty="0" smtClean="0"/>
              <a:t>Определяются на уровне сетевой карты (сетевой уровень должен позволять работать с кадрами до 9000 байт</a:t>
            </a:r>
            <a:r>
              <a:rPr lang="ru-RU" sz="2000" dirty="0" smtClean="0"/>
              <a:t>).</a:t>
            </a:r>
          </a:p>
          <a:p>
            <a:pPr lvl="2"/>
            <a:r>
              <a:rPr lang="ru-RU" sz="2000" dirty="0" smtClean="0"/>
              <a:t>Смысл технологии в том, что необязательно дополнять каждый пакет, просто передаются объединённые пакеты, которые определяются от заголовка до </a:t>
            </a:r>
            <a:r>
              <a:rPr lang="en-US" sz="2000" dirty="0" smtClean="0"/>
              <a:t>CRC</a:t>
            </a:r>
            <a:r>
              <a:rPr lang="ru-RU" sz="2000" dirty="0" smtClean="0"/>
              <a:t>, так чтобы общая длина была 9000 байт.</a:t>
            </a:r>
            <a:endParaRPr lang="ru-RU" sz="2000" dirty="0"/>
          </a:p>
          <a:p>
            <a:endParaRPr lang="ru-RU" sz="2200" dirty="0"/>
          </a:p>
          <a:p>
            <a:pPr lvl="1"/>
            <a:endParaRPr lang="ru-RU" sz="22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6" y="4869160"/>
            <a:ext cx="4037561" cy="181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28" y="4785010"/>
            <a:ext cx="4254688" cy="189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1124744"/>
            <a:ext cx="4619625" cy="4038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Архитектура стандарта </a:t>
            </a:r>
            <a:r>
              <a:rPr lang="en-US" sz="3600" b="1" dirty="0" err="1" smtClean="0"/>
              <a:t>GbE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15938"/>
            <a:ext cx="4968552" cy="5544616"/>
          </a:xfrm>
        </p:spPr>
        <p:txBody>
          <a:bodyPr>
            <a:normAutofit/>
          </a:bodyPr>
          <a:lstStyle/>
          <a:p>
            <a:pPr marL="742950" lvl="2" indent="-342900"/>
            <a:r>
              <a:rPr lang="ru-RU" sz="2000" dirty="0" smtClean="0"/>
              <a:t>Логическое </a:t>
            </a:r>
            <a:r>
              <a:rPr lang="ru-RU" sz="2000" dirty="0"/>
              <a:t>кодирование 8B/10B</a:t>
            </a:r>
          </a:p>
          <a:p>
            <a:pPr marL="742950" lvl="2" indent="-342900"/>
            <a:r>
              <a:rPr lang="ru-RU" sz="2000" dirty="0"/>
              <a:t>Линейное кодирование </a:t>
            </a:r>
            <a:r>
              <a:rPr lang="en-US" sz="2000" dirty="0" smtClean="0"/>
              <a:t>NRZI  </a:t>
            </a:r>
            <a:endParaRPr lang="ru-RU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Функция кодирования - </a:t>
            </a:r>
            <a:r>
              <a:rPr lang="en-US" sz="2200" dirty="0" smtClean="0"/>
              <a:t>PCS</a:t>
            </a:r>
            <a:endParaRPr lang="ru-RU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err="1" smtClean="0"/>
              <a:t>среданезависимый</a:t>
            </a:r>
            <a:r>
              <a:rPr lang="ru-RU" sz="2200" dirty="0" smtClean="0"/>
              <a:t> интерфейс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GMII.</a:t>
            </a:r>
            <a:endParaRPr lang="en-US" sz="2200" dirty="0" smtClean="0"/>
          </a:p>
          <a:p>
            <a:pPr marL="742950" lvl="2" indent="-342900"/>
            <a:r>
              <a:rPr lang="ru-RU" sz="2000" dirty="0" smtClean="0"/>
              <a:t>Расширенный интерфейс </a:t>
            </a:r>
            <a:r>
              <a:rPr lang="en-US" sz="2000" dirty="0" smtClean="0"/>
              <a:t>MII</a:t>
            </a:r>
            <a:endParaRPr lang="ru-RU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ru-RU" sz="2200" dirty="0" smtClean="0"/>
          </a:p>
        </p:txBody>
      </p:sp>
      <p:pic>
        <p:nvPicPr>
          <p:cNvPr id="6" name="Picture 2" descr="Physiscal Interfaces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4472100" cy="1853984"/>
          </a:xfrm>
          <a:prstGeom prst="rect">
            <a:avLst/>
          </a:prstGeom>
          <a:noFill/>
          <a:ln w="12700">
            <a:solidFill>
              <a:srgbClr val="548DD4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2008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696" y="744254"/>
            <a:ext cx="8640960" cy="55446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Скорости до 100 </a:t>
            </a:r>
            <a:r>
              <a:rPr lang="ru-RU" sz="2000" dirty="0" err="1" smtClean="0"/>
              <a:t>МБит</a:t>
            </a:r>
            <a:r>
              <a:rPr lang="en-US" sz="2000" dirty="0"/>
              <a:t>.</a:t>
            </a:r>
            <a:endParaRPr lang="ru-RU" sz="2000" dirty="0" smtClean="0"/>
          </a:p>
          <a:p>
            <a:r>
              <a:rPr lang="ru-RU" sz="2000" dirty="0" smtClean="0"/>
              <a:t>Использование 4 витых </a:t>
            </a:r>
          </a:p>
          <a:p>
            <a:r>
              <a:rPr lang="ru-RU" sz="2000" dirty="0" smtClean="0"/>
              <a:t>Запрещение конфигураций без коммутатора или </a:t>
            </a:r>
            <a:r>
              <a:rPr lang="ru-RU" sz="2000" dirty="0" err="1" smtClean="0"/>
              <a:t>хаба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Введено двойное кодирование</a:t>
            </a:r>
          </a:p>
          <a:p>
            <a:pPr lvl="1"/>
            <a:r>
              <a:rPr lang="ru-RU" sz="1800" dirty="0" smtClean="0"/>
              <a:t>Логическое кодирование</a:t>
            </a:r>
            <a:r>
              <a:rPr lang="en-US" sz="1800" dirty="0" smtClean="0"/>
              <a:t> </a:t>
            </a:r>
            <a:r>
              <a:rPr lang="ru-RU" sz="1800" dirty="0"/>
              <a:t>- зависит от стандарта </a:t>
            </a:r>
            <a:endParaRPr lang="en-US" sz="1800" dirty="0" smtClean="0"/>
          </a:p>
          <a:p>
            <a:pPr lvl="2"/>
            <a:r>
              <a:rPr lang="en-US" sz="1800" dirty="0"/>
              <a:t>4B/5B</a:t>
            </a:r>
            <a:r>
              <a:rPr lang="ru-RU" sz="1800" dirty="0"/>
              <a:t> для </a:t>
            </a:r>
            <a:r>
              <a:rPr lang="en-US" sz="1800" dirty="0" err="1"/>
              <a:t>Fx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 err="1"/>
              <a:t>Tx</a:t>
            </a:r>
            <a:r>
              <a:rPr lang="en-US" sz="1800" dirty="0"/>
              <a:t>,  </a:t>
            </a:r>
            <a:r>
              <a:rPr lang="en-US" sz="1800" dirty="0" smtClean="0"/>
              <a:t>8B/6T </a:t>
            </a:r>
            <a:r>
              <a:rPr lang="ru-RU" sz="1800" dirty="0"/>
              <a:t>для</a:t>
            </a:r>
            <a:r>
              <a:rPr lang="en-US" sz="1800" dirty="0"/>
              <a:t> </a:t>
            </a:r>
            <a:r>
              <a:rPr lang="ru-RU" sz="1800" dirty="0"/>
              <a:t>100Base-T4 </a:t>
            </a:r>
            <a:endParaRPr lang="en-US" sz="1800" dirty="0"/>
          </a:p>
          <a:p>
            <a:pPr lvl="1"/>
            <a:r>
              <a:rPr lang="ru-RU" sz="1800" dirty="0"/>
              <a:t>Линейное кодирование (физическое)  - зависит </a:t>
            </a:r>
            <a:r>
              <a:rPr lang="ru-RU" sz="1800" dirty="0" smtClean="0"/>
              <a:t>от стандарта </a:t>
            </a:r>
            <a:endParaRPr lang="en-US" sz="1800" dirty="0" smtClean="0"/>
          </a:p>
          <a:p>
            <a:pPr lvl="2"/>
            <a:r>
              <a:rPr lang="en-US" sz="1800" dirty="0" smtClean="0"/>
              <a:t>NRZI </a:t>
            </a:r>
            <a:r>
              <a:rPr lang="ru-RU" sz="1800" dirty="0" smtClean="0"/>
              <a:t>для </a:t>
            </a:r>
            <a:r>
              <a:rPr lang="en-US" sz="1800" dirty="0" smtClean="0"/>
              <a:t>FX, MLT3 </a:t>
            </a:r>
            <a:r>
              <a:rPr lang="ru-RU" sz="1800" dirty="0" smtClean="0"/>
              <a:t>для </a:t>
            </a:r>
            <a:r>
              <a:rPr lang="en-US" sz="1800" dirty="0" smtClean="0"/>
              <a:t>T4 </a:t>
            </a:r>
            <a:r>
              <a:rPr lang="ru-RU" sz="1800" dirty="0" smtClean="0"/>
              <a:t>и </a:t>
            </a:r>
            <a:r>
              <a:rPr lang="en-US" sz="1800" dirty="0" smtClean="0"/>
              <a:t>TX</a:t>
            </a:r>
          </a:p>
          <a:p>
            <a:pPr lvl="2"/>
            <a:endParaRPr lang="en-US" sz="1800" dirty="0" smtClean="0"/>
          </a:p>
          <a:p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0355"/>
              </p:ext>
            </p:extLst>
          </p:nvPr>
        </p:nvGraphicFramePr>
        <p:xfrm>
          <a:off x="316388" y="3717032"/>
          <a:ext cx="8370413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Наиболее распространённые</a:t>
                      </a:r>
                      <a:r>
                        <a:rPr lang="ru-RU" baseline="0" dirty="0" smtClean="0"/>
                        <a:t> виды </a:t>
                      </a:r>
                      <a:r>
                        <a:rPr lang="en-US" baseline="0" dirty="0" smtClean="0"/>
                        <a:t>Fast </a:t>
                      </a:r>
                      <a:r>
                        <a:rPr lang="en-US" baseline="0" dirty="0" smtClean="0"/>
                        <a:t>Ethernet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кабеля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Особенности.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100Base-T4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Витая пара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Использование не экранированной витой пары категории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100Base-TX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Витая пара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Полный дуплекс при 100 Мбит/с (витая пара 5 категории)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100Base-FX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Оптоволокно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Полный дуплекс при 100 Мбит/с; большая длина сегмента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2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Архитектура стандарта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GbE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676" y="764704"/>
            <a:ext cx="8640960" cy="55446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200" spc="-70" dirty="0"/>
              <a:t>GMII</a:t>
            </a:r>
            <a:r>
              <a:rPr lang="ru-RU" sz="2200" spc="-70" dirty="0"/>
              <a:t> интерфейс. </a:t>
            </a:r>
            <a:r>
              <a:rPr lang="ru-RU" sz="2200" spc="-70" dirty="0" smtClean="0"/>
              <a:t>- Независимый </a:t>
            </a:r>
            <a:r>
              <a:rPr lang="ru-RU" sz="2200" spc="-70" dirty="0"/>
              <a:t>от среды интерфейс (</a:t>
            </a:r>
            <a:r>
              <a:rPr lang="en-US" sz="2200" spc="-70" dirty="0"/>
              <a:t>gigabit media independent interface</a:t>
            </a:r>
            <a:r>
              <a:rPr lang="ru-RU" sz="2200" spc="-70" dirty="0"/>
              <a:t>) </a:t>
            </a:r>
            <a:r>
              <a:rPr lang="ru-RU" sz="2200" spc="-70" dirty="0" smtClean="0"/>
              <a:t> - расширение </a:t>
            </a:r>
            <a:r>
              <a:rPr lang="en-US" sz="2200" spc="-70" dirty="0" smtClean="0"/>
              <a:t>MII</a:t>
            </a:r>
            <a:endParaRPr lang="ru-RU" sz="2200" spc="-70" dirty="0"/>
          </a:p>
          <a:p>
            <a:pPr lvl="1">
              <a:defRPr/>
            </a:pPr>
            <a:r>
              <a:rPr lang="ru-RU" sz="2000" spc="-70" dirty="0"/>
              <a:t>обеспечивает взаимодействие между уровнем </a:t>
            </a:r>
            <a:r>
              <a:rPr lang="en-US" sz="2000" spc="-70" dirty="0"/>
              <a:t>MAC</a:t>
            </a:r>
            <a:r>
              <a:rPr lang="ru-RU" sz="2000" spc="-70" dirty="0"/>
              <a:t> и физическим уровнем. </a:t>
            </a:r>
          </a:p>
          <a:p>
            <a:pPr>
              <a:defRPr/>
            </a:pPr>
            <a:r>
              <a:rPr lang="ru-RU" sz="2200" spc="-70" dirty="0"/>
              <a:t>отдельные 8 битные шины для  приемника и </a:t>
            </a:r>
            <a:r>
              <a:rPr lang="ru-RU" sz="2200" spc="-70" dirty="0" smtClean="0"/>
              <a:t>передатчика (</a:t>
            </a:r>
            <a:r>
              <a:rPr lang="en-US" sz="2200" spc="-70" dirty="0" smtClean="0"/>
              <a:t>Rx </a:t>
            </a:r>
            <a:r>
              <a:rPr lang="ru-RU" sz="2200" spc="-70" dirty="0" smtClean="0"/>
              <a:t>и </a:t>
            </a:r>
            <a:r>
              <a:rPr lang="en-US" sz="2200" spc="-70" dirty="0" err="1" smtClean="0"/>
              <a:t>Tx</a:t>
            </a:r>
            <a:r>
              <a:rPr lang="en-US" sz="2200" spc="-70" dirty="0" smtClean="0"/>
              <a:t>)</a:t>
            </a:r>
            <a:endParaRPr lang="ru-RU" sz="2200" spc="-70" dirty="0"/>
          </a:p>
          <a:p>
            <a:pPr lvl="1">
              <a:defRPr/>
            </a:pPr>
            <a:r>
              <a:rPr lang="ru-RU" sz="1800" spc="-70" dirty="0"/>
              <a:t>может поддерживать как полудуплексный, так и дуплексный режимы. </a:t>
            </a:r>
            <a:endParaRPr lang="en-US" sz="1800" spc="-70" dirty="0" smtClean="0"/>
          </a:p>
          <a:p>
            <a:pPr>
              <a:defRPr/>
            </a:pPr>
            <a:r>
              <a:rPr lang="ru-RU" sz="2200" spc="-70" dirty="0" smtClean="0"/>
              <a:t>Расширенная шина управления</a:t>
            </a:r>
            <a:endParaRPr lang="ru-RU" sz="2200" spc="-70" dirty="0"/>
          </a:p>
          <a:p>
            <a:pPr lvl="1">
              <a:defRPr/>
            </a:pPr>
            <a:r>
              <a:rPr lang="ru-RU" sz="2000" spc="-70" dirty="0" smtClean="0"/>
              <a:t>синхронизации </a:t>
            </a:r>
            <a:r>
              <a:rPr lang="ru-RU" sz="2000" spc="-70" dirty="0"/>
              <a:t>(</a:t>
            </a:r>
            <a:r>
              <a:rPr lang="en-US" sz="2000" spc="-70" dirty="0"/>
              <a:t>clock </a:t>
            </a:r>
            <a:r>
              <a:rPr lang="en-US" sz="2000" spc="-70" dirty="0" smtClean="0"/>
              <a:t>signal </a:t>
            </a:r>
            <a:r>
              <a:rPr lang="en-US" sz="2000" spc="-70" dirty="0" err="1" smtClean="0"/>
              <a:t>Tx</a:t>
            </a:r>
            <a:r>
              <a:rPr lang="en-US" sz="2000" spc="-70" dirty="0" smtClean="0"/>
              <a:t> </a:t>
            </a:r>
            <a:r>
              <a:rPr lang="ru-RU" sz="2000" spc="-70" dirty="0" smtClean="0"/>
              <a:t>и </a:t>
            </a:r>
            <a:r>
              <a:rPr lang="en-US" sz="2000" spc="-70" dirty="0" smtClean="0"/>
              <a:t>Rx</a:t>
            </a:r>
            <a:r>
              <a:rPr lang="ru-RU" sz="2000" spc="-70" dirty="0" smtClean="0"/>
              <a:t>), </a:t>
            </a:r>
            <a:endParaRPr lang="ru-RU" sz="2000" spc="-70" dirty="0"/>
          </a:p>
          <a:p>
            <a:pPr lvl="1">
              <a:defRPr/>
            </a:pPr>
            <a:r>
              <a:rPr lang="ru-RU" sz="2000" spc="-70" dirty="0"/>
              <a:t> два сигнала состояния линии </a:t>
            </a:r>
            <a:r>
              <a:rPr lang="ru-RU" sz="2000" spc="-70" dirty="0" smtClean="0"/>
              <a:t>– </a:t>
            </a:r>
            <a:endParaRPr lang="en-US" sz="2000" spc="-70" dirty="0" smtClean="0"/>
          </a:p>
          <a:p>
            <a:pPr lvl="1">
              <a:defRPr/>
            </a:pPr>
            <a:r>
              <a:rPr lang="ru-RU" sz="2000" spc="-70" dirty="0" smtClean="0"/>
              <a:t> </a:t>
            </a:r>
            <a:r>
              <a:rPr lang="ru-RU" sz="2000" spc="-70" dirty="0"/>
              <a:t>наличие сигнала на </a:t>
            </a:r>
            <a:r>
              <a:rPr lang="ru-RU" sz="2000" spc="-70" dirty="0" smtClean="0"/>
              <a:t>линии</a:t>
            </a:r>
            <a:r>
              <a:rPr lang="en-US" sz="2000" spc="-70" dirty="0" smtClean="0"/>
              <a:t> (</a:t>
            </a:r>
            <a:r>
              <a:rPr lang="en-US" sz="2000" spc="-70" dirty="0" err="1" smtClean="0"/>
              <a:t>En</a:t>
            </a:r>
            <a:r>
              <a:rPr lang="en-US" sz="2000" spc="-70" dirty="0" smtClean="0"/>
              <a:t>/</a:t>
            </a:r>
            <a:r>
              <a:rPr lang="en-US" sz="2000" spc="-70" dirty="0" err="1" smtClean="0"/>
              <a:t>Dv</a:t>
            </a:r>
            <a:r>
              <a:rPr lang="en-US" sz="2000" spc="-70" dirty="0" smtClean="0"/>
              <a:t>)</a:t>
            </a:r>
          </a:p>
          <a:p>
            <a:pPr lvl="1">
              <a:defRPr/>
            </a:pPr>
            <a:r>
              <a:rPr lang="ru-RU" sz="2000" spc="-70" dirty="0" smtClean="0"/>
              <a:t>об </a:t>
            </a:r>
            <a:r>
              <a:rPr lang="ru-RU" sz="2000" spc="-70" dirty="0"/>
              <a:t>отсутствии </a:t>
            </a:r>
            <a:r>
              <a:rPr lang="ru-RU" sz="2000" spc="-70" dirty="0" smtClean="0"/>
              <a:t>коллизий</a:t>
            </a:r>
            <a:r>
              <a:rPr lang="en-US" sz="2000" spc="-70" dirty="0" smtClean="0"/>
              <a:t> (</a:t>
            </a:r>
            <a:r>
              <a:rPr lang="en-US" sz="2000" spc="-70" dirty="0" err="1" smtClean="0"/>
              <a:t>Er</a:t>
            </a:r>
            <a:r>
              <a:rPr lang="en-US" sz="2000" spc="-70" dirty="0" smtClean="0"/>
              <a:t>)</a:t>
            </a:r>
            <a:r>
              <a:rPr lang="ru-RU" sz="2000" spc="-70" dirty="0" smtClean="0"/>
              <a:t> </a:t>
            </a:r>
            <a:endParaRPr lang="en-US" sz="2000" spc="-7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ru-RU" sz="2200" spc="-7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00201"/>
            <a:ext cx="3219450" cy="3667125"/>
          </a:xfrm>
          <a:prstGeom prst="rect">
            <a:avLst/>
          </a:prstGeom>
        </p:spPr>
      </p:pic>
      <p:pic>
        <p:nvPicPr>
          <p:cNvPr id="17410" name="Picture 2" descr="https://www.microsemi.com/images/VSC/big/vsc85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47482"/>
            <a:ext cx="4655803" cy="21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44490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 GMII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Архитектура стандарта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GbE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676" y="764704"/>
            <a:ext cx="8640960" cy="554461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ru-RU" sz="2200" spc="-70" dirty="0"/>
          </a:p>
        </p:txBody>
      </p:sp>
      <p:pic>
        <p:nvPicPr>
          <p:cNvPr id="17410" name="Picture 2" descr="https://www.microsemi.com/images/VSC/big/vsc85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08430"/>
            <a:ext cx="5975878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0756" y="37390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 GMII</a:t>
            </a:r>
            <a:endParaRPr lang="ru-RU" dirty="0"/>
          </a:p>
        </p:txBody>
      </p:sp>
      <p:pic>
        <p:nvPicPr>
          <p:cNvPr id="20482" name="Picture 2" descr="http://citforum.ru/nets/semenov/4/41/10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7028"/>
            <a:ext cx="6470761" cy="25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128284"/>
            <a:ext cx="2931418" cy="33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90" y="3645024"/>
            <a:ext cx="5154822" cy="31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Система </a:t>
            </a:r>
            <a:r>
              <a:rPr lang="ru-RU" sz="2800" b="1" dirty="0" smtClean="0"/>
              <a:t>кодирования </a:t>
            </a:r>
            <a:r>
              <a:rPr lang="en-US" sz="2800" b="1" dirty="0" smtClean="0"/>
              <a:t>8B/10B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r>
              <a:rPr lang="ru-RU" sz="2000" dirty="0"/>
              <a:t>система кодирования 8B/10B, </a:t>
            </a:r>
            <a:endParaRPr lang="en-US" sz="2000" dirty="0" smtClean="0"/>
          </a:p>
          <a:p>
            <a:pPr lvl="1"/>
            <a:r>
              <a:rPr lang="ru-RU" sz="2000" dirty="0" smtClean="0"/>
              <a:t>Используется 256 комбинаций из 1024</a:t>
            </a:r>
          </a:p>
          <a:p>
            <a:r>
              <a:rPr lang="ru-RU" sz="2000" dirty="0" smtClean="0"/>
              <a:t>Кодовые слов сбалансировано </a:t>
            </a:r>
          </a:p>
          <a:p>
            <a:pPr marL="457200" lvl="3" indent="12700" algn="just">
              <a:spcBef>
                <a:spcPts val="0"/>
              </a:spcBef>
              <a:defRPr/>
            </a:pPr>
            <a:r>
              <a:rPr lang="ru-RU" dirty="0"/>
              <a:t>позволяет избежать более 4 идентичных бит подряд, и ни в одном коде не должно быть более 6 нулей или 6 единиц. </a:t>
            </a:r>
            <a:endParaRPr lang="en-US" dirty="0" smtClean="0"/>
          </a:p>
          <a:p>
            <a:pPr marL="457200" lvl="3" indent="12700" algn="just">
              <a:spcBef>
                <a:spcPts val="0"/>
              </a:spcBef>
              <a:defRPr/>
            </a:pP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синхронизации</a:t>
            </a:r>
            <a:r>
              <a:rPr lang="ru-RU" dirty="0"/>
              <a:t>.</a:t>
            </a:r>
          </a:p>
          <a:p>
            <a:pPr marL="358775" lvl="2"/>
            <a:r>
              <a:rPr lang="ru-RU" sz="2000" dirty="0" smtClean="0"/>
              <a:t>Представляет </a:t>
            </a:r>
            <a:r>
              <a:rPr lang="ru-RU" sz="2000" dirty="0"/>
              <a:t>собой сумму </a:t>
            </a:r>
            <a:r>
              <a:rPr lang="en-US" sz="2000" dirty="0"/>
              <a:t>5B6B </a:t>
            </a:r>
            <a:r>
              <a:rPr lang="ru-RU" sz="2000" dirty="0"/>
              <a:t>и </a:t>
            </a:r>
            <a:r>
              <a:rPr lang="en-US" sz="2000" dirty="0"/>
              <a:t>3B4B</a:t>
            </a:r>
          </a:p>
          <a:p>
            <a:pPr marL="358775" lvl="2"/>
            <a:r>
              <a:rPr lang="ru-RU" sz="2000" dirty="0"/>
              <a:t>Используется 2 варианта кодирования</a:t>
            </a:r>
          </a:p>
          <a:p>
            <a:pPr marL="815975" lvl="4"/>
            <a:r>
              <a:rPr lang="en-US" sz="1800" dirty="0"/>
              <a:t>D7.0 = 1110001011 (Current RD-)</a:t>
            </a:r>
          </a:p>
          <a:p>
            <a:pPr marL="815975" lvl="4"/>
            <a:r>
              <a:rPr lang="en-US" sz="1800" dirty="0"/>
              <a:t>D7.0 = 0001110100 (Current RD</a:t>
            </a:r>
            <a:r>
              <a:rPr lang="en-US" sz="1800" dirty="0" smtClean="0"/>
              <a:t>+)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938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Система </a:t>
            </a:r>
            <a:r>
              <a:rPr lang="ru-RU" sz="2800" b="1" dirty="0" smtClean="0"/>
              <a:t>кодирования </a:t>
            </a:r>
            <a:r>
              <a:rPr lang="en-US" sz="2800" b="1" dirty="0" smtClean="0"/>
              <a:t>8B/10B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000" dirty="0" smtClean="0"/>
              <a:t>Код </a:t>
            </a:r>
            <a:r>
              <a:rPr lang="en-US" sz="2000" dirty="0" smtClean="0"/>
              <a:t>8B10B </a:t>
            </a:r>
            <a:r>
              <a:rPr lang="ru-RU" sz="2000" dirty="0" smtClean="0"/>
              <a:t>представляет собой сумму </a:t>
            </a:r>
            <a:r>
              <a:rPr lang="en-US" sz="2000" dirty="0" smtClean="0"/>
              <a:t>5B6B </a:t>
            </a:r>
            <a:r>
              <a:rPr lang="ru-RU" sz="2000" dirty="0" smtClean="0"/>
              <a:t>и </a:t>
            </a:r>
            <a:r>
              <a:rPr lang="en-US" sz="2000" dirty="0" smtClean="0"/>
              <a:t>3B4B</a:t>
            </a:r>
          </a:p>
          <a:p>
            <a:pPr lvl="2"/>
            <a:r>
              <a:rPr lang="ru-RU" sz="2000" dirty="0" smtClean="0"/>
              <a:t>Используется 2 варианта кодирования</a:t>
            </a:r>
          </a:p>
          <a:p>
            <a:pPr lvl="3"/>
            <a:r>
              <a:rPr lang="en-US" sz="1800" dirty="0"/>
              <a:t>D7.0 = 1110001011 </a:t>
            </a:r>
            <a:r>
              <a:rPr lang="en-US" sz="1800" dirty="0" smtClean="0"/>
              <a:t>(</a:t>
            </a:r>
            <a:r>
              <a:rPr lang="en-US" sz="1800" dirty="0"/>
              <a:t>Current RD-)</a:t>
            </a:r>
          </a:p>
          <a:p>
            <a:pPr lvl="3"/>
            <a:r>
              <a:rPr lang="en-US" sz="1800" dirty="0"/>
              <a:t>D7.0 = </a:t>
            </a:r>
            <a:r>
              <a:rPr lang="en-US" sz="1800" dirty="0" smtClean="0"/>
              <a:t>0001110100 (</a:t>
            </a:r>
            <a:r>
              <a:rPr lang="en-US" sz="1800" dirty="0"/>
              <a:t>Current RD</a:t>
            </a:r>
            <a:r>
              <a:rPr lang="en-US" sz="1800" dirty="0" smtClean="0"/>
              <a:t>+)</a:t>
            </a:r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  <a:p>
            <a:pPr lvl="3"/>
            <a:r>
              <a:rPr lang="ru-RU" sz="1800" dirty="0" smtClean="0"/>
              <a:t>Использование специальных символов разделителей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4865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915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4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Система </a:t>
            </a:r>
            <a:r>
              <a:rPr lang="ru-RU" sz="2800" b="1" dirty="0" smtClean="0"/>
              <a:t>кодирования </a:t>
            </a:r>
            <a:r>
              <a:rPr lang="en-US" sz="2800" b="1" dirty="0" smtClean="0"/>
              <a:t>8B/10B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000" dirty="0" smtClean="0"/>
              <a:t>Код </a:t>
            </a:r>
            <a:r>
              <a:rPr lang="en-US" sz="2000" dirty="0" smtClean="0"/>
              <a:t>8B10B </a:t>
            </a:r>
            <a:r>
              <a:rPr lang="ru-RU" sz="2000" dirty="0" smtClean="0"/>
              <a:t>представляет собой сумму </a:t>
            </a:r>
            <a:r>
              <a:rPr lang="en-US" sz="2000" dirty="0" smtClean="0"/>
              <a:t>5B6B </a:t>
            </a:r>
            <a:r>
              <a:rPr lang="ru-RU" sz="2000" dirty="0" smtClean="0"/>
              <a:t>и </a:t>
            </a:r>
            <a:r>
              <a:rPr lang="en-US" sz="2000" dirty="0" smtClean="0"/>
              <a:t>3B4B</a:t>
            </a:r>
          </a:p>
          <a:p>
            <a:pPr lvl="2"/>
            <a:r>
              <a:rPr lang="ru-RU" sz="2000" dirty="0" smtClean="0"/>
              <a:t>Используется 2 варианта кодирования</a:t>
            </a:r>
          </a:p>
          <a:p>
            <a:pPr lvl="3"/>
            <a:r>
              <a:rPr lang="en-US" sz="1800" dirty="0"/>
              <a:t>D7.0 = 1110001011 </a:t>
            </a:r>
            <a:r>
              <a:rPr lang="en-US" sz="1800" dirty="0" smtClean="0"/>
              <a:t>(</a:t>
            </a:r>
            <a:r>
              <a:rPr lang="en-US" sz="1800" dirty="0"/>
              <a:t>Current RD-)</a:t>
            </a:r>
          </a:p>
          <a:p>
            <a:pPr lvl="3"/>
            <a:r>
              <a:rPr lang="en-US" sz="1800" dirty="0"/>
              <a:t>D7.0 = </a:t>
            </a:r>
            <a:r>
              <a:rPr lang="en-US" sz="1800" dirty="0" smtClean="0"/>
              <a:t>0001110100 (</a:t>
            </a:r>
            <a:r>
              <a:rPr lang="en-US" sz="1800" dirty="0"/>
              <a:t>Current RD</a:t>
            </a:r>
            <a:r>
              <a:rPr lang="en-US" sz="1800" dirty="0" smtClean="0"/>
              <a:t>+)</a:t>
            </a:r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153926" cy="344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1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PAM5 </a:t>
            </a:r>
            <a:r>
              <a:rPr lang="ru-RU" sz="2800" b="1" dirty="0" smtClean="0"/>
              <a:t>кодирование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752528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Сигнал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имеет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5 уровней  {–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2, –1, 0, +1, +2}.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Четыре уровня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{–2, –1,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1, +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2} кодировани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е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информации </a:t>
            </a:r>
            <a:r>
              <a:rPr lang="en-US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{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00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01, 10 и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}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Уровень 0 (</a:t>
            </a:r>
            <a:r>
              <a:rPr lang="ru-RU" altLang="ru-RU" sz="2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Forward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Error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Correction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FEC)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для коррекции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ошибок.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реализуется кодером </a:t>
            </a:r>
            <a:r>
              <a:rPr lang="ru-RU" altLang="ru-RU" sz="2000" dirty="0" err="1">
                <a:solidFill>
                  <a:srgbClr val="000000"/>
                </a:solidFill>
                <a:cs typeface="Times New Roman" pitchFamily="18" charset="0"/>
              </a:rPr>
              <a:t>Треллиса</a:t>
            </a: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 и декодером </a:t>
            </a:r>
            <a:r>
              <a:rPr lang="ru-RU" altLang="ru-RU" sz="2000" dirty="0" err="1">
                <a:solidFill>
                  <a:srgbClr val="000000"/>
                </a:solidFill>
                <a:cs typeface="Times New Roman" pitchFamily="18" charset="0"/>
              </a:rPr>
              <a:t>Витерби</a:t>
            </a: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ru-RU" altLang="ru-RU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cs typeface="Times New Roman" pitchFamily="18" charset="0"/>
              </a:rPr>
              <a:t>позволяет </a:t>
            </a: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увеличить помехоустойчивость приемника на 6 дБ.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Битовая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скорость в два раза больше </a:t>
            </a:r>
            <a:r>
              <a:rPr lang="ru-RU" altLang="ru-RU" sz="2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бодовой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в одном дискретном состоянии кодируется два бита,</a:t>
            </a:r>
            <a:endParaRPr lang="ru-RU" altLang="ru-RU" sz="2000" dirty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кабель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5-й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кат. частота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125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МГц (</a:t>
            </a:r>
            <a:r>
              <a:rPr lang="ru-RU" altLang="ru-RU" sz="2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Мбод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/с),  скорость 250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Мбит/с.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4 кабеля 1000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Мбит/с,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endParaRPr lang="ru-RU" sz="2000" dirty="0" smtClean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40814"/>
            <a:ext cx="18473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933056"/>
            <a:ext cx="63533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374839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</a:t>
            </a:r>
            <a:r>
              <a:rPr lang="en-US" dirty="0" smtClean="0"/>
              <a:t>PAM5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2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6555" y="274638"/>
            <a:ext cx="8450245" cy="562074"/>
          </a:xfrm>
        </p:spPr>
        <p:txBody>
          <a:bodyPr>
            <a:noAutofit/>
          </a:bodyPr>
          <a:lstStyle/>
          <a:p>
            <a:r>
              <a:rPr lang="ru-RU" sz="3000" b="1" dirty="0" smtClean="0"/>
              <a:t>Подключение </a:t>
            </a:r>
            <a:r>
              <a:rPr lang="ru-RU" sz="3000" b="1" dirty="0" smtClean="0"/>
              <a:t>1000</a:t>
            </a:r>
            <a:r>
              <a:rPr lang="en-US" sz="3000" b="1" dirty="0" smtClean="0"/>
              <a:t>Base T</a:t>
            </a:r>
            <a:endParaRPr lang="ru-RU" sz="3000" b="1" dirty="0"/>
          </a:p>
        </p:txBody>
      </p: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236555" y="1768475"/>
            <a:ext cx="8610600" cy="990600"/>
            <a:chOff x="144" y="1056"/>
            <a:chExt cx="5424" cy="624"/>
          </a:xfrm>
        </p:grpSpPr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TXD&lt;6</a:t>
              </a:r>
              <a:r>
                <a:rPr lang="ru-RU" altLang="ru-RU" sz="1600">
                  <a:effectLst/>
                </a:rPr>
                <a:t>:7</a:t>
              </a:r>
              <a:r>
                <a:rPr lang="en-US" altLang="ru-RU" sz="1600">
                  <a:effectLst/>
                </a:rPr>
                <a:t>&gt;</a:t>
              </a:r>
              <a:endParaRPr lang="ru-RU" altLang="ru-RU" sz="1600">
                <a:effectLst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Rectangle 52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Line 55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</a:t>
              </a:r>
              <a:r>
                <a:rPr lang="ru-RU" altLang="ru-RU" sz="1600">
                  <a:effectLst/>
                </a:rPr>
                <a:t>6</a:t>
              </a:r>
              <a:r>
                <a:rPr lang="en-US" altLang="ru-RU" sz="1600">
                  <a:effectLst/>
                </a:rPr>
                <a:t>:</a:t>
              </a:r>
              <a:r>
                <a:rPr lang="ru-RU" altLang="ru-RU" sz="1600">
                  <a:effectLst/>
                </a:rPr>
                <a:t>7</a:t>
              </a:r>
              <a:r>
                <a:rPr lang="en-US" altLang="ru-RU" sz="1600">
                  <a:effectLst/>
                </a:rPr>
                <a:t>&gt;</a:t>
              </a:r>
              <a:endParaRPr lang="ru-RU" altLang="ru-RU" sz="1600">
                <a:effectLst/>
              </a:endParaRPr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Line 61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Freeform 62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32" name="Freeform 64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65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</a:t>
              </a:r>
              <a:r>
                <a:rPr lang="ru-RU" altLang="ru-RU" sz="1600">
                  <a:effectLst/>
                </a:rPr>
                <a:t>6</a:t>
              </a:r>
              <a:r>
                <a:rPr lang="en-US" altLang="ru-RU" sz="1600">
                  <a:effectLst/>
                </a:rPr>
                <a:t>:</a:t>
              </a:r>
              <a:r>
                <a:rPr lang="ru-RU" altLang="ru-RU" sz="1600">
                  <a:effectLst/>
                </a:rPr>
                <a:t>7</a:t>
              </a:r>
              <a:r>
                <a:rPr lang="en-US" altLang="ru-RU" sz="1600">
                  <a:effectLst/>
                </a:rPr>
                <a:t>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Line 68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69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</a:t>
              </a:r>
              <a:r>
                <a:rPr lang="ru-RU" altLang="ru-RU" sz="1600">
                  <a:effectLst/>
                </a:rPr>
                <a:t>6</a:t>
              </a:r>
              <a:r>
                <a:rPr lang="en-US" altLang="ru-RU" sz="1600">
                  <a:effectLst/>
                </a:rPr>
                <a:t>:</a:t>
              </a:r>
              <a:r>
                <a:rPr lang="ru-RU" altLang="ru-RU" sz="1600">
                  <a:effectLst/>
                </a:rPr>
                <a:t>7</a:t>
              </a:r>
              <a:r>
                <a:rPr lang="en-US" altLang="ru-RU" sz="1600">
                  <a:effectLst/>
                </a:rPr>
                <a:t>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effectLst/>
                </a:rPr>
                <a:t>125 Mbaud</a:t>
              </a:r>
              <a:endParaRPr lang="ru-RU" altLang="ru-RU" sz="1600">
                <a:effectLst/>
              </a:endParaRPr>
            </a:p>
          </p:txBody>
        </p:sp>
      </p:grpSp>
      <p:grpSp>
        <p:nvGrpSpPr>
          <p:cNvPr id="39" name="Group 74"/>
          <p:cNvGrpSpPr>
            <a:grpSpLocks/>
          </p:cNvGrpSpPr>
          <p:nvPr/>
        </p:nvGrpSpPr>
        <p:grpSpPr bwMode="auto">
          <a:xfrm>
            <a:off x="236555" y="2911475"/>
            <a:ext cx="8610600" cy="990600"/>
            <a:chOff x="144" y="1056"/>
            <a:chExt cx="5424" cy="624"/>
          </a:xfrm>
        </p:grpSpPr>
        <p:sp>
          <p:nvSpPr>
            <p:cNvPr id="40" name="Rectangle 75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TXD&lt;4:5&gt;</a:t>
              </a:r>
              <a:endParaRPr lang="ru-RU" altLang="ru-RU" sz="1600">
                <a:effectLst/>
              </a:endParaRPr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Rectangle 80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6" name="Rectangle 81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47" name="Freeform 82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Rectangle 83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 dirty="0">
                  <a:effectLst/>
                </a:rPr>
                <a:t>R</a:t>
              </a:r>
              <a:endParaRPr lang="ru-RU" altLang="ru-RU" sz="1800" b="0" dirty="0">
                <a:effectLst/>
              </a:endParaRPr>
            </a:p>
          </p:txBody>
        </p:sp>
        <p:sp>
          <p:nvSpPr>
            <p:cNvPr id="49" name="Line 84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Line 85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" name="Line 86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Line 87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" name="Rectangle 88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RXD&lt;4:5&gt;</a:t>
              </a:r>
              <a:endParaRPr lang="ru-RU" altLang="ru-RU" sz="1600">
                <a:effectLst/>
              </a:endParaRPr>
            </a:p>
          </p:txBody>
        </p:sp>
        <p:sp>
          <p:nvSpPr>
            <p:cNvPr id="54" name="Line 89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" name="Line 90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Freeform 91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Rectangle 92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58" name="Freeform 93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Rectangle 94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60" name="Rectangle 95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TXD&lt;4:5&gt;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61" name="Line 96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2" name="Line 97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RXD&lt;4:5&gt;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64" name="Rectangle 99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 dirty="0">
                  <a:effectLst/>
                </a:rPr>
                <a:t>125 </a:t>
              </a:r>
              <a:r>
                <a:rPr lang="en-US" altLang="ru-RU" sz="1600" dirty="0" err="1">
                  <a:effectLst/>
                </a:rPr>
                <a:t>Mbaud</a:t>
              </a:r>
              <a:endParaRPr lang="ru-RU" altLang="ru-RU" sz="1600" dirty="0">
                <a:effectLst/>
              </a:endParaRPr>
            </a:p>
          </p:txBody>
        </p:sp>
      </p:grpSp>
      <p:grpSp>
        <p:nvGrpSpPr>
          <p:cNvPr id="65" name="Group 100"/>
          <p:cNvGrpSpPr>
            <a:grpSpLocks/>
          </p:cNvGrpSpPr>
          <p:nvPr/>
        </p:nvGrpSpPr>
        <p:grpSpPr bwMode="auto">
          <a:xfrm>
            <a:off x="236555" y="4054475"/>
            <a:ext cx="8610600" cy="990600"/>
            <a:chOff x="144" y="1056"/>
            <a:chExt cx="5424" cy="624"/>
          </a:xfrm>
        </p:grpSpPr>
        <p:sp>
          <p:nvSpPr>
            <p:cNvPr id="66" name="Rectangle 101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TXD&lt;2:3&gt;</a:t>
              </a:r>
              <a:endParaRPr lang="ru-RU" altLang="ru-RU" sz="1600">
                <a:effectLst/>
              </a:endParaRPr>
            </a:p>
          </p:txBody>
        </p:sp>
        <p:sp>
          <p:nvSpPr>
            <p:cNvPr id="67" name="Rectangle 102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" name="Freeform 103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Freeform 104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105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73" name="Freeform 108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75" name="Line 110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6" name="Line 111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7" name="Line 112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8" name="Line 113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" name="Rectangle 114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RXD&lt;2:3&gt;</a:t>
              </a:r>
              <a:endParaRPr lang="ru-RU" altLang="ru-RU" sz="1600">
                <a:effectLst/>
              </a:endParaRPr>
            </a:p>
          </p:txBody>
        </p:sp>
        <p:sp>
          <p:nvSpPr>
            <p:cNvPr id="80" name="Line 115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" name="Line 116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" name="Freeform 117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Rectangle 118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84" name="Freeform 119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Rectangle 120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86" name="Rectangle 121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TXD&lt;2:3&gt;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87" name="Line 122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" name="Line 123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" name="Rectangle 124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RXD&lt;2:3&gt;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90" name="Rectangle 125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effectLst/>
                </a:rPr>
                <a:t>125 Mbaud</a:t>
              </a:r>
              <a:endParaRPr lang="ru-RU" altLang="ru-RU" sz="1600">
                <a:effectLst/>
              </a:endParaRPr>
            </a:p>
          </p:txBody>
        </p:sp>
      </p:grpSp>
      <p:grpSp>
        <p:nvGrpSpPr>
          <p:cNvPr id="91" name="Group 126"/>
          <p:cNvGrpSpPr>
            <a:grpSpLocks/>
          </p:cNvGrpSpPr>
          <p:nvPr/>
        </p:nvGrpSpPr>
        <p:grpSpPr bwMode="auto">
          <a:xfrm>
            <a:off x="236555" y="5197475"/>
            <a:ext cx="8610600" cy="990600"/>
            <a:chOff x="144" y="1056"/>
            <a:chExt cx="5424" cy="624"/>
          </a:xfrm>
        </p:grpSpPr>
        <p:sp>
          <p:nvSpPr>
            <p:cNvPr id="92" name="Rectangle 127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TXD&lt;0:1&gt;</a:t>
              </a:r>
              <a:endParaRPr lang="ru-RU" altLang="ru-RU" sz="1600">
                <a:effectLst/>
              </a:endParaRPr>
            </a:p>
          </p:txBody>
        </p:sp>
        <p:sp>
          <p:nvSpPr>
            <p:cNvPr id="93" name="Rectangle 128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" name="Freeform 129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130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131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Rectangle 132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" name="Rectangle 133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99" name="Freeform 134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Rectangle 135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101" name="Line 136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" name="Line 137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" name="Line 138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" name="Line 139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" name="Rectangle 140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RXD&lt;0:1&gt;</a:t>
              </a:r>
              <a:endParaRPr lang="ru-RU" altLang="ru-RU" sz="1600">
                <a:effectLst/>
              </a:endParaRPr>
            </a:p>
          </p:txBody>
        </p:sp>
        <p:sp>
          <p:nvSpPr>
            <p:cNvPr id="106" name="Line 141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" name="Line 142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" name="Freeform 143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Rectangle 144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110" name="Freeform 145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Rectangle 146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112" name="Rectangle 147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TXD&lt;0:1&gt;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113" name="Line 148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" name="Line 149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" name="Rectangle 150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RXD&lt;0:1&gt;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116" name="Rectangle 151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effectLst/>
                </a:rPr>
                <a:t>125 Mbaud</a:t>
              </a:r>
              <a:endParaRPr lang="ru-RU" altLang="ru-RU" sz="1600">
                <a:effectLst/>
              </a:endParaRPr>
            </a:p>
          </p:txBody>
        </p:sp>
      </p:grpSp>
      <p:sp>
        <p:nvSpPr>
          <p:cNvPr id="117" name="Rectangle 152"/>
          <p:cNvSpPr>
            <a:spLocks noChangeArrowheads="1"/>
          </p:cNvSpPr>
          <p:nvPr/>
        </p:nvSpPr>
        <p:spPr bwMode="auto">
          <a:xfrm>
            <a:off x="3436955" y="6111875"/>
            <a:ext cx="658813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PMA</a:t>
            </a:r>
            <a:endParaRPr lang="ru-RU" altLang="ru-RU" sz="1600">
              <a:effectLst/>
            </a:endParaRPr>
          </a:p>
        </p:txBody>
      </p:sp>
      <p:sp>
        <p:nvSpPr>
          <p:cNvPr id="118" name="Rectangle 153"/>
          <p:cNvSpPr>
            <a:spLocks noChangeArrowheads="1"/>
          </p:cNvSpPr>
          <p:nvPr/>
        </p:nvSpPr>
        <p:spPr bwMode="auto">
          <a:xfrm>
            <a:off x="1492268" y="6111875"/>
            <a:ext cx="579437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PCS</a:t>
            </a:r>
            <a:endParaRPr lang="ru-RU" altLang="ru-RU" sz="1600">
              <a:effectLst/>
            </a:endParaRPr>
          </a:p>
        </p:txBody>
      </p:sp>
      <p:sp>
        <p:nvSpPr>
          <p:cNvPr id="119" name="Rectangle 154"/>
          <p:cNvSpPr>
            <a:spLocks noChangeArrowheads="1"/>
          </p:cNvSpPr>
          <p:nvPr/>
        </p:nvSpPr>
        <p:spPr bwMode="auto">
          <a:xfrm>
            <a:off x="4987943" y="6111875"/>
            <a:ext cx="658812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PMA</a:t>
            </a:r>
            <a:endParaRPr lang="ru-RU" altLang="ru-RU" sz="1600">
              <a:effectLst/>
            </a:endParaRPr>
          </a:p>
        </p:txBody>
      </p:sp>
      <p:sp>
        <p:nvSpPr>
          <p:cNvPr id="120" name="Rectangle 156"/>
          <p:cNvSpPr>
            <a:spLocks noChangeArrowheads="1"/>
          </p:cNvSpPr>
          <p:nvPr/>
        </p:nvSpPr>
        <p:spPr bwMode="auto">
          <a:xfrm>
            <a:off x="7018355" y="6111875"/>
            <a:ext cx="579438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PCS</a:t>
            </a:r>
            <a:endParaRPr lang="ru-RU" altLang="ru-RU" sz="1600">
              <a:effectLst/>
            </a:endParaRPr>
          </a:p>
        </p:txBody>
      </p:sp>
      <p:sp>
        <p:nvSpPr>
          <p:cNvPr id="122" name="Rectangle 158"/>
          <p:cNvSpPr>
            <a:spLocks noChangeArrowheads="1"/>
          </p:cNvSpPr>
          <p:nvPr/>
        </p:nvSpPr>
        <p:spPr bwMode="auto">
          <a:xfrm>
            <a:off x="4046555" y="6035675"/>
            <a:ext cx="954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b="0" dirty="0">
                <a:effectLst/>
              </a:rPr>
              <a:t>4 </a:t>
            </a:r>
            <a:r>
              <a:rPr lang="ru-RU" altLang="ru-RU" sz="1800" b="0" dirty="0">
                <a:effectLst/>
              </a:rPr>
              <a:t>витых</a:t>
            </a:r>
          </a:p>
          <a:p>
            <a:pPr algn="ctr"/>
            <a:r>
              <a:rPr lang="ru-RU" altLang="ru-RU" sz="1800" b="0" dirty="0">
                <a:effectLst/>
              </a:rPr>
              <a:t>пары</a:t>
            </a:r>
          </a:p>
        </p:txBody>
      </p:sp>
      <p:sp>
        <p:nvSpPr>
          <p:cNvPr id="123" name="Rectangle 159"/>
          <p:cNvSpPr>
            <a:spLocks noChangeArrowheads="1"/>
          </p:cNvSpPr>
          <p:nvPr/>
        </p:nvSpPr>
        <p:spPr bwMode="auto">
          <a:xfrm>
            <a:off x="1258111" y="1154113"/>
            <a:ext cx="3138487" cy="3857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b="0" dirty="0">
                <a:effectLst/>
              </a:rPr>
              <a:t>PAM-5 </a:t>
            </a:r>
            <a:r>
              <a:rPr lang="ru-RU" altLang="ru-RU" sz="1800" b="0" dirty="0">
                <a:effectLst/>
              </a:rPr>
              <a:t>кодирование (обычно)</a:t>
            </a:r>
          </a:p>
        </p:txBody>
      </p:sp>
      <p:sp>
        <p:nvSpPr>
          <p:cNvPr id="124" name="Line 160"/>
          <p:cNvSpPr>
            <a:spLocks noChangeShapeType="1"/>
          </p:cNvSpPr>
          <p:nvPr/>
        </p:nvSpPr>
        <p:spPr bwMode="auto">
          <a:xfrm flipH="1">
            <a:off x="2979755" y="1616075"/>
            <a:ext cx="76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5" name="Line 161"/>
          <p:cNvSpPr>
            <a:spLocks noChangeShapeType="1"/>
          </p:cNvSpPr>
          <p:nvPr/>
        </p:nvSpPr>
        <p:spPr bwMode="auto">
          <a:xfrm>
            <a:off x="3055955" y="1616075"/>
            <a:ext cx="152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6" name="Line 162"/>
          <p:cNvSpPr>
            <a:spLocks noChangeShapeType="1"/>
          </p:cNvSpPr>
          <p:nvPr/>
        </p:nvSpPr>
        <p:spPr bwMode="auto">
          <a:xfrm>
            <a:off x="3055955" y="1616075"/>
            <a:ext cx="2895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7" name="Rectangle 163"/>
          <p:cNvSpPr>
            <a:spLocks noChangeArrowheads="1"/>
          </p:cNvSpPr>
          <p:nvPr/>
        </p:nvSpPr>
        <p:spPr bwMode="auto">
          <a:xfrm>
            <a:off x="7139093" y="1230312"/>
            <a:ext cx="1519237" cy="385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0" dirty="0">
                <a:effectLst/>
              </a:rPr>
              <a:t>номера битов</a:t>
            </a:r>
          </a:p>
        </p:txBody>
      </p:sp>
      <p:sp>
        <p:nvSpPr>
          <p:cNvPr id="128" name="Line 164"/>
          <p:cNvSpPr>
            <a:spLocks noChangeShapeType="1"/>
          </p:cNvSpPr>
          <p:nvPr/>
        </p:nvSpPr>
        <p:spPr bwMode="auto">
          <a:xfrm flipH="1">
            <a:off x="7475555" y="161607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87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/>
              <a:t>Стандарт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10 Gigabit 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</a:t>
            </a:r>
            <a:r>
              <a:rPr lang="en-US" b="1" dirty="0" smtClean="0"/>
              <a:t>,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2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 smtClean="0"/>
              <a:t>10 </a:t>
            </a:r>
            <a:r>
              <a:rPr lang="ru-RU" sz="3600" b="1" dirty="0" err="1" smtClean="0"/>
              <a:t>Gigabit</a:t>
            </a:r>
            <a:r>
              <a:rPr lang="ru-RU" sz="3600" b="1" dirty="0" smtClean="0"/>
              <a:t> </a:t>
            </a:r>
            <a:r>
              <a:rPr lang="en-US" sz="3600" b="1" dirty="0"/>
              <a:t>Ethernet</a:t>
            </a:r>
            <a:r>
              <a:rPr lang="ru-RU" sz="3600" b="1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25202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Используется дата-центрах </a:t>
            </a:r>
            <a:r>
              <a:rPr lang="ru-RU" sz="2000" dirty="0"/>
              <a:t>и точках обмена трафиком с </a:t>
            </a:r>
            <a:r>
              <a:rPr lang="ru-RU" sz="2000" dirty="0" err="1" smtClean="0"/>
              <a:t>выскоскоростными</a:t>
            </a:r>
            <a:r>
              <a:rPr lang="ru-RU" sz="2000" dirty="0" smtClean="0"/>
              <a:t> маршрутизаторами, </a:t>
            </a:r>
            <a:r>
              <a:rPr lang="ru-RU" sz="2000" dirty="0" err="1" smtClean="0"/>
              <a:t>коммутаторамии</a:t>
            </a:r>
            <a:r>
              <a:rPr lang="ru-RU" sz="2000" dirty="0" smtClean="0"/>
              <a:t>, серверами</a:t>
            </a:r>
            <a:r>
              <a:rPr lang="ru-RU" sz="2000" dirty="0"/>
              <a:t>, а также в </a:t>
            </a:r>
            <a:r>
              <a:rPr lang="ru-RU" sz="2000" dirty="0" smtClean="0"/>
              <a:t>других сильно </a:t>
            </a:r>
            <a:r>
              <a:rPr lang="ru-RU" sz="2000" dirty="0"/>
              <a:t>загруженных магистральных </a:t>
            </a:r>
            <a:r>
              <a:rPr lang="ru-RU" sz="2000" dirty="0" smtClean="0"/>
              <a:t>каналах.</a:t>
            </a:r>
          </a:p>
          <a:p>
            <a:pPr lvl="1"/>
            <a:r>
              <a:rPr lang="ru-RU" sz="1600" dirty="0"/>
              <a:t>.</a:t>
            </a:r>
            <a:r>
              <a:rPr lang="ru-RU" sz="2000" dirty="0"/>
              <a:t> Сеть 10GBase-ER</a:t>
            </a:r>
            <a:endParaRPr lang="ru-RU" sz="2000" dirty="0" smtClean="0"/>
          </a:p>
          <a:p>
            <a:r>
              <a:rPr lang="ru-RU" sz="2000" dirty="0"/>
              <a:t>только </a:t>
            </a:r>
            <a:r>
              <a:rPr lang="ru-RU" sz="2000" dirty="0" smtClean="0"/>
              <a:t>полнодуплексная передача данных</a:t>
            </a:r>
          </a:p>
          <a:p>
            <a:r>
              <a:rPr lang="ru-RU" sz="2000" dirty="0" smtClean="0"/>
              <a:t>автоматическое </a:t>
            </a:r>
            <a:r>
              <a:rPr lang="ru-RU" sz="2000" dirty="0"/>
              <a:t>согласование скорости </a:t>
            </a:r>
            <a:r>
              <a:rPr lang="ru-RU" sz="2000" dirty="0" smtClean="0"/>
              <a:t>по принципу максимально возможного значения </a:t>
            </a:r>
            <a:r>
              <a:rPr lang="ru-RU" sz="2000" dirty="0"/>
              <a:t>для обоих концов линии</a:t>
            </a:r>
            <a:r>
              <a:rPr lang="ru-RU" sz="2000" dirty="0" smtClean="0"/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2032"/>
              </p:ext>
            </p:extLst>
          </p:nvPr>
        </p:nvGraphicFramePr>
        <p:xfrm>
          <a:off x="107504" y="3212976"/>
          <a:ext cx="85689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10GBase-SR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 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Многомодовое</a:t>
                      </a:r>
                      <a:r>
                        <a:rPr lang="ru-RU" sz="1800" u="none" strike="noStrike" kern="1200" baseline="0" dirty="0" smtClean="0"/>
                        <a:t> волокно(0,85 мкм)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10GBase-LR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 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Одномодовое</a:t>
                      </a:r>
                      <a:r>
                        <a:rPr lang="ru-RU" sz="1800" u="none" strike="noStrike" kern="1200" baseline="0" dirty="0" smtClean="0"/>
                        <a:t> (1,3 мкм) волокно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10GBase-ER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 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Одномодовое</a:t>
                      </a:r>
                      <a:r>
                        <a:rPr lang="ru-RU" sz="1800" u="none" strike="noStrike" kern="1200" baseline="0" dirty="0" smtClean="0"/>
                        <a:t> (1,5 мкм) волокно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10GBase-CX4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 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4 </a:t>
                      </a:r>
                      <a:r>
                        <a:rPr lang="ru-RU" sz="1800" u="none" strike="noStrike" kern="1200" baseline="0" dirty="0" smtClean="0"/>
                        <a:t>пары </a:t>
                      </a:r>
                      <a:r>
                        <a:rPr lang="ru-RU" sz="1800" u="none" strike="noStrike" kern="1200" baseline="0" dirty="0" err="1" smtClean="0"/>
                        <a:t>биаксиального</a:t>
                      </a:r>
                      <a:r>
                        <a:rPr lang="en-US" sz="1800" u="none" strike="noStrike" kern="1200" baseline="0" dirty="0" smtClean="0"/>
                        <a:t> </a:t>
                      </a:r>
                      <a:r>
                        <a:rPr lang="ru-RU" sz="1800" u="none" strike="noStrike" kern="1200" baseline="0" dirty="0" smtClean="0"/>
                        <a:t>кабеля (</a:t>
                      </a:r>
                      <a:r>
                        <a:rPr lang="ru-RU" sz="1800" u="none" strike="noStrike" kern="1200" baseline="0" dirty="0" err="1" smtClean="0"/>
                        <a:t>твниксального</a:t>
                      </a:r>
                      <a:r>
                        <a:rPr lang="ru-RU" sz="1800" u="none" strike="noStrike" kern="1200" baseline="0" dirty="0" smtClean="0"/>
                        <a:t>, </a:t>
                      </a:r>
                      <a:r>
                        <a:rPr lang="en-US" sz="1800" u="none" strike="noStrike" kern="1200" baseline="0" dirty="0" smtClean="0"/>
                        <a:t>TWC)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10GBase-T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100 м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4 </a:t>
                      </a:r>
                      <a:r>
                        <a:rPr lang="ru-RU" sz="1800" u="none" strike="noStrike" kern="1200" baseline="0" dirty="0" smtClean="0"/>
                        <a:t>пары неэкранированной</a:t>
                      </a:r>
                      <a:r>
                        <a:rPr lang="en-US" sz="1800" u="none" strike="noStrike" kern="1200" baseline="0" dirty="0" smtClean="0"/>
                        <a:t> </a:t>
                      </a:r>
                      <a:r>
                        <a:rPr lang="ru-RU" sz="1800" u="none" strike="noStrike" kern="1200" baseline="0" dirty="0" smtClean="0"/>
                        <a:t>витой пары кат. </a:t>
                      </a:r>
                      <a:r>
                        <a:rPr lang="en-US" sz="1800" u="none" strike="noStrike" kern="1200" baseline="0" dirty="0" smtClean="0"/>
                        <a:t>6A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410" name="Picture 2" descr="https://upload.wikimedia.org/wikipedia/commons/thumb/a/a8/Twinax-CAB-10GSFP-P8M.jpg/220px-Twinax-CAB-10GSFP-P8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494421"/>
            <a:ext cx="1474812" cy="11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973694"/>
            <a:ext cx="3615779" cy="6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55492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TWC</a:t>
            </a:r>
            <a:endParaRPr lang="ru-RU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969363"/>
            <a:ext cx="2382524" cy="7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2" y="56043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SFP+ - Rj45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2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10 Gigabit Ethernet</a:t>
            </a:r>
            <a:r>
              <a:rPr lang="en-US" dirty="0"/>
              <a:t> </a:t>
            </a:r>
            <a:r>
              <a:rPr lang="ru-RU" b="1" dirty="0" smtClean="0"/>
              <a:t>(10</a:t>
            </a:r>
            <a:r>
              <a:rPr lang="en-US" b="1" dirty="0" err="1" smtClean="0"/>
              <a:t>GbE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Autofit/>
          </a:bodyPr>
          <a:lstStyle/>
          <a:p>
            <a:pPr marL="76200" indent="-76200"/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23528" y="764704"/>
          <a:ext cx="8568951" cy="5509122"/>
        </p:xfrm>
        <a:graphic>
          <a:graphicData uri="http://schemas.openxmlformats.org/drawingml/2006/table">
            <a:tbl>
              <a:tblPr/>
              <a:tblGrid>
                <a:gridCol w="12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8280"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стандарт</a:t>
                      </a:r>
                      <a:endParaRPr lang="ru-RU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Год</a:t>
                      </a:r>
                      <a:endParaRPr lang="ru-RU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Скорость</a:t>
                      </a:r>
                      <a:r>
                        <a:rPr lang="ru-RU" sz="1700" baseline="0" dirty="0" smtClean="0">
                          <a:effectLst/>
                        </a:rPr>
                        <a:t> </a:t>
                      </a:r>
                      <a:r>
                        <a:rPr lang="en-US" sz="1700" dirty="0" err="1" smtClean="0">
                          <a:effectLst/>
                        </a:rPr>
                        <a:t>Gbps</a:t>
                      </a:r>
                      <a:endParaRPr lang="en-US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длина </a:t>
                      </a:r>
                      <a:r>
                        <a:rPr lang="ru-RU" sz="1700" dirty="0">
                          <a:effectLst/>
                        </a:rPr>
                        <a:t>сегмента 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 кабеля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07">
                <a:tc rowSpan="7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</a:t>
                      </a:r>
                      <a:r>
                        <a:rPr lang="ru-RU" sz="1700" dirty="0" err="1">
                          <a:effectLst/>
                        </a:rPr>
                        <a:t>ае</a:t>
                      </a:r>
                      <a:endParaRPr lang="ru-RU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10GBASE-SR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26-300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10GBASE-LX4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Одномод — 10 км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Многомод — 300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10GBASE-ER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10GBASE-SW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26 м — 40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10GBASE-LW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10GBASE-EW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40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</a:t>
                      </a:r>
                      <a:r>
                        <a:rPr lang="ru-RU" sz="1700">
                          <a:effectLst/>
                        </a:rPr>
                        <a:t>а</a:t>
                      </a:r>
                      <a:r>
                        <a:rPr lang="en-US" sz="1700">
                          <a:effectLst/>
                        </a:rPr>
                        <a:t>k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10GBASE-CX4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15м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медный кабель СХ4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802.3an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10GBASE-T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6,6a,7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802.3aq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10GBASE-LRM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220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802.3ap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2007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10GBASE-KX4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для объединительной платы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802.3ap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2007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10GBASE-KR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802.3av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2009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10GBASE-PR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Сети </a:t>
            </a:r>
            <a:r>
              <a:rPr lang="en-US" sz="3600" b="1" dirty="0" smtClean="0"/>
              <a:t>Fast Ethernet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Autofit/>
          </a:bodyPr>
          <a:lstStyle/>
          <a:p>
            <a:pPr marL="76200" indent="-76200"/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23528" y="1268760"/>
          <a:ext cx="8568952" cy="4519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215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</a:rPr>
                        <a:t>Стандарт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Год</a:t>
                      </a:r>
                      <a:endParaRPr lang="ru-RU" sz="1800" b="1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</a:rPr>
                        <a:t>Тип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Скорость,  </a:t>
                      </a:r>
                      <a:endParaRPr lang="en-US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длина</a:t>
                      </a:r>
                      <a:r>
                        <a:rPr lang="en-US" sz="1800" dirty="0" smtClean="0">
                          <a:effectLst/>
                        </a:rPr>
                        <a:t>,</a:t>
                      </a:r>
                      <a:r>
                        <a:rPr lang="ru-RU" sz="1800" dirty="0" smtClean="0">
                          <a:effectLst/>
                        </a:rPr>
                        <a:t> м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</a:rPr>
                        <a:t>Тип кабеля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51">
                <a:tc rowSpan="4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IEEE 802.3u</a:t>
                      </a:r>
                    </a:p>
                  </a:txBody>
                  <a:tcPr marL="56787" marR="56787" marT="28394" marB="42591"/>
                </a:tc>
                <a:tc rowSpan="4"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1995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100Base-FX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err="1">
                          <a:effectLst/>
                        </a:rPr>
                        <a:t>Одномод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 smtClean="0">
                        <a:effectLst/>
                      </a:endParaRPr>
                    </a:p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— </a:t>
                      </a:r>
                      <a:r>
                        <a:rPr lang="ru-RU" sz="1800" dirty="0">
                          <a:effectLst/>
                        </a:rPr>
                        <a:t>2 км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err="1">
                          <a:effectLst/>
                        </a:rPr>
                        <a:t>Многомод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 smtClean="0">
                        <a:effectLst/>
                      </a:endParaRPr>
                    </a:p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— </a:t>
                      </a:r>
                      <a:r>
                        <a:rPr lang="ru-RU" sz="1800" dirty="0">
                          <a:effectLst/>
                        </a:rPr>
                        <a:t>400 м</a:t>
                      </a:r>
                      <a:endParaRPr lang="ru-RU" sz="20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оптоволоконный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UTP/STP cat 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Т4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UTP/STP cat </a:t>
                      </a:r>
                      <a:r>
                        <a:rPr lang="en-US" sz="2000" dirty="0">
                          <a:effectLst/>
                        </a:rPr>
                        <a:t>&gt;= 3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ТХ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UTP/STP cat 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8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IEEE 802.12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1995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100Base‑VG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UTP cat 3,5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IEEE 802.3y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1998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Т2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UTP cat 3,5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TIA/EIA-785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2001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100Base-SX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300 м</a:t>
                      </a:r>
                    </a:p>
                  </a:txBody>
                  <a:tcPr marL="56787" marR="56787" marT="28394" marB="42591"/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оптоволоконный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IEEE 802.3ah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2004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100Base-LX10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 км</a:t>
                      </a:r>
                    </a:p>
                  </a:txBody>
                  <a:tcPr marL="56787" marR="56787" marT="28394" marB="42591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628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IEEE 802.3ah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2004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100Base-BX10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 км</a:t>
                      </a:r>
                    </a:p>
                  </a:txBody>
                  <a:tcPr marL="56787" marR="56787" marT="28394" marB="42591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3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4</a:t>
            </a:r>
            <a:r>
              <a:rPr lang="en-US" sz="3600" b="1" dirty="0" smtClean="0"/>
              <a:t>0,100 </a:t>
            </a:r>
            <a:r>
              <a:rPr lang="ru-RU" sz="3600" b="1" dirty="0" smtClean="0"/>
              <a:t>и</a:t>
            </a:r>
            <a:r>
              <a:rPr lang="en-US" sz="3600" b="1" dirty="0" smtClean="0"/>
              <a:t> </a:t>
            </a:r>
            <a:r>
              <a:rPr lang="ru-RU" sz="3600" b="1" dirty="0" err="1" smtClean="0"/>
              <a:t>дт</a:t>
            </a:r>
            <a:r>
              <a:rPr lang="en-US" sz="3600" b="1" dirty="0" smtClean="0"/>
              <a:t> </a:t>
            </a:r>
            <a:r>
              <a:rPr lang="en-US" sz="3600" b="1" dirty="0"/>
              <a:t>Gigabit Ethernet</a:t>
            </a:r>
            <a:r>
              <a:rPr lang="en-US" sz="3600" dirty="0"/>
              <a:t> </a:t>
            </a:r>
            <a:r>
              <a:rPr lang="ru-RU" sz="3600" b="1" dirty="0" smtClean="0"/>
              <a:t>(40</a:t>
            </a:r>
            <a:r>
              <a:rPr lang="en-US" sz="3600" b="1" dirty="0" err="1" smtClean="0"/>
              <a:t>GbE</a:t>
            </a:r>
            <a:r>
              <a:rPr lang="ru-RU" sz="3600" b="1" dirty="0" smtClean="0"/>
              <a:t>) </a:t>
            </a:r>
            <a:r>
              <a:rPr lang="ru-RU" sz="3600" dirty="0"/>
              <a:t> 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84736"/>
              </p:ext>
            </p:extLst>
          </p:nvPr>
        </p:nvGraphicFramePr>
        <p:xfrm>
          <a:off x="179512" y="764704"/>
          <a:ext cx="8856984" cy="5744554"/>
        </p:xfrm>
        <a:graphic>
          <a:graphicData uri="http://schemas.openxmlformats.org/drawingml/2006/table">
            <a:tbl>
              <a:tblPr/>
              <a:tblGrid>
                <a:gridCol w="1368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3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Стандарт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Год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Тип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Скорость, </a:t>
                      </a:r>
                      <a:r>
                        <a:rPr lang="en-US" sz="1700" dirty="0" err="1" smtClean="0">
                          <a:effectLst/>
                        </a:rPr>
                        <a:t>Gbps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длина </a:t>
                      </a:r>
                      <a:r>
                        <a:rPr lang="ru-RU" sz="1700" dirty="0">
                          <a:effectLst/>
                        </a:rPr>
                        <a:t>сегмента 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 кабеля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2">
                <a:tc rowSpan="7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802.3ba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2010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40GBase-KR4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100GBase-KP4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для объединительной платы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100GBase-KR4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для улучшенной объединительной платы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40GBase-CR4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100GBase-CR10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7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медный биаксиальный кабель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40GBase-T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30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UTP cat 8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40GBase-SR4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100GBase-SR10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ru-RU" sz="1700" dirty="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 м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125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40GBase-LR4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100GBase-LR4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ru-RU" sz="1700" dirty="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 км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100GBase-ER4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 км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802.3bg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2011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40GBase-FR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 км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P802.3bs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2020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200GBASE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200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P802.3bs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</a:rPr>
                        <a:t>2020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400GBASE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400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 </a:t>
                      </a:r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1TBASE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1000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6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10 </a:t>
            </a:r>
            <a:r>
              <a:rPr lang="ru-RU" sz="3600" b="1" dirty="0" err="1"/>
              <a:t>Gigabit</a:t>
            </a:r>
            <a:r>
              <a:rPr lang="ru-RU" sz="3600" b="1" dirty="0"/>
              <a:t> </a:t>
            </a:r>
            <a:r>
              <a:rPr lang="en-US" sz="3600" b="1" dirty="0"/>
              <a:t>Ethernet</a:t>
            </a:r>
            <a:r>
              <a:rPr lang="ru-RU" sz="3600" b="1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5446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10GBase-CX4</a:t>
            </a:r>
            <a:r>
              <a:rPr lang="en-US" sz="2000" dirty="0" smtClean="0"/>
              <a:t> – TWC, </a:t>
            </a:r>
            <a:r>
              <a:rPr lang="ru-RU" sz="2000" dirty="0"/>
              <a:t>10GBase-X, </a:t>
            </a:r>
            <a:endParaRPr lang="ru-RU" sz="2000" dirty="0" smtClean="0"/>
          </a:p>
          <a:p>
            <a:pPr lvl="1"/>
            <a:r>
              <a:rPr lang="ru-RU" sz="2000" dirty="0" smtClean="0"/>
              <a:t>кодирование  8B/10B.</a:t>
            </a:r>
          </a:p>
          <a:p>
            <a:pPr lvl="1"/>
            <a:r>
              <a:rPr lang="ru-RU" sz="2000" dirty="0" smtClean="0"/>
              <a:t>скорости </a:t>
            </a:r>
            <a:r>
              <a:rPr lang="ru-RU" sz="2000" dirty="0"/>
              <a:t>3,125 </a:t>
            </a:r>
            <a:r>
              <a:rPr lang="ru-RU" sz="2000" dirty="0" err="1"/>
              <a:t>Гсимволов</a:t>
            </a:r>
            <a:r>
              <a:rPr lang="ru-RU" sz="2000" dirty="0"/>
              <a:t>/с, </a:t>
            </a:r>
            <a:r>
              <a:rPr lang="ru-RU" sz="2000" dirty="0" smtClean="0"/>
              <a:t>скорость передачи </a:t>
            </a:r>
            <a:r>
              <a:rPr lang="ru-RU" sz="2000" dirty="0"/>
              <a:t>данных 10 Гбит/с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10GBase-T </a:t>
            </a:r>
            <a:r>
              <a:rPr lang="ru-RU" sz="2000" dirty="0"/>
              <a:t>— </a:t>
            </a:r>
            <a:r>
              <a:rPr lang="ru-RU" sz="2000" dirty="0" smtClean="0"/>
              <a:t>неэкранированная витая пара </a:t>
            </a:r>
          </a:p>
          <a:p>
            <a:pPr lvl="1"/>
            <a:r>
              <a:rPr lang="ru-RU" sz="2000" dirty="0" smtClean="0"/>
              <a:t>кодировка </a:t>
            </a:r>
            <a:r>
              <a:rPr lang="en-US" sz="2000" dirty="0" smtClean="0"/>
              <a:t>PAM16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10Gbase-R </a:t>
            </a:r>
            <a:r>
              <a:rPr lang="ru-RU" sz="2000" dirty="0"/>
              <a:t>и </a:t>
            </a:r>
            <a:r>
              <a:rPr lang="ru-RU" sz="2000" dirty="0" smtClean="0"/>
              <a:t>10GBasc-W</a:t>
            </a:r>
          </a:p>
          <a:p>
            <a:pPr lvl="1"/>
            <a:r>
              <a:rPr lang="ru-RU" sz="2000" dirty="0" smtClean="0"/>
              <a:t>кодирование 64В/66В.</a:t>
            </a:r>
            <a:endParaRPr lang="ru-RU" sz="2000" dirty="0"/>
          </a:p>
          <a:p>
            <a:r>
              <a:rPr lang="ru-RU" sz="2000" dirty="0" smtClean="0"/>
              <a:t>Стандарт </a:t>
            </a:r>
            <a:r>
              <a:rPr lang="ru-RU" sz="2000" dirty="0"/>
              <a:t>10-гигабитного </a:t>
            </a:r>
            <a:r>
              <a:rPr lang="ru-RU" sz="2000" dirty="0" err="1"/>
              <a:t>Ethernet</a:t>
            </a:r>
            <a:r>
              <a:rPr lang="ru-RU" sz="2000" dirty="0"/>
              <a:t> </a:t>
            </a:r>
            <a:r>
              <a:rPr lang="ru-RU" sz="2000" dirty="0" smtClean="0"/>
              <a:t>– 7 стандартов </a:t>
            </a:r>
            <a:r>
              <a:rPr lang="ru-RU" sz="2000" dirty="0"/>
              <a:t>физической среды для LAN, MAN и </a:t>
            </a:r>
            <a:r>
              <a:rPr lang="ru-RU" sz="2000" dirty="0" smtClean="0"/>
              <a:t>WAN физического уровня. </a:t>
            </a:r>
          </a:p>
          <a:p>
            <a:r>
              <a:rPr lang="ru-RU" sz="2000" dirty="0" smtClean="0"/>
              <a:t>.</a:t>
            </a:r>
            <a:endParaRPr lang="ru-RU" sz="2000" dirty="0"/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804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10 </a:t>
            </a:r>
            <a:r>
              <a:rPr lang="ru-RU" sz="3600" b="1" dirty="0" err="1"/>
              <a:t>Gigabit</a:t>
            </a:r>
            <a:r>
              <a:rPr lang="ru-RU" sz="3600" b="1" dirty="0"/>
              <a:t> </a:t>
            </a:r>
            <a:r>
              <a:rPr lang="en-US" sz="3600" b="1" dirty="0"/>
              <a:t>Ethernet</a:t>
            </a:r>
            <a:r>
              <a:rPr lang="ru-RU" sz="3600" b="1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581128"/>
            <a:ext cx="8784976" cy="1728192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Стандарты отличаются взаимодействием с уровнем MAC. </a:t>
            </a:r>
          </a:p>
          <a:p>
            <a:r>
              <a:rPr lang="ru-RU" sz="2000" dirty="0"/>
              <a:t>единый интерфейс XGMII (</a:t>
            </a:r>
            <a:r>
              <a:rPr lang="ru-RU" sz="2000" dirty="0" err="1"/>
              <a:t>eXtended</a:t>
            </a:r>
            <a:r>
              <a:rPr lang="ru-RU" sz="2000" dirty="0"/>
              <a:t> </a:t>
            </a:r>
            <a:r>
              <a:rPr lang="ru-RU" sz="2000" dirty="0" err="1"/>
              <a:t>Gigabit</a:t>
            </a:r>
            <a:r>
              <a:rPr lang="ru-RU" sz="2000" dirty="0"/>
              <a:t> </a:t>
            </a:r>
            <a:r>
              <a:rPr lang="ru-RU" sz="2000" dirty="0" err="1"/>
              <a:t>Medium</a:t>
            </a:r>
            <a:r>
              <a:rPr lang="ru-RU" sz="2000" dirty="0"/>
              <a:t> </a:t>
            </a:r>
            <a:r>
              <a:rPr lang="ru-RU" sz="2000" dirty="0" err="1"/>
              <a:t>Independent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 — расширенный интерфейс независимого доступа к гигабитной среде), </a:t>
            </a:r>
          </a:p>
          <a:p>
            <a:r>
              <a:rPr lang="ru-RU" sz="2000" dirty="0"/>
              <a:t>предусматривает параллельный обмен 4 байтами, </a:t>
            </a:r>
          </a:p>
          <a:p>
            <a:pPr lvl="1"/>
            <a:r>
              <a:rPr lang="ru-RU" sz="2000" dirty="0"/>
              <a:t>4 параллельных потока данных</a:t>
            </a:r>
            <a:endParaRPr lang="ru-RU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6712"/>
            <a:ext cx="3996804" cy="349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3528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Полнодуплексные режимы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5702622"/>
          </a:xfrm>
        </p:spPr>
        <p:txBody>
          <a:bodyPr>
            <a:normAutofit/>
          </a:bodyPr>
          <a:lstStyle/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Полнодуплексная </a:t>
            </a:r>
            <a:r>
              <a:rPr lang="ru-RU" sz="2200" b="1" dirty="0"/>
              <a:t>работа </a:t>
            </a:r>
            <a:r>
              <a:rPr lang="ru-RU" sz="2200" dirty="0"/>
              <a:t>возможна только при соединения сетевого адаптера с коммутатором или </a:t>
            </a:r>
            <a:r>
              <a:rPr lang="ru-RU" sz="2200" dirty="0" smtClean="0"/>
              <a:t>соединения </a:t>
            </a:r>
            <a:r>
              <a:rPr lang="ru-RU" sz="2200" dirty="0"/>
              <a:t>двух </a:t>
            </a:r>
            <a:r>
              <a:rPr lang="ru-RU" sz="2200" dirty="0" smtClean="0"/>
              <a:t>коммутаторов</a:t>
            </a:r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Каждый </a:t>
            </a:r>
            <a:r>
              <a:rPr lang="ru-RU" sz="2200" i="1" dirty="0"/>
              <a:t>производитель сам определяет способы управления потоком кадров в </a:t>
            </a:r>
            <a:r>
              <a:rPr lang="ru-RU" sz="2200" i="1" dirty="0" smtClean="0"/>
              <a:t>полнодуплексном режиме. </a:t>
            </a:r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Проблема</a:t>
            </a:r>
            <a:r>
              <a:rPr lang="ru-RU" sz="2200" dirty="0" smtClean="0"/>
              <a:t>: заполнении </a:t>
            </a:r>
            <a:r>
              <a:rPr lang="ru-RU" sz="2200" dirty="0"/>
              <a:t>буфера устройства </a:t>
            </a:r>
            <a:endParaRPr lang="ru-RU" sz="2200" dirty="0" smtClean="0"/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Решение</a:t>
            </a:r>
            <a:r>
              <a:rPr lang="ru-RU" sz="2200" dirty="0" smtClean="0"/>
              <a:t> : служебные сообщения заполнения/очистки буфера</a:t>
            </a:r>
          </a:p>
          <a:p>
            <a:pPr marL="819150" lvl="2" indent="-342900">
              <a:spcBef>
                <a:spcPts val="1200"/>
              </a:spcBef>
            </a:pPr>
            <a:r>
              <a:rPr lang="ru-RU" sz="2200" dirty="0" smtClean="0"/>
              <a:t>При заполнении буфера принимающее устройство посылает передающему сообщение о временном прекращении передачи (XOFF).</a:t>
            </a:r>
          </a:p>
          <a:p>
            <a:pPr marL="819150" lvl="2" indent="-342900">
              <a:spcBef>
                <a:spcPts val="12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освобождении буфера посылается сообщение о возможности возобновить передачу (XON).</a:t>
            </a:r>
            <a:endParaRPr lang="en-US" sz="2200" dirty="0"/>
          </a:p>
          <a:p>
            <a:pPr marL="419100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453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Особенности </a:t>
            </a:r>
            <a:r>
              <a:rPr lang="en-US" sz="3600" b="1" dirty="0"/>
              <a:t>100Base-FX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702622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ru-RU" sz="2400" dirty="0" smtClean="0">
                <a:latin typeface="+mj-lt"/>
              </a:rPr>
              <a:t>Спецификация </a:t>
            </a:r>
            <a:r>
              <a:rPr lang="en-US" sz="2400" dirty="0" smtClean="0">
                <a:latin typeface="+mj-lt"/>
              </a:rPr>
              <a:t>100Base-FX </a:t>
            </a:r>
            <a:r>
              <a:rPr lang="ru-RU" sz="2400" dirty="0" smtClean="0">
                <a:latin typeface="+mj-lt"/>
              </a:rPr>
              <a:t>(</a:t>
            </a:r>
            <a:r>
              <a:rPr lang="ru-RU" sz="2400" dirty="0" err="1" smtClean="0">
                <a:latin typeface="+mj-lt"/>
              </a:rPr>
              <a:t>многомодовое</a:t>
            </a:r>
            <a:r>
              <a:rPr lang="ru-RU" sz="2400" dirty="0" smtClean="0">
                <a:latin typeface="+mj-lt"/>
              </a:rPr>
              <a:t> оптоволокно)</a:t>
            </a:r>
          </a:p>
          <a:p>
            <a:pPr marL="361950" indent="-361950">
              <a:defRPr/>
            </a:pPr>
            <a:r>
              <a:rPr lang="ru-RU" sz="2200" dirty="0" smtClean="0">
                <a:latin typeface="+mj-lt"/>
              </a:rPr>
              <a:t>полудуплексный и   полнодуплексный режимы </a:t>
            </a:r>
          </a:p>
          <a:p>
            <a:pPr marL="400050" lvl="1" indent="177800">
              <a:defRPr/>
            </a:pPr>
            <a:r>
              <a:rPr lang="ru-RU" sz="2200" dirty="0" smtClean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логическое кодирование 4</a:t>
            </a:r>
            <a:r>
              <a:rPr lang="en-US" sz="2200" b="1" dirty="0">
                <a:latin typeface="+mj-lt"/>
              </a:rPr>
              <a:t>B/5B</a:t>
            </a:r>
            <a:endParaRPr lang="ru-RU" sz="2200" b="1" dirty="0">
              <a:latin typeface="+mj-lt"/>
            </a:endParaRPr>
          </a:p>
          <a:p>
            <a:pPr marL="800100" lvl="2" indent="177800">
              <a:defRPr/>
            </a:pPr>
            <a:r>
              <a:rPr lang="ru-RU" sz="2200" dirty="0">
                <a:latin typeface="+mj-lt"/>
              </a:rPr>
              <a:t>Уровень </a:t>
            </a:r>
            <a:r>
              <a:rPr lang="ru-RU" sz="2200" dirty="0" smtClean="0">
                <a:latin typeface="+mj-lt"/>
              </a:rPr>
              <a:t>кодирования PCS</a:t>
            </a:r>
          </a:p>
          <a:p>
            <a:pPr marL="1077913" lvl="2" indent="-271463">
              <a:defRPr/>
            </a:pPr>
            <a:r>
              <a:rPr lang="ru-RU" sz="2200" dirty="0">
                <a:latin typeface="+mj-lt"/>
              </a:rPr>
              <a:t>символ </a:t>
            </a:r>
            <a:r>
              <a:rPr lang="ru-RU" sz="2200" dirty="0" err="1">
                <a:latin typeface="+mj-lt"/>
              </a:rPr>
              <a:t>Idle</a:t>
            </a:r>
            <a:r>
              <a:rPr lang="ru-RU" sz="2200" dirty="0">
                <a:latin typeface="+mj-lt"/>
              </a:rPr>
              <a:t> (</a:t>
            </a:r>
            <a:r>
              <a:rPr lang="ru-RU" sz="2200" dirty="0" smtClean="0">
                <a:latin typeface="+mj-lt"/>
              </a:rPr>
              <a:t>11111) - обозначения </a:t>
            </a:r>
            <a:r>
              <a:rPr lang="ru-RU" sz="2200" dirty="0">
                <a:latin typeface="+mj-lt"/>
              </a:rPr>
              <a:t>незанятого </a:t>
            </a:r>
            <a:r>
              <a:rPr lang="ru-RU" sz="2200" dirty="0" smtClean="0">
                <a:latin typeface="+mj-lt"/>
              </a:rPr>
              <a:t>состояния</a:t>
            </a:r>
          </a:p>
          <a:p>
            <a:pPr marL="1077913" lvl="2" indent="-271463">
              <a:defRPr/>
            </a:pPr>
            <a:r>
              <a:rPr lang="ru-RU" sz="2200" dirty="0" smtClean="0">
                <a:latin typeface="+mj-lt"/>
              </a:rPr>
              <a:t>Состояние </a:t>
            </a:r>
            <a:r>
              <a:rPr lang="en-US" sz="2200" dirty="0" smtClean="0">
                <a:latin typeface="+mj-lt"/>
              </a:rPr>
              <a:t>J</a:t>
            </a:r>
            <a:r>
              <a:rPr lang="en-US" sz="2200" dirty="0">
                <a:latin typeface="+mj-lt"/>
              </a:rPr>
              <a:t>K</a:t>
            </a:r>
            <a:r>
              <a:rPr lang="en-US" sz="2200" dirty="0" smtClean="0">
                <a:latin typeface="+mj-lt"/>
              </a:rPr>
              <a:t> – </a:t>
            </a:r>
            <a:r>
              <a:rPr lang="ru-RU" sz="2200" dirty="0" smtClean="0">
                <a:latin typeface="+mj-lt"/>
              </a:rPr>
              <a:t>начало потока </a:t>
            </a:r>
            <a:r>
              <a:rPr lang="en-US" sz="2200" dirty="0" smtClean="0">
                <a:latin typeface="+mj-lt"/>
              </a:rPr>
              <a:t>J</a:t>
            </a:r>
            <a:r>
              <a:rPr lang="ru-RU" sz="2200" dirty="0" smtClean="0">
                <a:latin typeface="+mj-lt"/>
              </a:rPr>
              <a:t>(</a:t>
            </a:r>
            <a:r>
              <a:rPr lang="ru-RU" sz="2000" dirty="0" smtClean="0">
                <a:latin typeface="+mj-lt"/>
              </a:rPr>
              <a:t>11000)</a:t>
            </a:r>
            <a:r>
              <a:rPr lang="en-US" sz="2000" dirty="0">
                <a:latin typeface="+mj-lt"/>
              </a:rPr>
              <a:t>,</a:t>
            </a:r>
            <a:r>
              <a:rPr lang="en-US" sz="2000" dirty="0" smtClean="0">
                <a:latin typeface="+mj-lt"/>
              </a:rPr>
              <a:t> K(</a:t>
            </a:r>
            <a:r>
              <a:rPr lang="ru-RU" sz="2000" dirty="0">
                <a:latin typeface="+mj-lt"/>
              </a:rPr>
              <a:t>10001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1077913" lvl="2" indent="-271463">
              <a:defRPr/>
            </a:pPr>
            <a:r>
              <a:rPr lang="ru-RU" sz="2000" dirty="0" smtClean="0">
                <a:latin typeface="+mj-lt"/>
              </a:rPr>
              <a:t>Т – конец потока</a:t>
            </a:r>
            <a:endParaRPr lang="ru-RU" sz="2200" dirty="0" smtClean="0">
              <a:latin typeface="+mj-lt"/>
            </a:endParaRPr>
          </a:p>
          <a:p>
            <a:pPr marL="400050" lvl="1" indent="177800">
              <a:defRPr/>
            </a:pPr>
            <a:r>
              <a:rPr lang="ru-RU" sz="2200" dirty="0" smtClean="0">
                <a:latin typeface="+mj-lt"/>
              </a:rPr>
              <a:t> </a:t>
            </a:r>
            <a:r>
              <a:rPr lang="ru-RU" sz="2200" b="1" dirty="0" smtClean="0">
                <a:latin typeface="+mj-lt"/>
              </a:rPr>
              <a:t>физическое кодирование </a:t>
            </a:r>
            <a:r>
              <a:rPr lang="en-US" sz="2200" b="1" dirty="0" smtClean="0">
                <a:latin typeface="+mj-lt"/>
              </a:rPr>
              <a:t>NRZI</a:t>
            </a:r>
            <a:r>
              <a:rPr lang="ru-RU" sz="2200" b="1" dirty="0" smtClean="0">
                <a:latin typeface="+mj-lt"/>
              </a:rPr>
              <a:t>.</a:t>
            </a:r>
            <a:r>
              <a:rPr lang="en-US" sz="2200" b="1" dirty="0" smtClean="0">
                <a:latin typeface="+mj-lt"/>
              </a:rPr>
              <a:t> </a:t>
            </a:r>
          </a:p>
          <a:p>
            <a:pPr marL="800100" lvl="2" indent="177800">
              <a:defRPr/>
            </a:pPr>
            <a:r>
              <a:rPr lang="ru-RU" sz="2200" dirty="0" smtClean="0">
                <a:latin typeface="+mj-lt"/>
              </a:rPr>
              <a:t>Полоса уже чем у </a:t>
            </a:r>
            <a:r>
              <a:rPr lang="ru-RU" sz="2200" dirty="0" err="1" smtClean="0">
                <a:latin typeface="+mj-lt"/>
              </a:rPr>
              <a:t>манчестер</a:t>
            </a:r>
            <a:r>
              <a:rPr lang="ru-RU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II</a:t>
            </a:r>
            <a:r>
              <a:rPr lang="ru-RU" sz="2200" dirty="0" smtClean="0">
                <a:latin typeface="+mj-lt"/>
              </a:rPr>
              <a:t> </a:t>
            </a:r>
            <a:endParaRPr lang="en-US" sz="2200" dirty="0" smtClean="0">
              <a:latin typeface="+mj-lt"/>
            </a:endParaRPr>
          </a:p>
          <a:p>
            <a:pPr marL="800100" lvl="2" indent="177800">
              <a:defRPr/>
            </a:pPr>
            <a:r>
              <a:rPr lang="ru-RU" sz="2200" dirty="0" smtClean="0">
                <a:latin typeface="+mj-lt"/>
              </a:rPr>
              <a:t>Уровень</a:t>
            </a:r>
            <a:r>
              <a:rPr lang="en-US" sz="2200" dirty="0" smtClean="0">
                <a:latin typeface="+mj-lt"/>
              </a:rPr>
              <a:t> </a:t>
            </a:r>
            <a:r>
              <a:rPr lang="ru-RU" sz="2200" dirty="0" smtClean="0">
                <a:latin typeface="+mj-lt"/>
              </a:rPr>
              <a:t>кодирования </a:t>
            </a:r>
            <a:r>
              <a:rPr lang="en-US" sz="2200" dirty="0">
                <a:latin typeface="+mj-lt"/>
              </a:rPr>
              <a:t>PMD</a:t>
            </a:r>
          </a:p>
          <a:p>
            <a:pPr marL="88900" indent="444500" algn="just">
              <a:defRPr/>
            </a:pPr>
            <a:endParaRPr lang="ru-RU" sz="2400" dirty="0">
              <a:latin typeface="+mj-lt"/>
            </a:endParaRPr>
          </a:p>
          <a:p>
            <a:pPr marL="419100" lvl="1" indent="-3429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611560" y="5373216"/>
          <a:ext cx="814546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CorelDRAW" r:id="rId4" imgW="3673754" imgH="559308" progId="CorelDRAW.Graphic.11">
                  <p:embed/>
                </p:oleObj>
              </mc:Choice>
              <mc:Fallback>
                <p:oleObj name="CorelDRAW" r:id="rId4" imgW="3673754" imgH="559308" progId="CorelDRAW.Graphic.11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3216"/>
                        <a:ext cx="8145463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24178"/>
            <a:ext cx="6377348" cy="25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</a:t>
            </a:r>
            <a:r>
              <a:rPr lang="en-US" sz="3600" b="1" dirty="0" smtClean="0"/>
              <a:t>Ethernet. </a:t>
            </a:r>
            <a:r>
              <a:rPr lang="ru-RU" sz="3600" b="1" dirty="0" smtClean="0"/>
              <a:t>Кодировка </a:t>
            </a:r>
            <a:r>
              <a:rPr lang="en-US" sz="3600" b="1" dirty="0" smtClean="0"/>
              <a:t>4B/5B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5446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Избыточное кодирование 4B/5B </a:t>
            </a:r>
          </a:p>
          <a:p>
            <a:r>
              <a:rPr lang="ru-RU" sz="2000" dirty="0" smtClean="0"/>
              <a:t>В результирующем коде 16 комбинаций</a:t>
            </a:r>
            <a:r>
              <a:rPr lang="ru-RU" sz="2000" dirty="0"/>
              <a:t>, которые не содержат большого количества </a:t>
            </a:r>
            <a:r>
              <a:rPr lang="ru-RU" sz="2000" dirty="0" smtClean="0"/>
              <a:t>нулей – полезные</a:t>
            </a:r>
          </a:p>
          <a:p>
            <a:pPr lvl="1"/>
            <a:r>
              <a:rPr lang="ru-RU" sz="2000" dirty="0" smtClean="0"/>
              <a:t>остальные запрещены (</a:t>
            </a:r>
            <a:r>
              <a:rPr lang="ru-RU" sz="2000" dirty="0" err="1"/>
              <a:t>code</a:t>
            </a:r>
            <a:r>
              <a:rPr lang="ru-RU" sz="2000" dirty="0"/>
              <a:t> </a:t>
            </a:r>
            <a:r>
              <a:rPr lang="ru-RU" sz="2000" dirty="0" err="1"/>
              <a:t>violation</a:t>
            </a:r>
            <a:r>
              <a:rPr lang="ru-RU" sz="2000" dirty="0" smtClean="0"/>
              <a:t>).</a:t>
            </a:r>
          </a:p>
          <a:p>
            <a:pPr lvl="1"/>
            <a:r>
              <a:rPr lang="ru-RU" sz="2000" dirty="0"/>
              <a:t>Код 4-5 гарантирует не более трех нулей подряд</a:t>
            </a:r>
          </a:p>
          <a:p>
            <a:pPr lvl="1"/>
            <a:r>
              <a:rPr lang="ru-RU" sz="2000" dirty="0" smtClean="0"/>
              <a:t>позволяют </a:t>
            </a:r>
            <a:r>
              <a:rPr lang="ru-RU" sz="2000" dirty="0"/>
              <a:t>приемнику распознавать искаженные биты</a:t>
            </a:r>
            <a:r>
              <a:rPr lang="ru-RU" sz="2000" dirty="0" smtClean="0"/>
              <a:t>.</a:t>
            </a:r>
          </a:p>
          <a:p>
            <a:pPr lvl="2"/>
            <a:r>
              <a:rPr lang="ru-RU" sz="2000" dirty="0" smtClean="0"/>
              <a:t>Если </a:t>
            </a:r>
            <a:r>
              <a:rPr lang="ru-RU" sz="2000" dirty="0"/>
              <a:t>приемник принимает запрещенный код, значит, на линии произошло искажение сигнала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для </a:t>
            </a:r>
            <a:r>
              <a:rPr lang="ru-RU" sz="2000" dirty="0"/>
              <a:t>передачи кодов 4B/5B со скоростью 100 Мб/с передатчик должен работать с тактовой частотой 125 МГц.</a:t>
            </a:r>
            <a:endParaRPr lang="ru-RU"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7"/>
            <a:ext cx="1944842" cy="22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6"/>
          <a:stretch>
            <a:fillRect/>
          </a:stretch>
        </p:blipFill>
        <p:spPr bwMode="auto">
          <a:xfrm>
            <a:off x="2915816" y="4608257"/>
            <a:ext cx="6010217" cy="1700808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09" y="332656"/>
            <a:ext cx="8784976" cy="706090"/>
          </a:xfrm>
        </p:spPr>
        <p:txBody>
          <a:bodyPr>
            <a:noAutofit/>
          </a:bodyPr>
          <a:lstStyle/>
          <a:p>
            <a:r>
              <a:rPr lang="ru-RU" sz="3100" b="1" dirty="0"/>
              <a:t>Сети </a:t>
            </a:r>
            <a:r>
              <a:rPr lang="en-US" sz="3100" b="1" dirty="0"/>
              <a:t>Fast Ethernet. 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ru-RU" sz="3100" b="1" dirty="0" smtClean="0"/>
              <a:t>Особенности </a:t>
            </a:r>
            <a:r>
              <a:rPr lang="en-US" sz="3100" b="1" dirty="0" smtClean="0"/>
              <a:t>100Base-TX </a:t>
            </a:r>
            <a:r>
              <a:rPr lang="ru-RU" sz="3100" b="1" dirty="0" smtClean="0"/>
              <a:t>и </a:t>
            </a:r>
            <a:r>
              <a:rPr lang="en-US" sz="3100" b="1" dirty="0" smtClean="0"/>
              <a:t>T4. MLT3 </a:t>
            </a:r>
            <a:r>
              <a:rPr lang="ru-RU" sz="3100" b="1" dirty="0" smtClean="0"/>
              <a:t>кодирование</a:t>
            </a:r>
            <a:endParaRPr lang="ru-RU" sz="31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3818" y="1150628"/>
            <a:ext cx="856895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200" b="1" dirty="0" smtClean="0"/>
              <a:t>Подуровень PMA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200" dirty="0" smtClean="0"/>
              <a:t>соединяет два 5-ти битных символа </a:t>
            </a:r>
            <a:r>
              <a:rPr lang="ru-RU" sz="2200" dirty="0"/>
              <a:t>в один 10-битный, </a:t>
            </a:r>
            <a:endParaRPr lang="ru-RU" sz="2200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Подуровень PMD</a:t>
            </a:r>
            <a:r>
              <a:rPr lang="ru-RU" sz="2200" dirty="0" smtClean="0"/>
              <a:t>  - метод</a:t>
            </a:r>
            <a:r>
              <a:rPr lang="en-US" sz="2200" dirty="0" smtClean="0"/>
              <a:t> </a:t>
            </a:r>
            <a:r>
              <a:rPr lang="ru-RU" sz="2200" dirty="0" smtClean="0"/>
              <a:t>кодирования </a:t>
            </a:r>
            <a:r>
              <a:rPr lang="ru-RU" sz="2200" dirty="0"/>
              <a:t>MLT-3</a:t>
            </a:r>
            <a:r>
              <a:rPr lang="ru-RU" sz="2200" dirty="0" smtClean="0"/>
              <a:t>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использует потенциальные сигналы трех уровней кодирования «-1», «0», «+1»</a:t>
            </a:r>
          </a:p>
          <a:p>
            <a:pPr marL="800100" lvl="2" indent="-342900">
              <a:spcBef>
                <a:spcPts val="600"/>
              </a:spcBef>
              <a:buFontTx/>
              <a:buChar char="•"/>
            </a:pPr>
            <a:r>
              <a:rPr lang="ru-RU" sz="2200" b="1" dirty="0"/>
              <a:t>при передаче  лог. «0»-сигнал не меняется</a:t>
            </a:r>
            <a:r>
              <a:rPr lang="ru-RU" sz="2200" dirty="0"/>
              <a:t>;</a:t>
            </a:r>
            <a:endParaRPr lang="ru-RU" sz="2200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В остальном совпадает с </a:t>
            </a:r>
            <a:r>
              <a:rPr lang="en-US" sz="2400" b="1" dirty="0"/>
              <a:t>100Base </a:t>
            </a:r>
            <a:r>
              <a:rPr lang="en-US" sz="2400" b="1" dirty="0" smtClean="0"/>
              <a:t>-</a:t>
            </a:r>
            <a:r>
              <a:rPr lang="en-US" sz="2400" b="1" dirty="0"/>
              <a:t>F</a:t>
            </a:r>
            <a:r>
              <a:rPr lang="en-US" sz="2400" b="1" dirty="0" smtClean="0"/>
              <a:t>X </a:t>
            </a:r>
            <a:endParaRPr lang="ru-RU" sz="2200" dirty="0"/>
          </a:p>
          <a:p>
            <a:pPr marL="271463" lvl="2" indent="185738">
              <a:spcBef>
                <a:spcPts val="600"/>
              </a:spcBef>
              <a:buFontTx/>
              <a:buChar char="•"/>
            </a:pP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6305496"/>
            <a:ext cx="27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кодирования </a:t>
            </a:r>
            <a:r>
              <a:rPr lang="en-US" dirty="0" smtClean="0"/>
              <a:t>MLT3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735" r="-3735"/>
          <a:stretch/>
        </p:blipFill>
        <p:spPr>
          <a:xfrm>
            <a:off x="539188" y="4427782"/>
            <a:ext cx="2381886" cy="21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/>
              <a:t>Особенности </a:t>
            </a:r>
            <a:r>
              <a:rPr lang="en-US" sz="3600" b="1" dirty="0" smtClean="0"/>
              <a:t>100Base - T4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871661"/>
            <a:ext cx="8568952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ru-RU" sz="2400" b="1" dirty="0">
                <a:latin typeface="+mj-lt"/>
              </a:rPr>
              <a:t>Схема кодирования 8В/6Т</a:t>
            </a:r>
            <a:r>
              <a:rPr lang="ru-RU" sz="2400" dirty="0">
                <a:latin typeface="+mj-lt"/>
              </a:rPr>
              <a:t> - Вместо кодирования 4B/5В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Каждые 8 бит информации уровня </a:t>
            </a:r>
            <a:r>
              <a:rPr lang="en-US" sz="2400" dirty="0">
                <a:latin typeface="+mj-lt"/>
              </a:rPr>
              <a:t>MAC</a:t>
            </a:r>
            <a:r>
              <a:rPr lang="ru-RU" sz="2400" dirty="0">
                <a:latin typeface="+mj-lt"/>
              </a:rPr>
              <a:t> кодируются 6-ю троичными цифрами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Троичные цифры – три состояния (+1, 0 , -1)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Передаются по 3-м витым парам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4 пара – обнаружение коллизий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Кодирование\декодирование  на подуровне </a:t>
            </a:r>
            <a:r>
              <a:rPr lang="en-US" sz="2400" b="1" dirty="0">
                <a:latin typeface="+mj-lt"/>
              </a:rPr>
              <a:t>PCS </a:t>
            </a:r>
            <a:endParaRPr lang="ru-RU" sz="2400" b="1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Преимущество сужение полосы (3 бита вместо 4)</a:t>
            </a:r>
            <a:endParaRPr lang="en-US" sz="2400" dirty="0">
              <a:latin typeface="+mj-lt"/>
            </a:endParaRPr>
          </a:p>
          <a:p>
            <a:pPr marL="271463" lvl="2" indent="185738">
              <a:spcBef>
                <a:spcPts val="600"/>
              </a:spcBef>
              <a:buFontTx/>
              <a:buChar char="•"/>
            </a:pPr>
            <a:endParaRPr lang="ru-RU" sz="2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5"/>
          <a:stretch>
            <a:fillRect/>
          </a:stretch>
        </p:blipFill>
        <p:spPr bwMode="auto">
          <a:xfrm>
            <a:off x="4499992" y="3919364"/>
            <a:ext cx="4427119" cy="2736304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3789040"/>
            <a:ext cx="3252187" cy="2996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6503" y="6093296"/>
            <a:ext cx="21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Кодирование </a:t>
            </a:r>
            <a:r>
              <a:rPr lang="en-US" dirty="0" smtClean="0"/>
              <a:t>8B/6T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2387</Words>
  <Application>Microsoft Office PowerPoint</Application>
  <PresentationFormat>Экран (4:3)</PresentationFormat>
  <Paragraphs>649</Paragraphs>
  <Slides>42</Slides>
  <Notes>31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Тема Office</vt:lpstr>
      <vt:lpstr>CorelDRAW</vt:lpstr>
      <vt:lpstr>Аппаратные средства телекоммуникационных систем</vt:lpstr>
      <vt:lpstr>Стандарт Fast Ethernet</vt:lpstr>
      <vt:lpstr>Сети Fast Ethernet</vt:lpstr>
      <vt:lpstr>Сети Fast Ethernet</vt:lpstr>
      <vt:lpstr>Сети Fast Ethernet. Полнодуплексные режимы </vt:lpstr>
      <vt:lpstr>Сети Fast Ethernet. Особенности 100Base-FX</vt:lpstr>
      <vt:lpstr>Сети Fast Ethernet. Кодировка 4B/5B</vt:lpstr>
      <vt:lpstr>Сети Fast Ethernet.  Особенности 100Base-TX и T4. MLT3 кодирование</vt:lpstr>
      <vt:lpstr>Сети Fast Ethernet. Особенности 100Base - T4</vt:lpstr>
      <vt:lpstr>Сети Fast Ethernet. Авто-переговоры</vt:lpstr>
      <vt:lpstr>Особенности реализации ОСИ стандарта Fast Ethernet</vt:lpstr>
      <vt:lpstr>Сети Fast Ethernet. Модель OSI.  Отличия классического и Fast Ethernet</vt:lpstr>
      <vt:lpstr>Сети Fast Ethernet. Модель OSI</vt:lpstr>
      <vt:lpstr>Сети Fast Ethernet. Модель OSI.</vt:lpstr>
      <vt:lpstr>Особенности сетевой карты стандарта Fast Ethernet</vt:lpstr>
      <vt:lpstr>Сети Fast Ethernet. Сетевая карта</vt:lpstr>
      <vt:lpstr>Сети Fast Ethernet. Физический уровень PHY</vt:lpstr>
      <vt:lpstr>Сети Fast Ethernet. Сетевая карта</vt:lpstr>
      <vt:lpstr>Сети Fast Ethernet. Сетевая карта</vt:lpstr>
      <vt:lpstr>Сети Fast Ethernet. Сетевая карта</vt:lpstr>
      <vt:lpstr>Стандарт Gigabit Ethernet</vt:lpstr>
      <vt:lpstr>Сети Gigabit Ethernet</vt:lpstr>
      <vt:lpstr>Gigabit Ethernet (GbE) </vt:lpstr>
      <vt:lpstr>Особенности использования оптоволокна</vt:lpstr>
      <vt:lpstr>Особенности использования витой пары</vt:lpstr>
      <vt:lpstr>Расширение носителя пакета</vt:lpstr>
      <vt:lpstr>Пакетная передача кадров</vt:lpstr>
      <vt:lpstr>Джамбо-пакеты</vt:lpstr>
      <vt:lpstr>Архитектура стандарта GbE</vt:lpstr>
      <vt:lpstr>Архитектура стандарта GbE</vt:lpstr>
      <vt:lpstr>Архитектура стандарта GbE</vt:lpstr>
      <vt:lpstr>Система кодирования 8B/10B</vt:lpstr>
      <vt:lpstr>Система кодирования 8B/10B</vt:lpstr>
      <vt:lpstr>Система кодирования 8B/10B</vt:lpstr>
      <vt:lpstr>PAM5 кодирование</vt:lpstr>
      <vt:lpstr>Подключение 1000Base T</vt:lpstr>
      <vt:lpstr>Стандарт  10 Gigabit Ethernet</vt:lpstr>
      <vt:lpstr>Сети 10 Gigabit Ethernet.</vt:lpstr>
      <vt:lpstr>10 Gigabit Ethernet (10GbE)</vt:lpstr>
      <vt:lpstr>40,100 и дт Gigabit Ethernet (40GbE)  </vt:lpstr>
      <vt:lpstr>Сети 10 Gigabit Ethernet.</vt:lpstr>
      <vt:lpstr>Сети 10 Gigabit Ethernet.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</cp:lastModifiedBy>
  <cp:revision>139</cp:revision>
  <dcterms:created xsi:type="dcterms:W3CDTF">2018-11-01T07:13:25Z</dcterms:created>
  <dcterms:modified xsi:type="dcterms:W3CDTF">2019-11-27T04:57:39Z</dcterms:modified>
</cp:coreProperties>
</file>