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5"/>
  </p:notesMasterIdLst>
  <p:sldIdLst>
    <p:sldId id="434" r:id="rId2"/>
    <p:sldId id="694" r:id="rId3"/>
    <p:sldId id="452" r:id="rId4"/>
    <p:sldId id="453" r:id="rId5"/>
    <p:sldId id="459" r:id="rId6"/>
    <p:sldId id="455" r:id="rId7"/>
    <p:sldId id="692" r:id="rId8"/>
    <p:sldId id="457" r:id="rId9"/>
    <p:sldId id="458" r:id="rId10"/>
    <p:sldId id="695" r:id="rId11"/>
    <p:sldId id="485" r:id="rId12"/>
    <p:sldId id="496" r:id="rId13"/>
    <p:sldId id="558" r:id="rId14"/>
    <p:sldId id="487" r:id="rId15"/>
    <p:sldId id="499" r:id="rId16"/>
    <p:sldId id="501" r:id="rId17"/>
    <p:sldId id="497" r:id="rId18"/>
    <p:sldId id="498" r:id="rId19"/>
    <p:sldId id="553" r:id="rId20"/>
    <p:sldId id="502" r:id="rId21"/>
    <p:sldId id="696" r:id="rId22"/>
    <p:sldId id="668" r:id="rId23"/>
    <p:sldId id="659" r:id="rId24"/>
    <p:sldId id="559" r:id="rId25"/>
    <p:sldId id="663" r:id="rId26"/>
    <p:sldId id="682" r:id="rId27"/>
    <p:sldId id="714" r:id="rId28"/>
    <p:sldId id="712" r:id="rId29"/>
    <p:sldId id="683" r:id="rId30"/>
    <p:sldId id="726" r:id="rId31"/>
    <p:sldId id="687" r:id="rId32"/>
    <p:sldId id="693" r:id="rId33"/>
    <p:sldId id="688" r:id="rId34"/>
    <p:sldId id="689" r:id="rId35"/>
    <p:sldId id="690" r:id="rId36"/>
    <p:sldId id="691" r:id="rId37"/>
    <p:sldId id="733" r:id="rId38"/>
    <p:sldId id="734" r:id="rId39"/>
    <p:sldId id="741" r:id="rId40"/>
    <p:sldId id="735" r:id="rId41"/>
    <p:sldId id="736" r:id="rId42"/>
    <p:sldId id="737" r:id="rId43"/>
    <p:sldId id="738" r:id="rId44"/>
    <p:sldId id="739" r:id="rId45"/>
    <p:sldId id="740" r:id="rId46"/>
    <p:sldId id="700" r:id="rId47"/>
    <p:sldId id="660" r:id="rId48"/>
    <p:sldId id="674" r:id="rId49"/>
    <p:sldId id="675" r:id="rId50"/>
    <p:sldId id="701" r:id="rId51"/>
    <p:sldId id="702" r:id="rId52"/>
    <p:sldId id="661" r:id="rId53"/>
    <p:sldId id="676" r:id="rId54"/>
    <p:sldId id="698" r:id="rId55"/>
    <p:sldId id="677" r:id="rId56"/>
    <p:sldId id="678" r:id="rId57"/>
    <p:sldId id="679" r:id="rId58"/>
    <p:sldId id="703" r:id="rId59"/>
    <p:sldId id="704" r:id="rId60"/>
    <p:sldId id="709" r:id="rId61"/>
    <p:sldId id="710" r:id="rId62"/>
    <p:sldId id="711" r:id="rId63"/>
    <p:sldId id="705" r:id="rId64"/>
    <p:sldId id="680" r:id="rId65"/>
    <p:sldId id="699" r:id="rId66"/>
    <p:sldId id="681" r:id="rId67"/>
    <p:sldId id="784" r:id="rId68"/>
    <p:sldId id="813" r:id="rId69"/>
    <p:sldId id="667" r:id="rId70"/>
    <p:sldId id="658" r:id="rId71"/>
    <p:sldId id="706" r:id="rId72"/>
    <p:sldId id="672" r:id="rId73"/>
    <p:sldId id="713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AD16AB-C122-4CB6-9088-7AC90C6378A5}">
          <p14:sldIdLst>
            <p14:sldId id="434"/>
            <p14:sldId id="694"/>
            <p14:sldId id="452"/>
            <p14:sldId id="453"/>
            <p14:sldId id="459"/>
            <p14:sldId id="455"/>
            <p14:sldId id="692"/>
            <p14:sldId id="457"/>
            <p14:sldId id="458"/>
            <p14:sldId id="695"/>
            <p14:sldId id="485"/>
            <p14:sldId id="496"/>
            <p14:sldId id="558"/>
            <p14:sldId id="487"/>
            <p14:sldId id="499"/>
            <p14:sldId id="501"/>
            <p14:sldId id="497"/>
            <p14:sldId id="498"/>
            <p14:sldId id="553"/>
            <p14:sldId id="502"/>
            <p14:sldId id="696"/>
            <p14:sldId id="668"/>
            <p14:sldId id="659"/>
            <p14:sldId id="559"/>
            <p14:sldId id="663"/>
            <p14:sldId id="682"/>
            <p14:sldId id="714"/>
            <p14:sldId id="712"/>
            <p14:sldId id="683"/>
            <p14:sldId id="726"/>
            <p14:sldId id="687"/>
            <p14:sldId id="693"/>
            <p14:sldId id="688"/>
            <p14:sldId id="689"/>
            <p14:sldId id="690"/>
            <p14:sldId id="691"/>
            <p14:sldId id="733"/>
            <p14:sldId id="734"/>
            <p14:sldId id="741"/>
            <p14:sldId id="735"/>
            <p14:sldId id="736"/>
            <p14:sldId id="737"/>
            <p14:sldId id="738"/>
            <p14:sldId id="739"/>
            <p14:sldId id="740"/>
            <p14:sldId id="700"/>
            <p14:sldId id="660"/>
            <p14:sldId id="674"/>
            <p14:sldId id="675"/>
            <p14:sldId id="701"/>
            <p14:sldId id="702"/>
            <p14:sldId id="661"/>
            <p14:sldId id="676"/>
            <p14:sldId id="698"/>
            <p14:sldId id="677"/>
            <p14:sldId id="678"/>
            <p14:sldId id="679"/>
            <p14:sldId id="703"/>
            <p14:sldId id="704"/>
            <p14:sldId id="709"/>
            <p14:sldId id="710"/>
            <p14:sldId id="711"/>
            <p14:sldId id="705"/>
            <p14:sldId id="680"/>
            <p14:sldId id="699"/>
            <p14:sldId id="681"/>
            <p14:sldId id="784"/>
            <p14:sldId id="813"/>
            <p14:sldId id="667"/>
            <p14:sldId id="658"/>
            <p14:sldId id="706"/>
            <p14:sldId id="67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810" autoAdjust="0"/>
  </p:normalViewPr>
  <p:slideViewPr>
    <p:cSldViewPr>
      <p:cViewPr varScale="1">
        <p:scale>
          <a:sx n="101" d="100"/>
          <a:sy n="101" d="100"/>
        </p:scale>
        <p:origin x="9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6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2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физического уровня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1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Предотвращение коллизий в канале: </a:t>
            </a:r>
          </a:p>
          <a:p>
            <a:pPr marL="542925" lvl="3"/>
            <a:r>
              <a:rPr lang="ru-RU" sz="2200" dirty="0"/>
              <a:t>CSMA/CA  "множественный доступ с контролем несущей и </a:t>
            </a:r>
            <a:r>
              <a:rPr lang="ru-RU" sz="2200" i="1" dirty="0"/>
              <a:t>предотвращением</a:t>
            </a:r>
            <a:r>
              <a:rPr lang="ru-RU" sz="2200" dirty="0"/>
              <a:t> коллизий"). </a:t>
            </a:r>
          </a:p>
          <a:p>
            <a:pPr marL="1000125" lvl="4"/>
            <a:r>
              <a:rPr lang="ru-RU" sz="2200" b="1" dirty="0"/>
              <a:t>Для предотвращения заторов источник посылает </a:t>
            </a:r>
            <a:r>
              <a:rPr lang="en-US" sz="2200" b="1" dirty="0"/>
              <a:t>jam </a:t>
            </a:r>
            <a:r>
              <a:rPr lang="ru-RU" sz="2200" b="1" dirty="0"/>
              <a:t>сигналы</a:t>
            </a:r>
          </a:p>
          <a:p>
            <a:pPr marL="1000125" lvl="4"/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отличается от CSMA/CD тем, что коллизиям подвержены не пакеты данных, а только </a:t>
            </a:r>
            <a:r>
              <a:rPr lang="ru-RU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-сигналы</a:t>
            </a:r>
            <a:r>
              <a:rPr lang="ru-RU" sz="2200" b="1" dirty="0"/>
              <a:t>.</a:t>
            </a:r>
          </a:p>
          <a:p>
            <a:pPr marL="542925" lvl="3"/>
            <a:r>
              <a:rPr lang="ru-RU" sz="2200" dirty="0"/>
              <a:t>Механизм (CSMA/CA)  призван выявлять коллизии в сети </a:t>
            </a:r>
          </a:p>
          <a:p>
            <a:pPr marL="542925" lvl="3"/>
            <a:r>
              <a:rPr lang="ru-RU" sz="2200" i="1" dirty="0"/>
              <a:t>Проблему нельзя решить с помощью коммутаторов, как в проводных сетях</a:t>
            </a:r>
            <a:r>
              <a:rPr lang="ru-RU" sz="1600" dirty="0"/>
              <a:t>	</a:t>
            </a:r>
          </a:p>
          <a:p>
            <a:pPr marL="361950" lvl="2">
              <a:spcBef>
                <a:spcPts val="600"/>
              </a:spcBef>
            </a:pPr>
            <a:r>
              <a:rPr lang="ru-RU" sz="2200" b="1" u="sng" dirty="0"/>
              <a:t>Время доставки сообщений не нормировано:</a:t>
            </a:r>
          </a:p>
          <a:p>
            <a:pPr marL="819150" lvl="3"/>
            <a:r>
              <a:rPr lang="ru-RU" sz="2200" dirty="0"/>
              <a:t>Механизм случайного доступа к каналу (CSMA/CA) не гарантирует доставку в заранее известное время </a:t>
            </a:r>
          </a:p>
          <a:p>
            <a:pPr marL="819150" lvl="3"/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886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400" b="1" u="sng" dirty="0"/>
              <a:t>Помехозащищенность ниже </a:t>
            </a:r>
            <a:r>
              <a:rPr lang="ru-RU" sz="2400" u="sng" dirty="0"/>
              <a:t>чем в проводных сетях</a:t>
            </a:r>
            <a:r>
              <a:rPr lang="ru-RU" sz="2400" dirty="0"/>
              <a:t>: </a:t>
            </a:r>
          </a:p>
          <a:p>
            <a:pPr lvl="1"/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Беспроводные сети подвержены влиянию электромагнитных помех сильнее, чем проводные;</a:t>
            </a:r>
          </a:p>
          <a:p>
            <a:pPr lvl="1"/>
            <a:r>
              <a:rPr lang="ru-RU" sz="2200" i="1" dirty="0"/>
              <a:t>Больше помех, а также такие волновое явления, как переотражение сигналов и их интерференция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Надежность связи </a:t>
            </a:r>
            <a:r>
              <a:rPr lang="ru-RU" sz="2200" u="sng" dirty="0"/>
              <a:t>падает при движении или изменении обстановки</a:t>
            </a:r>
            <a:r>
              <a:rPr lang="ru-RU" sz="2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ru-RU" sz="2200" i="1" dirty="0"/>
              <a:t>Связь может исчезнуть при изменении расположения узлов сети или появлении объектов вызывающих паразитные сигналы.</a:t>
            </a:r>
          </a:p>
        </p:txBody>
      </p:sp>
    </p:spTree>
    <p:extLst>
      <p:ext uri="{BB962C8B-B14F-4D97-AF65-F5344CB8AC3E}">
        <p14:creationId xmlns:p14="http://schemas.microsoft.com/office/powerpoint/2010/main" val="4819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200" b="1" u="sng" dirty="0"/>
              <a:t>Нет полнодуплексного режима</a:t>
            </a:r>
            <a:r>
              <a:rPr lang="ru-RU" sz="2200" u="sng" dirty="0"/>
              <a:t>:</a:t>
            </a:r>
          </a:p>
          <a:p>
            <a:pPr lvl="1">
              <a:spcBef>
                <a:spcPts val="1200"/>
              </a:spcBef>
            </a:pPr>
            <a:r>
              <a:rPr lang="ru-RU" sz="2200" u="sng" dirty="0"/>
              <a:t>Беспроводные трансиверы не могут передавать и принимать сигнал на одном канале. 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Это связано с быстрым уменьшением плотности мощности излучения от расстояния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Сигнал собственного передатчика оказывается на порядки сильнее принимаемого сигнала и заглушает его.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Сеть физически не </a:t>
            </a:r>
            <a:r>
              <a:rPr lang="ru-RU" sz="2200" b="1" u="sng" dirty="0" err="1"/>
              <a:t>защещена</a:t>
            </a:r>
            <a:r>
              <a:rPr lang="ru-RU" sz="2200" b="1" u="sng" dirty="0"/>
              <a:t> (Безопасность)</a:t>
            </a:r>
            <a:r>
              <a:rPr lang="ru-RU" sz="2200" dirty="0"/>
              <a:t>: </a:t>
            </a:r>
          </a:p>
          <a:p>
            <a:pPr lvl="1"/>
            <a:r>
              <a:rPr lang="ru-RU" sz="2200" dirty="0"/>
              <a:t>Возможность утечки информации, </a:t>
            </a:r>
          </a:p>
          <a:p>
            <a:pPr lvl="1"/>
            <a:r>
              <a:rPr lang="ru-RU" sz="2200" dirty="0"/>
              <a:t>Незащищенность от искусственно созданных помех, </a:t>
            </a:r>
          </a:p>
          <a:p>
            <a:pPr lvl="1"/>
            <a:r>
              <a:rPr lang="ru-RU" sz="2200" dirty="0"/>
              <a:t>Возможность незаметного вторжения враждебными лицами.</a:t>
            </a:r>
          </a:p>
          <a:p>
            <a:endParaRPr lang="ru-RU" sz="2200" dirty="0"/>
          </a:p>
          <a:p>
            <a:pPr marL="457200" lvl="1" indent="0">
              <a:buNone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3546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Ограниченная дальность связи</a:t>
            </a:r>
            <a:r>
              <a:rPr lang="ru-RU" sz="2200" u="sng" dirty="0"/>
              <a:t>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выше диапазон частот тем меньше дальность</a:t>
            </a:r>
          </a:p>
          <a:p>
            <a:pPr lvl="2"/>
            <a:r>
              <a:rPr lang="ru-RU" sz="2000" dirty="0"/>
              <a:t>Проблема решается использованием ретрансляторов;</a:t>
            </a:r>
          </a:p>
          <a:p>
            <a:pPr lvl="1"/>
            <a:r>
              <a:rPr lang="ru-RU" sz="2200" dirty="0"/>
              <a:t>Не все диапазоны частот можно использовать.</a:t>
            </a:r>
          </a:p>
          <a:p>
            <a:pPr lvl="2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 одном и том же диапазоне могут работать разные устройства</a:t>
            </a:r>
          </a:p>
          <a:p>
            <a:pPr lvl="3"/>
            <a:r>
              <a:rPr lang="ru-RU" sz="2200" i="1" dirty="0"/>
              <a:t>Например микроволновки и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работают в одном диапазоне частот.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Пропускная способность сети и проблема сильного сигнала</a:t>
            </a:r>
            <a:r>
              <a:rPr lang="ru-RU" sz="2200" u="sng" dirty="0"/>
              <a:t>:</a:t>
            </a:r>
          </a:p>
          <a:p>
            <a:pPr lvl="1"/>
            <a:r>
              <a:rPr lang="ru-RU" sz="2000" dirty="0"/>
              <a:t>Как правило устройства выбирают канал с лучшим сигналом</a:t>
            </a:r>
          </a:p>
          <a:p>
            <a:pPr lvl="2"/>
            <a:r>
              <a:rPr lang="ru-RU" sz="2000" dirty="0"/>
              <a:t>канал может быть перегружен</a:t>
            </a:r>
          </a:p>
          <a:p>
            <a:pPr lvl="3"/>
            <a:r>
              <a:rPr lang="ru-RU" dirty="0"/>
              <a:t>Решается специальными алгоритмами распределения пропускной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41900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CSMA/CA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21288"/>
          </a:xfrm>
        </p:spPr>
        <p:txBody>
          <a:bodyPr>
            <a:normAutofit fontScale="92500"/>
          </a:bodyPr>
          <a:lstStyle/>
          <a:p>
            <a:r>
              <a:rPr lang="ru-RU" sz="2500" dirty="0"/>
              <a:t>Перед отправкой сообщения устройство прослушивает эфир, </a:t>
            </a:r>
          </a:p>
          <a:p>
            <a:r>
              <a:rPr lang="ru-RU" sz="2400" b="1" dirty="0"/>
              <a:t>Если эфир свободен устройство, посылает </a:t>
            </a:r>
            <a:r>
              <a:rPr lang="ru-RU" sz="2400" b="1" dirty="0" err="1"/>
              <a:t>jam</a:t>
            </a:r>
            <a:r>
              <a:rPr lang="ru-RU" sz="2400" b="1" dirty="0"/>
              <a:t> сигнал (</a:t>
            </a:r>
            <a:r>
              <a:rPr lang="ru-RU" sz="2400" b="1" dirty="0" err="1"/>
              <a:t>сигн</a:t>
            </a:r>
            <a:r>
              <a:rPr lang="ru-RU" sz="2400" b="1" dirty="0"/>
              <a:t>. затора) </a:t>
            </a:r>
          </a:p>
          <a:p>
            <a:pPr lvl="1"/>
            <a:r>
              <a:rPr lang="ru-RU" sz="2600" i="1" u="sng" dirty="0"/>
              <a:t>Во время эфира каждый цикл приема/передачи начинается с периода молчания случайной длины</a:t>
            </a:r>
            <a:r>
              <a:rPr lang="ru-RU" sz="2600" i="1" dirty="0"/>
              <a:t>. </a:t>
            </a:r>
          </a:p>
          <a:p>
            <a:pPr lvl="2"/>
            <a:r>
              <a:rPr lang="ru-RU" sz="2200" dirty="0"/>
              <a:t>Если устройство начинает эфир, то передача начинается сразу.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посылкой сообщения устройство ожидает все станций, которые могут послать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ru-RU" sz="2500" b="1" dirty="0"/>
              <a:t>Если эфир свободен, устройство начинает передачу фрейма.</a:t>
            </a:r>
          </a:p>
          <a:p>
            <a:pPr lvl="1"/>
            <a:r>
              <a:rPr lang="ru-RU" sz="2200" dirty="0"/>
              <a:t>Если во время передачи станция обнаруживает </a:t>
            </a:r>
            <a:r>
              <a:rPr lang="ru-RU" sz="2200" dirty="0" err="1"/>
              <a:t>jam</a:t>
            </a:r>
            <a:r>
              <a:rPr lang="ru-RU" sz="2200" dirty="0"/>
              <a:t> </a:t>
            </a:r>
            <a:r>
              <a:rPr lang="ru-RU" sz="2200" dirty="0" err="1"/>
              <a:t>signal</a:t>
            </a:r>
            <a:r>
              <a:rPr lang="ru-RU" sz="2200" dirty="0"/>
              <a:t> от другой станции, она останавливает передачу </a:t>
            </a:r>
          </a:p>
          <a:p>
            <a:r>
              <a:rPr lang="ru-RU" sz="2500" b="1" dirty="0"/>
              <a:t>Повторная попытка передачи через случайное время </a:t>
            </a:r>
          </a:p>
          <a:p>
            <a:pPr lvl="1"/>
            <a:r>
              <a:rPr lang="ru-RU" sz="2200" dirty="0"/>
              <a:t>Максимально допустимо 16 попыток.</a:t>
            </a:r>
          </a:p>
          <a:p>
            <a:r>
              <a:rPr lang="ru-RU" sz="2400" i="1" dirty="0"/>
              <a:t>Если кадр проходит успешно, то адресат отправляет обратно короткое подтверждение </a:t>
            </a:r>
            <a:r>
              <a:rPr lang="en-US" sz="2400" i="1" dirty="0"/>
              <a:t>(ASK)</a:t>
            </a:r>
            <a:r>
              <a:rPr lang="ru-RU" sz="2400" i="1" dirty="0"/>
              <a:t>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543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Таким образом станция резервирует для себя определенное время. </a:t>
            </a:r>
            <a:endParaRPr lang="ru-RU" sz="1800" dirty="0"/>
          </a:p>
          <a:p>
            <a:pPr lvl="1">
              <a:lnSpc>
                <a:spcPct val="110000"/>
              </a:lnSpc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того, как все станции приняли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она начинает передавать.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200" b="1" dirty="0"/>
              <a:t>C</a:t>
            </a:r>
            <a:r>
              <a:rPr lang="ru-RU" sz="2200" b="1" dirty="0"/>
              <a:t>случайная задержка после освобождения канала позволяет уменьшить вероятность </a:t>
            </a:r>
            <a:r>
              <a:rPr lang="ru-RU" sz="2400" b="1" dirty="0"/>
              <a:t>коллизии,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44687"/>
            <a:ext cx="6606951" cy="31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br>
              <a:rPr lang="ru-RU" sz="3600" b="1" dirty="0"/>
            </a:br>
            <a:r>
              <a:rPr lang="ru-RU" sz="3600" b="1" dirty="0"/>
              <a:t>Проблема скрытого 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dirty="0"/>
              <a:t>Результат: потеря информации, поскольку устройства  могут принимать только один сигнал.</a:t>
            </a:r>
          </a:p>
          <a:p>
            <a:endParaRPr lang="ru-RU" sz="2200" dirty="0"/>
          </a:p>
        </p:txBody>
      </p:sp>
      <p:pic>
        <p:nvPicPr>
          <p:cNvPr id="7" name="Рисунок 6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38437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/>
                  <a:t>Решение проблемы «скрытого узла» – метод </a:t>
                </a:r>
                <a:r>
                  <a:rPr lang="en-US" sz="2200" b="1" dirty="0"/>
                  <a:t>RTS-CTS</a:t>
                </a:r>
                <a:r>
                  <a:rPr lang="ru-RU" sz="2200" dirty="0"/>
                  <a:t>:</a:t>
                </a:r>
              </a:p>
              <a:p>
                <a:r>
                  <a:rPr lang="ru-RU" sz="2200" dirty="0"/>
                  <a:t>Устройство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200" dirty="0"/>
                  <a:t> начинает сеанс с отправки пакета запроса на передачу RTS («</a:t>
                </a:r>
                <a:r>
                  <a:rPr lang="ru-RU" sz="2200" dirty="0" err="1"/>
                  <a:t>Request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</a:t>
                </a:r>
                <a:r>
                  <a:rPr lang="en-US" sz="2200" dirty="0"/>
                  <a:t> </a:t>
                </a:r>
                <a:r>
                  <a:rPr lang="ru-RU" sz="2200" dirty="0"/>
                  <a:t>устройству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200" dirty="0"/>
                  <a:t>. </a:t>
                </a:r>
              </a:p>
              <a:p>
                <a:r>
                  <a:rPr lang="ru-RU" sz="2200" dirty="0"/>
                  <a:t>Если устройство В свободно, то отвечает пакетом CTS («</a:t>
                </a:r>
                <a:r>
                  <a:rPr lang="ru-RU" sz="2200" dirty="0" err="1"/>
                  <a:t>Clear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»). </a:t>
                </a:r>
                <a:endParaRPr lang="en-US" sz="2200" dirty="0"/>
              </a:p>
              <a:p>
                <a:r>
                  <a:rPr lang="ru-RU" sz="2200" dirty="0"/>
                  <a:t>При получении </a:t>
                </a:r>
                <a:r>
                  <a:rPr lang="en-US" sz="2200" dirty="0"/>
                  <a:t>CTS </a:t>
                </a:r>
                <a:r>
                  <a:rPr lang="ru-RU" sz="2200" dirty="0"/>
                  <a:t>устройство А начинает передачу пакета данных.</a:t>
                </a:r>
              </a:p>
              <a:p>
                <a:pPr lvl="1"/>
                <a:r>
                  <a:rPr lang="ru-RU" sz="2200" dirty="0"/>
                  <a:t>Устройство, получившее пакет RTS или CTS, предназначенный не ему, будет оставаться в состоянии ожидания.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  <a:blipFill rotWithShape="1">
                <a:blip r:embed="rId2"/>
                <a:stretch>
                  <a:fillRect l="-795" t="-62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http://www.bookasutp.ru/Chapter2.files/image117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4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r>
              <a:rPr lang="ru-RU" sz="2200" b="1" dirty="0"/>
              <a:t>Недостаток - сигналы  RTS/CTS ухудшают скорость работы </a:t>
            </a:r>
          </a:p>
          <a:p>
            <a:pPr lvl="1"/>
            <a:r>
              <a:rPr lang="ru-RU" sz="2200" dirty="0"/>
              <a:t> повышаются накладные расходы:</a:t>
            </a:r>
          </a:p>
          <a:p>
            <a:pPr lvl="2"/>
            <a:r>
              <a:rPr lang="ru-RU" sz="2200" dirty="0"/>
              <a:t>Максимальная длина кадра данных 802.11 равна 2346 байт, длина RTS-кадра — 20 байт, CTS-кадра — 14 байт.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800" dirty="0"/>
              <a:t>Устройства могут иметь разную модуляцию сигналов, по этому в сетях </a:t>
            </a:r>
            <a:r>
              <a:rPr lang="en-US" sz="1800" dirty="0"/>
              <a:t>WIFI RTS </a:t>
            </a:r>
            <a:r>
              <a:rPr lang="ru-RU" sz="1800" dirty="0"/>
              <a:t>транслируется всегда в на базовой скорости с базовыми настройками</a:t>
            </a:r>
            <a:r>
              <a:rPr lang="en-US" sz="1800" dirty="0"/>
              <a:t>.</a:t>
            </a:r>
            <a:endParaRPr lang="ru-RU" sz="1800" dirty="0"/>
          </a:p>
          <a:p>
            <a:pPr marL="742950" lvl="2" indent="-342900"/>
            <a:r>
              <a:rPr lang="en-US" sz="2000" dirty="0"/>
              <a:t>DSSS </a:t>
            </a:r>
            <a:r>
              <a:rPr lang="ru-RU" sz="2000" dirty="0"/>
              <a:t>и </a:t>
            </a:r>
            <a:r>
              <a:rPr lang="en-US" sz="2000" dirty="0"/>
              <a:t>CCK 1 Mbit/s</a:t>
            </a:r>
            <a:endParaRPr lang="ru-RU" sz="2000" dirty="0"/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 обмена RTS- и CTS-кадрами не обязательна. </a:t>
            </a:r>
          </a:p>
          <a:p>
            <a:pPr lvl="1"/>
            <a:r>
              <a:rPr lang="ru-RU" sz="2200" dirty="0"/>
              <a:t>можно отказаться при небольшой нагрузке сети, </a:t>
            </a:r>
          </a:p>
          <a:p>
            <a:pPr lvl="1"/>
            <a:r>
              <a:rPr lang="ru-RU" sz="2200" dirty="0"/>
              <a:t>в такой ситуации коллизии случаются редко</a:t>
            </a:r>
          </a:p>
          <a:p>
            <a:endParaRPr lang="ru-RU" sz="2200" dirty="0"/>
          </a:p>
        </p:txBody>
      </p:sp>
      <p:pic>
        <p:nvPicPr>
          <p:cNvPr id="4" name="Рисунок 3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94" y="5229200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457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Особенности широковещательного режима.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56166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Часто используется режим широковещательной передачи,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Когда сообщение одновременно должны принять все участники сети.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Например, маршрутизатор транслирует SSID (имя сети) в широковещательном режиме, 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все пользователи, в зоне покрытия, могут увидеть ее идентификатор на своих устройствах.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Особенность – отсутствие подтверждения о получении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162678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кодирования данных в беспроводных сетях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69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</a:t>
            </a:r>
            <a:br>
              <a:rPr lang="ru-RU" sz="2800" b="1" dirty="0"/>
            </a:br>
            <a:r>
              <a:rPr lang="ru-RU" sz="3200" b="1" dirty="0"/>
              <a:t>Модуляция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Используются коды </a:t>
            </a:r>
            <a:r>
              <a:rPr lang="ru-RU" sz="2200" dirty="0" err="1"/>
              <a:t>Баркера</a:t>
            </a:r>
            <a:r>
              <a:rPr lang="ru-RU" sz="2200" dirty="0"/>
              <a:t> и </a:t>
            </a:r>
            <a:r>
              <a:rPr lang="ru-RU" sz="2200" dirty="0" err="1"/>
              <a:t>сверточные</a:t>
            </a:r>
            <a:r>
              <a:rPr lang="ru-RU" sz="2200" dirty="0"/>
              <a:t> коды</a:t>
            </a:r>
            <a:endParaRPr lang="en-US" sz="2200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Избыточное кодирование с целью исключения сложных комбинаций</a:t>
            </a:r>
            <a:r>
              <a:rPr lang="en-US" sz="2200" dirty="0"/>
              <a:t> </a:t>
            </a:r>
            <a:r>
              <a:rPr lang="ru-RU" sz="2200" dirty="0"/>
              <a:t>типа много единиц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алгоритмы, повышающему их похожесть на </a:t>
            </a:r>
            <a:r>
              <a:rPr lang="ru-RU" sz="2200" dirty="0" err="1"/>
              <a:t>псевдошум</a:t>
            </a:r>
            <a:r>
              <a:rPr lang="ru-RU" sz="2200" dirty="0"/>
              <a:t>.</a:t>
            </a:r>
          </a:p>
          <a:p>
            <a:pPr marL="1200150" lvl="3" indent="-342900">
              <a:spcBef>
                <a:spcPts val="600"/>
              </a:spcBef>
            </a:pPr>
            <a:r>
              <a:rPr lang="ru-RU" sz="2200" dirty="0"/>
              <a:t>Напр. разбивают сообщение в матрицу по строкам, а передают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85957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ошибками. </a:t>
            </a:r>
            <a:br>
              <a:rPr lang="ru-RU" sz="2800" b="1" dirty="0"/>
            </a:br>
            <a:r>
              <a:rPr lang="ru-RU" sz="2800" b="1" dirty="0"/>
              <a:t>Сигналы обратной связи.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200" b="1" i="1" dirty="0"/>
              <a:t>Использование подтверждений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dirty="0"/>
              <a:t>Приемник отправляет в ответ на сообщение код подтверждения корректности приема или запрос на повторение.</a:t>
            </a:r>
          </a:p>
          <a:p>
            <a:pPr lvl="1">
              <a:lnSpc>
                <a:spcPct val="110000"/>
              </a:lnSpc>
            </a:pPr>
            <a:r>
              <a:rPr lang="ru-RU" sz="2200" b="1" i="1" dirty="0"/>
              <a:t>Метод ARQ</a:t>
            </a:r>
            <a:r>
              <a:rPr lang="ru-RU" sz="2200" dirty="0"/>
              <a:t> (</a:t>
            </a:r>
            <a:r>
              <a:rPr lang="ru-RU" sz="2200" dirty="0" err="1"/>
              <a:t>Automatic</a:t>
            </a:r>
            <a:r>
              <a:rPr lang="ru-RU" sz="2200" dirty="0"/>
              <a:t> </a:t>
            </a:r>
            <a:r>
              <a:rPr lang="ru-RU" sz="2200" dirty="0" err="1"/>
              <a:t>Repeat</a:t>
            </a:r>
            <a:r>
              <a:rPr lang="ru-RU" sz="2200" dirty="0"/>
              <a:t> </a:t>
            </a:r>
            <a:r>
              <a:rPr lang="ru-RU" sz="2200" dirty="0" err="1"/>
              <a:t>reQuest</a:t>
            </a:r>
            <a:r>
              <a:rPr lang="ru-RU" sz="2200" dirty="0"/>
              <a:t> - "автоматический повтор в ответ на запрос")</a:t>
            </a:r>
            <a:r>
              <a:rPr lang="en-US" sz="2200" dirty="0"/>
              <a:t>–</a:t>
            </a:r>
            <a:endParaRPr lang="ru-RU" sz="2200" dirty="0"/>
          </a:p>
          <a:p>
            <a:pPr lvl="2">
              <a:lnSpc>
                <a:spcPct val="110000"/>
              </a:lnSpc>
            </a:pPr>
            <a:r>
              <a:rPr lang="en-US" sz="2200" i="1" u="sng" dirty="0"/>
              <a:t> </a:t>
            </a:r>
            <a:r>
              <a:rPr lang="ru-RU" sz="2200" i="1" u="sng" dirty="0"/>
              <a:t>На отправку подтверждения дается определённое время, пакет автоматически отправляется заново.</a:t>
            </a:r>
          </a:p>
          <a:p>
            <a:pPr marL="819150" lvl="2" indent="-342900">
              <a:lnSpc>
                <a:spcPct val="110000"/>
              </a:lnSpc>
            </a:pPr>
            <a:r>
              <a:rPr lang="ru-RU" sz="2200" b="1" dirty="0"/>
              <a:t>Отправление одновременно </a:t>
            </a:r>
            <a:r>
              <a:rPr lang="en-US" sz="2200" b="1" dirty="0"/>
              <a:t>N </a:t>
            </a:r>
            <a:r>
              <a:rPr lang="ru-RU" sz="2200" b="1" dirty="0"/>
              <a:t>одинаковых пакетов </a:t>
            </a:r>
          </a:p>
          <a:p>
            <a:pPr lvl="2">
              <a:lnSpc>
                <a:spcPct val="110000"/>
              </a:lnSpc>
            </a:pPr>
            <a:r>
              <a:rPr lang="ru-RU" sz="2200" dirty="0"/>
              <a:t>приемник делает повторный запрос только если ни один из пакетов не был принят без ошибок;</a:t>
            </a:r>
          </a:p>
          <a:p>
            <a:pPr lvl="2">
              <a:lnSpc>
                <a:spcPct val="110000"/>
              </a:lnSpc>
            </a:pPr>
            <a:r>
              <a:rPr lang="ru-RU" b="1" i="1" u="sng" dirty="0"/>
              <a:t>Метод голосования</a:t>
            </a:r>
            <a:r>
              <a:rPr lang="ru-RU" i="1" u="sng" dirty="0"/>
              <a:t> </a:t>
            </a:r>
            <a:r>
              <a:rPr lang="ru-RU" u="sng" dirty="0"/>
              <a:t>– отправляется несколько пакетов  - по ним берется средние. </a:t>
            </a:r>
          </a:p>
          <a:p>
            <a:pPr lvl="3">
              <a:lnSpc>
                <a:spcPct val="110000"/>
              </a:lnSpc>
            </a:pPr>
            <a:r>
              <a:rPr 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240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b="1" dirty="0"/>
              <a:t>Другие методы борьбы с ошибками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599"/>
          </a:xfrm>
        </p:spPr>
        <p:txBody>
          <a:bodyPr>
            <a:noAutofit/>
          </a:bodyPr>
          <a:lstStyle/>
          <a:p>
            <a:r>
              <a:rPr lang="ru-RU" sz="2000" b="1" dirty="0"/>
              <a:t>Использование избыточного кодирования </a:t>
            </a:r>
            <a:r>
              <a:rPr lang="ru-RU" sz="2000" dirty="0"/>
              <a:t>– </a:t>
            </a:r>
          </a:p>
          <a:p>
            <a:pPr marL="742950" lvl="2" indent="-342900"/>
            <a:r>
              <a:rPr lang="ru-RU" sz="2000" b="1" dirty="0"/>
              <a:t>Схемы прямого исправления ошибок </a:t>
            </a:r>
            <a:r>
              <a:rPr lang="en-US" sz="2000" b="1" dirty="0"/>
              <a:t>(FCE)</a:t>
            </a:r>
            <a:r>
              <a:rPr lang="ru-RU" sz="2000" b="1" dirty="0"/>
              <a:t> </a:t>
            </a:r>
            <a:r>
              <a:rPr lang="ru-RU" sz="2000" dirty="0"/>
              <a:t>– добавление спец. символов к кодам, которые позволяют восстановить сообщение, если там не много ошибок.</a:t>
            </a:r>
            <a:endParaRPr lang="en-US" sz="2000" dirty="0"/>
          </a:p>
          <a:p>
            <a:r>
              <a:rPr lang="ru-RU" sz="2000" b="1" dirty="0"/>
              <a:t>Использование циклического кодирования</a:t>
            </a:r>
          </a:p>
          <a:p>
            <a:pPr lvl="2"/>
            <a:r>
              <a:rPr lang="en-US" sz="2000" dirty="0"/>
              <a:t>CRC </a:t>
            </a:r>
            <a:r>
              <a:rPr lang="ru-RU" sz="2000" dirty="0"/>
              <a:t>коды, биты проверки четности, </a:t>
            </a:r>
          </a:p>
          <a:p>
            <a:pPr lvl="2"/>
            <a:r>
              <a:rPr lang="ru-RU" sz="2000" dirty="0"/>
              <a:t>вертикальное и горизонтальное сканирование</a:t>
            </a:r>
          </a:p>
          <a:p>
            <a:pPr lvl="3"/>
            <a:r>
              <a:rPr lang="ru-RU" dirty="0"/>
              <a:t>разбиение сообщения в матрицу и проверка четности на каждой строке или столбце</a:t>
            </a:r>
          </a:p>
          <a:p>
            <a:pPr lvl="0">
              <a:spcBef>
                <a:spcPts val="1200"/>
              </a:spcBef>
            </a:pPr>
            <a:r>
              <a:rPr lang="ru-RU" sz="2000" b="1" dirty="0"/>
              <a:t>Использование нескольких антенн.</a:t>
            </a:r>
          </a:p>
          <a:p>
            <a:pPr lvl="1"/>
            <a:r>
              <a:rPr lang="ru-RU" sz="2000" dirty="0"/>
              <a:t>Антенны пространственное разносят, соответственно помехи действую по разному</a:t>
            </a:r>
            <a:r>
              <a:rPr lang="en-US" sz="2000" dirty="0"/>
              <a:t> </a:t>
            </a:r>
            <a:r>
              <a:rPr lang="ru-RU" sz="2000" dirty="0"/>
              <a:t>(метод </a:t>
            </a:r>
            <a:r>
              <a:rPr lang="en-US" sz="2000" dirty="0"/>
              <a:t>MIMO)</a:t>
            </a:r>
            <a:r>
              <a:rPr lang="ru-RU" sz="2000" dirty="0"/>
              <a:t>.</a:t>
            </a:r>
          </a:p>
          <a:p>
            <a:r>
              <a:rPr lang="ru-RU" sz="2000" b="1" dirty="0"/>
              <a:t>Использование кодового уплотнения </a:t>
            </a:r>
            <a:r>
              <a:rPr lang="en-US" sz="2000" b="1" dirty="0"/>
              <a:t>(CDM)</a:t>
            </a:r>
          </a:p>
          <a:p>
            <a:pPr lvl="1"/>
            <a:r>
              <a:rPr lang="ru-RU" sz="2000" dirty="0"/>
              <a:t>Для каждого приемника сообщения кодируются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1502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Autofit/>
          </a:bodyPr>
          <a:lstStyle/>
          <a:p>
            <a:r>
              <a:rPr lang="ru-RU" sz="3600" b="1" dirty="0"/>
              <a:t>Внутрикадровый контроль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5256583"/>
          </a:xfrm>
        </p:spPr>
        <p:txBody>
          <a:bodyPr>
            <a:noAutofit/>
          </a:bodyPr>
          <a:lstStyle/>
          <a:p>
            <a:r>
              <a:rPr lang="en-US" sz="2100" b="1" dirty="0"/>
              <a:t>CRC</a:t>
            </a:r>
            <a:r>
              <a:rPr lang="en-US" sz="2100" dirty="0"/>
              <a:t> (CRC </a:t>
            </a:r>
            <a:r>
              <a:rPr lang="ru-RU" sz="2100" dirty="0"/>
              <a:t>также называют, контрольной последовательностью кадра (</a:t>
            </a:r>
            <a:r>
              <a:rPr lang="ru-RU" sz="2100" dirty="0" err="1"/>
              <a:t>Frame</a:t>
            </a:r>
            <a:r>
              <a:rPr lang="ru-RU" sz="2100" dirty="0"/>
              <a:t> </a:t>
            </a:r>
            <a:r>
              <a:rPr lang="ru-RU" sz="2100" dirty="0" err="1"/>
              <a:t>Check</a:t>
            </a:r>
            <a:r>
              <a:rPr lang="ru-RU" sz="2100" dirty="0"/>
              <a:t> </a:t>
            </a:r>
            <a:r>
              <a:rPr lang="ru-RU" sz="2100" dirty="0" err="1"/>
              <a:t>Sequence</a:t>
            </a:r>
            <a:r>
              <a:rPr lang="ru-RU" sz="2100" dirty="0"/>
              <a:t>, FCS). </a:t>
            </a:r>
          </a:p>
          <a:p>
            <a:pPr lvl="1"/>
            <a:r>
              <a:rPr lang="ru-RU" sz="2100" dirty="0"/>
              <a:t>обнаруживает одиночные, двойные  в нечетные ошибки. </a:t>
            </a:r>
          </a:p>
          <a:p>
            <a:pPr lvl="1"/>
            <a:r>
              <a:rPr lang="ru-RU" sz="2100" dirty="0"/>
              <a:t>невысокая степенью избыточности. </a:t>
            </a:r>
          </a:p>
          <a:p>
            <a:r>
              <a:rPr lang="ru-RU" sz="2100" b="1" dirty="0"/>
              <a:t>Контроль по паритету</a:t>
            </a:r>
            <a:r>
              <a:rPr lang="en-US" sz="2100" b="1" dirty="0"/>
              <a:t> </a:t>
            </a:r>
            <a:r>
              <a:rPr lang="ru-RU" sz="2100" b="1" dirty="0"/>
              <a:t>(четности) </a:t>
            </a:r>
            <a:r>
              <a:rPr lang="en-US" sz="2100" b="1" dirty="0"/>
              <a:t>(</a:t>
            </a:r>
            <a:r>
              <a:rPr lang="ru-RU" sz="2100" b="1" dirty="0"/>
              <a:t>С</a:t>
            </a:r>
            <a:r>
              <a:rPr lang="en-US" sz="2100" b="1" dirty="0"/>
              <a:t>RC 1</a:t>
            </a:r>
            <a:r>
              <a:rPr lang="ru-RU" sz="2100" b="1" dirty="0"/>
              <a:t>)</a:t>
            </a:r>
          </a:p>
          <a:p>
            <a:pPr lvl="1"/>
            <a:r>
              <a:rPr lang="ru-RU" sz="2100" b="1" dirty="0"/>
              <a:t>Возможен контроль нечетности. </a:t>
            </a:r>
          </a:p>
          <a:p>
            <a:pPr lvl="2"/>
            <a:r>
              <a:rPr lang="ru-RU" sz="2100" b="1" dirty="0"/>
              <a:t>Недостаток большая избыточность </a:t>
            </a:r>
            <a:endParaRPr lang="en-US" sz="2100" dirty="0"/>
          </a:p>
          <a:p>
            <a:r>
              <a:rPr lang="ru-RU" sz="2100" b="1" dirty="0"/>
              <a:t>Вертикальный и горизонтальный контроль по паритету </a:t>
            </a:r>
            <a:r>
              <a:rPr lang="ru-RU" sz="2100" dirty="0"/>
              <a:t>модификацию метода контроля по паритету. </a:t>
            </a:r>
          </a:p>
          <a:p>
            <a:pPr lvl="1"/>
            <a:r>
              <a:rPr lang="ru-RU" sz="2100" dirty="0"/>
              <a:t>исходные данные рассматриваются в виде матрицы, строки которой составляют байты данных.</a:t>
            </a:r>
          </a:p>
          <a:p>
            <a:pPr lvl="1"/>
            <a:r>
              <a:rPr lang="ru-RU" sz="2100" dirty="0"/>
              <a:t>Контрольный разряд подсчитывается отдельно для каждой строки и для каждого столбца матрицы. </a:t>
            </a:r>
          </a:p>
          <a:p>
            <a:pPr marL="342900" lvl="2" indent="-342900"/>
            <a:r>
              <a:rPr lang="ru-RU" sz="2100" b="1" dirty="0"/>
              <a:t>Недостаток большая избыточность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130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en-US" sz="3200" b="1" dirty="0"/>
              <a:t>MIMO</a:t>
            </a:r>
            <a:r>
              <a:rPr lang="ru-RU" sz="3200" b="1" dirty="0"/>
              <a:t> для снижения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Прием сигналов по разным маршрутам (разное время)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Улучшения пропускной способности.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7" y="4689926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89926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1" y="4941168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4927193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кодирования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7762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Алгоритм чередования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8326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Проблема избыточного кодирования и коррекции ошибок 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ru-RU" sz="2200" dirty="0"/>
              <a:t>методы основаны на предположении о случайном характере воздействий, приводящих к появлению ошибок. </a:t>
            </a:r>
          </a:p>
          <a:p>
            <a:pPr lvl="1">
              <a:spcBef>
                <a:spcPts val="600"/>
              </a:spcBef>
            </a:pPr>
            <a:r>
              <a:rPr lang="ru-RU" sz="2200" b="1" i="1" dirty="0"/>
              <a:t>Проблема если ошибки коррелированы. </a:t>
            </a:r>
          </a:p>
          <a:p>
            <a:pPr lvl="2">
              <a:spcBef>
                <a:spcPts val="0"/>
              </a:spcBef>
            </a:pPr>
            <a:r>
              <a:rPr lang="ru-RU" sz="2200" i="1" dirty="0"/>
              <a:t>Например, когда период основной гармоники помехи равен длительности передачи нескольких битов. 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Решение: Процедура чередования </a:t>
            </a:r>
            <a:r>
              <a:rPr lang="ru-RU" sz="2200" dirty="0"/>
              <a:t>- перестановка битов по определенному закону.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Закон постоянно меняется по заданной последовательности или заданным образом.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ЦЕЛЬ сделать ошибки более похожими на некоррелированные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ПРИМЕР: запись передаваемого фрейма в матрицу например, по три бита в строке </a:t>
            </a:r>
          </a:p>
          <a:p>
            <a:pPr lvl="3">
              <a:spcBef>
                <a:spcPts val="0"/>
              </a:spcBef>
            </a:pPr>
            <a:r>
              <a:rPr lang="ru-RU" dirty="0"/>
              <a:t>считывание битов из матрицы не по строкам, а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25269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 err="1"/>
              <a:t>Скрембл</a:t>
            </a:r>
            <a:r>
              <a:rPr lang="ru-RU" sz="2800" b="1" dirty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+ 1</a:t>
                </a:r>
                <a:r>
                  <a:rPr lang="ru-RU" altLang="ru-RU" sz="2000" dirty="0">
                    <a:cs typeface="Arial" charset="0"/>
                  </a:rPr>
                  <a:t> выход </a:t>
                </a:r>
                <a:r>
                  <a:rPr lang="ru-RU" altLang="ru-RU" sz="2000" dirty="0" err="1">
                    <a:cs typeface="Arial" charset="0"/>
                  </a:rPr>
                  <a:t>скрембла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>
                    <a:cs typeface="Arial" charset="0"/>
                  </a:rPr>
                  <a:t>Дескрембл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1">
                <a:blip r:embed="rId2"/>
                <a:stretch>
                  <a:fillRect l="-519" t="-2278" b="-1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>
                <a:latin typeface="+mj-lt"/>
              </a:rPr>
              <a:t>скрембла</a:t>
            </a:r>
            <a:r>
              <a:rPr lang="ru-RU" altLang="ru-RU" sz="1800" dirty="0">
                <a:latin typeface="+mj-lt"/>
              </a:rPr>
              <a:t> с  </a:t>
            </a:r>
            <a:r>
              <a:rPr lang="en-US" altLang="ru-RU" sz="1800" i="1" dirty="0">
                <a:latin typeface="+mj-lt"/>
              </a:rPr>
              <a:t>S</a:t>
            </a:r>
            <a:r>
              <a:rPr lang="en-US" altLang="ru-RU" sz="1800" dirty="0">
                <a:latin typeface="+mj-lt"/>
              </a:rPr>
              <a:t>(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dirty="0">
                <a:latin typeface="+mj-lt"/>
              </a:rPr>
              <a:t>) =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7</a:t>
            </a:r>
            <a:r>
              <a:rPr lang="en-US" altLang="ru-RU" sz="1800" dirty="0">
                <a:latin typeface="+mj-lt"/>
              </a:rPr>
              <a:t> +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4</a:t>
            </a:r>
            <a:r>
              <a:rPr lang="en-US" altLang="ru-RU" sz="1800" dirty="0">
                <a:latin typeface="+mj-lt"/>
              </a:rPr>
              <a:t> + 1</a:t>
            </a:r>
            <a:endParaRPr lang="ru-RU" altLang="ru-RU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11010100 11100111 10110100 00101010  11111010 01010001 10111000 11111111</a:t>
            </a:r>
          </a:p>
        </p:txBody>
      </p:sp>
    </p:spTree>
    <p:extLst>
      <p:ext uri="{BB962C8B-B14F-4D97-AF65-F5344CB8AC3E}">
        <p14:creationId xmlns:p14="http://schemas.microsoft.com/office/powerpoint/2010/main" val="265860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Стандарт </a:t>
            </a:r>
            <a:r>
              <a:rPr lang="en-US" sz="2200" dirty="0"/>
              <a:t>802.11 </a:t>
            </a:r>
            <a:r>
              <a:rPr lang="ru-RU" sz="2200" dirty="0"/>
              <a:t>предусматривает кодирование каждого бита </a:t>
            </a:r>
            <a:r>
              <a:rPr lang="ru-RU" sz="2200" dirty="0" err="1"/>
              <a:t>Баркеровской</a:t>
            </a:r>
            <a:r>
              <a:rPr lang="ru-RU" sz="2200" dirty="0"/>
              <a:t> 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чипов (бит).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Каждый бит кодируется своей частотой в </a:t>
            </a:r>
            <a:r>
              <a:rPr lang="en-US" sz="2200" dirty="0"/>
              <a:t>DSSS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информационный бит замещается своим произведением по модулю 2 (операция «исключающее ИЛИ») с данной последовательностью,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«1» заменяется на B1 (10110111000),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«0» заменяется на инверсию B1 (01001000111).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b="1" dirty="0"/>
              <a:t>Принцип кодирования: </a:t>
            </a:r>
            <a:r>
              <a:rPr lang="ru-RU" sz="2200" dirty="0"/>
              <a:t>Для двух последовательностей равной длины сумма их автокорреляционных функций для любого циклического сдвига, отличного от нуля, всегда равна нулю.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Последовательности выбреются такими </a:t>
            </a:r>
            <a:r>
              <a:rPr lang="ru-RU" sz="2200" dirty="0"/>
              <a:t>, чтобы произведение сдвинутых компонент было 0, а несдвинутых максимально </a:t>
            </a:r>
            <a:r>
              <a:rPr lang="en-US" sz="2200" dirty="0"/>
              <a:t>(2n)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609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05531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620166"/>
                  </p:ext>
                </p:extLst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3"/>
                          <a:stretch>
                            <a:fillRect l="-1206000" t="-25581" b="-1188372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1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CCK-коды предполагаются в 802.11 в двух кодировках: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8 чипов (под-бит) на один бит (скорость 802.11</a:t>
            </a:r>
            <a:r>
              <a:rPr lang="en-US" sz="2200" dirty="0"/>
              <a:t>b</a:t>
            </a:r>
            <a:r>
              <a:rPr lang="ru-RU" sz="2200" dirty="0"/>
              <a:t> 11 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4 чипа (под-бита) на бит (скорость 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/>
              <a:t>5.5</a:t>
            </a:r>
            <a:r>
              <a:rPr lang="ru-RU" sz="2200" dirty="0"/>
              <a:t> Мбит/с</a:t>
            </a:r>
            <a:r>
              <a:rPr lang="en-US" sz="2200" dirty="0"/>
              <a:t>)</a:t>
            </a:r>
            <a:r>
              <a:rPr lang="ru-RU" sz="2200" dirty="0"/>
              <a:t> .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1,385 </a:t>
            </a:r>
            <a:r>
              <a:rPr lang="en-US" sz="2200" dirty="0" err="1"/>
              <a:t>Mbod</a:t>
            </a:r>
            <a:r>
              <a:rPr lang="en-US" sz="2200" dirty="0"/>
              <a:t>/s</a:t>
            </a:r>
            <a:r>
              <a:rPr lang="ru-RU" sz="2200" dirty="0"/>
              <a:t> (11/8</a:t>
            </a:r>
            <a:r>
              <a:rPr lang="en-US" sz="2200" dirty="0"/>
              <a:t>= 5,5/4 = </a:t>
            </a:r>
            <a:r>
              <a:rPr lang="ru-RU" sz="2200" dirty="0"/>
              <a:t>= 1,385).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 результате кодировки </a:t>
            </a:r>
            <a:r>
              <a:rPr lang="en-US" sz="2200" dirty="0"/>
              <a:t>CCK </a:t>
            </a:r>
            <a:r>
              <a:rPr lang="ru-RU" sz="2200" dirty="0"/>
              <a:t>получается комплексная последовательность со значениями 1, -1, 0, </a:t>
            </a:r>
            <a:r>
              <a:rPr lang="en-US" sz="2200" dirty="0"/>
              <a:t>j,-j</a:t>
            </a:r>
            <a:r>
              <a:rPr lang="ru-RU" sz="22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Последовательность кодируется </a:t>
            </a:r>
            <a:r>
              <a:rPr lang="en-US" sz="2200" dirty="0"/>
              <a:t>QPSK </a:t>
            </a:r>
            <a:r>
              <a:rPr lang="ru-RU" sz="2200" dirty="0"/>
              <a:t>или </a:t>
            </a:r>
            <a:r>
              <a:rPr lang="en-US" sz="2200" dirty="0"/>
              <a:t>DQPSK </a:t>
            </a:r>
            <a:r>
              <a:rPr lang="ru-RU" sz="2200" dirty="0"/>
              <a:t>кодировкой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/>
              <a:t>скрембл</a:t>
            </a:r>
            <a:r>
              <a:rPr lang="ru-RU" sz="2200" dirty="0"/>
              <a:t> или чередование)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447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/>
              </a:p>
              <a:p>
                <a:pPr>
                  <a:spcBef>
                    <a:spcPts val="1200"/>
                  </a:spcBef>
                </a:pPr>
                <a:r>
                  <a:rPr lang="ru-RU" sz="2400" dirty="0"/>
                  <a:t>Комплексные чипы образуются как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lvl="0"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 по первому </a:t>
                </a:r>
                <a:r>
                  <a:rPr lang="ru-RU" altLang="ru-RU" sz="22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четвертому. </a:t>
                </a:r>
              </a:p>
              <a:p>
                <a:pPr lvl="0">
                  <a:spcBef>
                    <a:spcPts val="0"/>
                  </a:spcBef>
                </a:pPr>
                <a:endParaRPr lang="ru-RU" altLang="ru-RU" sz="1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1">
                <a:blip r:embed="rId3"/>
                <a:stretch>
                  <a:fillRect l="-954" t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8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/>
                  <a:t>Кодировка 4 бита</a:t>
                </a:r>
                <a:r>
                  <a:rPr lang="en-US" sz="1800" dirty="0"/>
                  <a:t> (d0-d3)</a:t>
                </a:r>
                <a:r>
                  <a:rPr lang="ru-RU" sz="1800" dirty="0"/>
                  <a:t> (2 </a:t>
                </a:r>
                <a:r>
                  <a:rPr lang="ru-RU" sz="1800" dirty="0" err="1"/>
                  <a:t>дибита</a:t>
                </a:r>
                <a:r>
                  <a:rPr lang="en-US" sz="1800" dirty="0"/>
                  <a:t> </a:t>
                </a:r>
                <a:r>
                  <a:rPr lang="ru-RU" sz="1800" dirty="0"/>
                  <a:t>)</a:t>
                </a:r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Последовательность данных </a:t>
                </a:r>
                <a:r>
                  <a:rPr lang="ru-RU" sz="2000" dirty="0"/>
                  <a:t>11011000</a:t>
                </a:r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:r>
                  <a:rPr lang="en-US" sz="2000" dirty="0"/>
                  <a:t>&gt;</a:t>
                </a:r>
                <a:r>
                  <a:rPr lang="ru-RU" sz="2000" dirty="0"/>
                  <a:t> 1101 и 1000, нечетный</a:t>
                </a:r>
                <a:r>
                  <a:rPr lang="en-US" sz="2000" dirty="0"/>
                  <a:t> </a:t>
                </a:r>
                <a:r>
                  <a:rPr lang="ru-RU" sz="2000" dirty="0"/>
                  <a:t>и четный,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Для нечетного символа</a:t>
                </a:r>
                <a:r>
                  <a:rPr lang="ru-RU" sz="2000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CCK-последовательность примет вид: {-j, -1, -j, 1, j, 1, -j, 1}.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ru-RU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Обе последовательности сдвинуты друг относительно друга на 90°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836752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Кодировка 8 под-бит данных.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00374"/>
                  </p:ext>
                </p:extLst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48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20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308333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4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9474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22" t="-22222" r="-2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00111011 </a:t>
                </a:r>
                <a:r>
                  <a:rPr lang="en-US" dirty="0"/>
                  <a:t> </a:t>
                </a:r>
                <a:r>
                  <a:rPr lang="ru-RU" dirty="0"/>
                  <a:t>(четная) -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4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 </a:t>
            </a:r>
            <a:r>
              <a:rPr lang="ru-RU" sz="3200" b="1" dirty="0"/>
              <a:t>(скремблирование данных)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Скрембл </a:t>
                </a:r>
                <a:r>
                  <a:rPr lang="en-US" sz="2000" dirty="0"/>
                  <a:t>PBCC (</a:t>
                </a:r>
                <a:r>
                  <a:rPr lang="ru-RU" sz="2000" dirty="0"/>
                  <a:t>стандарт IEEE 802.11g скорости 5,5 и 11 Мбит/с опционально 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/>
                  <a:t>PBCC</a:t>
                </a:r>
                <a:r>
                  <a:rPr lang="ru-RU" sz="2000" dirty="0"/>
                  <a:t> - </a:t>
                </a:r>
                <a:r>
                  <a:rPr lang="ru-RU" sz="2000" dirty="0" err="1"/>
                  <a:t>сверточное</a:t>
                </a:r>
                <a:r>
                  <a:rPr lang="ru-RU" sz="2000" dirty="0"/>
                  <a:t> кодирование</a:t>
                </a:r>
                <a:r>
                  <a:rPr lang="en-US" sz="2000" dirty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/>
              </a:p>
              <a:p>
                <a:r>
                  <a:rPr lang="ru-RU" sz="2000" dirty="0"/>
                  <a:t>входной 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два выходных бита (дебит) {Y</a:t>
                </a:r>
                <a:r>
                  <a:rPr lang="ru-RU" sz="2000" baseline="-25000" dirty="0"/>
                  <a:t>0</a:t>
                </a:r>
                <a:r>
                  <a:rPr lang="en-US" sz="2000" dirty="0"/>
                  <a:t>,</a:t>
                </a:r>
                <a:r>
                  <a:rPr lang="ru-RU" sz="2000" dirty="0"/>
                  <a:t>Y</a:t>
                </a:r>
                <a:r>
                  <a:rPr lang="en-US" sz="2000" baseline="-25000" dirty="0"/>
                  <a:t>1</a:t>
                </a:r>
                <a:r>
                  <a:rPr lang="ru-RU" sz="2000" dirty="0"/>
                  <a:t>} 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>
                <a:blip r:embed="rId3"/>
                <a:stretch>
                  <a:fillRect l="-660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достоинство </a:t>
            </a:r>
            <a:r>
              <a:rPr lang="en-US" dirty="0"/>
              <a:t>PBCC </a:t>
            </a:r>
            <a:r>
              <a:rPr lang="ru-RU" dirty="0"/>
              <a:t>помехоустойчивость </a:t>
            </a:r>
            <a:endParaRPr lang="en-US" dirty="0"/>
          </a:p>
          <a:p>
            <a:r>
              <a:rPr lang="ru-RU" dirty="0"/>
              <a:t>при избыточности кодирования в 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" y="3861048"/>
            <a:ext cx="442186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3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</a:t>
            </a:r>
            <a:r>
              <a:rPr lang="en-US" sz="2000" b="1" dirty="0"/>
              <a:t> </a:t>
            </a:r>
            <a:r>
              <a:rPr lang="ru-RU" sz="2000" dirty="0"/>
              <a:t>скорость 11 Мбит/с используется QPSK. Каждому 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</a:p>
          <a:p>
            <a:pPr lvl="1"/>
            <a:r>
              <a:rPr lang="ru-RU" sz="2000" dirty="0"/>
              <a:t>При этом в каждом символе кодируется по одному входному биту, а скорость передачи битов соответствует скорости передачи символов.</a:t>
            </a:r>
          </a:p>
          <a:p>
            <a:pPr lvl="1"/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6"/>
          <a:stretch/>
        </p:blipFill>
        <p:spPr bwMode="auto">
          <a:xfrm>
            <a:off x="1835696" y="3753036"/>
            <a:ext cx="4464496" cy="305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629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 </a:t>
            </a:r>
            <a:r>
              <a:rPr lang="ru-RU" sz="2000" dirty="0"/>
              <a:t>скорость 5,5 Мбит/с используется BPSK. Каждый бит Y0 или Y1 последовательно модулируется (скорость в два раза меньше).</a:t>
            </a:r>
          </a:p>
          <a:p>
            <a:r>
              <a:rPr lang="ru-RU" sz="2000" dirty="0"/>
              <a:t>Опционально PBCC может быть применен при скоростях 22  и 33 Мбит/с (модуляция 8 </a:t>
            </a:r>
            <a:r>
              <a:rPr lang="en-US" sz="2000" dirty="0"/>
              <a:t>PSK</a:t>
            </a:r>
            <a:r>
              <a:rPr lang="ru-RU" sz="2000" dirty="0"/>
              <a:t> или 16 </a:t>
            </a:r>
            <a:r>
              <a:rPr lang="en-US" sz="2000" dirty="0"/>
              <a:t>QAM)</a:t>
            </a:r>
            <a:r>
              <a:rPr lang="ru-RU" sz="2000" dirty="0"/>
              <a:t>.</a:t>
            </a:r>
          </a:p>
          <a:p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0" r="-7044"/>
          <a:stretch/>
        </p:blipFill>
        <p:spPr bwMode="auto">
          <a:xfrm>
            <a:off x="1187624" y="3634201"/>
            <a:ext cx="5400600" cy="307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/>
              <a:t>Расширение спектра с </a:t>
            </a:r>
            <a:r>
              <a:rPr lang="en-US" sz="2000" dirty="0"/>
              <a:t>PBCC: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</a:t>
            </a:r>
            <a:r>
              <a:rPr lang="ru-RU" dirty="0" err="1"/>
              <a:t>дибита</a:t>
            </a:r>
            <a:r>
              <a:rPr lang="ru-RU" dirty="0"/>
              <a:t> для 11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последовательно  для 5,5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S 0 или 1 - задается псевдослучайной последовательностью с периодом повторения 256 бит </a:t>
            </a:r>
          </a:p>
          <a:p>
            <a:r>
              <a:rPr lang="ru-RU" sz="1600" dirty="0"/>
              <a:t>Формируется из 16-битной базовой последовательности 0011001110001011. </a:t>
            </a:r>
          </a:p>
          <a:p>
            <a:r>
              <a:rPr lang="ru-RU" sz="1600" dirty="0"/>
              <a:t>Используют циклический сдвиг трех первых символов одновременно. </a:t>
            </a:r>
          </a:p>
          <a:p>
            <a:r>
              <a:rPr lang="ru-RU" sz="1600" dirty="0"/>
              <a:t>Так 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222350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</a:t>
            </a:r>
            <a:r>
              <a:rPr lang="ru-RU" sz="2000" dirty="0"/>
              <a:t>: Часто избыточность </a:t>
            </a:r>
            <a:r>
              <a:rPr lang="en-US" sz="2000" dirty="0"/>
              <a:t>PBCC </a:t>
            </a:r>
            <a:r>
              <a:rPr lang="ru-RU" sz="2000" dirty="0"/>
              <a:t>слишком высока</a:t>
            </a:r>
          </a:p>
          <a:p>
            <a:r>
              <a:rPr lang="ru-RU" sz="2000" b="1" dirty="0"/>
              <a:t>Решение: </a:t>
            </a:r>
            <a:r>
              <a:rPr lang="ru-RU" sz="2000" dirty="0"/>
              <a:t>Убрать часть битов из последовательности</a:t>
            </a:r>
          </a:p>
          <a:p>
            <a:pPr lvl="1"/>
            <a:r>
              <a:rPr lang="ru-RU" sz="2000" dirty="0"/>
              <a:t>Пунктирный кодер удаляет один бит из четырех. Скорость 4:3.</a:t>
            </a:r>
          </a:p>
          <a:p>
            <a:pPr lvl="2"/>
            <a:r>
              <a:rPr lang="ru-RU" sz="2000" dirty="0"/>
              <a:t>В совокупности со скоростью </a:t>
            </a:r>
            <a:r>
              <a:rPr lang="en-US" sz="2000" dirty="0"/>
              <a:t>PBCC </a:t>
            </a:r>
            <a:r>
              <a:rPr lang="ru-RU" sz="2000" dirty="0"/>
              <a:t>1/2 </a:t>
            </a:r>
            <a:r>
              <a:rPr lang="en-US" sz="2000" dirty="0"/>
              <a:t> -</a:t>
            </a:r>
            <a:r>
              <a:rPr lang="ru-RU" sz="2000" dirty="0"/>
              <a:t> общая скорость 2/3</a:t>
            </a:r>
          </a:p>
          <a:p>
            <a:pPr lvl="1"/>
            <a:r>
              <a:rPr lang="ru-RU" sz="2000" dirty="0"/>
              <a:t>Стандарт </a:t>
            </a:r>
            <a:r>
              <a:rPr lang="en-US" sz="2000" dirty="0"/>
              <a:t>802.11g </a:t>
            </a:r>
            <a:r>
              <a:rPr lang="ru-RU" sz="2000" dirty="0"/>
              <a:t>22 Мбит/с </a:t>
            </a:r>
            <a:r>
              <a:rPr lang="en-US" sz="2000" dirty="0"/>
              <a:t>+ </a:t>
            </a:r>
            <a:r>
              <a:rPr lang="ru-RU" sz="2000" dirty="0"/>
              <a:t>Пунктирный кодер = 33 </a:t>
            </a:r>
            <a:r>
              <a:rPr lang="ru-RU" sz="2000" dirty="0" err="1"/>
              <a:t>МБит</a:t>
            </a:r>
            <a:r>
              <a:rPr lang="ru-RU" sz="2000" dirty="0"/>
              <a:t>/с.</a:t>
            </a:r>
          </a:p>
          <a:p>
            <a:pPr lvl="1"/>
            <a:r>
              <a:rPr lang="ru-RU" sz="2000" dirty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00" y="3284984"/>
            <a:ext cx="5282399" cy="30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432" y="955415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/>
              <a:t>Дополнительные 2 значения скорости кодирования </a:t>
            </a:r>
            <a:r>
              <a:rPr lang="en-US" sz="2200" i="1" dirty="0"/>
              <a:t>R</a:t>
            </a:r>
            <a:r>
              <a:rPr lang="en-US" sz="2200" dirty="0"/>
              <a:t> = ¾ </a:t>
            </a:r>
            <a:r>
              <a:rPr lang="ru-RU" sz="2200" dirty="0"/>
              <a:t>и</a:t>
            </a:r>
            <a:br>
              <a:rPr lang="ru-RU" sz="2200" dirty="0"/>
            </a:br>
            <a:r>
              <a:rPr lang="en-US" sz="2200" i="1" dirty="0"/>
              <a:t>R</a:t>
            </a:r>
            <a:r>
              <a:rPr lang="en-US" sz="2200" dirty="0"/>
              <a:t> = 2/3 </a:t>
            </a:r>
            <a:r>
              <a:rPr lang="ru-RU" sz="2200" dirty="0"/>
              <a:t>обеспечиваются с помощью процедуры выкалывания бит (</a:t>
            </a:r>
            <a:r>
              <a:rPr lang="en-US" sz="2200" dirty="0"/>
              <a:t>puncturing</a:t>
            </a:r>
            <a:r>
              <a:rPr lang="ru-RU" sz="2200" dirty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3/4</a:t>
            </a:r>
            <a:endParaRPr lang="ru-RU" altLang="ru-RU" sz="180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</a:t>
            </a:r>
            <a:r>
              <a:rPr lang="ru-RU" altLang="ru-RU" sz="1800"/>
              <a:t>2</a:t>
            </a:r>
            <a:r>
              <a:rPr lang="en-US" altLang="ru-RU" sz="1800"/>
              <a:t>/</a:t>
            </a:r>
            <a:r>
              <a:rPr lang="ru-RU" altLang="ru-RU" sz="18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9285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коды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/>
                  <a:t>Принцип декодирования сигналов основан на определении расстояния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Расстояние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- число позиций, в которых соответствующие символы двух последовательностей  различны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 практике реализуются Сверточные коды </a:t>
                </a:r>
                <a:r>
                  <a:rPr lang="en-US" sz="2000" dirty="0"/>
                  <a:t>PBCC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1">
                <a:blip r:embed="rId3"/>
                <a:stretch>
                  <a:fillRect l="-566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437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Декодер выдаст 000 если ошибок нет</a:t>
            </a:r>
          </a:p>
          <a:p>
            <a:r>
              <a:rPr lang="ru-RU" dirty="0"/>
              <a:t>В ином случае будет номер ошибки</a:t>
            </a:r>
          </a:p>
          <a:p>
            <a:r>
              <a:rPr lang="ru-RU" dirty="0"/>
              <a:t>Напр. 001 или 111 (7 бит)</a:t>
            </a:r>
          </a:p>
        </p:txBody>
      </p:sp>
    </p:spTree>
    <p:extLst>
      <p:ext uri="{BB962C8B-B14F-4D97-AF65-F5344CB8AC3E}">
        <p14:creationId xmlns:p14="http://schemas.microsoft.com/office/powerpoint/2010/main" val="3546616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Витерби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/>
              <a:t>Проблема кодов </a:t>
            </a:r>
            <a:r>
              <a:rPr lang="ru-RU" sz="2000" dirty="0" err="1"/>
              <a:t>Хеминга</a:t>
            </a:r>
            <a:r>
              <a:rPr lang="ru-RU" sz="2000" dirty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Решение декодер </a:t>
            </a:r>
            <a:r>
              <a:rPr lang="ru-RU" sz="2000" dirty="0" err="1"/>
              <a:t>Витерби</a:t>
            </a:r>
            <a:r>
              <a:rPr lang="ru-RU" sz="2000" dirty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Расстояния </a:t>
            </a:r>
            <a:r>
              <a:rPr lang="ru-RU" sz="2000" dirty="0" err="1"/>
              <a:t>Хеминга</a:t>
            </a:r>
            <a:r>
              <a:rPr lang="ru-RU" sz="2000" dirty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>
              <a:spcBef>
                <a:spcPts val="40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9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цифровой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9991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цифровой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Фазовая модуляция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Двоичная фазовая модуляция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/>
                  <a:t>является наиболее помехоустойчивой.</a:t>
                </a:r>
              </a:p>
              <a:p>
                <a:r>
                  <a:rPr lang="ru-RU" sz="2000" b="1" dirty="0"/>
                  <a:t>Дифференциальная двоичная ФМ 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</a:p>
              <a:p>
                <a:pPr lvl="1"/>
                <a:r>
                  <a:rPr lang="ru-RU" sz="2000" dirty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/>
                  <a:t> Аналогичная NRZI.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QPSK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</a:p>
              <a:p>
                <a:pPr marL="742950" lvl="2" indent="-342900"/>
                <a:r>
                  <a:rPr lang="ru-RU" sz="2200" dirty="0"/>
                  <a:t>Сдвиги фаз 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/>
                  <a:t>DQPSK 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- Модификацией QPSK </a:t>
                </a:r>
                <a:r>
                  <a:rPr lang="ru-RU" sz="2000" dirty="0"/>
                  <a:t>, </a:t>
                </a:r>
                <a:endParaRPr lang="en-US" sz="2000" dirty="0"/>
              </a:p>
              <a:p>
                <a:pPr lvl="1"/>
                <a:r>
                  <a:rPr lang="ru-RU" sz="2000" dirty="0"/>
                  <a:t>Изменение фазы на 0˚ кодируется как "00", изменение на 90˚ кодируется как "01", на 180˚ - как "11", на 360˚ как "10".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 rotWithShape="1">
                <a:blip r:embed="rId2"/>
                <a:stretch>
                  <a:fillRect l="-578" t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8" y="2849762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30" y="5435769"/>
            <a:ext cx="1190253" cy="12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28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Амплитудно-фазовая модуляция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</a:p>
          <a:p>
            <a:r>
              <a:rPr lang="ru-RU" sz="2000" dirty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) 16-QAM и 64-QAM и т.п. (изменяется фаза, и амплитуда колебания). </a:t>
            </a:r>
          </a:p>
          <a:p>
            <a:r>
              <a:rPr lang="ru-RU" sz="2000" dirty="0"/>
              <a:t>Сигнал может принимать соответственно 16 и 64 бита </a:t>
            </a:r>
          </a:p>
          <a:p>
            <a:pPr lvl="1"/>
            <a:r>
              <a:rPr lang="ru-RU" sz="2000" dirty="0"/>
              <a:t>но снижения помехоустойчивости.</a:t>
            </a:r>
          </a:p>
          <a:p>
            <a:pPr marL="285750" lvl="1"/>
            <a:r>
              <a:rPr lang="ru-RU" sz="1800" i="1" dirty="0"/>
              <a:t>Помехоустойчивость модуляции можно оценить по расстоянию между точками сигнального созвездия 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</a:t>
            </a:r>
            <a:r>
              <a:rPr lang="ru-RU" dirty="0"/>
              <a:t>64</a:t>
            </a:r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507288" cy="46023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b="1" dirty="0" err="1"/>
              <a:t>WiMAX</a:t>
            </a:r>
            <a:r>
              <a:rPr lang="ru-RU" sz="2600" b="1" dirty="0"/>
              <a:t> </a:t>
            </a:r>
            <a:r>
              <a:rPr lang="ru-RU" sz="2600" dirty="0"/>
              <a:t>— сеть покрытия  километры пространства,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использует лицензированные спектры частот (возможно и использование нелицензированных частот) </a:t>
            </a:r>
          </a:p>
          <a:p>
            <a:pPr>
              <a:lnSpc>
                <a:spcPct val="120000"/>
              </a:lnSpc>
            </a:pPr>
            <a:r>
              <a:rPr lang="ru-RU" sz="2600" i="1" dirty="0"/>
              <a:t>для предоставления соединения с интернетом типа точка-точка провайдером конечному пользователю.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802.16</a:t>
            </a:r>
          </a:p>
          <a:p>
            <a:pPr>
              <a:lnSpc>
                <a:spcPct val="120000"/>
              </a:lnSpc>
            </a:pPr>
            <a:r>
              <a:rPr lang="ru-RU" sz="2600" b="1" dirty="0" err="1"/>
              <a:t>Wi-Fi</a:t>
            </a:r>
            <a:r>
              <a:rPr lang="ru-RU" sz="2600" b="1" dirty="0"/>
              <a:t> </a:t>
            </a:r>
            <a:r>
              <a:rPr lang="ru-RU" sz="2600" dirty="0"/>
              <a:t>—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короткого действия </a:t>
            </a:r>
            <a:r>
              <a:rPr lang="ru-RU" sz="2600" dirty="0"/>
              <a:t>(локальные беспроводные сети),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десятки метров, использует нелицензированные диапазоны частот для обеспечения доступа к сети.</a:t>
            </a:r>
          </a:p>
          <a:p>
            <a:pPr lvl="1">
              <a:lnSpc>
                <a:spcPct val="120000"/>
              </a:lnSpc>
            </a:pPr>
            <a:r>
              <a:rPr lang="ru-RU" sz="2600" i="1" dirty="0"/>
              <a:t>Часть используется для доступа к локальной сети</a:t>
            </a:r>
          </a:p>
          <a:p>
            <a:pPr lvl="2">
              <a:lnSpc>
                <a:spcPct val="120000"/>
              </a:lnSpc>
            </a:pPr>
            <a:r>
              <a:rPr lang="ru-RU" sz="2200" dirty="0"/>
              <a:t>Локальная сеть может быть и не подключена к Интернету.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802.11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2208958" cy="15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05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аналоговой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511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Варианты расширения канала связи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</a:t>
            </a:r>
            <a:r>
              <a:rPr lang="en-US" sz="2200" b="1" dirty="0"/>
              <a:t>TDMA – </a:t>
            </a:r>
            <a:r>
              <a:rPr lang="ru-RU" sz="2200" b="1" dirty="0"/>
              <a:t>временное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FDMA – </a:t>
            </a:r>
            <a:r>
              <a:rPr lang="ru-RU" sz="2200" b="1" dirty="0"/>
              <a:t>частотное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CDMA – </a:t>
            </a:r>
            <a:r>
              <a:rPr lang="ru-RU" sz="2200" b="1" dirty="0"/>
              <a:t>кодовое разрешение сигналов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8" y="2564904"/>
            <a:ext cx="7416824" cy="24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43078"/>
            <a:ext cx="2411089" cy="14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0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аналогового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(FDM)</a:t>
            </a:r>
          </a:p>
          <a:p>
            <a:r>
              <a:rPr lang="ru-RU" sz="2000" dirty="0"/>
              <a:t>Все сигналы по существу моногармонические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Широкополосная передача.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Достоинства широкополосной передачи: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Высокая помехоустойчивость благодаря большой избыточности кода и возможности применения оптимальной фильтрации.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Возможность избежать влияния узкополосных помех, поскольку они перекрывают только часть диапазона частот.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передатчик может использовать диапазон совместно с другими типами передатчиков с минимальным взаимовлиянием.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широкополосный сигнал сложнее перехватить, чем узкополосный.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Работа при спектральной плотности сигнала на уровне и ниже уровня шума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позволяет исключить необходимость получения лицензии на использование таких передатчиков.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практически не вносит помех в узкополосные системы благодаря малой мощности;</a:t>
            </a:r>
          </a:p>
          <a:p>
            <a:pPr lvl="2">
              <a:spcBef>
                <a:spcPts val="60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8127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Метод </a:t>
            </a:r>
            <a:r>
              <a:rPr lang="en-US" sz="2800" b="1" i="1" dirty="0"/>
              <a:t>DSSS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DSSS </a:t>
            </a:r>
            <a:r>
              <a:rPr lang="ru-RU" sz="2000" b="1" dirty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Каждый логический бит растягивается на несколько физических бит, имеющих малую мощность и образующих спектр близкий к нормальному шуму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Использование кодов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 сетях </a:t>
            </a:r>
            <a:r>
              <a:rPr lang="ru-RU" sz="2000" dirty="0" err="1"/>
              <a:t>Wi-Fi</a:t>
            </a:r>
            <a:r>
              <a:rPr lang="ru-RU" sz="2000" dirty="0"/>
              <a:t> лог. «1» 11100010010.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 кодируется 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в коде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/>
              <a:t>(3G) </a:t>
            </a:r>
            <a:r>
              <a:rPr lang="ru-RU" sz="2000" dirty="0"/>
              <a:t>для 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0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FHSS - метод </a:t>
            </a:r>
            <a:r>
              <a:rPr lang="ru-RU" sz="2200" dirty="0"/>
              <a:t>скачкообразного изменения несущей</a:t>
            </a:r>
            <a:r>
              <a:rPr lang="en-US" sz="2200" dirty="0"/>
              <a:t> </a:t>
            </a:r>
            <a:r>
              <a:rPr lang="ru-RU" sz="2200" dirty="0"/>
              <a:t>частоты. </a:t>
            </a:r>
            <a:endParaRPr lang="en-US" sz="2200" dirty="0"/>
          </a:p>
          <a:p>
            <a:pPr lvl="3">
              <a:spcBef>
                <a:spcPts val="600"/>
              </a:spcBef>
            </a:pPr>
            <a:r>
              <a:rPr lang="ru-RU" sz="2200" dirty="0"/>
              <a:t>В 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приемник и передатчик содержат 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метод FHSS </a:t>
            </a:r>
            <a:r>
              <a:rPr lang="ru-RU" sz="2200" dirty="0"/>
              <a:t>(</a:t>
            </a:r>
            <a:r>
              <a:rPr lang="ru-RU" sz="2200" dirty="0" err="1"/>
              <a:t>Adaptive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 </a:t>
            </a:r>
            <a:r>
              <a:rPr lang="ru-RU" sz="2200" dirty="0" err="1"/>
              <a:t>Hopping</a:t>
            </a:r>
            <a:r>
              <a:rPr lang="ru-RU" sz="2200" dirty="0"/>
              <a:t> - </a:t>
            </a:r>
            <a:r>
              <a:rPr lang="ru-RU" sz="2200" b="1" dirty="0"/>
              <a:t>AFH</a:t>
            </a:r>
            <a:r>
              <a:rPr lang="ru-RU" sz="22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Информация теряется только один 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используется по 2 частоты (кодирование 4 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87" y="4498984"/>
            <a:ext cx="3746376" cy="21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79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/>
              <a:t>Преимущество: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узкополосные помехи приводят к потере только фрагментов сообщений с теми же частотами</a:t>
            </a:r>
          </a:p>
          <a:p>
            <a:pPr marL="1171575" lvl="3">
              <a:spcBef>
                <a:spcPts val="600"/>
              </a:spcBef>
            </a:pPr>
            <a:r>
              <a:rPr lang="ru-RU" sz="1600" dirty="0"/>
              <a:t>Соответственно только их и повторяют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влияние интерференции сильней чем для </a:t>
            </a:r>
            <a:r>
              <a:rPr lang="en-US" sz="2000" dirty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/>
              <a:t>используется в </a:t>
            </a:r>
            <a:r>
              <a:rPr lang="ru-RU" sz="2000" dirty="0" err="1"/>
              <a:t>Bluetooth</a:t>
            </a:r>
            <a:r>
              <a:rPr lang="ru-RU" sz="2000" dirty="0"/>
              <a:t>. </a:t>
            </a:r>
            <a:endParaRPr lang="en-US" sz="2000" dirty="0"/>
          </a:p>
          <a:p>
            <a:pPr marL="361950" lvl="2">
              <a:spcBef>
                <a:spcPts val="600"/>
              </a:spcBef>
            </a:pPr>
            <a:r>
              <a:rPr lang="ru-RU" sz="1800" dirty="0"/>
              <a:t>Сходный метод с редким изменением частот может применяется в GSM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54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48556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частот</a:t>
            </a:r>
            <a:r>
              <a:rPr lang="en-US" sz="2200" b="1" dirty="0"/>
              <a:t> - Orthogonal Frequency Division Multiplexing, OFDM</a:t>
            </a:r>
          </a:p>
          <a:p>
            <a:r>
              <a:rPr lang="ru-RU" sz="2200" dirty="0"/>
              <a:t>Частотный диапазон разбивается на </a:t>
            </a:r>
            <a:r>
              <a:rPr lang="en-US" sz="2200" dirty="0"/>
              <a:t>N </a:t>
            </a:r>
            <a:r>
              <a:rPr lang="ru-RU" sz="2200" dirty="0" err="1"/>
              <a:t>поднесущих</a:t>
            </a:r>
            <a:endParaRPr lang="ru-RU" sz="2200" dirty="0"/>
          </a:p>
          <a:p>
            <a:pPr marL="742950" lvl="2" indent="-342900"/>
            <a:r>
              <a:rPr lang="ru-RU" sz="2200" dirty="0" err="1"/>
              <a:t>Фомируется</a:t>
            </a:r>
            <a:r>
              <a:rPr lang="ru-RU" sz="2200" dirty="0"/>
              <a:t> </a:t>
            </a:r>
            <a:r>
              <a:rPr lang="ru-RU" sz="2200" i="1" dirty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/>
              <a:t>Передача ведется одновременно по всем </a:t>
            </a:r>
            <a:r>
              <a:rPr lang="ru-RU" sz="2200" dirty="0" err="1"/>
              <a:t>поднесущим</a:t>
            </a:r>
            <a:r>
              <a:rPr lang="ru-RU" sz="2200" dirty="0"/>
              <a:t>. </a:t>
            </a:r>
          </a:p>
          <a:p>
            <a:r>
              <a:rPr lang="ru-RU" sz="2200" dirty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5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на определенных </a:t>
            </a:r>
            <a:r>
              <a:rPr lang="ru-RU" sz="2200" dirty="0" err="1"/>
              <a:t>поднесущих</a:t>
            </a:r>
            <a:r>
              <a:rPr lang="ru-RU" sz="2200" dirty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Цель</a:t>
            </a:r>
            <a:r>
              <a:rPr lang="en-US" sz="2200" dirty="0"/>
              <a:t>: </a:t>
            </a:r>
            <a:r>
              <a:rPr lang="ru-RU" sz="2200" dirty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Циклический </a:t>
            </a:r>
            <a:r>
              <a:rPr lang="ru-RU" sz="2200" b="1" i="1" dirty="0"/>
              <a:t>префикс – в защитном интервале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циклическое повторение окончания символа</a:t>
            </a:r>
            <a:r>
              <a:rPr lang="en-US" sz="2200" dirty="0"/>
              <a:t> </a:t>
            </a:r>
            <a:r>
              <a:rPr lang="ru-RU" sz="2200" dirty="0"/>
              <a:t>вставляется в 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Реализуются перестановкой отсчетов из конца в перед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b="1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74677"/>
            <a:ext cx="2641119" cy="11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топологии: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«Точка-точка»</a:t>
            </a:r>
            <a:r>
              <a:rPr lang="en-US" sz="2000" dirty="0"/>
              <a:t> (ad-hoc)</a:t>
            </a:r>
            <a:r>
              <a:rPr lang="ru-RU" sz="2000" dirty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</a:t>
            </a:r>
            <a:r>
              <a:rPr lang="en-US" sz="2000" dirty="0"/>
              <a:t> </a:t>
            </a:r>
            <a:r>
              <a:rPr lang="ru-RU" sz="2000" dirty="0"/>
              <a:t>точка подключения».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57563"/>
            <a:ext cx="1995712" cy="13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74276"/>
            <a:ext cx="2631641" cy="3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2" y="2708920"/>
            <a:ext cx="4492005" cy="31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8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1343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9983"/>
            <a:ext cx="8435280" cy="56893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Перед </a:t>
            </a:r>
            <a:r>
              <a:rPr lang="en-US" altLang="ru-RU" sz="2200" b="1" dirty="0">
                <a:latin typeface="+mj-lt"/>
                <a:cs typeface="Arial" charset="0"/>
              </a:rPr>
              <a:t>OFDM </a:t>
            </a:r>
            <a:r>
              <a:rPr lang="ru-RU" altLang="ru-RU" sz="2200" b="1" dirty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Сети 802.11 Длительность 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0.8 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4 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символы для детектирования сигнала, синхронизации 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Длинные символа для 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55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Если есть код исправления ошибок, то с 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В схеме 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позволяет увеличить время 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Чем длине символ, тем меньше межсимвольная интерференция.</a:t>
            </a:r>
          </a:p>
          <a:p>
            <a:pPr lvl="4">
              <a:spcBef>
                <a:spcPts val="600"/>
              </a:spcBef>
            </a:pPr>
            <a:r>
              <a:rPr lang="ru-RU" sz="2200" i="1" dirty="0"/>
              <a:t>N </a:t>
            </a:r>
            <a:r>
              <a:rPr lang="ru-RU" sz="2200" dirty="0"/>
              <a:t>такое, чтобы </a:t>
            </a:r>
            <a:r>
              <a:rPr lang="ru-RU" sz="2200" i="1" dirty="0" err="1"/>
              <a:t>NT</a:t>
            </a:r>
            <a:r>
              <a:rPr lang="ru-RU" sz="2200" dirty="0" err="1"/>
              <a:t>s</a:t>
            </a:r>
            <a:r>
              <a:rPr lang="ru-RU" sz="2200" dirty="0"/>
              <a:t> значительно превышала среднеквадратичный разброс задержек канала.</a:t>
            </a: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5" y="4440299"/>
            <a:ext cx="5155417" cy="22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0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/>
              <a:t>В не лицензируемых полосах частот (2,4 и 5,5 ГГЦ) доступны несколько диапазонов</a:t>
            </a:r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поддиапазоны</a:t>
            </a:r>
          </a:p>
        </p:txBody>
      </p:sp>
    </p:spTree>
    <p:extLst>
      <p:ext uri="{BB962C8B-B14F-4D97-AF65-F5344CB8AC3E}">
        <p14:creationId xmlns:p14="http://schemas.microsoft.com/office/powerpoint/2010/main" val="13367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OFDM </a:t>
            </a:r>
            <a:r>
              <a:rPr lang="ru-RU" sz="2200" dirty="0"/>
              <a:t>характеризуется: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расстояние между </a:t>
            </a:r>
            <a:r>
              <a:rPr lang="ru-RU" sz="2200" dirty="0" err="1"/>
              <a:t>поднесущими</a:t>
            </a:r>
            <a:r>
              <a:rPr lang="ru-RU" sz="2200" dirty="0"/>
              <a:t>,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полоса 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ОБПФ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50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41059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9699"/>
            <a:ext cx="8435280" cy="5539661"/>
          </a:xfrm>
        </p:spPr>
        <p:txBody>
          <a:bodyPr>
            <a:noAutofit/>
          </a:bodyPr>
          <a:lstStyle/>
          <a:p>
            <a:r>
              <a:rPr lang="ru-RU" sz="2300" dirty="0"/>
              <a:t>Все передатчики на одной частоте </a:t>
            </a:r>
            <a:r>
              <a:rPr lang="ru-RU" sz="2300" i="1" dirty="0"/>
              <a:t>f </a:t>
            </a:r>
            <a:r>
              <a:rPr lang="ru-RU" sz="2300" dirty="0"/>
              <a:t>, в области </a:t>
            </a:r>
            <a:r>
              <a:rPr lang="ru-RU" sz="2300" i="1" dirty="0"/>
              <a:t>s </a:t>
            </a:r>
            <a:r>
              <a:rPr lang="ru-RU" sz="2300" dirty="0"/>
              <a:t>и во время </a:t>
            </a:r>
            <a:r>
              <a:rPr lang="ru-RU" sz="2300" i="1" dirty="0"/>
              <a:t>t</a:t>
            </a:r>
            <a:r>
              <a:rPr lang="ru-RU" sz="2300" dirty="0"/>
              <a:t>, но с разными кодами </a:t>
            </a:r>
            <a:r>
              <a:rPr lang="ru-RU" sz="2300" i="1" dirty="0" err="1"/>
              <a:t>c</a:t>
            </a:r>
            <a:r>
              <a:rPr lang="ru-RU" sz="2300" dirty="0" err="1"/>
              <a:t>i</a:t>
            </a:r>
            <a:r>
              <a:rPr lang="ru-RU" sz="2300" dirty="0"/>
              <a:t> .</a:t>
            </a:r>
          </a:p>
          <a:p>
            <a:pPr lvl="1"/>
            <a:r>
              <a:rPr lang="ru-RU" sz="2300" dirty="0"/>
              <a:t>Кодовая последовательность уникальна для каждого передатчика. </a:t>
            </a:r>
          </a:p>
          <a:p>
            <a:pPr lvl="2"/>
            <a:r>
              <a:rPr lang="ru-RU" sz="23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1A3CCD7-AFC7-4435-B0E7-4558B2B4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00F19-B640-46ED-BE15-CE49FF1F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" y="5229200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CDMA (CDM </a:t>
            </a:r>
            <a:r>
              <a:rPr lang="ru-RU" sz="2200" b="1" dirty="0" err="1"/>
              <a:t>Access</a:t>
            </a:r>
            <a:r>
              <a:rPr lang="ru-RU" sz="2200" b="1" dirty="0"/>
              <a:t>)</a:t>
            </a:r>
          </a:p>
          <a:p>
            <a:pPr lvl="1"/>
            <a:r>
              <a:rPr lang="ru-RU" sz="2200" dirty="0"/>
              <a:t>Используется в сотовой связи cdma2000, WCDMA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endParaRPr lang="en-US" sz="2200" dirty="0"/>
          </a:p>
          <a:p>
            <a:pPr lvl="1"/>
            <a:r>
              <a:rPr lang="ru-RU" sz="2200" dirty="0"/>
              <a:t>Используется в </a:t>
            </a:r>
            <a:r>
              <a:rPr lang="en-US" sz="2200" dirty="0"/>
              <a:t>Bluetooth</a:t>
            </a:r>
            <a:r>
              <a:rPr lang="ru-RU" sz="2200" dirty="0"/>
              <a:t> и др.</a:t>
            </a:r>
          </a:p>
          <a:p>
            <a:pPr lvl="1"/>
            <a:r>
              <a:rPr lang="ru-RU" sz="2200" dirty="0"/>
              <a:t>Каждый передатчик заменяет каждый бит исходного потока данных на CDM-символ — кодовую последовательность длиной в 11, 16, 32, 64 и т.п. бит (их называют чипами). </a:t>
            </a:r>
          </a:p>
          <a:p>
            <a:pPr lvl="2"/>
            <a:r>
              <a:rPr lang="ru-RU" sz="22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571684"/>
            <a:ext cx="5940047" cy="19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09368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r>
              <a:rPr lang="ru-RU" sz="2100" dirty="0"/>
              <a:t>Приемник постоянно принимает все сигналы, оцифровывает их. </a:t>
            </a:r>
          </a:p>
          <a:p>
            <a:r>
              <a:rPr lang="ru-RU" sz="2100" dirty="0"/>
              <a:t>Затем в корреляторе производит операцию свертки (умножения с накоплением) входного оцифрованного сигнал с известным ему CDM-кодом и его инверсией.</a:t>
            </a:r>
          </a:p>
          <a:p>
            <a:pPr lvl="1"/>
            <a:r>
              <a:rPr lang="ru-RU" sz="2100" dirty="0"/>
              <a:t>Если сигнал на выходе коррелятора превышает установленный пороговый уровень, приемник считает, что принял 1 или 0. </a:t>
            </a:r>
          </a:p>
          <a:p>
            <a:pPr lvl="2"/>
            <a:r>
              <a:rPr lang="ru-RU" sz="2100" dirty="0"/>
              <a:t>Для увеличения вероятности приема передатчик может повторять посылку каждого бита несколько раз. </a:t>
            </a:r>
          </a:p>
          <a:p>
            <a:pPr lvl="2"/>
            <a:r>
              <a:rPr lang="ru-RU" sz="2100" dirty="0"/>
              <a:t>При этом сигналы других передатчиков с другими CDM-кодами приемник воспринимает как аддитивный шум. </a:t>
            </a:r>
          </a:p>
          <a:p>
            <a:r>
              <a:rPr lang="ru-RU" sz="2100" dirty="0"/>
              <a:t>Используется совместно с </a:t>
            </a:r>
            <a:r>
              <a:rPr lang="en-US" sz="2100" dirty="0"/>
              <a:t>DSSS — Direct</a:t>
            </a:r>
            <a:r>
              <a:rPr lang="ru-RU" sz="2100" dirty="0"/>
              <a:t> </a:t>
            </a:r>
            <a:r>
              <a:rPr lang="en-US" sz="2100" dirty="0"/>
              <a:t>Sequence Spread Spectrum</a:t>
            </a:r>
            <a:endParaRPr lang="ru-RU" sz="21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DFAF8BD0-6454-42B1-89BE-266B87A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04479"/>
            <a:ext cx="4694642" cy="15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42D85-2BA5-404E-A6D4-D24223C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21585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5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/>
              <a:t>Временное разделение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908720"/>
            <a:ext cx="8291264" cy="5892232"/>
          </a:xfrm>
        </p:spPr>
        <p:txBody>
          <a:bodyPr>
            <a:normAutofit/>
          </a:bodyPr>
          <a:lstStyle/>
          <a:p>
            <a:r>
              <a:rPr lang="ru-RU" sz="2200" b="1" dirty="0"/>
              <a:t>временное разделение каналов позволяет разным сетям в разное время выступать приемниками и передатчиками сообщений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200" dirty="0"/>
              <a:t>Временное разделение происходит интервалами (слотами)</a:t>
            </a:r>
          </a:p>
          <a:p>
            <a:pPr lvl="2"/>
            <a:r>
              <a:rPr lang="ru-RU" sz="2200" dirty="0"/>
              <a:t>Например Ведущие устройства </a:t>
            </a:r>
            <a:r>
              <a:rPr lang="ru-RU" sz="2200" b="1" dirty="0"/>
              <a:t>передают </a:t>
            </a:r>
            <a:r>
              <a:rPr lang="ru-RU" sz="2200" dirty="0"/>
              <a:t>только</a:t>
            </a:r>
            <a:r>
              <a:rPr lang="ru-RU" sz="2200" b="1" dirty="0"/>
              <a:t> в нечетные интервалы</a:t>
            </a:r>
            <a:r>
              <a:rPr lang="ru-RU" sz="2200" dirty="0"/>
              <a:t>, </a:t>
            </a:r>
          </a:p>
          <a:p>
            <a:pPr lvl="2"/>
            <a:r>
              <a:rPr lang="ru-RU" sz="2200" dirty="0"/>
              <a:t>ведомые устройства </a:t>
            </a:r>
            <a:r>
              <a:rPr lang="ru-RU" sz="2200" b="1" dirty="0"/>
              <a:t>отвечают</a:t>
            </a:r>
            <a:r>
              <a:rPr lang="ru-RU" sz="2200" dirty="0"/>
              <a:t> </a:t>
            </a:r>
            <a:r>
              <a:rPr lang="ru-RU" sz="2200" b="1" dirty="0"/>
              <a:t>в</a:t>
            </a:r>
            <a:r>
              <a:rPr lang="ru-RU" sz="2200" dirty="0"/>
              <a:t> </a:t>
            </a:r>
            <a:r>
              <a:rPr lang="ru-RU" sz="2200" b="1" dirty="0"/>
              <a:t>четные интервалы</a:t>
            </a:r>
            <a:r>
              <a:rPr lang="ru-RU" sz="22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15" y="4005064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en-US" sz="3500" b="1" dirty="0"/>
              <a:t>Bluetooth</a:t>
            </a:r>
            <a:r>
              <a:rPr lang="ru-RU" sz="3500" b="1" dirty="0"/>
              <a:t>. </a:t>
            </a:r>
            <a:br>
              <a:rPr lang="ru-RU" sz="3500" b="1" dirty="0"/>
            </a:br>
            <a:r>
              <a:rPr lang="ru-RU" sz="3500" b="1" dirty="0"/>
              <a:t>Режимы работы в </a:t>
            </a:r>
            <a:r>
              <a:rPr lang="ru-RU" sz="3500" b="1" dirty="0" err="1"/>
              <a:t>пикосети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40" y="1192507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Кодировка  с прямой коррекцией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44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передатчика </a:t>
            </a:r>
          </a:p>
        </p:txBody>
      </p:sp>
    </p:spTree>
    <p:extLst>
      <p:ext uri="{BB962C8B-B14F-4D97-AF65-F5344CB8AC3E}">
        <p14:creationId xmlns:p14="http://schemas.microsoft.com/office/powerpoint/2010/main" val="3565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области применения: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Корпоративные (ведомственные) беспроводные сети — создаваемые компаниями для собственных нужд.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Операторские беспроводные сети — создаваемые операторами связи для возмездного оказания услуг.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Промышленные – используемые в рамках </a:t>
            </a:r>
            <a:r>
              <a:rPr lang="ru-RU" sz="2000" dirty="0" err="1"/>
              <a:t>коммерчесеких</a:t>
            </a:r>
            <a:r>
              <a:rPr lang="ru-RU" sz="2000" dirty="0"/>
              <a:t> проектов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Бытовые 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59025"/>
            <a:ext cx="4170962" cy="29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02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</a:t>
            </a:r>
            <a:r>
              <a:rPr lang="en-US" dirty="0"/>
              <a:t>OFDM </a:t>
            </a:r>
            <a:r>
              <a:rPr lang="ru-RU" dirty="0"/>
              <a:t>сигнала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(Цифровая)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(Циклическая)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58257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(ЦАП)</a:t>
            </a:r>
          </a:p>
        </p:txBody>
      </p:sp>
    </p:spTree>
    <p:extLst>
      <p:ext uri="{BB962C8B-B14F-4D97-AF65-F5344CB8AC3E}">
        <p14:creationId xmlns:p14="http://schemas.microsoft.com/office/powerpoint/2010/main" val="3360952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стандарта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67544" y="1484784"/>
          <a:ext cx="8208912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Название параметра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значение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Channel spacing, B [MHz]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FFT 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Число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ru-RU" sz="2000" baseline="0" dirty="0" err="1">
                          <a:effectLst/>
                        </a:rPr>
                        <a:t>поднесущих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под-модуляции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BPSK, QPSK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16QAM</a:t>
                      </a:r>
                      <a:r>
                        <a:rPr lang="ru-RU" sz="2000" dirty="0"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6</a:t>
                      </a:r>
                      <a:r>
                        <a:rPr lang="en-US" sz="2000" dirty="0">
                          <a:effectLst/>
                        </a:rPr>
                        <a:t>4QAM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Длительность символа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μs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Защитный интервал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G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(fraction of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​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⁄</a:t>
                      </a:r>
                      <a:r>
                        <a:rPr lang="ru-RU" sz="2000" baseline="-25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Межсимвольное</a:t>
                      </a:r>
                      <a:r>
                        <a:rPr lang="ru-RU" sz="2000" baseline="0" dirty="0">
                          <a:effectLst/>
                        </a:rPr>
                        <a:t> пространство (</a:t>
                      </a:r>
                      <a:r>
                        <a:rPr lang="en-US" sz="2000" baseline="0" dirty="0">
                          <a:effectLst/>
                        </a:rPr>
                        <a:t>1/</a:t>
                      </a:r>
                      <a:r>
                        <a:rPr lang="en-US" sz="2000" baseline="0" dirty="0" err="1">
                          <a:effectLst/>
                        </a:rPr>
                        <a:t>Tu</a:t>
                      </a:r>
                      <a:r>
                        <a:rPr lang="ru-RU" sz="2000" baseline="0" dirty="0">
                          <a:effectLst/>
                        </a:rPr>
                        <a:t>)</a:t>
                      </a:r>
                      <a:r>
                        <a:rPr lang="en-US" sz="2000" dirty="0">
                          <a:effectLst/>
                        </a:rPr>
                        <a:t>(Hz)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Скорость</a:t>
                      </a:r>
                      <a:r>
                        <a:rPr lang="ru-RU" sz="2000" baseline="0" dirty="0">
                          <a:effectLst/>
                        </a:rPr>
                        <a:t> передачи</a:t>
                      </a:r>
                      <a:r>
                        <a:rPr lang="en-US" sz="2000" dirty="0">
                          <a:effectLst/>
                        </a:rPr>
                        <a:t> bit rate, (Mbit/s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Спектральная эффективность </a:t>
                      </a:r>
                      <a:r>
                        <a:rPr lang="en-US" sz="2000" dirty="0">
                          <a:effectLst/>
                        </a:rPr>
                        <a:t>R/B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(bit/s/Hz)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коррекции ошибок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effectLst/>
                        </a:rPr>
                        <a:t>Conv. coding</a:t>
                      </a:r>
                      <a:r>
                        <a:rPr lang="en-US" sz="2000" dirty="0">
                          <a:effectLst/>
                        </a:rPr>
                        <a:t> with code rates​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, ​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, or ​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0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3857</Words>
  <Application>Microsoft Office PowerPoint</Application>
  <PresentationFormat>Экран (4:3)</PresentationFormat>
  <Paragraphs>857</Paragraphs>
  <Slides>73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Cambria Math</vt:lpstr>
      <vt:lpstr>Symbol</vt:lpstr>
      <vt:lpstr>Times New Roman</vt:lpstr>
      <vt:lpstr>Тема Office</vt:lpstr>
      <vt:lpstr>Аппаратные средства телекоммуникационных систем</vt:lpstr>
      <vt:lpstr>Виды беспроводных сетей</vt:lpstr>
      <vt:lpstr>Беспроводные сети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  WLAN, WMAN, Mobile WMAN</vt:lpstr>
      <vt:lpstr>Беспроводные сети WPAN</vt:lpstr>
      <vt:lpstr>Особенности физического уровня беспроводных сетей</vt:lpstr>
      <vt:lpstr>Беспроводные сети. Особенности</vt:lpstr>
      <vt:lpstr>Беспроводные сети. Особенности</vt:lpstr>
      <vt:lpstr>Беспроводные сети. Особенности</vt:lpstr>
      <vt:lpstr>Беспроводные сети . Особенности</vt:lpstr>
      <vt:lpstr>Алгоритм CSMA/CA</vt:lpstr>
      <vt:lpstr>Алгоритм CSMA/CA. Особенности</vt:lpstr>
      <vt:lpstr>Беспроводные сети.  Проблема скрытого узла</vt:lpstr>
      <vt:lpstr>Беспроводные сети . Метод RTS-CTS</vt:lpstr>
      <vt:lpstr>Беспроводные сети . Метод RTS-CTS</vt:lpstr>
      <vt:lpstr>Особенности широковещательного режима.</vt:lpstr>
      <vt:lpstr>Особенности кодирования данных в беспроводных сетях</vt:lpstr>
      <vt:lpstr>Беспроводные сети. Физический уровень</vt:lpstr>
      <vt:lpstr>Методы борьбы с ошибками Модуляция псевдослучайным шумом</vt:lpstr>
      <vt:lpstr>Методы борьбы с ошибками.  Сигналы обратной связи.</vt:lpstr>
      <vt:lpstr>Другие методы борьбы с ошибками</vt:lpstr>
      <vt:lpstr>Внутрикадровый контроль</vt:lpstr>
      <vt:lpstr>MIMO для снижения ошибок</vt:lpstr>
      <vt:lpstr>Методы кодирования данных</vt:lpstr>
      <vt:lpstr>Алгоритм чередования</vt:lpstr>
      <vt:lpstr>Скрембл.</vt:lpstr>
      <vt:lpstr>КОД Баркера</vt:lpstr>
      <vt:lpstr>КОД Баркера</vt:lpstr>
      <vt:lpstr>КОД CCK (Код Адамара-Уолша)</vt:lpstr>
      <vt:lpstr>КОД CCK (Код Адамара-Уолша)</vt:lpstr>
      <vt:lpstr>КОД CCK (Код Адамара-Уолша)</vt:lpstr>
      <vt:lpstr>КОД CCK (Код Адамара-Уолша)</vt:lpstr>
      <vt:lpstr>КОД PBCC (скремблирование данных)</vt:lpstr>
      <vt:lpstr>КОД PBCC 802.11 g</vt:lpstr>
      <vt:lpstr>КОД PBCC 802.11 g</vt:lpstr>
      <vt:lpstr>Сети стандарта 802.11. КОД PBCC 802.11 g</vt:lpstr>
      <vt:lpstr>Пунктирный код</vt:lpstr>
      <vt:lpstr>Пунктирный код</vt:lpstr>
      <vt:lpstr>коды Хеминга</vt:lpstr>
      <vt:lpstr>Сети стандарта 802.11. Декодер Хеминга</vt:lpstr>
      <vt:lpstr>Сети стандарта 802.11. декодер Витерби</vt:lpstr>
      <vt:lpstr>Методы цифровой модуляции</vt:lpstr>
      <vt:lpstr>Методы цифровой модуляции сигналов</vt:lpstr>
      <vt:lpstr>Фазовая модуляция</vt:lpstr>
      <vt:lpstr>Амплитудно-фазовая модуляция</vt:lpstr>
      <vt:lpstr>Методы аналоговой модуляции</vt:lpstr>
      <vt:lpstr>Варианты расширения канала связи</vt:lpstr>
      <vt:lpstr>Методы аналогового расширения спектра</vt:lpstr>
      <vt:lpstr>Расширение спектра (частотное уплотнение).</vt:lpstr>
      <vt:lpstr>Широкополосная передача. </vt:lpstr>
      <vt:lpstr>Расширение спектра. Метод DSSS </vt:lpstr>
      <vt:lpstr>Расширение спектра. Метод FHSS и AFH </vt:lpstr>
      <vt:lpstr>Расширение спектра. Метод FHSS и AFH </vt:lpstr>
      <vt:lpstr>Расширение спектра. OFDM</vt:lpstr>
      <vt:lpstr>Расширение спектра. OFDM. Особенности</vt:lpstr>
      <vt:lpstr>Расширение спектра. OFDM. Особенности</vt:lpstr>
      <vt:lpstr>Расширение спектра. OFDM. Преимущества</vt:lpstr>
      <vt:lpstr>Беспроводные сети.  Расширение спектра. OFDM. Особенности</vt:lpstr>
      <vt:lpstr>Расширение спектра. OFDM. Особенности</vt:lpstr>
      <vt:lpstr>Уплотнение с кодовым разделением (CDM)</vt:lpstr>
      <vt:lpstr>Уплотнение с кодовым разделением (CDM)</vt:lpstr>
      <vt:lpstr>Уплотнение с кодовым разделением (CDM)</vt:lpstr>
      <vt:lpstr>Временное разделение данных</vt:lpstr>
      <vt:lpstr>Bluetooth.  Режимы работы в пикосети</vt:lpstr>
      <vt:lpstr>Беспроводные сети. Пример 802.11n</vt:lpstr>
      <vt:lpstr>Беспроводные сети. Пример 802.11n</vt:lpstr>
      <vt:lpstr>Беспроводные сети.  Расширение спектра. OFDM. Пример IEEE 802.11a</vt:lpstr>
      <vt:lpstr>Беспроводные сети. Пример стандарта IEEE 802.11a</vt:lpstr>
      <vt:lpstr>Пример Сети стандарта 802.11.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Администратор</cp:lastModifiedBy>
  <cp:revision>264</cp:revision>
  <dcterms:created xsi:type="dcterms:W3CDTF">2018-11-01T07:13:25Z</dcterms:created>
  <dcterms:modified xsi:type="dcterms:W3CDTF">2019-12-03T16:11:28Z</dcterms:modified>
</cp:coreProperties>
</file>