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542" r:id="rId3"/>
    <p:sldId id="486" r:id="rId4"/>
    <p:sldId id="543" r:id="rId5"/>
    <p:sldId id="528" r:id="rId6"/>
    <p:sldId id="524" r:id="rId7"/>
    <p:sldId id="544" r:id="rId8"/>
    <p:sldId id="500" r:id="rId9"/>
    <p:sldId id="534" r:id="rId10"/>
    <p:sldId id="482" r:id="rId11"/>
    <p:sldId id="406" r:id="rId12"/>
    <p:sldId id="545" r:id="rId13"/>
    <p:sldId id="489" r:id="rId14"/>
    <p:sldId id="490" r:id="rId15"/>
    <p:sldId id="491" r:id="rId16"/>
    <p:sldId id="492" r:id="rId17"/>
    <p:sldId id="493" r:id="rId18"/>
    <p:sldId id="535" r:id="rId19"/>
    <p:sldId id="546" r:id="rId20"/>
    <p:sldId id="509" r:id="rId21"/>
    <p:sldId id="434" r:id="rId22"/>
    <p:sldId id="536" r:id="rId23"/>
    <p:sldId id="502" r:id="rId24"/>
    <p:sldId id="504" r:id="rId25"/>
    <p:sldId id="537" r:id="rId26"/>
    <p:sldId id="507" r:id="rId27"/>
    <p:sldId id="508" r:id="rId28"/>
    <p:sldId id="530" r:id="rId29"/>
    <p:sldId id="505" r:id="rId30"/>
    <p:sldId id="506" r:id="rId31"/>
    <p:sldId id="497" r:id="rId32"/>
    <p:sldId id="498" r:id="rId33"/>
    <p:sldId id="499" r:id="rId34"/>
    <p:sldId id="547" r:id="rId35"/>
    <p:sldId id="488" r:id="rId36"/>
    <p:sldId id="550" r:id="rId37"/>
    <p:sldId id="525" r:id="rId38"/>
    <p:sldId id="527" r:id="rId39"/>
    <p:sldId id="526" r:id="rId40"/>
    <p:sldId id="531" r:id="rId41"/>
    <p:sldId id="529" r:id="rId42"/>
    <p:sldId id="548" r:id="rId43"/>
    <p:sldId id="435" r:id="rId44"/>
    <p:sldId id="551" r:id="rId45"/>
    <p:sldId id="512" r:id="rId46"/>
    <p:sldId id="533" r:id="rId47"/>
    <p:sldId id="513" r:id="rId48"/>
    <p:sldId id="515" r:id="rId49"/>
    <p:sldId id="436" r:id="rId50"/>
    <p:sldId id="549" r:id="rId51"/>
    <p:sldId id="518" r:id="rId52"/>
    <p:sldId id="552" r:id="rId53"/>
    <p:sldId id="519" r:id="rId54"/>
    <p:sldId id="553" r:id="rId55"/>
    <p:sldId id="511" r:id="rId56"/>
    <p:sldId id="516" r:id="rId57"/>
    <p:sldId id="510" r:id="rId58"/>
    <p:sldId id="554" r:id="rId59"/>
    <p:sldId id="521" r:id="rId60"/>
    <p:sldId id="522" r:id="rId61"/>
    <p:sldId id="523" r:id="rId6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p:cViewPr varScale="1">
        <p:scale>
          <a:sx n="106" d="100"/>
          <a:sy n="106" d="100"/>
        </p:scale>
        <p:origin x="191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642B24-77BB-4BC1-9DF3-4A3F237C5B04}" type="datetimeFigureOut">
              <a:rPr lang="ru-RU" smtClean="0"/>
              <a:t>21.09.2020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77CB4E-080A-4F74-BEB9-FA60D00F2E29}" type="slidenum">
              <a:rPr lang="ru-RU" smtClean="0"/>
              <a:t>‹#›</a:t>
            </a:fld>
            <a:endParaRPr lang="ru-RU"/>
          </a:p>
        </p:txBody>
      </p:sp>
    </p:spTree>
    <p:extLst>
      <p:ext uri="{BB962C8B-B14F-4D97-AF65-F5344CB8AC3E}">
        <p14:creationId xmlns:p14="http://schemas.microsoft.com/office/powerpoint/2010/main" val="285656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A194D002-0EC3-4530-B910-76D5CAB57DE5}" type="datetimeFigureOut">
              <a:rPr lang="ru-RU" smtClean="0"/>
              <a:t>21.09.2020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231635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194D002-0EC3-4530-B910-76D5CAB57DE5}" type="datetimeFigureOut">
              <a:rPr lang="ru-RU" smtClean="0"/>
              <a:t>21.09.2020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429250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194D002-0EC3-4530-B910-76D5CAB57DE5}" type="datetimeFigureOut">
              <a:rPr lang="ru-RU" smtClean="0"/>
              <a:t>21.09.2020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353559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194D002-0EC3-4530-B910-76D5CAB57DE5}" type="datetimeFigureOut">
              <a:rPr lang="ru-RU" smtClean="0"/>
              <a:t>21.09.2020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1919239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A194D002-0EC3-4530-B910-76D5CAB57DE5}" type="datetimeFigureOut">
              <a:rPr lang="ru-RU" smtClean="0"/>
              <a:t>21.09.2020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1772095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A194D002-0EC3-4530-B910-76D5CAB57DE5}" type="datetimeFigureOut">
              <a:rPr lang="ru-RU" smtClean="0"/>
              <a:t>21.09.2020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35643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A194D002-0EC3-4530-B910-76D5CAB57DE5}" type="datetimeFigureOut">
              <a:rPr lang="ru-RU" smtClean="0"/>
              <a:t>21.09.2020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1127503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A194D002-0EC3-4530-B910-76D5CAB57DE5}" type="datetimeFigureOut">
              <a:rPr lang="ru-RU" smtClean="0"/>
              <a:t>21.09.2020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305510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194D002-0EC3-4530-B910-76D5CAB57DE5}" type="datetimeFigureOut">
              <a:rPr lang="ru-RU" smtClean="0"/>
              <a:t>21.09.2020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4143293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A194D002-0EC3-4530-B910-76D5CAB57DE5}" type="datetimeFigureOut">
              <a:rPr lang="ru-RU" smtClean="0"/>
              <a:t>21.09.2020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598288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A194D002-0EC3-4530-B910-76D5CAB57DE5}" type="datetimeFigureOut">
              <a:rPr lang="ru-RU" smtClean="0"/>
              <a:t>21.09.2020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321577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4D002-0EC3-4530-B910-76D5CAB57DE5}" type="datetimeFigureOut">
              <a:rPr lang="ru-RU" smtClean="0"/>
              <a:t>21.09.2020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90C7C-C2FD-4341-A91E-0690CC60818E}" type="slidenum">
              <a:rPr lang="ru-RU" smtClean="0"/>
              <a:t>‹#›</a:t>
            </a:fld>
            <a:endParaRPr lang="ru-RU"/>
          </a:p>
        </p:txBody>
      </p:sp>
    </p:spTree>
    <p:extLst>
      <p:ext uri="{BB962C8B-B14F-4D97-AF65-F5344CB8AC3E}">
        <p14:creationId xmlns:p14="http://schemas.microsoft.com/office/powerpoint/2010/main" val="2955075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Аппаратные средства телекоммуникационных систем</a:t>
            </a:r>
          </a:p>
        </p:txBody>
      </p:sp>
      <p:sp>
        <p:nvSpPr>
          <p:cNvPr id="3" name="Подзаголовок 2"/>
          <p:cNvSpPr>
            <a:spLocks noGrp="1"/>
          </p:cNvSpPr>
          <p:nvPr>
            <p:ph type="subTitle" idx="1"/>
          </p:nvPr>
        </p:nvSpPr>
        <p:spPr/>
        <p:txBody>
          <a:bodyPr/>
          <a:lstStyle/>
          <a:p>
            <a:r>
              <a:rPr lang="ru-RU" b="1" dirty="0"/>
              <a:t>Лекция 3. Модель памяти процессоров</a:t>
            </a:r>
            <a:endParaRPr lang="ru-RU" dirty="0"/>
          </a:p>
        </p:txBody>
      </p:sp>
    </p:spTree>
    <p:extLst>
      <p:ext uri="{BB962C8B-B14F-4D97-AF65-F5344CB8AC3E}">
        <p14:creationId xmlns:p14="http://schemas.microsoft.com/office/powerpoint/2010/main" val="1119433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asmworld.ru/content/course/020/img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1124744"/>
            <a:ext cx="2571750" cy="3857625"/>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539552" y="332656"/>
            <a:ext cx="8229600" cy="707582"/>
          </a:xfrm>
        </p:spPr>
        <p:txBody>
          <a:bodyPr>
            <a:normAutofit/>
          </a:bodyPr>
          <a:lstStyle/>
          <a:p>
            <a:r>
              <a:rPr lang="ru-RU" sz="2400" b="1" dirty="0"/>
              <a:t>Модель памяти процессора. Стек</a:t>
            </a:r>
            <a:endParaRPr lang="ru-RU" sz="2400" dirty="0"/>
          </a:p>
        </p:txBody>
      </p:sp>
      <p:sp>
        <p:nvSpPr>
          <p:cNvPr id="3" name="Объект 2"/>
          <p:cNvSpPr>
            <a:spLocks noGrp="1"/>
          </p:cNvSpPr>
          <p:nvPr>
            <p:ph idx="1"/>
          </p:nvPr>
        </p:nvSpPr>
        <p:spPr>
          <a:xfrm>
            <a:off x="457200" y="1052736"/>
            <a:ext cx="6275040" cy="5073427"/>
          </a:xfrm>
        </p:spPr>
        <p:txBody>
          <a:bodyPr>
            <a:noAutofit/>
          </a:bodyPr>
          <a:lstStyle/>
          <a:p>
            <a:r>
              <a:rPr lang="en-US" sz="2000" dirty="0"/>
              <a:t>C</a:t>
            </a:r>
            <a:r>
              <a:rPr lang="ru-RU" sz="2000" dirty="0"/>
              <a:t>тек располагается в оперативной памяти в сегменте стека, и поэтому адресуется относительно сегментного регистра SS.</a:t>
            </a:r>
            <a:endParaRPr lang="en-US" sz="2000" dirty="0"/>
          </a:p>
          <a:p>
            <a:r>
              <a:rPr lang="ru-RU" sz="2000" dirty="0"/>
              <a:t>Ширина стека называется размер элементов, которые можно помещать в него или извлекать. </a:t>
            </a:r>
          </a:p>
          <a:p>
            <a:r>
              <a:rPr lang="ru-RU" sz="2000" dirty="0"/>
              <a:t>Чаще всего ширина стека равна двум байтам 16 бит.</a:t>
            </a:r>
          </a:p>
          <a:p>
            <a:r>
              <a:rPr lang="ru-RU" sz="2000" dirty="0"/>
              <a:t>Регистр SP (указатель стека) содержит адрес последнего добавленного элемента - вершина стека. Противоположный конец стека называется дном.</a:t>
            </a:r>
          </a:p>
          <a:p>
            <a:r>
              <a:rPr lang="ru-RU" sz="2000" dirty="0"/>
              <a:t>Дно стека находится в верхних адресах памяти. При добавлении новых элементов в стек значение регистра SP уменьшается, то есть стек растёт в сторону младших адресов. </a:t>
            </a:r>
          </a:p>
          <a:p>
            <a:r>
              <a:rPr lang="ru-RU" sz="2000" dirty="0"/>
              <a:t>При добавлении значения в стек регистр </a:t>
            </a:r>
            <a:r>
              <a:rPr lang="en-US" sz="2000" dirty="0"/>
              <a:t>SP </a:t>
            </a:r>
            <a:r>
              <a:rPr lang="ru-RU" sz="2000" dirty="0"/>
              <a:t>повышается на 2 при выборке значения понижается.</a:t>
            </a:r>
          </a:p>
        </p:txBody>
      </p:sp>
    </p:spTree>
    <p:extLst>
      <p:ext uri="{BB962C8B-B14F-4D97-AF65-F5344CB8AC3E}">
        <p14:creationId xmlns:p14="http://schemas.microsoft.com/office/powerpoint/2010/main" val="824983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0754"/>
            <a:ext cx="8229600" cy="1143000"/>
          </a:xfrm>
        </p:spPr>
        <p:txBody>
          <a:bodyPr>
            <a:normAutofit/>
          </a:bodyPr>
          <a:lstStyle/>
          <a:p>
            <a:r>
              <a:rPr lang="ru-RU" sz="2400" b="1" dirty="0"/>
              <a:t>Модель памяти процессора. Стек</a:t>
            </a:r>
            <a:endParaRPr lang="ru-RU" sz="2400" dirty="0"/>
          </a:p>
        </p:txBody>
      </p:sp>
      <p:sp>
        <p:nvSpPr>
          <p:cNvPr id="3" name="Объект 2"/>
          <p:cNvSpPr>
            <a:spLocks noGrp="1"/>
          </p:cNvSpPr>
          <p:nvPr>
            <p:ph idx="1"/>
          </p:nvPr>
        </p:nvSpPr>
        <p:spPr>
          <a:xfrm>
            <a:off x="457200" y="1052736"/>
            <a:ext cx="8229600" cy="5073427"/>
          </a:xfrm>
        </p:spPr>
        <p:txBody>
          <a:bodyPr>
            <a:normAutofit/>
          </a:bodyPr>
          <a:lstStyle/>
          <a:p>
            <a:r>
              <a:rPr lang="ru-RU" sz="1800" dirty="0"/>
              <a:t>Стек служит для загрузки каких-то данных в процессе работы, например при вызове прерывания в стек помещают значения счетчика команд и последних операндах и результате работы АЛУ.</a:t>
            </a:r>
          </a:p>
          <a:p>
            <a:r>
              <a:rPr lang="en-US" sz="1800" dirty="0"/>
              <a:t>ESP – </a:t>
            </a:r>
            <a:r>
              <a:rPr lang="ru-RU" sz="1800" dirty="0"/>
              <a:t>хранит адрес вершины стека</a:t>
            </a:r>
          </a:p>
          <a:p>
            <a:r>
              <a:rPr lang="en-US" sz="1800" dirty="0"/>
              <a:t>EBP – </a:t>
            </a:r>
            <a:r>
              <a:rPr lang="ru-RU" sz="1800" dirty="0"/>
              <a:t>хранит адрес начала стекового фрейма</a:t>
            </a:r>
          </a:p>
          <a:p>
            <a:r>
              <a:rPr lang="en-US" sz="1800" dirty="0"/>
              <a:t>SS – </a:t>
            </a:r>
            <a:r>
              <a:rPr lang="ru-RU" sz="1800" dirty="0"/>
              <a:t> регистр, хранит селектор стека</a:t>
            </a:r>
          </a:p>
          <a:p>
            <a:r>
              <a:rPr lang="ru-RU" sz="1800" dirty="0"/>
              <a:t>Стек – растет от старших адресов к младшим </a:t>
            </a:r>
            <a:r>
              <a:rPr lang="en-US" sz="1800" dirty="0"/>
              <a:t>(LIFO)</a:t>
            </a:r>
          </a:p>
        </p:txBody>
      </p:sp>
      <p:pic>
        <p:nvPicPr>
          <p:cNvPr id="2052" name="Picture 4" descr="&amp;Kcy;&amp;acy;&amp;rcy;&amp;tcy;&amp;icy;&amp;ncy;&amp;kcy;&amp;icy; &amp;pcy;&amp;ocy; &amp;zcy;&amp;acy;&amp;pcy;&amp;rcy;&amp;ocy;&amp;scy;&amp;u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356992"/>
            <a:ext cx="6352007" cy="316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096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Особенности регистровой памяти</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1964929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720080"/>
          </a:xfrm>
        </p:spPr>
        <p:txBody>
          <a:bodyPr>
            <a:noAutofit/>
          </a:bodyPr>
          <a:lstStyle/>
          <a:p>
            <a:r>
              <a:rPr lang="ru-RU" sz="2800" b="1" dirty="0"/>
              <a:t>Модель памяти процессора. </a:t>
            </a:r>
            <a:br>
              <a:rPr lang="ru-RU" sz="2800" b="1" dirty="0"/>
            </a:br>
            <a:r>
              <a:rPr lang="ru-RU" sz="2800" b="1" dirty="0"/>
              <a:t>Регистровая память</a:t>
            </a:r>
            <a:r>
              <a:rPr lang="en-US" sz="2800" b="1" dirty="0"/>
              <a:t> IA-32 (X86)</a:t>
            </a:r>
            <a:r>
              <a:rPr lang="ru-RU" sz="2800" b="1" dirty="0"/>
              <a:t>.</a:t>
            </a:r>
          </a:p>
        </p:txBody>
      </p:sp>
      <p:pic>
        <p:nvPicPr>
          <p:cNvPr id="4" name="Рисунок 3"/>
          <p:cNvPicPr>
            <a:picLocks noChangeAspect="1"/>
          </p:cNvPicPr>
          <p:nvPr/>
        </p:nvPicPr>
        <p:blipFill>
          <a:blip r:embed="rId2"/>
          <a:stretch>
            <a:fillRect/>
          </a:stretch>
        </p:blipFill>
        <p:spPr>
          <a:xfrm>
            <a:off x="4556914" y="968731"/>
            <a:ext cx="4335566" cy="5484605"/>
          </a:xfrm>
          <a:prstGeom prst="rect">
            <a:avLst/>
          </a:prstGeom>
        </p:spPr>
      </p:pic>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263791" y="900601"/>
            <a:ext cx="4680520" cy="570425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7800" indent="-177800"/>
            <a:r>
              <a:rPr lang="en-US" sz="1800" b="1" dirty="0"/>
              <a:t>EAX, EBX, ECX </a:t>
            </a:r>
            <a:r>
              <a:rPr lang="ru-RU" sz="1800" b="1" dirty="0"/>
              <a:t>и </a:t>
            </a:r>
            <a:r>
              <a:rPr lang="en-US" sz="1800" b="1" dirty="0"/>
              <a:t>EDX</a:t>
            </a:r>
            <a:r>
              <a:rPr lang="ru-RU" sz="1800" b="1" dirty="0"/>
              <a:t> – 32 разрядные </a:t>
            </a:r>
            <a:r>
              <a:rPr lang="en-US" sz="1800" b="1" dirty="0"/>
              <a:t>GPR</a:t>
            </a:r>
            <a:endParaRPr lang="ru-RU" sz="1800" b="1" dirty="0"/>
          </a:p>
          <a:p>
            <a:pPr marL="577850" lvl="2" indent="-177800">
              <a:tabLst>
                <a:tab pos="625475" algn="l"/>
              </a:tabLst>
            </a:pPr>
            <a:r>
              <a:rPr lang="en-US" sz="1700" dirty="0"/>
              <a:t>(GPR - </a:t>
            </a:r>
            <a:r>
              <a:rPr lang="ru-RU" sz="1700" dirty="0"/>
              <a:t>регистры общего назначения);</a:t>
            </a:r>
            <a:endParaRPr lang="en-US" sz="1700" dirty="0"/>
          </a:p>
          <a:p>
            <a:pPr marL="577850" lvl="2" indent="-177800">
              <a:tabLst>
                <a:tab pos="625475" algn="l"/>
              </a:tabLst>
            </a:pPr>
            <a:r>
              <a:rPr lang="ru-RU" sz="1700" dirty="0"/>
              <a:t> также допустимы регистры 8 и 16 бит</a:t>
            </a:r>
          </a:p>
          <a:p>
            <a:pPr marL="577850" lvl="2" indent="-177800">
              <a:tabLst>
                <a:tab pos="625475" algn="l"/>
              </a:tabLst>
            </a:pPr>
            <a:r>
              <a:rPr lang="en-US" sz="1700" b="1" dirty="0"/>
              <a:t>EAX</a:t>
            </a:r>
            <a:r>
              <a:rPr lang="en-US" sz="1700" dirty="0"/>
              <a:t> — </a:t>
            </a:r>
            <a:r>
              <a:rPr lang="ru-RU" sz="1700" dirty="0"/>
              <a:t>основной арифметический регистр; </a:t>
            </a:r>
            <a:endParaRPr lang="en-US" sz="1700" dirty="0"/>
          </a:p>
          <a:p>
            <a:pPr marL="806450" lvl="3" indent="-177800"/>
            <a:r>
              <a:rPr lang="ru-RU" sz="1600" dirty="0"/>
              <a:t>EBX предназначен для хранения указателей (адресов памяти); </a:t>
            </a:r>
            <a:endParaRPr lang="en-US" sz="1600" dirty="0"/>
          </a:p>
          <a:p>
            <a:pPr marL="577850" lvl="2" indent="-177800"/>
            <a:r>
              <a:rPr lang="ru-RU" sz="1700" b="1" dirty="0"/>
              <a:t>ECX</a:t>
            </a:r>
            <a:r>
              <a:rPr lang="en-US" sz="1700" dirty="0"/>
              <a:t> </a:t>
            </a:r>
            <a:r>
              <a:rPr lang="ru-RU" sz="1700" dirty="0"/>
              <a:t>связан с организацией циклов; </a:t>
            </a:r>
            <a:endParaRPr lang="en-US" sz="1700" dirty="0"/>
          </a:p>
          <a:p>
            <a:pPr marL="577850" lvl="2" indent="-177800"/>
            <a:r>
              <a:rPr lang="ru-RU" sz="1700" b="1" dirty="0"/>
              <a:t>EDX</a:t>
            </a:r>
            <a:r>
              <a:rPr lang="ru-RU" sz="1700" dirty="0"/>
              <a:t> нужен для умножения и деления </a:t>
            </a:r>
          </a:p>
          <a:p>
            <a:pPr marL="714375" lvl="3" indent="-85725"/>
            <a:r>
              <a:rPr lang="ru-RU" sz="1600" dirty="0"/>
              <a:t>вместе с EAX 64-разрядные произведения   и делимые.</a:t>
            </a:r>
            <a:endParaRPr lang="en-US" sz="1600" dirty="0"/>
          </a:p>
          <a:p>
            <a:pPr marL="177800" indent="-177800"/>
            <a:r>
              <a:rPr lang="ru-RU" sz="1800" b="1" dirty="0"/>
              <a:t>ESI и </a:t>
            </a:r>
            <a:r>
              <a:rPr lang="en-US" sz="1800" b="1" dirty="0"/>
              <a:t>EDI </a:t>
            </a:r>
            <a:r>
              <a:rPr lang="ru-RU" sz="1800" dirty="0"/>
              <a:t>- указатели строковых команд:</a:t>
            </a:r>
          </a:p>
          <a:p>
            <a:pPr marL="541338" lvl="1" indent="-144463">
              <a:buFont typeface="Arial" panose="020B0604020202020204" pitchFamily="34" charset="0"/>
              <a:buChar char="•"/>
            </a:pPr>
            <a:r>
              <a:rPr lang="ru-RU" sz="1700" dirty="0"/>
              <a:t> </a:t>
            </a:r>
            <a:r>
              <a:rPr lang="ru-RU" sz="1700" b="1" dirty="0"/>
              <a:t>ESI</a:t>
            </a:r>
            <a:r>
              <a:rPr lang="ru-RU" sz="1700" dirty="0"/>
              <a:t> указывает на исходную строку,</a:t>
            </a:r>
          </a:p>
          <a:p>
            <a:pPr marL="541338" lvl="1" indent="-144463">
              <a:buFont typeface="Arial" panose="020B0604020202020204" pitchFamily="34" charset="0"/>
              <a:buChar char="•"/>
            </a:pPr>
            <a:r>
              <a:rPr lang="ru-RU" sz="1700" dirty="0"/>
              <a:t> </a:t>
            </a:r>
            <a:r>
              <a:rPr lang="ru-RU" sz="1700" b="1" dirty="0"/>
              <a:t>EDI</a:t>
            </a:r>
            <a:r>
              <a:rPr lang="ru-RU" sz="1700" dirty="0"/>
              <a:t> — на целевую.</a:t>
            </a:r>
          </a:p>
          <a:p>
            <a:pPr marL="177800" indent="-165100"/>
            <a:r>
              <a:rPr lang="ru-RU" sz="1800" b="1" dirty="0"/>
              <a:t>EBP</a:t>
            </a:r>
            <a:r>
              <a:rPr lang="ru-RU" sz="1800" dirty="0"/>
              <a:t> предназначен для хранения указателей</a:t>
            </a:r>
          </a:p>
          <a:p>
            <a:pPr marL="0" indent="0">
              <a:buNone/>
            </a:pPr>
            <a:r>
              <a:rPr lang="ru-RU" sz="1800" b="1" dirty="0"/>
              <a:t>   (указатель кадра)</a:t>
            </a:r>
            <a:r>
              <a:rPr lang="ru-RU" sz="1800" dirty="0"/>
              <a:t>. </a:t>
            </a:r>
          </a:p>
          <a:p>
            <a:pPr marL="177800" indent="-165100"/>
            <a:r>
              <a:rPr lang="ru-RU" sz="1800" b="1" dirty="0"/>
              <a:t>ESP</a:t>
            </a:r>
            <a:r>
              <a:rPr lang="ru-RU" sz="1800" dirty="0"/>
              <a:t> — это указатель стека</a:t>
            </a:r>
          </a:p>
          <a:p>
            <a:pPr marL="177800" indent="-165100"/>
            <a:r>
              <a:rPr lang="en-US" sz="1800" b="1" dirty="0"/>
              <a:t>EIP</a:t>
            </a:r>
            <a:r>
              <a:rPr lang="ru-RU" sz="1800" dirty="0"/>
              <a:t> – счетчик команд</a:t>
            </a:r>
          </a:p>
          <a:p>
            <a:pPr marL="177800" indent="-165100"/>
            <a:r>
              <a:rPr lang="en-US" sz="1800" b="1" dirty="0"/>
              <a:t>EFLAGS</a:t>
            </a:r>
            <a:r>
              <a:rPr lang="en-US" sz="1800" dirty="0"/>
              <a:t> — </a:t>
            </a:r>
            <a:r>
              <a:rPr lang="ru-RU" sz="1800" dirty="0" err="1"/>
              <a:t>флаговый</a:t>
            </a:r>
            <a:r>
              <a:rPr lang="ru-RU" sz="1800" dirty="0"/>
              <a:t> регистр.</a:t>
            </a:r>
          </a:p>
          <a:p>
            <a:pPr marL="177800" indent="-165100"/>
            <a:r>
              <a:rPr lang="en-US" sz="1800" b="1" dirty="0"/>
              <a:t>CS-GS</a:t>
            </a:r>
            <a:r>
              <a:rPr lang="en-US" sz="1800" dirty="0"/>
              <a:t> </a:t>
            </a:r>
            <a:r>
              <a:rPr lang="ru-RU" sz="1800" dirty="0"/>
              <a:t>сегментные регистры.</a:t>
            </a:r>
          </a:p>
        </p:txBody>
      </p:sp>
    </p:spTree>
    <p:extLst>
      <p:ext uri="{BB962C8B-B14F-4D97-AF65-F5344CB8AC3E}">
        <p14:creationId xmlns:p14="http://schemas.microsoft.com/office/powerpoint/2010/main" val="2678361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0754"/>
            <a:ext cx="8229600" cy="1143000"/>
          </a:xfrm>
        </p:spPr>
        <p:txBody>
          <a:bodyPr>
            <a:normAutofit/>
          </a:bodyPr>
          <a:lstStyle/>
          <a:p>
            <a:r>
              <a:rPr lang="ru-RU" sz="2400" b="1" dirty="0"/>
              <a:t>Модель памяти процессора</a:t>
            </a:r>
            <a:r>
              <a:rPr lang="en-US" sz="2400" b="1" dirty="0"/>
              <a:t>.</a:t>
            </a:r>
            <a:r>
              <a:rPr lang="ru-RU" sz="2400" b="1" dirty="0"/>
              <a:t/>
            </a:r>
            <a:br>
              <a:rPr lang="ru-RU" sz="2400" b="1" dirty="0"/>
            </a:br>
            <a:r>
              <a:rPr lang="ru-RU" sz="2400" b="1" dirty="0"/>
              <a:t> Регистровая память. Регистр флагов. Операционные </a:t>
            </a:r>
            <a:r>
              <a:rPr lang="ru-RU" sz="2400" b="1" dirty="0" err="1"/>
              <a:t>фалги</a:t>
            </a:r>
            <a:endParaRPr lang="ru-RU" sz="2400" dirty="0"/>
          </a:p>
        </p:txBody>
      </p:sp>
      <p:sp>
        <p:nvSpPr>
          <p:cNvPr id="3" name="Объект 2"/>
          <p:cNvSpPr>
            <a:spLocks noGrp="1"/>
          </p:cNvSpPr>
          <p:nvPr>
            <p:ph idx="1"/>
          </p:nvPr>
        </p:nvSpPr>
        <p:spPr>
          <a:xfrm>
            <a:off x="105703" y="3573016"/>
            <a:ext cx="8517631" cy="3024335"/>
          </a:xfrm>
        </p:spPr>
        <p:txBody>
          <a:bodyPr>
            <a:noAutofit/>
          </a:bodyPr>
          <a:lstStyle/>
          <a:p>
            <a:pPr marL="493713" lvl="1" indent="-93663"/>
            <a:r>
              <a:rPr lang="en-US" sz="1400" b="1" dirty="0"/>
              <a:t>EFLAG </a:t>
            </a:r>
            <a:r>
              <a:rPr lang="ru-RU" sz="1400" b="1" dirty="0"/>
              <a:t>тоже, что и </a:t>
            </a:r>
            <a:r>
              <a:rPr lang="en-US" sz="1400" b="1" dirty="0"/>
              <a:t>RFLAG </a:t>
            </a:r>
            <a:r>
              <a:rPr lang="ru-RU" sz="1400" b="1" dirty="0"/>
              <a:t>но для </a:t>
            </a:r>
            <a:r>
              <a:rPr lang="en-US" sz="1400" b="1" dirty="0"/>
              <a:t>32 </a:t>
            </a:r>
            <a:r>
              <a:rPr lang="ru-RU" sz="1400" b="1" dirty="0"/>
              <a:t>бит</a:t>
            </a:r>
          </a:p>
          <a:p>
            <a:pPr marL="93663" indent="-93663"/>
            <a:r>
              <a:rPr lang="ru-RU" sz="1800" b="1" dirty="0"/>
              <a:t>Флаг CF, </a:t>
            </a:r>
            <a:r>
              <a:rPr lang="ru-RU" sz="1800" b="1" dirty="0" err="1"/>
              <a:t>Carry</a:t>
            </a:r>
            <a:r>
              <a:rPr lang="ru-RU" sz="1800" b="1" dirty="0"/>
              <a:t> </a:t>
            </a:r>
            <a:r>
              <a:rPr lang="ru-RU" sz="1800" b="1" dirty="0" err="1"/>
              <a:t>Flag</a:t>
            </a:r>
            <a:r>
              <a:rPr lang="ru-RU" sz="1800" b="1" dirty="0"/>
              <a:t> (бит 0)</a:t>
            </a:r>
            <a:r>
              <a:rPr lang="ru-RU" sz="1800" dirty="0"/>
              <a:t>  (флаг переноса для без знаковых чисел) </a:t>
            </a:r>
          </a:p>
          <a:p>
            <a:pPr marL="93663" indent="-93663"/>
            <a:r>
              <a:rPr lang="ru-RU" sz="1800" b="1" dirty="0"/>
              <a:t>Флаг PF, </a:t>
            </a:r>
            <a:r>
              <a:rPr lang="ru-RU" sz="1800" b="1" dirty="0" err="1"/>
              <a:t>Parity</a:t>
            </a:r>
            <a:r>
              <a:rPr lang="ru-RU" sz="1800" b="1" dirty="0"/>
              <a:t> </a:t>
            </a:r>
            <a:r>
              <a:rPr lang="ru-RU" sz="1800" b="1" dirty="0" err="1"/>
              <a:t>Flag</a:t>
            </a:r>
            <a:r>
              <a:rPr lang="ru-RU" sz="1800" b="1" dirty="0"/>
              <a:t> (бит 2)</a:t>
            </a:r>
            <a:r>
              <a:rPr lang="ru-RU" sz="1800" dirty="0"/>
              <a:t>  1 если значение  результата АЛУ четное.</a:t>
            </a:r>
          </a:p>
          <a:p>
            <a:pPr marL="93663" indent="-93663"/>
            <a:r>
              <a:rPr lang="ru-RU" sz="1800" b="1" dirty="0"/>
              <a:t>Флаг AF, </a:t>
            </a:r>
            <a:r>
              <a:rPr lang="ru-RU" sz="1800" b="1" dirty="0" err="1"/>
              <a:t>Auxiliary</a:t>
            </a:r>
            <a:r>
              <a:rPr lang="ru-RU" sz="1800" b="1" dirty="0"/>
              <a:t> </a:t>
            </a:r>
            <a:r>
              <a:rPr lang="ru-RU" sz="1800" b="1" dirty="0" err="1"/>
              <a:t>Carry</a:t>
            </a:r>
            <a:r>
              <a:rPr lang="ru-RU" sz="1800" b="1" dirty="0"/>
              <a:t> </a:t>
            </a:r>
            <a:r>
              <a:rPr lang="ru-RU" sz="1800" b="1" dirty="0" err="1"/>
              <a:t>Flag</a:t>
            </a:r>
            <a:r>
              <a:rPr lang="ru-RU" sz="1800" b="1" dirty="0"/>
              <a:t> (бит 4)</a:t>
            </a:r>
            <a:r>
              <a:rPr lang="ru-RU" sz="1800" dirty="0"/>
              <a:t> перенос для двоично-десятичных чисел</a:t>
            </a:r>
          </a:p>
          <a:p>
            <a:pPr marL="93663" indent="-93663"/>
            <a:r>
              <a:rPr lang="ru-RU" sz="1800" b="1" dirty="0"/>
              <a:t>Флаг ZF, </a:t>
            </a:r>
            <a:r>
              <a:rPr lang="ru-RU" sz="1800" b="1" dirty="0" err="1"/>
              <a:t>Zero</a:t>
            </a:r>
            <a:r>
              <a:rPr lang="ru-RU" sz="1800" b="1" dirty="0"/>
              <a:t> </a:t>
            </a:r>
            <a:r>
              <a:rPr lang="ru-RU" sz="1800" b="1" dirty="0" err="1"/>
              <a:t>Flag</a:t>
            </a:r>
            <a:r>
              <a:rPr lang="ru-RU" sz="1800" b="1" dirty="0"/>
              <a:t> (бит 6)</a:t>
            </a:r>
            <a:r>
              <a:rPr lang="ru-RU" sz="1800" dirty="0"/>
              <a:t>  1, если результат последней операции 0 </a:t>
            </a:r>
          </a:p>
          <a:p>
            <a:pPr marL="93663" indent="-93663"/>
            <a:r>
              <a:rPr lang="ru-RU" sz="1800" b="1" dirty="0"/>
              <a:t>Флаг SF, </a:t>
            </a:r>
            <a:r>
              <a:rPr lang="ru-RU" sz="1800" b="1" dirty="0" err="1"/>
              <a:t>Sign</a:t>
            </a:r>
            <a:r>
              <a:rPr lang="ru-RU" sz="1800" b="1" dirty="0"/>
              <a:t> </a:t>
            </a:r>
            <a:r>
              <a:rPr lang="ru-RU" sz="1800" b="1" dirty="0" err="1"/>
              <a:t>Flag</a:t>
            </a:r>
            <a:r>
              <a:rPr lang="ru-RU" sz="1800" b="1" dirty="0"/>
              <a:t> (бит 7)</a:t>
            </a:r>
            <a:r>
              <a:rPr lang="ru-RU" sz="1800" dirty="0"/>
              <a:t>  1, если результат последней операции </a:t>
            </a:r>
            <a:r>
              <a:rPr lang="en-US" sz="1800" dirty="0"/>
              <a:t>&lt;0</a:t>
            </a:r>
            <a:r>
              <a:rPr lang="ru-RU" sz="1800" dirty="0"/>
              <a:t> </a:t>
            </a:r>
          </a:p>
          <a:p>
            <a:pPr marL="93663" indent="-93663"/>
            <a:r>
              <a:rPr lang="ru-RU" sz="1800" b="1" dirty="0"/>
              <a:t>Флаг OF, </a:t>
            </a:r>
            <a:r>
              <a:rPr lang="ru-RU" sz="1800" b="1" dirty="0" err="1"/>
              <a:t>Overflow</a:t>
            </a:r>
            <a:r>
              <a:rPr lang="ru-RU" sz="1800" b="1" dirty="0"/>
              <a:t> </a:t>
            </a:r>
            <a:r>
              <a:rPr lang="ru-RU" sz="1800" b="1" dirty="0" err="1"/>
              <a:t>Flag</a:t>
            </a:r>
            <a:r>
              <a:rPr lang="ru-RU" sz="1800" b="1" dirty="0"/>
              <a:t> (бит 11)</a:t>
            </a:r>
            <a:r>
              <a:rPr lang="ru-RU" sz="1800" dirty="0"/>
              <a:t> </a:t>
            </a:r>
            <a:r>
              <a:rPr lang="en-US" sz="1800" dirty="0"/>
              <a:t>1</a:t>
            </a:r>
            <a:r>
              <a:rPr lang="ru-RU" sz="1800" dirty="0"/>
              <a:t>, если переполнение (перенос знаковых чисел) </a:t>
            </a:r>
          </a:p>
          <a:p>
            <a:pPr marL="93663" indent="-93663"/>
            <a:r>
              <a:rPr lang="ru-RU" sz="1800" b="1" dirty="0"/>
              <a:t>Флаг </a:t>
            </a:r>
            <a:r>
              <a:rPr lang="en-US" sz="1800" b="1" dirty="0"/>
              <a:t>DF, Direction Flag (</a:t>
            </a:r>
            <a:r>
              <a:rPr lang="ru-RU" sz="1800" b="1" dirty="0"/>
              <a:t>бит 10)</a:t>
            </a:r>
            <a:r>
              <a:rPr lang="ru-RU" sz="1800" dirty="0"/>
              <a:t> </a:t>
            </a:r>
            <a:r>
              <a:rPr lang="en-US" sz="1800" dirty="0"/>
              <a:t> </a:t>
            </a:r>
            <a:r>
              <a:rPr lang="ru-RU" sz="1800" dirty="0"/>
              <a:t>1 авто-декремент (обрабатывать строки от верхнего адреса к нижнему),  0 - наоборот . </a:t>
            </a:r>
          </a:p>
          <a:p>
            <a:pPr marL="93663" indent="-93663"/>
            <a:endParaRPr lang="ru-RU" sz="1800" dirty="0"/>
          </a:p>
          <a:p>
            <a:pPr marL="93663" indent="-93663"/>
            <a:endParaRPr lang="ru-RU" sz="1800" dirty="0"/>
          </a:p>
        </p:txBody>
      </p:sp>
      <p:pic>
        <p:nvPicPr>
          <p:cNvPr id="8194" name="Picture 2" descr="http://linux-doc.ru/programming/assembler/architecture/img/rflag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03" y="836712"/>
            <a:ext cx="8732769" cy="1584176"/>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237332" y="2204864"/>
            <a:ext cx="8712968" cy="1292662"/>
          </a:xfrm>
          <a:prstGeom prst="rect">
            <a:avLst/>
          </a:prstGeom>
        </p:spPr>
        <p:txBody>
          <a:bodyPr wrap="square">
            <a:spAutoFit/>
          </a:bodyPr>
          <a:lstStyle/>
          <a:p>
            <a:r>
              <a:rPr lang="ru-RU" sz="2000" b="1" i="1" dirty="0"/>
              <a:t>После выполнения очередной команды процессор сохраняет результат выполнения команды в регистре флагов</a:t>
            </a:r>
          </a:p>
          <a:p>
            <a:r>
              <a:rPr lang="ru-RU" sz="1900" b="1" i="1" dirty="0"/>
              <a:t>Регистр флагов служит для индикации процессору о результате выполнения каждой команды или текущем состоянии программы (напр. о прерываниях).</a:t>
            </a:r>
          </a:p>
        </p:txBody>
      </p:sp>
    </p:spTree>
    <p:extLst>
      <p:ext uri="{BB962C8B-B14F-4D97-AF65-F5344CB8AC3E}">
        <p14:creationId xmlns:p14="http://schemas.microsoft.com/office/powerpoint/2010/main" val="18257466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0754"/>
            <a:ext cx="8229600" cy="1143000"/>
          </a:xfrm>
        </p:spPr>
        <p:txBody>
          <a:bodyPr>
            <a:normAutofit/>
          </a:bodyPr>
          <a:lstStyle/>
          <a:p>
            <a:r>
              <a:rPr lang="ru-RU" sz="2400" b="1" dirty="0"/>
              <a:t>Модель памяти процессора</a:t>
            </a:r>
            <a:r>
              <a:rPr lang="en-US" sz="2400" b="1" dirty="0"/>
              <a:t>.</a:t>
            </a:r>
            <a:br>
              <a:rPr lang="en-US" sz="2400" b="1" dirty="0"/>
            </a:br>
            <a:r>
              <a:rPr lang="ru-RU" sz="2400" b="1" dirty="0"/>
              <a:t>Регистровая память. Регистр флагов. Системные флаги </a:t>
            </a:r>
          </a:p>
        </p:txBody>
      </p:sp>
      <p:sp>
        <p:nvSpPr>
          <p:cNvPr id="3" name="Объект 2"/>
          <p:cNvSpPr>
            <a:spLocks noGrp="1"/>
          </p:cNvSpPr>
          <p:nvPr>
            <p:ph idx="1"/>
          </p:nvPr>
        </p:nvSpPr>
        <p:spPr>
          <a:xfrm>
            <a:off x="251520" y="1844824"/>
            <a:ext cx="8640960" cy="4752528"/>
          </a:xfrm>
        </p:spPr>
        <p:txBody>
          <a:bodyPr>
            <a:noAutofit/>
          </a:bodyPr>
          <a:lstStyle/>
          <a:p>
            <a:pPr marL="93663" indent="-93663"/>
            <a:r>
              <a:rPr lang="ru-RU" sz="1800" dirty="0"/>
              <a:t>Системные флаги -  </a:t>
            </a:r>
            <a:r>
              <a:rPr lang="ru-RU" sz="1800" b="1" dirty="0"/>
              <a:t>не должны изменяться прикладными программами.</a:t>
            </a:r>
            <a:endParaRPr lang="ru-RU" sz="1800" dirty="0"/>
          </a:p>
          <a:p>
            <a:pPr marL="93663" indent="-93663"/>
            <a:r>
              <a:rPr lang="ru-RU" sz="1800" b="1" dirty="0"/>
              <a:t>Флаг </a:t>
            </a:r>
            <a:r>
              <a:rPr lang="en-US" sz="1800" b="1" dirty="0"/>
              <a:t>TF, Trap Flag (</a:t>
            </a:r>
            <a:r>
              <a:rPr lang="ru-RU" sz="1800" b="1" dirty="0"/>
              <a:t>бит 8)</a:t>
            </a:r>
            <a:r>
              <a:rPr lang="ru-RU" sz="1800" dirty="0"/>
              <a:t> 1 для </a:t>
            </a:r>
            <a:r>
              <a:rPr lang="ru-RU" sz="1800" dirty="0" err="1"/>
              <a:t>дебага</a:t>
            </a:r>
            <a:r>
              <a:rPr lang="ru-RU" sz="1800" dirty="0"/>
              <a:t> </a:t>
            </a:r>
            <a:r>
              <a:rPr lang="en-US" sz="1800" dirty="0"/>
              <a:t>step-to-step.</a:t>
            </a:r>
          </a:p>
          <a:p>
            <a:pPr marL="93663" indent="-93663"/>
            <a:r>
              <a:rPr lang="ru-RU" sz="1800" b="1" dirty="0"/>
              <a:t>Флаг </a:t>
            </a:r>
            <a:r>
              <a:rPr lang="en-US" sz="1800" b="1" dirty="0"/>
              <a:t>IF, Interrupt enable flag (</a:t>
            </a:r>
            <a:r>
              <a:rPr lang="ru-RU" sz="1800" b="1" dirty="0"/>
              <a:t>бит 9)</a:t>
            </a:r>
            <a:r>
              <a:rPr lang="ru-RU" sz="1800" dirty="0"/>
              <a:t>  1 если процесс в прерывании</a:t>
            </a:r>
            <a:endParaRPr lang="en-US" sz="1800" dirty="0"/>
          </a:p>
          <a:p>
            <a:pPr marL="93663" indent="-93663"/>
            <a:r>
              <a:rPr lang="ru-RU" sz="1800" b="1" dirty="0"/>
              <a:t>Поле </a:t>
            </a:r>
            <a:r>
              <a:rPr lang="en-US" sz="1800" b="1" dirty="0"/>
              <a:t>IOPL, I/O privilege level field (</a:t>
            </a:r>
            <a:r>
              <a:rPr lang="ru-RU" sz="1800" b="1" dirty="0"/>
              <a:t>биты 12 и 13)</a:t>
            </a:r>
            <a:r>
              <a:rPr lang="ru-RU" sz="1800" dirty="0"/>
              <a:t>  уровень приоритета обрабатываемого устройства В-В</a:t>
            </a:r>
          </a:p>
          <a:p>
            <a:pPr marL="93663" indent="-93663"/>
            <a:r>
              <a:rPr lang="ru-RU" sz="1800" b="1" dirty="0"/>
              <a:t>Флаг </a:t>
            </a:r>
            <a:r>
              <a:rPr lang="en-US" sz="1800" b="1" dirty="0"/>
              <a:t>NT, Nested task flag (</a:t>
            </a:r>
            <a:r>
              <a:rPr lang="ru-RU" sz="1800" b="1" dirty="0"/>
              <a:t>бит 14)</a:t>
            </a:r>
            <a:r>
              <a:rPr lang="ru-RU" sz="1800" dirty="0"/>
              <a:t>  1 если текущая команда связана с предыдущей.</a:t>
            </a:r>
            <a:endParaRPr lang="en-US" sz="1800" dirty="0"/>
          </a:p>
          <a:p>
            <a:pPr marL="93663" indent="-93663"/>
            <a:r>
              <a:rPr lang="ru-RU" sz="1800" b="1" dirty="0"/>
              <a:t>Флаг </a:t>
            </a:r>
            <a:r>
              <a:rPr lang="en-US" sz="1800" b="1" dirty="0"/>
              <a:t>RF, Resume Flag (</a:t>
            </a:r>
            <a:r>
              <a:rPr lang="ru-RU" sz="1800" b="1" dirty="0"/>
              <a:t>бит 16)</a:t>
            </a:r>
            <a:r>
              <a:rPr lang="ru-RU" sz="1800" dirty="0"/>
              <a:t> 1 исключения в режиме </a:t>
            </a:r>
            <a:r>
              <a:rPr lang="ru-RU" sz="1800" dirty="0" err="1"/>
              <a:t>дебага</a:t>
            </a:r>
            <a:r>
              <a:rPr lang="en-US" sz="1800" dirty="0"/>
              <a:t>.</a:t>
            </a:r>
          </a:p>
          <a:p>
            <a:pPr marL="93663" indent="-93663"/>
            <a:r>
              <a:rPr lang="ru-RU" sz="1800" b="1" dirty="0"/>
              <a:t>Флаг </a:t>
            </a:r>
            <a:r>
              <a:rPr lang="en-US" sz="1800" b="1" dirty="0"/>
              <a:t>VM, Virtual-8086 mode flag (</a:t>
            </a:r>
            <a:r>
              <a:rPr lang="ru-RU" sz="1800" b="1" dirty="0"/>
              <a:t>бит 17)</a:t>
            </a:r>
            <a:r>
              <a:rPr lang="ru-RU" sz="1800" dirty="0"/>
              <a:t> 1 для виртуальной совместимости с 8086</a:t>
            </a:r>
            <a:r>
              <a:rPr lang="en-US" sz="1800" dirty="0"/>
              <a:t>.</a:t>
            </a:r>
          </a:p>
          <a:p>
            <a:pPr marL="93663" indent="-93663"/>
            <a:r>
              <a:rPr lang="ru-RU" sz="1800" b="1" dirty="0"/>
              <a:t>Флаг </a:t>
            </a:r>
            <a:r>
              <a:rPr lang="en-US" sz="1800" b="1" dirty="0"/>
              <a:t>AC, Alignment check (or access control) flag (</a:t>
            </a:r>
            <a:r>
              <a:rPr lang="ru-RU" sz="1800" b="1" dirty="0"/>
              <a:t>бит 18)</a:t>
            </a:r>
            <a:r>
              <a:rPr lang="ru-RU" sz="1800" dirty="0"/>
              <a:t> режим выравнивания бит</a:t>
            </a:r>
            <a:endParaRPr lang="en-US" sz="1800" dirty="0"/>
          </a:p>
          <a:p>
            <a:pPr marL="93663" indent="-93663"/>
            <a:r>
              <a:rPr lang="ru-RU" sz="1800" b="1" dirty="0"/>
              <a:t>Флаг </a:t>
            </a:r>
            <a:r>
              <a:rPr lang="en-US" sz="1800" b="1" dirty="0"/>
              <a:t>VIF, Virtual interrupt flag (</a:t>
            </a:r>
            <a:r>
              <a:rPr lang="ru-RU" sz="1800" b="1" dirty="0"/>
              <a:t>бит 19)</a:t>
            </a:r>
            <a:r>
              <a:rPr lang="ru-RU" sz="1800" dirty="0"/>
              <a:t>  доп. Флаг порываний для предотвращения конфликта прерываний с разными приоритетами. </a:t>
            </a:r>
            <a:endParaRPr lang="en-US" sz="1800" dirty="0"/>
          </a:p>
          <a:p>
            <a:pPr marL="93663" indent="-93663"/>
            <a:r>
              <a:rPr lang="ru-RU" sz="1800" b="1" dirty="0"/>
              <a:t>Флаг </a:t>
            </a:r>
            <a:r>
              <a:rPr lang="en-US" sz="1800" b="1" dirty="0"/>
              <a:t>VIP, Virtual interrupt pending flag (</a:t>
            </a:r>
            <a:r>
              <a:rPr lang="ru-RU" sz="1800" b="1" dirty="0"/>
              <a:t>бит 20)</a:t>
            </a:r>
            <a:r>
              <a:rPr lang="ru-RU" sz="1800" dirty="0"/>
              <a:t> 1 если прерывание ожидает (напр. Окончания другого прерывания)</a:t>
            </a:r>
            <a:r>
              <a:rPr lang="en-US" sz="1800" dirty="0"/>
              <a:t>.</a:t>
            </a:r>
          </a:p>
          <a:p>
            <a:pPr marL="93663" indent="-93663"/>
            <a:r>
              <a:rPr lang="ru-RU" sz="1800" b="1" dirty="0"/>
              <a:t>Флаг </a:t>
            </a:r>
            <a:r>
              <a:rPr lang="en-US" sz="1800" b="1" dirty="0"/>
              <a:t>ID, Identification flag (</a:t>
            </a:r>
            <a:r>
              <a:rPr lang="ru-RU" sz="1800" b="1" dirty="0"/>
              <a:t>бит 21)</a:t>
            </a:r>
            <a:r>
              <a:rPr lang="ru-RU" sz="1800" dirty="0"/>
              <a:t> поддержка режима получения инф. О процессоре</a:t>
            </a:r>
            <a:r>
              <a:rPr lang="en-US" sz="1800" dirty="0"/>
              <a:t>.</a:t>
            </a:r>
            <a:endParaRPr lang="ru-RU" sz="1800" dirty="0"/>
          </a:p>
        </p:txBody>
      </p:sp>
      <p:pic>
        <p:nvPicPr>
          <p:cNvPr id="8194" name="Picture 2" descr="http://linux-doc.ru/programming/assembler/architecture/img/rflag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764704"/>
            <a:ext cx="7072983" cy="128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006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720080"/>
          </a:xfrm>
        </p:spPr>
        <p:txBody>
          <a:bodyPr>
            <a:noAutofit/>
          </a:bodyPr>
          <a:lstStyle/>
          <a:p>
            <a:r>
              <a:rPr lang="ru-RU" sz="2800" b="1" dirty="0"/>
              <a:t>Модель памяти процессора</a:t>
            </a:r>
            <a:r>
              <a:rPr lang="en-US" sz="2800" b="1" dirty="0"/>
              <a:t>. </a:t>
            </a:r>
            <a:r>
              <a:rPr lang="ru-RU" sz="2800" b="1" dirty="0"/>
              <a:t/>
            </a:r>
            <a:br>
              <a:rPr lang="ru-RU" sz="2800" b="1" dirty="0"/>
            </a:br>
            <a:r>
              <a:rPr lang="ru-RU" sz="2800" b="1" dirty="0"/>
              <a:t>Регистровая память </a:t>
            </a:r>
            <a:r>
              <a:rPr lang="en-US" sz="2800" b="1" dirty="0"/>
              <a:t>AMD64  (X64)</a:t>
            </a:r>
            <a:endParaRPr lang="ru-RU" sz="2800" b="1" dirty="0"/>
          </a:p>
        </p:txBody>
      </p:sp>
      <p:sp>
        <p:nvSpPr>
          <p:cNvPr id="3" name="Объект 2"/>
          <p:cNvSpPr>
            <a:spLocks noGrp="1"/>
          </p:cNvSpPr>
          <p:nvPr>
            <p:ph idx="1"/>
          </p:nvPr>
        </p:nvSpPr>
        <p:spPr>
          <a:xfrm>
            <a:off x="179512" y="1268760"/>
            <a:ext cx="3456384" cy="5400600"/>
          </a:xfrm>
        </p:spPr>
        <p:txBody>
          <a:bodyPr>
            <a:normAutofit/>
          </a:bodyPr>
          <a:lstStyle/>
          <a:p>
            <a:pPr marL="177800" indent="-165100"/>
            <a:r>
              <a:rPr lang="ru-RU" sz="2200" dirty="0"/>
              <a:t>16 регистров общего назначения 64-битные</a:t>
            </a:r>
            <a:r>
              <a:rPr lang="en-US" sz="2200" dirty="0"/>
              <a:t> (RAX-RDX~=EAX-EDX)</a:t>
            </a:r>
            <a:r>
              <a:rPr lang="ru-RU" sz="2200" dirty="0"/>
              <a:t>;</a:t>
            </a:r>
          </a:p>
          <a:p>
            <a:pPr marL="177800" indent="-165100"/>
            <a:r>
              <a:rPr lang="ru-RU" sz="2200" dirty="0"/>
              <a:t>8 128-битных XMM регистров </a:t>
            </a:r>
            <a:r>
              <a:rPr lang="en-US" sz="2200" dirty="0"/>
              <a:t>(SSE </a:t>
            </a:r>
            <a:r>
              <a:rPr lang="ru-RU" sz="2200" dirty="0"/>
              <a:t>команды);</a:t>
            </a:r>
          </a:p>
          <a:p>
            <a:pPr marL="177800" indent="-165100"/>
            <a:r>
              <a:rPr lang="ru-RU" sz="2200" dirty="0"/>
              <a:t>8 64-битных регистров </a:t>
            </a:r>
            <a:r>
              <a:rPr lang="en-US" sz="2200" dirty="0"/>
              <a:t>MMX (3D Now </a:t>
            </a:r>
            <a:r>
              <a:rPr lang="ru-RU" sz="2200" dirty="0"/>
              <a:t>команды)</a:t>
            </a:r>
            <a:endParaRPr lang="en-US" sz="2200" dirty="0"/>
          </a:p>
          <a:p>
            <a:pPr marL="177800" indent="-165100"/>
            <a:r>
              <a:rPr lang="ru-RU" sz="2200" b="1" dirty="0"/>
              <a:t>специальный режим "</a:t>
            </a:r>
            <a:r>
              <a:rPr lang="ru-RU" sz="2200" b="1" dirty="0" err="1"/>
              <a:t>Long</a:t>
            </a:r>
            <a:r>
              <a:rPr lang="ru-RU" sz="2200" b="1" dirty="0"/>
              <a:t> </a:t>
            </a:r>
            <a:r>
              <a:rPr lang="ru-RU" sz="2200" b="1" dirty="0" err="1"/>
              <a:t>Mode</a:t>
            </a:r>
            <a:r>
              <a:rPr lang="ru-RU" sz="2200" b="1" dirty="0"/>
              <a:t>":</a:t>
            </a:r>
          </a:p>
          <a:p>
            <a:pPr marL="577850" lvl="2" indent="-165100"/>
            <a:r>
              <a:rPr lang="ru-RU" sz="1900" dirty="0"/>
              <a:t>до 64-бит виртуальных адресов;</a:t>
            </a:r>
          </a:p>
          <a:p>
            <a:pPr marL="577850" lvl="2" indent="-165100"/>
            <a:r>
              <a:rPr lang="ru-RU" sz="1900" dirty="0"/>
              <a:t>64-битные счетчик команд (RIP);</a:t>
            </a:r>
          </a:p>
          <a:p>
            <a:pPr marL="577850" lvl="2" indent="-165100"/>
            <a:r>
              <a:rPr lang="ru-RU" sz="1900" dirty="0"/>
              <a:t>64 битный регистр флагов </a:t>
            </a:r>
            <a:r>
              <a:rPr lang="en-US" sz="1900" dirty="0"/>
              <a:t>RFLAGS</a:t>
            </a:r>
            <a:endParaRPr lang="ru-RU" sz="1900" dirty="0"/>
          </a:p>
        </p:txBody>
      </p:sp>
      <p:pic>
        <p:nvPicPr>
          <p:cNvPr id="3076" name="Picture 4" descr="ÐÐ°ÑÑÐ¸Ð½ÐºÐ¸ Ð¿Ð¾ Ð·Ð°Ð¿ÑÐ¾ÑÑ AMD64 Ð¢ÐÐÐ« ÐÐÐÐÐ«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412776"/>
            <a:ext cx="5391027" cy="381645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3655165" y="5373242"/>
            <a:ext cx="5227742" cy="1200329"/>
          </a:xfrm>
          <a:prstGeom prst="rect">
            <a:avLst/>
          </a:prstGeom>
        </p:spPr>
        <p:txBody>
          <a:bodyPr wrap="square">
            <a:spAutoFit/>
          </a:bodyPr>
          <a:lstStyle/>
          <a:p>
            <a:pPr marL="12700"/>
            <a:r>
              <a:rPr lang="en-US" b="1" dirty="0"/>
              <a:t>AMD64 </a:t>
            </a:r>
            <a:r>
              <a:rPr lang="ru-RU" b="1" dirty="0"/>
              <a:t>имеет 3 режима доступа к памяти:</a:t>
            </a:r>
          </a:p>
          <a:p>
            <a:pPr marL="298450" indent="-285750">
              <a:buFont typeface="Arial" panose="020B0604020202020204" pitchFamily="34" charset="0"/>
              <a:buChar char="•"/>
            </a:pPr>
            <a:r>
              <a:rPr lang="ru-RU" dirty="0"/>
              <a:t>реальный режим, </a:t>
            </a:r>
          </a:p>
          <a:p>
            <a:pPr marL="298450" indent="-285750">
              <a:buFont typeface="Arial" panose="020B0604020202020204" pitchFamily="34" charset="0"/>
              <a:buChar char="•"/>
            </a:pPr>
            <a:r>
              <a:rPr lang="ru-RU" dirty="0"/>
              <a:t>защищённый режим </a:t>
            </a:r>
          </a:p>
          <a:p>
            <a:pPr marL="298450" indent="-285750">
              <a:buFont typeface="Arial" panose="020B0604020202020204" pitchFamily="34" charset="0"/>
              <a:buChar char="•"/>
            </a:pPr>
            <a:r>
              <a:rPr lang="ru-RU" dirty="0"/>
              <a:t>64-разрядный режим, или </a:t>
            </a:r>
            <a:r>
              <a:rPr lang="ru-RU" dirty="0" err="1"/>
              <a:t>long</a:t>
            </a:r>
            <a:r>
              <a:rPr lang="ru-RU" dirty="0"/>
              <a:t> </a:t>
            </a:r>
            <a:r>
              <a:rPr lang="ru-RU" dirty="0" err="1"/>
              <a:t>mode</a:t>
            </a:r>
            <a:endParaRPr lang="en-US" dirty="0"/>
          </a:p>
        </p:txBody>
      </p:sp>
    </p:spTree>
    <p:extLst>
      <p:ext uri="{BB962C8B-B14F-4D97-AF65-F5344CB8AC3E}">
        <p14:creationId xmlns:p14="http://schemas.microsoft.com/office/powerpoint/2010/main" val="3200399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8032" y="116632"/>
            <a:ext cx="8229600" cy="720080"/>
          </a:xfrm>
        </p:spPr>
        <p:txBody>
          <a:bodyPr>
            <a:noAutofit/>
          </a:bodyPr>
          <a:lstStyle/>
          <a:p>
            <a:r>
              <a:rPr lang="ru-RU" sz="2800" b="1" dirty="0"/>
              <a:t>Модель памяти процессора</a:t>
            </a:r>
            <a:r>
              <a:rPr lang="en-US" sz="2800" b="1" dirty="0"/>
              <a:t>. </a:t>
            </a:r>
            <a:r>
              <a:rPr lang="ru-RU" sz="2800" b="1" dirty="0"/>
              <a:t>Виды команд</a:t>
            </a:r>
            <a:r>
              <a:rPr lang="en-US" sz="2800" b="1" dirty="0"/>
              <a:t> X86-X64</a:t>
            </a:r>
            <a:r>
              <a:rPr lang="ru-RU" sz="2800" b="1" dirty="0"/>
              <a:t> </a:t>
            </a:r>
          </a:p>
        </p:txBody>
      </p:sp>
      <p:sp>
        <p:nvSpPr>
          <p:cNvPr id="3" name="Объект 2"/>
          <p:cNvSpPr>
            <a:spLocks noGrp="1"/>
          </p:cNvSpPr>
          <p:nvPr>
            <p:ph idx="1"/>
          </p:nvPr>
        </p:nvSpPr>
        <p:spPr>
          <a:xfrm>
            <a:off x="467544" y="692696"/>
            <a:ext cx="8435280" cy="5904656"/>
          </a:xfrm>
        </p:spPr>
        <p:txBody>
          <a:bodyPr>
            <a:normAutofit/>
          </a:bodyPr>
          <a:lstStyle/>
          <a:p>
            <a:pPr>
              <a:lnSpc>
                <a:spcPct val="120000"/>
              </a:lnSpc>
              <a:spcBef>
                <a:spcPts val="200"/>
              </a:spcBef>
            </a:pPr>
            <a:r>
              <a:rPr lang="ru-RU" sz="2400" b="1" dirty="0"/>
              <a:t>Команды общего назначения. Основные x86 целочисленные команды.</a:t>
            </a:r>
          </a:p>
          <a:p>
            <a:pPr lvl="1">
              <a:lnSpc>
                <a:spcPct val="120000"/>
              </a:lnSpc>
              <a:spcBef>
                <a:spcPts val="200"/>
              </a:spcBef>
            </a:pPr>
            <a:r>
              <a:rPr lang="ru-RU" sz="2000" dirty="0"/>
              <a:t>Большинство из них предназначены для загрузки, сохранения, обработки данных, расположенных в регистрах общего назначения или памяти. Некоторые из этих инструкций управляют потоком команд, обеспечивая переход к другому месту в программе.</a:t>
            </a:r>
          </a:p>
          <a:p>
            <a:pPr>
              <a:lnSpc>
                <a:spcPct val="120000"/>
              </a:lnSpc>
              <a:spcBef>
                <a:spcPts val="200"/>
              </a:spcBef>
            </a:pPr>
            <a:r>
              <a:rPr lang="ru-RU" sz="2400" b="1" dirty="0"/>
              <a:t>x87 команды. Обрабатывают данные в x87 регистрах</a:t>
            </a:r>
            <a:r>
              <a:rPr lang="en-US" sz="2400" b="1" dirty="0"/>
              <a:t> (FUP </a:t>
            </a:r>
            <a:r>
              <a:rPr lang="ru-RU" sz="2400" b="1" dirty="0"/>
              <a:t>сопроцессор).</a:t>
            </a:r>
          </a:p>
          <a:p>
            <a:pPr lvl="1">
              <a:lnSpc>
                <a:spcPct val="120000"/>
              </a:lnSpc>
              <a:spcBef>
                <a:spcPts val="200"/>
              </a:spcBef>
            </a:pPr>
            <a:r>
              <a:rPr lang="ru-RU" sz="2000" dirty="0"/>
              <a:t>Предназначены для работы с плавающей точкой в x87 приложениях. </a:t>
            </a:r>
          </a:p>
        </p:txBody>
      </p:sp>
    </p:spTree>
    <p:extLst>
      <p:ext uri="{BB962C8B-B14F-4D97-AF65-F5344CB8AC3E}">
        <p14:creationId xmlns:p14="http://schemas.microsoft.com/office/powerpoint/2010/main" val="1031135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8032" y="116632"/>
            <a:ext cx="8229600" cy="720080"/>
          </a:xfrm>
        </p:spPr>
        <p:txBody>
          <a:bodyPr>
            <a:noAutofit/>
          </a:bodyPr>
          <a:lstStyle/>
          <a:p>
            <a:r>
              <a:rPr lang="ru-RU" sz="2800" b="1" dirty="0"/>
              <a:t>Модель памяти процессора</a:t>
            </a:r>
            <a:r>
              <a:rPr lang="en-US" sz="2800" b="1" dirty="0"/>
              <a:t>. </a:t>
            </a:r>
            <a:r>
              <a:rPr lang="ru-RU" sz="2800" b="1" dirty="0"/>
              <a:t>Виды команд</a:t>
            </a:r>
            <a:r>
              <a:rPr lang="en-US" sz="2800" b="1" dirty="0"/>
              <a:t> X86-X64</a:t>
            </a:r>
            <a:r>
              <a:rPr lang="ru-RU" sz="2800" b="1" dirty="0"/>
              <a:t> </a:t>
            </a:r>
          </a:p>
        </p:txBody>
      </p:sp>
      <p:sp>
        <p:nvSpPr>
          <p:cNvPr id="3" name="Объект 2"/>
          <p:cNvSpPr>
            <a:spLocks noGrp="1"/>
          </p:cNvSpPr>
          <p:nvPr>
            <p:ph idx="1"/>
          </p:nvPr>
        </p:nvSpPr>
        <p:spPr>
          <a:xfrm>
            <a:off x="467544" y="692696"/>
            <a:ext cx="8435280" cy="5904656"/>
          </a:xfrm>
        </p:spPr>
        <p:txBody>
          <a:bodyPr>
            <a:normAutofit fontScale="70000" lnSpcReduction="20000"/>
          </a:bodyPr>
          <a:lstStyle/>
          <a:p>
            <a:pPr>
              <a:lnSpc>
                <a:spcPct val="120000"/>
              </a:lnSpc>
              <a:spcBef>
                <a:spcPts val="200"/>
              </a:spcBef>
            </a:pPr>
            <a:r>
              <a:rPr lang="ru-RU" b="1" dirty="0"/>
              <a:t>128-битные медиа-команды. SSE, SSE2 и </a:t>
            </a:r>
            <a:r>
              <a:rPr lang="en-US" b="1" dirty="0"/>
              <a:t>SSE3</a:t>
            </a:r>
            <a:r>
              <a:rPr lang="ru-RU" b="1" dirty="0"/>
              <a:t> (</a:t>
            </a:r>
            <a:r>
              <a:rPr lang="ru-RU" b="1" dirty="0" err="1"/>
              <a:t>streaming</a:t>
            </a:r>
            <a:r>
              <a:rPr lang="ru-RU" b="1" dirty="0"/>
              <a:t> SIMD </a:t>
            </a:r>
            <a:r>
              <a:rPr lang="ru-RU" b="1" dirty="0" err="1"/>
              <a:t>extension</a:t>
            </a:r>
            <a:r>
              <a:rPr lang="ru-RU" b="1" dirty="0"/>
              <a:t>).</a:t>
            </a:r>
          </a:p>
          <a:p>
            <a:pPr lvl="1">
              <a:lnSpc>
                <a:spcPct val="120000"/>
              </a:lnSpc>
              <a:spcBef>
                <a:spcPts val="200"/>
              </a:spcBef>
            </a:pPr>
            <a:r>
              <a:rPr lang="ru-RU" sz="2900" dirty="0"/>
              <a:t>Команды предназначенные для загрузки, сохранения, или обработки данных, расположенных в 128-битных XMM регистрах. </a:t>
            </a:r>
          </a:p>
          <a:p>
            <a:pPr lvl="1">
              <a:lnSpc>
                <a:spcPct val="120000"/>
              </a:lnSpc>
              <a:spcBef>
                <a:spcPts val="200"/>
              </a:spcBef>
            </a:pPr>
            <a:r>
              <a:rPr lang="ru-RU" sz="2900" dirty="0"/>
              <a:t>Команды выполняют операции  целочисленные или с плавающей точкой над векторными (упакованными) и скалярными типами данных. </a:t>
            </a:r>
          </a:p>
          <a:p>
            <a:pPr lvl="1">
              <a:lnSpc>
                <a:spcPct val="120000"/>
              </a:lnSpc>
              <a:spcBef>
                <a:spcPts val="200"/>
              </a:spcBef>
            </a:pPr>
            <a:r>
              <a:rPr lang="ru-RU" sz="2900" dirty="0"/>
              <a:t>Векторные инструкции могут независимо выполнять одну операцию над множеством данных (SIMD) командами. </a:t>
            </a:r>
          </a:p>
          <a:p>
            <a:pPr lvl="1">
              <a:lnSpc>
                <a:spcPct val="120000"/>
              </a:lnSpc>
              <a:spcBef>
                <a:spcPts val="200"/>
              </a:spcBef>
            </a:pPr>
            <a:r>
              <a:rPr lang="ru-RU" sz="2900" dirty="0"/>
              <a:t>Векторные команды используются для медиа- и научных приложений для обработки блоков данных.</a:t>
            </a:r>
          </a:p>
          <a:p>
            <a:pPr>
              <a:lnSpc>
                <a:spcPct val="120000"/>
              </a:lnSpc>
              <a:spcBef>
                <a:spcPts val="200"/>
              </a:spcBef>
            </a:pPr>
            <a:r>
              <a:rPr lang="ru-RU" b="1" dirty="0"/>
              <a:t>64-битные медиа-команды. </a:t>
            </a:r>
            <a:r>
              <a:rPr lang="en-US" b="1" dirty="0"/>
              <a:t>M</a:t>
            </a:r>
            <a:r>
              <a:rPr lang="ru-RU" b="1" dirty="0" err="1"/>
              <a:t>ultimedia</a:t>
            </a:r>
            <a:r>
              <a:rPr lang="ru-RU" b="1" dirty="0"/>
              <a:t> </a:t>
            </a:r>
            <a:r>
              <a:rPr lang="ru-RU" b="1" dirty="0" err="1"/>
              <a:t>extension</a:t>
            </a:r>
            <a:r>
              <a:rPr lang="ru-RU" b="1" dirty="0"/>
              <a:t> (MMX) и 3DNow! команды</a:t>
            </a:r>
            <a:r>
              <a:rPr lang="ru-RU" dirty="0"/>
              <a:t>. </a:t>
            </a:r>
            <a:endParaRPr lang="en-US" dirty="0"/>
          </a:p>
          <a:p>
            <a:pPr lvl="1">
              <a:lnSpc>
                <a:spcPct val="120000"/>
              </a:lnSpc>
              <a:spcBef>
                <a:spcPts val="200"/>
              </a:spcBef>
            </a:pPr>
            <a:r>
              <a:rPr lang="ru-RU" sz="2900" dirty="0"/>
              <a:t>Команды сохраняют, восстанавливают и обрабатывают данные, расположенные в 64-битных MMX регистрах. </a:t>
            </a:r>
          </a:p>
          <a:p>
            <a:pPr lvl="1">
              <a:lnSpc>
                <a:spcPct val="120000"/>
              </a:lnSpc>
              <a:spcBef>
                <a:spcPts val="200"/>
              </a:spcBef>
            </a:pPr>
            <a:r>
              <a:rPr lang="ru-RU" sz="2900" dirty="0"/>
              <a:t>Команды  выполняют операции целочисленные и с плавающей точкой надо векторными (упакованными) и скалярными данными как и </a:t>
            </a:r>
            <a:r>
              <a:rPr lang="en-US" sz="2900" dirty="0"/>
              <a:t>XMM</a:t>
            </a:r>
            <a:r>
              <a:rPr lang="ru-RU" sz="2900" dirty="0"/>
              <a:t>.</a:t>
            </a:r>
          </a:p>
        </p:txBody>
      </p:sp>
    </p:spTree>
    <p:extLst>
      <p:ext uri="{BB962C8B-B14F-4D97-AF65-F5344CB8AC3E}">
        <p14:creationId xmlns:p14="http://schemas.microsoft.com/office/powerpoint/2010/main" val="3537811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Режимы работы процессора по принципу организации памяти</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661279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Типы организации памяти процессора</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2074200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8032" y="116632"/>
            <a:ext cx="8229600" cy="720080"/>
          </a:xfrm>
        </p:spPr>
        <p:txBody>
          <a:bodyPr>
            <a:noAutofit/>
          </a:bodyPr>
          <a:lstStyle/>
          <a:p>
            <a:r>
              <a:rPr lang="ru-RU" sz="2800" b="1" dirty="0"/>
              <a:t>Модель памяти процессора. </a:t>
            </a:r>
            <a:br>
              <a:rPr lang="ru-RU" sz="2800" b="1" dirty="0"/>
            </a:br>
            <a:r>
              <a:rPr lang="ru-RU" sz="2800" b="1" dirty="0"/>
              <a:t>Режимы работы процессора.</a:t>
            </a:r>
          </a:p>
        </p:txBody>
      </p:sp>
      <p:pic>
        <p:nvPicPr>
          <p:cNvPr id="4" name="Объект 3"/>
          <p:cNvPicPr>
            <a:picLocks noGrp="1" noChangeAspect="1"/>
          </p:cNvPicPr>
          <p:nvPr>
            <p:ph idx="1"/>
          </p:nvPr>
        </p:nvPicPr>
        <p:blipFill>
          <a:blip r:embed="rId2"/>
          <a:stretch>
            <a:fillRect/>
          </a:stretch>
        </p:blipFill>
        <p:spPr>
          <a:xfrm>
            <a:off x="3995936" y="3068960"/>
            <a:ext cx="4966226" cy="3404408"/>
          </a:xfrm>
          <a:prstGeom prst="rect">
            <a:avLst/>
          </a:prstGeom>
        </p:spPr>
      </p:pic>
      <p:sp>
        <p:nvSpPr>
          <p:cNvPr id="5" name="TextBox 4"/>
          <p:cNvSpPr txBox="1"/>
          <p:nvPr/>
        </p:nvSpPr>
        <p:spPr>
          <a:xfrm>
            <a:off x="251520" y="908720"/>
            <a:ext cx="8784976" cy="1862048"/>
          </a:xfrm>
          <a:prstGeom prst="rect">
            <a:avLst/>
          </a:prstGeom>
          <a:noFill/>
        </p:spPr>
        <p:txBody>
          <a:bodyPr wrap="square" rtlCol="0">
            <a:spAutoFit/>
          </a:bodyPr>
          <a:lstStyle/>
          <a:p>
            <a:pPr>
              <a:spcBef>
                <a:spcPts val="600"/>
              </a:spcBef>
            </a:pPr>
            <a:r>
              <a:rPr lang="ru-RU" sz="2000" b="1" dirty="0"/>
              <a:t>Основные режимы </a:t>
            </a:r>
          </a:p>
          <a:p>
            <a:pPr marL="361950" indent="-361950">
              <a:spcBef>
                <a:spcPts val="600"/>
              </a:spcBef>
            </a:pPr>
            <a:r>
              <a:rPr lang="ru-RU" sz="2000" dirty="0"/>
              <a:t>– </a:t>
            </a:r>
            <a:r>
              <a:rPr lang="ru-RU" sz="2000" b="1" dirty="0"/>
              <a:t>Реальный режим </a:t>
            </a:r>
            <a:r>
              <a:rPr lang="ru-RU" sz="2000" dirty="0"/>
              <a:t>(при включении, 64 </a:t>
            </a:r>
            <a:r>
              <a:rPr lang="ru-RU" sz="2000" dirty="0" err="1"/>
              <a:t>кБ</a:t>
            </a:r>
            <a:r>
              <a:rPr lang="ru-RU" sz="2000" dirty="0"/>
              <a:t> РАМ) и виртуальны 8086 </a:t>
            </a:r>
            <a:br>
              <a:rPr lang="ru-RU" sz="2000" dirty="0"/>
            </a:br>
            <a:r>
              <a:rPr lang="ru-RU" sz="2000" dirty="0"/>
              <a:t>для совместимости с 16 битными приложениями.</a:t>
            </a:r>
          </a:p>
          <a:p>
            <a:pPr>
              <a:spcBef>
                <a:spcPts val="600"/>
              </a:spcBef>
            </a:pPr>
            <a:r>
              <a:rPr lang="ru-RU" sz="2000" dirty="0"/>
              <a:t>– </a:t>
            </a:r>
            <a:r>
              <a:rPr lang="ru-RU" sz="2000" b="1" dirty="0"/>
              <a:t>Защищенный режим </a:t>
            </a:r>
            <a:r>
              <a:rPr lang="ru-RU" sz="2000" dirty="0"/>
              <a:t>(32 битный, 4 ГБ РАМ) и расширенный (64 ГБ РАМ)</a:t>
            </a:r>
          </a:p>
          <a:p>
            <a:pPr>
              <a:spcBef>
                <a:spcPts val="600"/>
              </a:spcBef>
            </a:pPr>
            <a:r>
              <a:rPr lang="ru-RU" sz="2000" dirty="0"/>
              <a:t>– </a:t>
            </a:r>
            <a:r>
              <a:rPr lang="ru-RU" sz="2000" b="1" dirty="0"/>
              <a:t>Длинный режим </a:t>
            </a:r>
            <a:r>
              <a:rPr lang="ru-RU" sz="2000" dirty="0"/>
              <a:t>(64 битный, 256 ТБ РАМ) и режим совместимости.</a:t>
            </a:r>
          </a:p>
        </p:txBody>
      </p:sp>
      <p:sp>
        <p:nvSpPr>
          <p:cNvPr id="6" name="Прямоугольник 5"/>
          <p:cNvSpPr/>
          <p:nvPr/>
        </p:nvSpPr>
        <p:spPr>
          <a:xfrm>
            <a:off x="107504" y="2909843"/>
            <a:ext cx="3744416" cy="1938992"/>
          </a:xfrm>
          <a:prstGeom prst="rect">
            <a:avLst/>
          </a:prstGeom>
        </p:spPr>
        <p:txBody>
          <a:bodyPr wrap="square">
            <a:spAutoFit/>
          </a:bodyPr>
          <a:lstStyle/>
          <a:p>
            <a:pPr marL="182563" lvl="1" indent="-182563"/>
            <a:r>
              <a:rPr lang="ru-RU" sz="2000" b="1" dirty="0"/>
              <a:t>Режимы отличаются</a:t>
            </a:r>
            <a:r>
              <a:rPr lang="ru-RU" sz="2000" dirty="0"/>
              <a:t>:</a:t>
            </a:r>
          </a:p>
          <a:p>
            <a:pPr marL="182563" lvl="2" indent="-182563">
              <a:buFont typeface="Arial" panose="020B0604020202020204" pitchFamily="34" charset="0"/>
              <a:buChar char="•"/>
            </a:pPr>
            <a:r>
              <a:rPr lang="ru-RU" sz="2000" dirty="0"/>
              <a:t>методом  и уровнями доступа к памяти, </a:t>
            </a:r>
          </a:p>
          <a:p>
            <a:pPr marL="182563" lvl="2" indent="-182563">
              <a:buFont typeface="Arial" panose="020B0604020202020204" pitchFamily="34" charset="0"/>
              <a:buChar char="•"/>
            </a:pPr>
            <a:r>
              <a:rPr lang="ru-RU" sz="2000" dirty="0"/>
              <a:t>Допустимым объемом памяти</a:t>
            </a:r>
          </a:p>
          <a:p>
            <a:pPr marL="182563" lvl="2" indent="-182563">
              <a:buFont typeface="Arial" panose="020B0604020202020204" pitchFamily="34" charset="0"/>
              <a:buChar char="•"/>
            </a:pPr>
            <a:r>
              <a:rPr lang="ru-RU" sz="2000" dirty="0"/>
              <a:t>Набором команд</a:t>
            </a:r>
          </a:p>
          <a:p>
            <a:pPr marL="182563" lvl="2" indent="-182563">
              <a:buFont typeface="Arial" panose="020B0604020202020204" pitchFamily="34" charset="0"/>
              <a:buChar char="•"/>
            </a:pPr>
            <a:r>
              <a:rPr lang="ru-RU" sz="2000" dirty="0"/>
              <a:t>Размером слова</a:t>
            </a:r>
          </a:p>
        </p:txBody>
      </p:sp>
    </p:spTree>
    <p:extLst>
      <p:ext uri="{BB962C8B-B14F-4D97-AF65-F5344CB8AC3E}">
        <p14:creationId xmlns:p14="http://schemas.microsoft.com/office/powerpoint/2010/main" val="1161513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916840"/>
          </a:xfrm>
        </p:spPr>
        <p:txBody>
          <a:bodyPr>
            <a:noAutofit/>
          </a:bodyPr>
          <a:lstStyle/>
          <a:p>
            <a:r>
              <a:rPr lang="ru-RU" sz="2800" b="1" dirty="0"/>
              <a:t>Модель памяти процессора. </a:t>
            </a:r>
            <a:br>
              <a:rPr lang="ru-RU" sz="2800" b="1" dirty="0"/>
            </a:br>
            <a:r>
              <a:rPr lang="ru-RU" sz="2800" b="1" dirty="0"/>
              <a:t>Виды адресов </a:t>
            </a:r>
            <a:r>
              <a:rPr lang="en-US" sz="2800" b="1" dirty="0"/>
              <a:t>X86-X64</a:t>
            </a:r>
            <a:endParaRPr lang="ru-RU" sz="2800" b="1" dirty="0"/>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263790" y="933143"/>
            <a:ext cx="8556682" cy="54726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pPr>
            <a:r>
              <a:rPr lang="ru-RU" sz="2000" b="1" dirty="0"/>
              <a:t>Физический адрес </a:t>
            </a:r>
            <a:r>
              <a:rPr lang="ru-RU" sz="2000" dirty="0"/>
              <a:t>– это адрес в системной памяти компьютера, именно тот адрес, который выставляется на шину адреса.</a:t>
            </a:r>
            <a:endParaRPr lang="en-US" sz="2000" dirty="0"/>
          </a:p>
          <a:p>
            <a:pPr>
              <a:spcBef>
                <a:spcPts val="1200"/>
              </a:spcBef>
            </a:pPr>
            <a:r>
              <a:rPr lang="ru-RU" sz="2000" b="1" dirty="0"/>
              <a:t>Логический адрес </a:t>
            </a:r>
            <a:r>
              <a:rPr lang="ru-RU" sz="2000" dirty="0"/>
              <a:t>– адрес с указанием сегмента  в формате – </a:t>
            </a:r>
            <a:br>
              <a:rPr lang="ru-RU" sz="2000" dirty="0"/>
            </a:br>
            <a:r>
              <a:rPr lang="ru-RU" sz="2000" dirty="0"/>
              <a:t>«сегмент: смещение»</a:t>
            </a:r>
          </a:p>
          <a:p>
            <a:pPr lvl="1">
              <a:spcBef>
                <a:spcPts val="1200"/>
              </a:spcBef>
            </a:pPr>
            <a:r>
              <a:rPr lang="ru-RU" sz="2000" dirty="0"/>
              <a:t>сегмент</a:t>
            </a:r>
            <a:r>
              <a:rPr lang="en-US" sz="2000" dirty="0"/>
              <a:t> </a:t>
            </a:r>
            <a:r>
              <a:rPr lang="ru-RU" sz="2000" dirty="0"/>
              <a:t>указывается в сегментном регистре </a:t>
            </a:r>
            <a:r>
              <a:rPr lang="en-US" sz="2000" dirty="0"/>
              <a:t>(</a:t>
            </a:r>
            <a:r>
              <a:rPr lang="en-US" sz="2000" dirty="0" err="1"/>
              <a:t>cs</a:t>
            </a:r>
            <a:r>
              <a:rPr lang="en-US" sz="2000" dirty="0"/>
              <a:t>, ds, </a:t>
            </a:r>
            <a:r>
              <a:rPr lang="en-US" sz="2000" dirty="0" err="1"/>
              <a:t>ss</a:t>
            </a:r>
            <a:r>
              <a:rPr lang="en-US" sz="2000" dirty="0"/>
              <a:t>)</a:t>
            </a:r>
            <a:r>
              <a:rPr lang="ru-RU" sz="2000" dirty="0"/>
              <a:t> или непосредственно значением (это значение может быть только 16-битным), а адрес – в обычном регистре или непосредственно значением (это значение может быть 16-, 32-, 64-битным в зависимости</a:t>
            </a:r>
            <a:r>
              <a:rPr lang="en-US" sz="2000" dirty="0"/>
              <a:t> </a:t>
            </a:r>
            <a:r>
              <a:rPr lang="ru-RU" sz="2000" dirty="0"/>
              <a:t>от режима). </a:t>
            </a:r>
            <a:endParaRPr lang="en-US" sz="2000" dirty="0"/>
          </a:p>
          <a:p>
            <a:pPr lvl="1">
              <a:spcBef>
                <a:spcPts val="1200"/>
              </a:spcBef>
            </a:pPr>
            <a:r>
              <a:rPr lang="ru-RU" sz="2000" dirty="0"/>
              <a:t>способ преобразования логического адреса в физический зависит от режима процессора.</a:t>
            </a:r>
            <a:endParaRPr lang="en-US" sz="2000" dirty="0"/>
          </a:p>
        </p:txBody>
      </p:sp>
    </p:spTree>
    <p:extLst>
      <p:ext uri="{BB962C8B-B14F-4D97-AF65-F5344CB8AC3E}">
        <p14:creationId xmlns:p14="http://schemas.microsoft.com/office/powerpoint/2010/main" val="1976231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916840"/>
          </a:xfrm>
        </p:spPr>
        <p:txBody>
          <a:bodyPr>
            <a:noAutofit/>
          </a:bodyPr>
          <a:lstStyle/>
          <a:p>
            <a:r>
              <a:rPr lang="ru-RU" sz="2800" b="1" dirty="0"/>
              <a:t>Модель памяти процессора. </a:t>
            </a:r>
            <a:br>
              <a:rPr lang="ru-RU" sz="2800" b="1" dirty="0"/>
            </a:br>
            <a:r>
              <a:rPr lang="ru-RU" sz="2800" b="1" dirty="0"/>
              <a:t>Виды адресов </a:t>
            </a:r>
            <a:r>
              <a:rPr lang="en-US" sz="2800" b="1" dirty="0"/>
              <a:t>X86-X64</a:t>
            </a:r>
            <a:endParaRPr lang="ru-RU" sz="2800" b="1" dirty="0"/>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263790" y="933143"/>
            <a:ext cx="8556682" cy="54726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pPr>
            <a:r>
              <a:rPr lang="ru-RU" sz="2000" b="1" dirty="0"/>
              <a:t>Линейный адрес </a:t>
            </a:r>
            <a:r>
              <a:rPr lang="ru-RU" sz="2000" dirty="0"/>
              <a:t>– адрес полученный после преобразования логического адреса </a:t>
            </a:r>
          </a:p>
          <a:p>
            <a:pPr lvl="1">
              <a:spcBef>
                <a:spcPts val="1200"/>
              </a:spcBef>
            </a:pPr>
            <a:r>
              <a:rPr lang="ru-RU" sz="2000" dirty="0"/>
              <a:t>После преобразования адреса  получается абсолютный 20-, 32-, 64-битный адрес (в зависимости от режима); этот адрес называется линейным. </a:t>
            </a:r>
          </a:p>
          <a:p>
            <a:pPr lvl="1">
              <a:spcBef>
                <a:spcPts val="1200"/>
              </a:spcBef>
            </a:pPr>
            <a:r>
              <a:rPr lang="ru-RU" sz="2000" dirty="0"/>
              <a:t>В режиме реальных адресов физический адрес сразу выставляется на шину адреса.</a:t>
            </a:r>
          </a:p>
          <a:p>
            <a:pPr>
              <a:spcBef>
                <a:spcPts val="1200"/>
              </a:spcBef>
            </a:pPr>
            <a:r>
              <a:rPr lang="ru-RU" sz="2000" b="1" dirty="0"/>
              <a:t>Виртуальный адрес </a:t>
            </a:r>
            <a:r>
              <a:rPr lang="ru-RU" sz="2000" dirty="0"/>
              <a:t>– линейный адрес, полученный в 64 совместимом режиме при помощи механизма трансляции.  (Механизм задается ОС, при отсутствии механизма виртуальный адрес = линейный). </a:t>
            </a:r>
          </a:p>
        </p:txBody>
      </p:sp>
    </p:spTree>
    <p:extLst>
      <p:ext uri="{BB962C8B-B14F-4D97-AF65-F5344CB8AC3E}">
        <p14:creationId xmlns:p14="http://schemas.microsoft.com/office/powerpoint/2010/main" val="4213874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720080"/>
          </a:xfrm>
        </p:spPr>
        <p:txBody>
          <a:bodyPr>
            <a:noAutofit/>
          </a:bodyPr>
          <a:lstStyle/>
          <a:p>
            <a:r>
              <a:rPr lang="ru-RU" sz="2800" b="1" dirty="0"/>
              <a:t>Модель памяти процессора. </a:t>
            </a:r>
            <a:br>
              <a:rPr lang="ru-RU" sz="2800" b="1" dirty="0"/>
            </a:br>
            <a:r>
              <a:rPr lang="ru-RU" sz="2800" b="1" dirty="0"/>
              <a:t>Режимы работы </a:t>
            </a:r>
            <a:r>
              <a:rPr lang="en-US" sz="2800" b="1" dirty="0"/>
              <a:t>x86-x64</a:t>
            </a:r>
            <a:r>
              <a:rPr lang="ru-RU" sz="2800" b="1" dirty="0"/>
              <a:t>. Реальный режим</a:t>
            </a:r>
          </a:p>
        </p:txBody>
      </p:sp>
      <p:sp>
        <p:nvSpPr>
          <p:cNvPr id="3" name="Объект 2"/>
          <p:cNvSpPr>
            <a:spLocks noGrp="1"/>
          </p:cNvSpPr>
          <p:nvPr>
            <p:ph idx="1"/>
          </p:nvPr>
        </p:nvSpPr>
        <p:spPr>
          <a:xfrm>
            <a:off x="107504" y="980728"/>
            <a:ext cx="8712968" cy="5616624"/>
          </a:xfrm>
        </p:spPr>
        <p:txBody>
          <a:bodyPr>
            <a:noAutofit/>
          </a:bodyPr>
          <a:lstStyle/>
          <a:p>
            <a:pPr marL="177800" indent="-165100"/>
            <a:r>
              <a:rPr lang="ru-RU" sz="2000" b="1" dirty="0"/>
              <a:t>Реальный режим </a:t>
            </a:r>
            <a:r>
              <a:rPr lang="ru-RU" sz="2000" dirty="0"/>
              <a:t>– это режим, в который переходит процессор после включения или перезагрузки. </a:t>
            </a:r>
          </a:p>
          <a:p>
            <a:pPr marL="577850" lvl="1" indent="-165100"/>
            <a:r>
              <a:rPr lang="ru-RU" sz="2000" dirty="0"/>
              <a:t>Стандартный 16-разрядный режим, </a:t>
            </a:r>
          </a:p>
          <a:p>
            <a:pPr marL="577850" lvl="1" indent="-165100"/>
            <a:r>
              <a:rPr lang="ru-RU" sz="2000" dirty="0"/>
              <a:t>доступно 1 Мб физической памяти и возможности процессора почти не используются</a:t>
            </a:r>
          </a:p>
          <a:p>
            <a:pPr marL="577850" lvl="1" indent="-165100"/>
            <a:r>
              <a:rPr lang="ru-RU" sz="2000" dirty="0"/>
              <a:t>все адреса, к которым обращаются программы, являются физическими, т. е. без какого-либо преобразования будут выставлены на шину адреса. </a:t>
            </a:r>
          </a:p>
          <a:p>
            <a:pPr marL="577850" lvl="1" indent="-165100"/>
            <a:r>
              <a:rPr lang="ru-RU" sz="2000" dirty="0"/>
              <a:t>Размер слова 2 байта (WORD);  </a:t>
            </a:r>
          </a:p>
          <a:p>
            <a:pPr lvl="1"/>
            <a:r>
              <a:rPr lang="ru-RU" sz="2000" dirty="0"/>
              <a:t>Вся память делится на сегменты размером 64 Кб; </a:t>
            </a:r>
          </a:p>
          <a:p>
            <a:pPr lvl="2"/>
            <a:r>
              <a:rPr lang="ru-RU" sz="2000" i="1" dirty="0" err="1"/>
              <a:t>физический_адрес</a:t>
            </a:r>
            <a:r>
              <a:rPr lang="ru-RU" sz="2000" i="1" dirty="0"/>
              <a:t> = сегмент * 10</a:t>
            </a:r>
            <a:r>
              <a:rPr lang="en-US" sz="2000" i="1" dirty="0"/>
              <a:t>h + </a:t>
            </a:r>
            <a:r>
              <a:rPr lang="ru-RU" sz="2000" i="1" dirty="0"/>
              <a:t>смещение</a:t>
            </a:r>
          </a:p>
          <a:p>
            <a:pPr lvl="2"/>
            <a:r>
              <a:rPr lang="ru-RU" sz="2000" dirty="0"/>
              <a:t>Смещение 16-бит значение в РОН или </a:t>
            </a:r>
            <a:r>
              <a:rPr lang="en-US" sz="2000" dirty="0"/>
              <a:t>const.</a:t>
            </a:r>
            <a:endParaRPr lang="ru-RU" sz="2000" dirty="0"/>
          </a:p>
          <a:p>
            <a:pPr lvl="2"/>
            <a:r>
              <a:rPr lang="ru-RU" sz="2000" dirty="0"/>
              <a:t>Первые 1024 байт заняты таблицей порываний (256 адресов подпрограмм прерываний) с нулевого адреса.</a:t>
            </a:r>
          </a:p>
          <a:p>
            <a:pPr marL="812800" lvl="2" indent="0">
              <a:buNone/>
            </a:pPr>
            <a:endParaRPr lang="ru-RU" sz="2000" dirty="0"/>
          </a:p>
        </p:txBody>
      </p:sp>
    </p:spTree>
    <p:extLst>
      <p:ext uri="{BB962C8B-B14F-4D97-AF65-F5344CB8AC3E}">
        <p14:creationId xmlns:p14="http://schemas.microsoft.com/office/powerpoint/2010/main" val="418809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800" b="1" dirty="0"/>
              <a:t>Модель памяти процессора. </a:t>
            </a:r>
            <a:br>
              <a:rPr lang="ru-RU" sz="2800" b="1" dirty="0"/>
            </a:br>
            <a:r>
              <a:rPr lang="ru-RU" sz="2800" b="1" dirty="0"/>
              <a:t>Режимы работы </a:t>
            </a:r>
            <a:r>
              <a:rPr lang="en-US" sz="2800" b="1" dirty="0"/>
              <a:t>x86-x64</a:t>
            </a:r>
            <a:r>
              <a:rPr lang="ru-RU" sz="2800" b="1" dirty="0"/>
              <a:t>. Защищенный режим</a:t>
            </a:r>
          </a:p>
        </p:txBody>
      </p:sp>
      <p:sp>
        <p:nvSpPr>
          <p:cNvPr id="3" name="Объект 2"/>
          <p:cNvSpPr>
            <a:spLocks noGrp="1"/>
          </p:cNvSpPr>
          <p:nvPr>
            <p:ph idx="1"/>
          </p:nvPr>
        </p:nvSpPr>
        <p:spPr>
          <a:xfrm>
            <a:off x="179512" y="1196752"/>
            <a:ext cx="8712968" cy="5400600"/>
          </a:xfrm>
        </p:spPr>
        <p:txBody>
          <a:bodyPr>
            <a:normAutofit/>
          </a:bodyPr>
          <a:lstStyle/>
          <a:p>
            <a:pPr marL="177800" indent="-165100">
              <a:spcBef>
                <a:spcPts val="1200"/>
              </a:spcBef>
            </a:pPr>
            <a:r>
              <a:rPr lang="ru-RU" sz="2000" b="1" dirty="0"/>
              <a:t>Защищённый режим (</a:t>
            </a:r>
            <a:r>
              <a:rPr lang="ru-RU" sz="2000" b="1" dirty="0" err="1"/>
              <a:t>protected</a:t>
            </a:r>
            <a:r>
              <a:rPr lang="ru-RU" sz="2000" b="1" dirty="0"/>
              <a:t> </a:t>
            </a:r>
            <a:r>
              <a:rPr lang="ru-RU" sz="2000" b="1" dirty="0" err="1"/>
              <a:t>mode</a:t>
            </a:r>
            <a:r>
              <a:rPr lang="ru-RU" sz="2000" b="1" dirty="0"/>
              <a:t>, или </a:t>
            </a:r>
            <a:r>
              <a:rPr lang="ru-RU" sz="2000" b="1" dirty="0" err="1"/>
              <a:t>legacy</a:t>
            </a:r>
            <a:r>
              <a:rPr lang="ru-RU" sz="2000" b="1" dirty="0"/>
              <a:t> </a:t>
            </a:r>
            <a:r>
              <a:rPr lang="ru-RU" sz="2000" b="1" dirty="0" err="1"/>
              <a:t>mode</a:t>
            </a:r>
            <a:r>
              <a:rPr lang="ru-RU" sz="2000" b="1" dirty="0"/>
              <a:t> (AMD) )</a:t>
            </a:r>
            <a:r>
              <a:rPr lang="ru-RU" sz="2000" dirty="0"/>
              <a:t>– это 32-разрядный режим </a:t>
            </a:r>
            <a:r>
              <a:rPr lang="en-US" sz="2000" dirty="0"/>
              <a:t>(X86)</a:t>
            </a:r>
            <a:r>
              <a:rPr lang="ru-RU" sz="2000" dirty="0"/>
              <a:t>; </a:t>
            </a:r>
            <a:endParaRPr lang="en-US" sz="2000" dirty="0"/>
          </a:p>
          <a:p>
            <a:pPr marL="577850" lvl="1" indent="-165100">
              <a:spcBef>
                <a:spcPts val="1200"/>
              </a:spcBef>
            </a:pPr>
            <a:r>
              <a:rPr lang="ru-RU" sz="2000" u="sng" dirty="0"/>
              <a:t>доступ к 4-гигабайтному физическому адресному пространству, </a:t>
            </a:r>
            <a:endParaRPr lang="en-US" sz="2000" u="sng" dirty="0"/>
          </a:p>
          <a:p>
            <a:pPr marL="977900" lvl="2" indent="-165100">
              <a:spcBef>
                <a:spcPts val="1200"/>
              </a:spcBef>
            </a:pPr>
            <a:r>
              <a:rPr lang="ru-RU" sz="2000" i="1" dirty="0"/>
              <a:t>при включении механизма трансляции адресов можно получить доступ к 64 Гб физической памяти. </a:t>
            </a:r>
            <a:endParaRPr lang="en-US" sz="2000" i="1" dirty="0"/>
          </a:p>
          <a:p>
            <a:pPr marL="577850" lvl="1" indent="-165100">
              <a:spcBef>
                <a:spcPts val="1200"/>
              </a:spcBef>
            </a:pPr>
            <a:r>
              <a:rPr lang="ru-RU" sz="2000" dirty="0"/>
              <a:t>В защищённый режим можно перейти только из реального режима </a:t>
            </a:r>
            <a:r>
              <a:rPr lang="en-US" sz="2000" dirty="0"/>
              <a:t>(CR0:0)</a:t>
            </a:r>
            <a:r>
              <a:rPr lang="ru-RU" sz="2000" dirty="0"/>
              <a:t>. </a:t>
            </a:r>
            <a:endParaRPr lang="en-US" sz="2000" dirty="0"/>
          </a:p>
          <a:p>
            <a:pPr marL="577850" lvl="1" indent="-165100">
              <a:spcBef>
                <a:spcPts val="1200"/>
              </a:spcBef>
            </a:pPr>
            <a:r>
              <a:rPr lang="ru-RU" sz="2000" dirty="0"/>
              <a:t>Размер слова 4 байта, или двойное слово (</a:t>
            </a:r>
            <a:r>
              <a:rPr lang="ru-RU" sz="2000" i="1" dirty="0"/>
              <a:t>DWORD</a:t>
            </a:r>
            <a:r>
              <a:rPr lang="en-US" sz="2000" i="1" dirty="0"/>
              <a:t> double word</a:t>
            </a:r>
            <a:r>
              <a:rPr lang="ru-RU" sz="2000" dirty="0"/>
              <a:t>). </a:t>
            </a:r>
          </a:p>
          <a:p>
            <a:pPr marL="577850" lvl="1" indent="-165100">
              <a:spcBef>
                <a:spcPts val="1200"/>
              </a:spcBef>
            </a:pPr>
            <a:r>
              <a:rPr lang="ru-RU" sz="2000" dirty="0"/>
              <a:t>Все операнды, которые выступают как адреса, должны быть 32-битными; </a:t>
            </a:r>
          </a:p>
        </p:txBody>
      </p:sp>
    </p:spTree>
    <p:extLst>
      <p:ext uri="{BB962C8B-B14F-4D97-AF65-F5344CB8AC3E}">
        <p14:creationId xmlns:p14="http://schemas.microsoft.com/office/powerpoint/2010/main" val="1751565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800" b="1" dirty="0"/>
              <a:t>Модель памяти процессора. </a:t>
            </a:r>
            <a:br>
              <a:rPr lang="ru-RU" sz="2800" b="1" dirty="0"/>
            </a:br>
            <a:r>
              <a:rPr lang="ru-RU" sz="2800" b="1" dirty="0"/>
              <a:t>Режимы работы </a:t>
            </a:r>
            <a:r>
              <a:rPr lang="en-US" sz="2800" b="1" dirty="0"/>
              <a:t>x86-x64</a:t>
            </a:r>
            <a:r>
              <a:rPr lang="ru-RU" sz="2800" b="1" dirty="0"/>
              <a:t>. Защищенный режим</a:t>
            </a:r>
          </a:p>
        </p:txBody>
      </p:sp>
      <p:sp>
        <p:nvSpPr>
          <p:cNvPr id="3" name="Объект 2"/>
          <p:cNvSpPr>
            <a:spLocks noGrp="1"/>
          </p:cNvSpPr>
          <p:nvPr>
            <p:ph idx="1"/>
          </p:nvPr>
        </p:nvSpPr>
        <p:spPr>
          <a:xfrm>
            <a:off x="179512" y="1196752"/>
            <a:ext cx="8712968" cy="5400600"/>
          </a:xfrm>
        </p:spPr>
        <p:txBody>
          <a:bodyPr>
            <a:normAutofit/>
          </a:bodyPr>
          <a:lstStyle/>
          <a:p>
            <a:pPr marL="177800" indent="-165100">
              <a:spcBef>
                <a:spcPts val="1200"/>
              </a:spcBef>
            </a:pPr>
            <a:r>
              <a:rPr lang="ru-RU" sz="2000" b="1" dirty="0"/>
              <a:t>Защищённый режим (</a:t>
            </a:r>
            <a:r>
              <a:rPr lang="ru-RU" sz="2000" b="1" dirty="0" err="1"/>
              <a:t>protected</a:t>
            </a:r>
            <a:r>
              <a:rPr lang="ru-RU" sz="2000" b="1" dirty="0"/>
              <a:t> </a:t>
            </a:r>
            <a:r>
              <a:rPr lang="ru-RU" sz="2000" b="1" dirty="0" err="1"/>
              <a:t>mode</a:t>
            </a:r>
            <a:r>
              <a:rPr lang="ru-RU" sz="2000" b="1" dirty="0"/>
              <a:t>, или </a:t>
            </a:r>
            <a:r>
              <a:rPr lang="ru-RU" sz="2000" b="1" dirty="0" err="1"/>
              <a:t>legacy</a:t>
            </a:r>
            <a:r>
              <a:rPr lang="ru-RU" sz="2000" b="1" dirty="0"/>
              <a:t> </a:t>
            </a:r>
            <a:r>
              <a:rPr lang="ru-RU" sz="2000" b="1" dirty="0" err="1"/>
              <a:t>mode</a:t>
            </a:r>
            <a:r>
              <a:rPr lang="ru-RU" sz="2000" b="1" dirty="0"/>
              <a:t> (AMD) )</a:t>
            </a:r>
            <a:r>
              <a:rPr lang="ru-RU" sz="2000" dirty="0"/>
              <a:t>– это 32-разрядный режим </a:t>
            </a:r>
            <a:r>
              <a:rPr lang="en-US" sz="2000" dirty="0"/>
              <a:t>(X86)</a:t>
            </a:r>
            <a:r>
              <a:rPr lang="ru-RU" sz="2000" dirty="0"/>
              <a:t>; </a:t>
            </a:r>
            <a:endParaRPr lang="en-US" sz="2000" dirty="0"/>
          </a:p>
          <a:p>
            <a:pPr marL="577850" lvl="1" indent="-165100">
              <a:spcBef>
                <a:spcPts val="1200"/>
              </a:spcBef>
            </a:pPr>
            <a:r>
              <a:rPr lang="ru-RU" sz="2000" b="1" dirty="0"/>
              <a:t>За работу защищенного режима отвечает операционная система (ОС);</a:t>
            </a:r>
            <a:endParaRPr lang="en-US" sz="2000" b="1" dirty="0"/>
          </a:p>
          <a:p>
            <a:pPr marL="577850" lvl="1" indent="-165100">
              <a:spcBef>
                <a:spcPts val="1200"/>
              </a:spcBef>
            </a:pPr>
            <a:r>
              <a:rPr lang="ru-RU" sz="2000" dirty="0"/>
              <a:t>Защищённый режим называется так потому, что позволяет защитить данные операционной системы от приложений, </a:t>
            </a:r>
          </a:p>
          <a:p>
            <a:pPr marL="977900" lvl="2" indent="-165100">
              <a:spcBef>
                <a:spcPts val="1200"/>
              </a:spcBef>
            </a:pPr>
            <a:r>
              <a:rPr lang="ru-RU" sz="2000" u="sng" dirty="0"/>
              <a:t>Например часть памяти резервируется по привилегированные данные ОС.</a:t>
            </a:r>
          </a:p>
          <a:p>
            <a:pPr marL="977900" lvl="2" indent="-165100">
              <a:spcBef>
                <a:spcPts val="1200"/>
              </a:spcBef>
            </a:pPr>
            <a:r>
              <a:rPr lang="ru-RU" sz="2000" u="sng" dirty="0"/>
              <a:t>В режиме возможна многозадачность.</a:t>
            </a:r>
            <a:endParaRPr lang="en-US" sz="2000" u="sng" dirty="0"/>
          </a:p>
          <a:p>
            <a:pPr marL="577850" lvl="1" indent="-165100">
              <a:spcBef>
                <a:spcPts val="1200"/>
              </a:spcBef>
            </a:pPr>
            <a:r>
              <a:rPr lang="ru-RU" sz="2000" i="1" dirty="0"/>
              <a:t>Если в защищённом режиме происходит нарушение условий защиты, то процессор генерирует специальное прерывание – исключение.</a:t>
            </a:r>
          </a:p>
        </p:txBody>
      </p:sp>
    </p:spTree>
    <p:extLst>
      <p:ext uri="{BB962C8B-B14F-4D97-AF65-F5344CB8AC3E}">
        <p14:creationId xmlns:p14="http://schemas.microsoft.com/office/powerpoint/2010/main" val="3728163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400" b="1" dirty="0"/>
              <a:t>Модель памяти процессора. </a:t>
            </a:r>
            <a:br>
              <a:rPr lang="ru-RU" sz="2400" b="1" dirty="0"/>
            </a:br>
            <a:r>
              <a:rPr lang="ru-RU" sz="2400" b="1" dirty="0"/>
              <a:t>Режимы работы </a:t>
            </a:r>
            <a:r>
              <a:rPr lang="en-US" sz="2400" b="1" dirty="0"/>
              <a:t>x86-x64</a:t>
            </a:r>
            <a:r>
              <a:rPr lang="ru-RU" sz="2400" b="1" dirty="0"/>
              <a:t>. </a:t>
            </a:r>
            <a:br>
              <a:rPr lang="ru-RU" sz="2400" b="1" dirty="0"/>
            </a:br>
            <a:r>
              <a:rPr lang="ru-RU" sz="2400" b="1" dirty="0"/>
              <a:t>Защищенный режим. Уровни привилегий</a:t>
            </a:r>
          </a:p>
        </p:txBody>
      </p:sp>
      <p:sp>
        <p:nvSpPr>
          <p:cNvPr id="3" name="Объект 2"/>
          <p:cNvSpPr>
            <a:spLocks noGrp="1"/>
          </p:cNvSpPr>
          <p:nvPr>
            <p:ph idx="1"/>
          </p:nvPr>
        </p:nvSpPr>
        <p:spPr>
          <a:xfrm>
            <a:off x="179512" y="1268760"/>
            <a:ext cx="8712968" cy="5328592"/>
          </a:xfrm>
        </p:spPr>
        <p:txBody>
          <a:bodyPr>
            <a:normAutofit/>
          </a:bodyPr>
          <a:lstStyle/>
          <a:p>
            <a:pPr marL="177800" indent="-165100">
              <a:spcBef>
                <a:spcPts val="1200"/>
              </a:spcBef>
            </a:pPr>
            <a:r>
              <a:rPr lang="ru-RU" sz="2000" b="1" dirty="0"/>
              <a:t>Уровни привилегий доступа к памяти:</a:t>
            </a:r>
          </a:p>
          <a:p>
            <a:pPr lvl="2">
              <a:spcBef>
                <a:spcPts val="1200"/>
              </a:spcBef>
            </a:pPr>
            <a:r>
              <a:rPr lang="ru-RU" sz="2000" dirty="0"/>
              <a:t>уровень 0: ядро операционной системы;</a:t>
            </a:r>
          </a:p>
          <a:p>
            <a:pPr lvl="2">
              <a:spcBef>
                <a:spcPts val="1200"/>
              </a:spcBef>
            </a:pPr>
            <a:r>
              <a:rPr lang="ru-RU" sz="2000" dirty="0"/>
              <a:t>уровень 1: драйверы ОС;</a:t>
            </a:r>
          </a:p>
          <a:p>
            <a:pPr lvl="2">
              <a:spcBef>
                <a:spcPts val="1200"/>
              </a:spcBef>
            </a:pPr>
            <a:r>
              <a:rPr lang="ru-RU" sz="2000" dirty="0"/>
              <a:t>уровень 2: интерфейс ОС;</a:t>
            </a:r>
          </a:p>
          <a:p>
            <a:pPr lvl="2">
              <a:spcBef>
                <a:spcPts val="1200"/>
              </a:spcBef>
            </a:pPr>
            <a:r>
              <a:rPr lang="ru-RU" sz="2000" dirty="0"/>
              <a:t>уровень 3: прикладные программы.</a:t>
            </a:r>
          </a:p>
          <a:p>
            <a:pPr lvl="2">
              <a:spcBef>
                <a:spcPts val="1200"/>
              </a:spcBef>
            </a:pPr>
            <a:r>
              <a:rPr lang="ru-RU" sz="2000" dirty="0"/>
              <a:t>Иногда уровни 0 - 2 могут иметь одинаковые привилегии уровня 0, но уровень 3 в защищённом режиме всегда имеет привилегии ниже чем другие.</a:t>
            </a:r>
          </a:p>
          <a:p>
            <a:pPr lvl="1">
              <a:spcBef>
                <a:spcPts val="1200"/>
              </a:spcBef>
            </a:pPr>
            <a:r>
              <a:rPr lang="ru-RU" sz="2000" b="1" dirty="0"/>
              <a:t>Программы и данные ограничены внутри своих уровней привилегий.</a:t>
            </a:r>
            <a:endParaRPr lang="en-US" sz="2000" b="1" dirty="0"/>
          </a:p>
          <a:p>
            <a:pPr marL="742950" lvl="2" indent="-285750">
              <a:spcBef>
                <a:spcPts val="1200"/>
              </a:spcBef>
              <a:buFont typeface="Calibri" panose="020F0502020204030204" pitchFamily="34" charset="0"/>
              <a:buChar char="―"/>
            </a:pPr>
            <a:endParaRPr lang="en-US" sz="2000" dirty="0"/>
          </a:p>
        </p:txBody>
      </p:sp>
    </p:spTree>
    <p:extLst>
      <p:ext uri="{BB962C8B-B14F-4D97-AF65-F5344CB8AC3E}">
        <p14:creationId xmlns:p14="http://schemas.microsoft.com/office/powerpoint/2010/main" val="484987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400" b="1" dirty="0"/>
              <a:t>Модель памяти процессора. </a:t>
            </a:r>
            <a:br>
              <a:rPr lang="ru-RU" sz="2400" b="1" dirty="0"/>
            </a:br>
            <a:r>
              <a:rPr lang="ru-RU" sz="2400" b="1" dirty="0"/>
              <a:t>Режимы работы </a:t>
            </a:r>
            <a:r>
              <a:rPr lang="en-US" sz="2400" b="1" dirty="0"/>
              <a:t>x86-x64</a:t>
            </a:r>
            <a:r>
              <a:rPr lang="ru-RU" sz="2400" b="1" dirty="0"/>
              <a:t>. </a:t>
            </a:r>
            <a:br>
              <a:rPr lang="ru-RU" sz="2400" b="1" dirty="0"/>
            </a:br>
            <a:r>
              <a:rPr lang="ru-RU" sz="2400" b="1" dirty="0"/>
              <a:t>Защищенный режим. Сегменты памяти</a:t>
            </a:r>
          </a:p>
        </p:txBody>
      </p:sp>
      <p:sp>
        <p:nvSpPr>
          <p:cNvPr id="3" name="Объект 2"/>
          <p:cNvSpPr>
            <a:spLocks noGrp="1"/>
          </p:cNvSpPr>
          <p:nvPr>
            <p:ph idx="1"/>
          </p:nvPr>
        </p:nvSpPr>
        <p:spPr>
          <a:xfrm>
            <a:off x="179512" y="1412776"/>
            <a:ext cx="8712968" cy="4968552"/>
          </a:xfrm>
        </p:spPr>
        <p:txBody>
          <a:bodyPr>
            <a:normAutofit/>
          </a:bodyPr>
          <a:lstStyle/>
          <a:p>
            <a:pPr marL="285750" lvl="1">
              <a:buFont typeface="Arial" panose="020B0604020202020204" pitchFamily="34" charset="0"/>
              <a:buChar char="•"/>
            </a:pPr>
            <a:r>
              <a:rPr lang="ru-RU" sz="2000" b="1" dirty="0"/>
              <a:t>Каждый уровень привилегий имеет свой сегмент в памяти</a:t>
            </a:r>
          </a:p>
          <a:p>
            <a:pPr marL="742950" lvl="2" indent="-285750">
              <a:buFont typeface="Calibri" panose="020F0502020204030204" pitchFamily="34" charset="0"/>
              <a:buChar char="―"/>
            </a:pPr>
            <a:r>
              <a:rPr lang="ru-RU" sz="2000" dirty="0"/>
              <a:t>размер сегмента может быть от 0 до 4ГБ.</a:t>
            </a:r>
            <a:endParaRPr lang="en-US" sz="2000" dirty="0"/>
          </a:p>
          <a:p>
            <a:pPr marL="742950" lvl="2" indent="-285750">
              <a:buFont typeface="Calibri" panose="020F0502020204030204" pitchFamily="34" charset="0"/>
              <a:buChar char="―"/>
            </a:pPr>
            <a:r>
              <a:rPr lang="ru-RU" sz="2000" dirty="0"/>
              <a:t>Первые 256 байт каждого сегмента резервируются под служебную информацию.</a:t>
            </a:r>
          </a:p>
          <a:p>
            <a:pPr marL="742950" lvl="2" indent="-285750">
              <a:buFont typeface="Calibri" panose="020F0502020204030204" pitchFamily="34" charset="0"/>
              <a:buChar char="―"/>
            </a:pPr>
            <a:r>
              <a:rPr lang="ru-RU" sz="2000" dirty="0"/>
              <a:t>Адрес сегмента – </a:t>
            </a:r>
            <a:r>
              <a:rPr lang="ru-RU" sz="2000" dirty="0" err="1"/>
              <a:t>слектор</a:t>
            </a:r>
            <a:r>
              <a:rPr lang="ru-RU" sz="2000" dirty="0"/>
              <a:t> (16 бит).</a:t>
            </a:r>
          </a:p>
          <a:p>
            <a:pPr marL="1200150" lvl="3" indent="-285750">
              <a:buFont typeface="Calibri" panose="020F0502020204030204" pitchFamily="34" charset="0"/>
              <a:buChar char="―"/>
            </a:pPr>
            <a:r>
              <a:rPr lang="ru-RU" dirty="0"/>
              <a:t>логический адрес – адрес внутри сегмента</a:t>
            </a:r>
          </a:p>
          <a:p>
            <a:pPr marL="285750" lvl="2" indent="-285750"/>
            <a:endParaRPr lang="en-US" sz="2000" dirty="0"/>
          </a:p>
          <a:p>
            <a:pPr marL="285750" lvl="2" indent="-285750"/>
            <a:r>
              <a:rPr lang="ru-RU" sz="2000" i="1" dirty="0"/>
              <a:t>Каждый сегмент и объект, который управляется процессором  описываются в области памяти</a:t>
            </a:r>
            <a:r>
              <a:rPr lang="ru-RU" sz="2000" dirty="0"/>
              <a:t> – </a:t>
            </a:r>
            <a:r>
              <a:rPr lang="ru-RU" sz="2000" b="1" dirty="0"/>
              <a:t>дескрипторе</a:t>
            </a:r>
            <a:r>
              <a:rPr lang="ru-RU" sz="2000" dirty="0"/>
              <a:t> (8 байт), </a:t>
            </a:r>
          </a:p>
          <a:p>
            <a:pPr marL="638175" lvl="4" indent="-180975">
              <a:buFont typeface="Calibri" panose="020F0502020204030204" pitchFamily="34" charset="0"/>
              <a:buChar char="―"/>
            </a:pPr>
            <a:r>
              <a:rPr lang="ru-RU" sz="1800" dirty="0"/>
              <a:t> </a:t>
            </a:r>
            <a:r>
              <a:rPr lang="ru-RU" dirty="0"/>
              <a:t>сегменты – в сегментном дескрипторе</a:t>
            </a:r>
            <a:r>
              <a:rPr lang="ru-RU" sz="1800" dirty="0"/>
              <a:t>.</a:t>
            </a:r>
          </a:p>
          <a:p>
            <a:pPr marL="638175" lvl="4" indent="-180975">
              <a:buFont typeface="Calibri" panose="020F0502020204030204" pitchFamily="34" charset="0"/>
              <a:buChar char="―"/>
            </a:pPr>
            <a:r>
              <a:rPr lang="ru-RU" dirty="0"/>
              <a:t> дескриптор описывает адресацию сегмента и уровни доступа.</a:t>
            </a:r>
          </a:p>
          <a:p>
            <a:pPr marL="742950" lvl="2" indent="-285750">
              <a:buFont typeface="Calibri" panose="020F0502020204030204" pitchFamily="34" charset="0"/>
              <a:buChar char="―"/>
            </a:pPr>
            <a:r>
              <a:rPr lang="ru-RU" sz="2000" dirty="0"/>
              <a:t>Все дескрипторы объединены в </a:t>
            </a:r>
            <a:r>
              <a:rPr lang="ru-RU" sz="2000" b="1" dirty="0"/>
              <a:t>таблицу дескрипторов</a:t>
            </a:r>
            <a:r>
              <a:rPr lang="ru-RU" sz="2000" dirty="0"/>
              <a:t>. </a:t>
            </a:r>
          </a:p>
          <a:p>
            <a:pPr marL="742950" lvl="2" indent="-285750">
              <a:buFont typeface="Calibri" panose="020F0502020204030204" pitchFamily="34" charset="0"/>
              <a:buChar char="―"/>
            </a:pPr>
            <a:endParaRPr lang="en-US" sz="1800" dirty="0"/>
          </a:p>
        </p:txBody>
      </p:sp>
    </p:spTree>
    <p:extLst>
      <p:ext uri="{BB962C8B-B14F-4D97-AF65-F5344CB8AC3E}">
        <p14:creationId xmlns:p14="http://schemas.microsoft.com/office/powerpoint/2010/main" val="1756523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400" b="1" dirty="0"/>
              <a:t>Модель памяти процессора. </a:t>
            </a:r>
            <a:br>
              <a:rPr lang="ru-RU" sz="2400" b="1" dirty="0"/>
            </a:br>
            <a:r>
              <a:rPr lang="ru-RU" sz="2400" b="1" dirty="0"/>
              <a:t>Режимы работы </a:t>
            </a:r>
            <a:r>
              <a:rPr lang="en-US" sz="2400" b="1" dirty="0"/>
              <a:t>x86-x64</a:t>
            </a:r>
            <a:r>
              <a:rPr lang="ru-RU" sz="2400" b="1" dirty="0"/>
              <a:t>. </a:t>
            </a:r>
            <a:br>
              <a:rPr lang="ru-RU" sz="2400" b="1" dirty="0"/>
            </a:br>
            <a:r>
              <a:rPr lang="ru-RU" sz="2400" b="1" dirty="0"/>
              <a:t>Защищенный режим. Дескрипторы </a:t>
            </a:r>
          </a:p>
        </p:txBody>
      </p:sp>
      <p:sp>
        <p:nvSpPr>
          <p:cNvPr id="3" name="Объект 2"/>
          <p:cNvSpPr>
            <a:spLocks noGrp="1"/>
          </p:cNvSpPr>
          <p:nvPr>
            <p:ph idx="1"/>
          </p:nvPr>
        </p:nvSpPr>
        <p:spPr>
          <a:xfrm>
            <a:off x="107504" y="1412776"/>
            <a:ext cx="8712968" cy="5211960"/>
          </a:xfrm>
        </p:spPr>
        <p:txBody>
          <a:bodyPr>
            <a:normAutofit/>
          </a:bodyPr>
          <a:lstStyle/>
          <a:p>
            <a:pPr marL="342900" lvl="4" indent="-342900">
              <a:spcBef>
                <a:spcPts val="300"/>
              </a:spcBef>
              <a:buFont typeface="Arial" panose="020B0604020202020204" pitchFamily="34" charset="0"/>
              <a:buChar char="•"/>
            </a:pPr>
            <a:r>
              <a:rPr lang="ru-RU" b="1" dirty="0"/>
              <a:t>Глобальные дескрипторы </a:t>
            </a:r>
            <a:r>
              <a:rPr lang="ru-RU" dirty="0"/>
              <a:t>– (таблица </a:t>
            </a:r>
            <a:r>
              <a:rPr lang="en-US" i="1" dirty="0"/>
              <a:t>GDT</a:t>
            </a:r>
            <a:r>
              <a:rPr lang="ru-RU" i="1" dirty="0"/>
              <a:t>, ее размер  в регистре </a:t>
            </a:r>
            <a:r>
              <a:rPr lang="en-US" dirty="0"/>
              <a:t> GDTR</a:t>
            </a:r>
            <a:r>
              <a:rPr lang="ru-RU" dirty="0"/>
              <a:t>).</a:t>
            </a:r>
          </a:p>
          <a:p>
            <a:pPr marL="638175" lvl="4" indent="-180975">
              <a:spcBef>
                <a:spcPts val="300"/>
              </a:spcBef>
              <a:buFont typeface="Calibri" panose="020F0502020204030204" pitchFamily="34" charset="0"/>
              <a:buChar char="―"/>
            </a:pPr>
            <a:r>
              <a:rPr lang="ru-RU" b="1" dirty="0"/>
              <a:t>Селектор</a:t>
            </a:r>
            <a:r>
              <a:rPr lang="ru-RU" dirty="0"/>
              <a:t> – это индекс дескриптора в </a:t>
            </a:r>
            <a:r>
              <a:rPr lang="en-US" dirty="0"/>
              <a:t>GDT.</a:t>
            </a:r>
            <a:endParaRPr lang="ru-RU" dirty="0"/>
          </a:p>
          <a:p>
            <a:pPr marL="354013" lvl="4" indent="-342900">
              <a:spcBef>
                <a:spcPts val="600"/>
              </a:spcBef>
              <a:buFont typeface="Arial" panose="020B0604020202020204" pitchFamily="34" charset="0"/>
              <a:buChar char="•"/>
            </a:pPr>
            <a:r>
              <a:rPr lang="ru-RU" b="1" dirty="0"/>
              <a:t>Локальные</a:t>
            </a:r>
            <a:r>
              <a:rPr lang="ru-RU" dirty="0"/>
              <a:t> </a:t>
            </a:r>
            <a:r>
              <a:rPr lang="ru-RU" b="1" dirty="0"/>
              <a:t>дескрипторы  </a:t>
            </a:r>
            <a:r>
              <a:rPr lang="en-US" b="1" dirty="0"/>
              <a:t>(</a:t>
            </a:r>
            <a:r>
              <a:rPr lang="ru-RU" b="1" dirty="0"/>
              <a:t>таблица </a:t>
            </a:r>
            <a:r>
              <a:rPr lang="en-US" b="1" dirty="0"/>
              <a:t>LDT</a:t>
            </a:r>
            <a:r>
              <a:rPr lang="ru-RU" b="1" dirty="0"/>
              <a:t>, размер в </a:t>
            </a:r>
            <a:r>
              <a:rPr lang="en-US" b="1" dirty="0"/>
              <a:t>LDTR) </a:t>
            </a:r>
            <a:r>
              <a:rPr lang="ru-RU" b="1" dirty="0"/>
              <a:t>- </a:t>
            </a:r>
            <a:r>
              <a:rPr lang="ru-RU" dirty="0"/>
              <a:t>дескрипторы, создаваемые ОС под каждый процесс .</a:t>
            </a:r>
          </a:p>
          <a:p>
            <a:pPr lvl="1">
              <a:spcBef>
                <a:spcPts val="300"/>
              </a:spcBef>
            </a:pPr>
            <a:r>
              <a:rPr lang="ru-RU" sz="2000" i="1" dirty="0"/>
              <a:t>Главное отличие LDT от GDT  - в ней нельзя определять дескрипторы системных объектов – объектов, которые использует</a:t>
            </a:r>
            <a:r>
              <a:rPr lang="en-US" sz="2000" i="1" dirty="0"/>
              <a:t> </a:t>
            </a:r>
            <a:r>
              <a:rPr lang="ru-RU" sz="2000" i="1" dirty="0"/>
              <a:t>процессор. </a:t>
            </a:r>
          </a:p>
          <a:p>
            <a:pPr>
              <a:spcBef>
                <a:spcPts val="600"/>
              </a:spcBef>
            </a:pPr>
            <a:r>
              <a:rPr lang="ru-RU" sz="2000" b="1" dirty="0"/>
              <a:t>Таблица векторов прерываний </a:t>
            </a:r>
            <a:r>
              <a:rPr lang="ru-RU" sz="2000" dirty="0"/>
              <a:t>(</a:t>
            </a:r>
            <a:r>
              <a:rPr lang="ru-RU" sz="2000" b="1" dirty="0"/>
              <a:t>таблица </a:t>
            </a:r>
            <a:r>
              <a:rPr lang="en-US" sz="2000" b="1" dirty="0"/>
              <a:t>IDT, </a:t>
            </a:r>
            <a:r>
              <a:rPr lang="ru-RU" sz="2000" b="1" dirty="0"/>
              <a:t>размер в </a:t>
            </a:r>
            <a:r>
              <a:rPr lang="en-US" sz="2000" b="1" dirty="0"/>
              <a:t>IDTR</a:t>
            </a:r>
            <a:r>
              <a:rPr lang="ru-RU" sz="2000" b="1" dirty="0"/>
              <a:t> </a:t>
            </a:r>
            <a:r>
              <a:rPr lang="en-US" sz="2000" dirty="0"/>
              <a:t>)</a:t>
            </a:r>
            <a:r>
              <a:rPr lang="ru-RU" sz="2000" dirty="0"/>
              <a:t>- дескрипторы адресов и настроек (шлюз порывания) . </a:t>
            </a:r>
          </a:p>
          <a:p>
            <a:pPr marL="1095375" lvl="5" indent="-180975">
              <a:buFont typeface="Calibri" panose="020F0502020204030204" pitchFamily="34" charset="0"/>
              <a:buChar char="―"/>
            </a:pPr>
            <a:r>
              <a:rPr lang="ru-RU" dirty="0"/>
              <a:t>Адрес соответствует подпрограмме прерываний (действиям в ответ на вызов прерывания, напр. обработка нажатия клавиши на клавиатуре).  </a:t>
            </a:r>
          </a:p>
          <a:p>
            <a:pPr marL="1095375" lvl="5" indent="-180975">
              <a:buFont typeface="Calibri" panose="020F0502020204030204" pitchFamily="34" charset="0"/>
              <a:buChar char="―"/>
            </a:pPr>
            <a:r>
              <a:rPr lang="ru-RU" dirty="0"/>
              <a:t>Прерывания могут быть аппаратные, исключения и программные.</a:t>
            </a:r>
          </a:p>
          <a:p>
            <a:pPr marL="1095375" lvl="5" indent="-180975">
              <a:buFont typeface="Calibri" panose="020F0502020204030204" pitchFamily="34" charset="0"/>
              <a:buChar char="―"/>
            </a:pPr>
            <a:r>
              <a:rPr lang="ru-RU" dirty="0"/>
              <a:t>Прерывания находят на 0 уровне привилегий, поэтому обращение к ним через «шлюз». </a:t>
            </a:r>
          </a:p>
          <a:p>
            <a:pPr marL="1200150" lvl="3" indent="-285750">
              <a:buFont typeface="Calibri" panose="020F0502020204030204" pitchFamily="34" charset="0"/>
              <a:buChar char="―"/>
            </a:pPr>
            <a:endParaRPr lang="ru-RU" sz="1400" dirty="0"/>
          </a:p>
          <a:p>
            <a:pPr marL="1200150" lvl="3" indent="-285750">
              <a:buFont typeface="Calibri" panose="020F0502020204030204" pitchFamily="34" charset="0"/>
              <a:buChar char="―"/>
            </a:pPr>
            <a:endParaRPr lang="ru-RU" sz="1400" dirty="0"/>
          </a:p>
          <a:p>
            <a:pPr marL="742950" lvl="2" indent="-285750">
              <a:buFont typeface="Calibri" panose="020F0502020204030204" pitchFamily="34" charset="0"/>
              <a:buChar char="―"/>
            </a:pPr>
            <a:endParaRPr lang="en-US" sz="1800" dirty="0"/>
          </a:p>
        </p:txBody>
      </p:sp>
    </p:spTree>
    <p:extLst>
      <p:ext uri="{BB962C8B-B14F-4D97-AF65-F5344CB8AC3E}">
        <p14:creationId xmlns:p14="http://schemas.microsoft.com/office/powerpoint/2010/main" val="319843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800" b="1" dirty="0"/>
              <a:t>Модель памяти процессора. </a:t>
            </a:r>
            <a:br>
              <a:rPr lang="ru-RU" sz="2800" b="1" dirty="0"/>
            </a:br>
            <a:r>
              <a:rPr lang="ru-RU" sz="2800" b="1" dirty="0"/>
              <a:t>Режимы работы </a:t>
            </a:r>
            <a:r>
              <a:rPr lang="en-US" sz="2800" b="1" dirty="0"/>
              <a:t>x86-x64</a:t>
            </a:r>
            <a:r>
              <a:rPr lang="ru-RU" sz="2800" b="1" dirty="0"/>
              <a:t>. Длинный режим</a:t>
            </a:r>
          </a:p>
        </p:txBody>
      </p:sp>
      <p:sp>
        <p:nvSpPr>
          <p:cNvPr id="3" name="Объект 2"/>
          <p:cNvSpPr>
            <a:spLocks noGrp="1"/>
          </p:cNvSpPr>
          <p:nvPr>
            <p:ph idx="1"/>
          </p:nvPr>
        </p:nvSpPr>
        <p:spPr>
          <a:xfrm>
            <a:off x="179512" y="1196752"/>
            <a:ext cx="8712968" cy="5400600"/>
          </a:xfrm>
        </p:spPr>
        <p:txBody>
          <a:bodyPr>
            <a:normAutofit/>
          </a:bodyPr>
          <a:lstStyle/>
          <a:p>
            <a:pPr marL="177800" indent="-165100"/>
            <a:r>
              <a:rPr lang="ru-RU" sz="2000" b="1" dirty="0" err="1"/>
              <a:t>long</a:t>
            </a:r>
            <a:r>
              <a:rPr lang="ru-RU" sz="2000" b="1" dirty="0"/>
              <a:t> </a:t>
            </a:r>
            <a:r>
              <a:rPr lang="ru-RU" sz="2000" b="1" dirty="0" err="1"/>
              <a:t>mode</a:t>
            </a:r>
            <a:r>
              <a:rPr lang="ru-RU" sz="2000" b="1" dirty="0"/>
              <a:t> («длинный режим», или IA-32e по документации </a:t>
            </a:r>
            <a:r>
              <a:rPr lang="ru-RU" sz="2000" b="1" dirty="0" err="1"/>
              <a:t>Intel</a:t>
            </a:r>
            <a:r>
              <a:rPr lang="ru-RU" sz="2000" b="1" dirty="0"/>
              <a:t>)</a:t>
            </a:r>
            <a:r>
              <a:rPr lang="ru-RU" sz="2000" dirty="0"/>
              <a:t> – это 64-разрядный режим. </a:t>
            </a:r>
          </a:p>
          <a:p>
            <a:pPr marL="577850" lvl="1" indent="-165100"/>
            <a:r>
              <a:rPr lang="ru-RU" sz="2000" dirty="0"/>
              <a:t>По принципу работы он почти полностью сходен с защищённым режимом.</a:t>
            </a:r>
          </a:p>
          <a:p>
            <a:pPr marL="577850" lvl="1" indent="-165100"/>
            <a:r>
              <a:rPr lang="ru-RU" sz="2000" dirty="0"/>
              <a:t>В 64-разрядный режим можно перейти только из защищённого режима.</a:t>
            </a:r>
          </a:p>
          <a:p>
            <a:pPr marL="577850" lvl="1" indent="-165100"/>
            <a:r>
              <a:rPr lang="ru-RU" sz="2000" dirty="0"/>
              <a:t>Размеры слов - это двойное слово (DWORD), но можно оперировать данными размером в 8 байт (</a:t>
            </a:r>
            <a:r>
              <a:rPr lang="en-US" sz="2000" dirty="0"/>
              <a:t>Q</a:t>
            </a:r>
            <a:r>
              <a:rPr lang="ru-RU" sz="2000" dirty="0"/>
              <a:t>WORD). Размер адреса всегда 8-байтовый.</a:t>
            </a:r>
            <a:endParaRPr lang="en-US" sz="2000" dirty="0"/>
          </a:p>
        </p:txBody>
      </p:sp>
    </p:spTree>
    <p:extLst>
      <p:ext uri="{BB962C8B-B14F-4D97-AF65-F5344CB8AC3E}">
        <p14:creationId xmlns:p14="http://schemas.microsoft.com/office/powerpoint/2010/main" val="3385835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8459" y="132813"/>
            <a:ext cx="8229600" cy="559882"/>
          </a:xfrm>
        </p:spPr>
        <p:txBody>
          <a:bodyPr>
            <a:noAutofit/>
          </a:bodyPr>
          <a:lstStyle/>
          <a:p>
            <a:r>
              <a:rPr lang="ru-RU" sz="2800" b="1" dirty="0"/>
              <a:t>Модель памяти процессора</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58763" y="620689"/>
            <a:ext cx="8928992" cy="62373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7800" indent="-177800">
              <a:lnSpc>
                <a:spcPct val="110000"/>
              </a:lnSpc>
              <a:spcBef>
                <a:spcPts val="1200"/>
              </a:spcBef>
            </a:pPr>
            <a:r>
              <a:rPr lang="ru-RU" sz="2000" b="1" dirty="0"/>
              <a:t>Модель памяти процессора </a:t>
            </a:r>
            <a:r>
              <a:rPr lang="ru-RU" sz="2000" dirty="0"/>
              <a:t>– метод организации пространства ОЗУ (доступа к памяти) с аппаратной и/ или программной точки зрения. </a:t>
            </a:r>
          </a:p>
          <a:p>
            <a:pPr marL="177800" indent="-177800">
              <a:lnSpc>
                <a:spcPct val="110000"/>
              </a:lnSpc>
              <a:spcBef>
                <a:spcPts val="1200"/>
              </a:spcBef>
            </a:pPr>
            <a:r>
              <a:rPr lang="ru-RU" sz="2000" b="1" dirty="0"/>
              <a:t>Плоская модель памяти</a:t>
            </a:r>
            <a:r>
              <a:rPr lang="ru-RU" sz="2000" dirty="0"/>
              <a:t> —  это метод организации адресного пространства оперативной памяти, в котором  программная память  и память данных находятся в одном адресном пространстве (</a:t>
            </a:r>
            <a:r>
              <a:rPr lang="ru-RU" sz="2000" i="1" dirty="0"/>
              <a:t>Используется в современных ЭВМ</a:t>
            </a:r>
            <a:r>
              <a:rPr lang="ru-RU" sz="2000" dirty="0"/>
              <a:t>).  </a:t>
            </a:r>
          </a:p>
          <a:p>
            <a:pPr marL="577850" lvl="1" indent="-177800">
              <a:lnSpc>
                <a:spcPct val="110000"/>
              </a:lnSpc>
              <a:spcBef>
                <a:spcPts val="1200"/>
              </a:spcBef>
            </a:pPr>
            <a:r>
              <a:rPr lang="ru-RU" sz="2000" dirty="0"/>
              <a:t>Для 16-битных процессоров плоская модель памяти позволяет адресовать 64 </a:t>
            </a:r>
            <a:r>
              <a:rPr lang="ru-RU" sz="2000" dirty="0" err="1"/>
              <a:t>кБ</a:t>
            </a:r>
            <a:r>
              <a:rPr lang="ru-RU" sz="2000" dirty="0"/>
              <a:t> оперативной памяти; для 32-битных процессоров 4 ГБ, для 64-битных — до 16 </a:t>
            </a:r>
            <a:r>
              <a:rPr lang="ru-RU" sz="2000" dirty="0" err="1"/>
              <a:t>эксабайт</a:t>
            </a:r>
            <a:r>
              <a:rPr lang="ru-RU" sz="2000" dirty="0"/>
              <a:t> (для amd64 размер ограничен 256 ТБ ).</a:t>
            </a:r>
          </a:p>
          <a:p>
            <a:pPr marL="977900" lvl="2" indent="-177800">
              <a:lnSpc>
                <a:spcPct val="110000"/>
              </a:lnSpc>
              <a:spcBef>
                <a:spcPts val="1200"/>
              </a:spcBef>
            </a:pPr>
            <a:r>
              <a:rPr lang="ru-RU" sz="2000" dirty="0"/>
              <a:t>Например адресное пространство для 32 битного режима будет состоять из 2^32 ячеек памяти пронумерованных от 0 и до 2^32-1</a:t>
            </a:r>
          </a:p>
        </p:txBody>
      </p:sp>
    </p:spTree>
    <p:extLst>
      <p:ext uri="{BB962C8B-B14F-4D97-AF65-F5344CB8AC3E}">
        <p14:creationId xmlns:p14="http://schemas.microsoft.com/office/powerpoint/2010/main" val="33953072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720080"/>
          </a:xfrm>
        </p:spPr>
        <p:txBody>
          <a:bodyPr>
            <a:noAutofit/>
          </a:bodyPr>
          <a:lstStyle/>
          <a:p>
            <a:r>
              <a:rPr lang="ru-RU" sz="2800" b="1" dirty="0"/>
              <a:t>Модель памяти процессора</a:t>
            </a:r>
            <a:r>
              <a:rPr lang="en-US" sz="2800" b="1" dirty="0"/>
              <a:t>. </a:t>
            </a:r>
            <a:r>
              <a:rPr lang="ru-RU" sz="2800" b="1" dirty="0"/>
              <a:t/>
            </a:r>
            <a:br>
              <a:rPr lang="ru-RU" sz="2800" b="1" dirty="0"/>
            </a:br>
            <a:r>
              <a:rPr lang="ru-RU" sz="2800" b="1" dirty="0"/>
              <a:t>Дополнительные режимы </a:t>
            </a:r>
            <a:r>
              <a:rPr lang="en-US" sz="2800" b="1" dirty="0"/>
              <a:t>x86-x64</a:t>
            </a:r>
            <a:r>
              <a:rPr lang="ru-RU" sz="2800" b="1" dirty="0"/>
              <a:t> </a:t>
            </a:r>
          </a:p>
        </p:txBody>
      </p:sp>
      <p:sp>
        <p:nvSpPr>
          <p:cNvPr id="3" name="Объект 2"/>
          <p:cNvSpPr>
            <a:spLocks noGrp="1"/>
          </p:cNvSpPr>
          <p:nvPr>
            <p:ph idx="1"/>
          </p:nvPr>
        </p:nvSpPr>
        <p:spPr>
          <a:xfrm>
            <a:off x="179512" y="1052736"/>
            <a:ext cx="8712968" cy="5544616"/>
          </a:xfrm>
        </p:spPr>
        <p:txBody>
          <a:bodyPr>
            <a:normAutofit fontScale="92500"/>
          </a:bodyPr>
          <a:lstStyle/>
          <a:p>
            <a:pPr marL="177800" indent="-165100"/>
            <a:r>
              <a:rPr lang="ru-RU" sz="2000" b="1" dirty="0"/>
              <a:t>Режим системного управления </a:t>
            </a:r>
            <a:r>
              <a:rPr lang="ru-RU" sz="2000" dirty="0"/>
              <a:t>(</a:t>
            </a:r>
            <a:r>
              <a:rPr lang="ru-RU" sz="2000" dirty="0" err="1"/>
              <a:t>System</a:t>
            </a:r>
            <a:r>
              <a:rPr lang="ru-RU" sz="2000" dirty="0"/>
              <a:t> </a:t>
            </a:r>
            <a:r>
              <a:rPr lang="ru-RU" sz="2000" dirty="0" err="1"/>
              <a:t>Management</a:t>
            </a:r>
            <a:r>
              <a:rPr lang="ru-RU" sz="2000" dirty="0"/>
              <a:t> </a:t>
            </a:r>
            <a:r>
              <a:rPr lang="ru-RU" sz="2000" dirty="0" err="1"/>
              <a:t>Mode</a:t>
            </a:r>
            <a:r>
              <a:rPr lang="ru-RU" sz="2000" dirty="0"/>
              <a:t>) - режим в который процессор переходит при получении специального прерывания SMI. </a:t>
            </a:r>
          </a:p>
          <a:p>
            <a:pPr marL="577850" lvl="1" indent="-165100"/>
            <a:r>
              <a:rPr lang="ru-RU" sz="1900" dirty="0"/>
              <a:t>Режим предназначен для выполнения некоторых действий с возможностью их полной изоляции от прикладного программного обеспечения и даже операционной системы. Например использоваться для реализации системы управления энергосбережением компьютера или функций безопасности и контроля доступа. </a:t>
            </a:r>
          </a:p>
          <a:p>
            <a:pPr marL="577850" lvl="1" indent="-165100"/>
            <a:r>
              <a:rPr lang="ru-RU" sz="1900" dirty="0"/>
              <a:t>Переход в этот режим возможен только </a:t>
            </a:r>
            <a:r>
              <a:rPr lang="ru-RU" sz="1900" dirty="0" err="1"/>
              <a:t>аппаратно</a:t>
            </a:r>
            <a:r>
              <a:rPr lang="ru-RU" sz="1900" dirty="0"/>
              <a:t>. </a:t>
            </a:r>
          </a:p>
          <a:p>
            <a:pPr marL="179388" lvl="1" indent="-179388">
              <a:buFont typeface="Arial" panose="020B0604020202020204" pitchFamily="34" charset="0"/>
              <a:buChar char="•"/>
              <a:tabLst>
                <a:tab pos="179388" algn="l"/>
              </a:tabLst>
            </a:pPr>
            <a:r>
              <a:rPr lang="ru-RU" sz="2000" b="1" dirty="0"/>
              <a:t>Режим виртуального процессора 8086 </a:t>
            </a:r>
            <a:r>
              <a:rPr lang="ru-RU" sz="2000" dirty="0"/>
              <a:t>– это </a:t>
            </a:r>
            <a:r>
              <a:rPr lang="ru-RU" sz="2000" dirty="0" err="1"/>
              <a:t>подрежим</a:t>
            </a:r>
            <a:r>
              <a:rPr lang="ru-RU" sz="2000" dirty="0"/>
              <a:t> защищённого режима для поддержки старых 16-разрядных приложений.</a:t>
            </a:r>
          </a:p>
          <a:p>
            <a:pPr marL="685800" lvl="2" indent="-285750">
              <a:buFont typeface="Calibri" panose="020F0502020204030204" pitchFamily="34" charset="0"/>
              <a:buChar char="―"/>
              <a:tabLst>
                <a:tab pos="179388" algn="l"/>
              </a:tabLst>
            </a:pPr>
            <a:r>
              <a:rPr lang="ru-RU" sz="1600" dirty="0"/>
              <a:t> </a:t>
            </a:r>
            <a:r>
              <a:rPr lang="ru-RU" sz="1900" dirty="0"/>
              <a:t>Его можно включить для отдельной задачи в многозадачной операционной системе защищённого режима; </a:t>
            </a:r>
          </a:p>
          <a:p>
            <a:pPr marL="179388" lvl="1" indent="-179388">
              <a:buFont typeface="Arial" panose="020B0604020202020204" pitchFamily="34" charset="0"/>
              <a:buChar char="•"/>
              <a:tabLst>
                <a:tab pos="179388" algn="l"/>
              </a:tabLst>
            </a:pPr>
            <a:r>
              <a:rPr lang="ru-RU" sz="2000" b="1" dirty="0"/>
              <a:t>Режим совместимости для </a:t>
            </a:r>
            <a:r>
              <a:rPr lang="ru-RU" sz="2000" b="1" dirty="0" err="1"/>
              <a:t>long</a:t>
            </a:r>
            <a:r>
              <a:rPr lang="ru-RU" sz="2000" b="1" dirty="0"/>
              <a:t> </a:t>
            </a:r>
            <a:r>
              <a:rPr lang="ru-RU" sz="2000" b="1" dirty="0" err="1"/>
              <a:t>mode</a:t>
            </a:r>
            <a:r>
              <a:rPr lang="ru-RU" sz="2000" b="1" dirty="0"/>
              <a:t>. </a:t>
            </a:r>
            <a:r>
              <a:rPr lang="ru-RU" sz="2000" dirty="0"/>
              <a:t>В режиме совместимости приложениям доступны 4 Гб памяти и полная поддержка 32-разрядного и 16-разрядного кода;</a:t>
            </a:r>
          </a:p>
          <a:p>
            <a:pPr marL="685800" lvl="2" indent="-285750">
              <a:buFont typeface="Calibri" panose="020F0502020204030204" pitchFamily="34" charset="0"/>
              <a:buChar char="―"/>
              <a:tabLst>
                <a:tab pos="179388" algn="l"/>
              </a:tabLst>
            </a:pPr>
            <a:r>
              <a:rPr lang="ru-RU" sz="1900" dirty="0"/>
              <a:t>Размер слова - двойное. Размер адреса 32- битный, а размер операнда не может быть 8-байтовым.</a:t>
            </a:r>
          </a:p>
          <a:p>
            <a:pPr marL="685800" lvl="2" indent="-285750">
              <a:buFont typeface="Calibri" panose="020F0502020204030204" pitchFamily="34" charset="0"/>
              <a:buChar char="―"/>
              <a:tabLst>
                <a:tab pos="179388" algn="l"/>
              </a:tabLst>
            </a:pPr>
            <a:r>
              <a:rPr lang="ru-RU" sz="1900" dirty="0"/>
              <a:t>Режим совместимости можно включить для отдельной задачи в многозадачной 64- битной операционной системе. </a:t>
            </a:r>
            <a:endParaRPr lang="en-US" sz="1900" dirty="0"/>
          </a:p>
        </p:txBody>
      </p:sp>
    </p:spTree>
    <p:extLst>
      <p:ext uri="{BB962C8B-B14F-4D97-AF65-F5344CB8AC3E}">
        <p14:creationId xmlns:p14="http://schemas.microsoft.com/office/powerpoint/2010/main" val="1938358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792088"/>
          </a:xfrm>
        </p:spPr>
        <p:txBody>
          <a:bodyPr>
            <a:noAutofit/>
          </a:bodyPr>
          <a:lstStyle/>
          <a:p>
            <a:r>
              <a:rPr lang="ru-RU" sz="2400" b="1" dirty="0"/>
              <a:t>Модель памяти процессора</a:t>
            </a:r>
            <a:r>
              <a:rPr lang="en-US" sz="2400" b="1" dirty="0"/>
              <a:t>. </a:t>
            </a:r>
            <a:r>
              <a:rPr lang="ru-RU" sz="2400" b="1" dirty="0"/>
              <a:t/>
            </a:r>
            <a:br>
              <a:rPr lang="ru-RU" sz="2400" b="1" dirty="0"/>
            </a:br>
            <a:r>
              <a:rPr lang="ru-RU" sz="2400" b="1" dirty="0"/>
              <a:t>Сравнение работы  процессоров </a:t>
            </a:r>
            <a:br>
              <a:rPr lang="ru-RU" sz="2400" b="1" dirty="0"/>
            </a:br>
            <a:r>
              <a:rPr lang="ru-RU" sz="2400" b="1" dirty="0"/>
              <a:t>в защищенном и длинном режимах</a:t>
            </a:r>
          </a:p>
        </p:txBody>
      </p:sp>
      <p:pic>
        <p:nvPicPr>
          <p:cNvPr id="2050" name="Picture 2" descr="Ð¢Ð°Ð±Ð»Ð¸ÑÐ° 1. Ð ÐµÐ¶Ð¸Ð¼Ñ ÑÐ°Ð±Ð¾ÑÑ Ð¿ÑÐ¾ÑÐµÑÑÐ¾Ñ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220762"/>
            <a:ext cx="5422572" cy="27162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Ð¢Ð°Ð±Ð»Ð¸ÑÐ° 2. Ð ÐµÐ³Ð¸ÑÑÑÑ Ð¸ ÑÑÐµÐº, Ð´Ð¾ÑÑÑÐ¿Ð½ÑÐµ Ð² ÑÐ°Ð·Ð»Ð¸ÑÐ½ÑÑ ÑÐµÐ¶Ð¸Ð¼Ð°Ñ"/>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42626" y="3937041"/>
            <a:ext cx="5976664" cy="2812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457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6"/>
            <a:ext cx="8229600" cy="1060855"/>
          </a:xfrm>
        </p:spPr>
        <p:txBody>
          <a:bodyPr>
            <a:noAutofit/>
          </a:bodyPr>
          <a:lstStyle/>
          <a:p>
            <a:r>
              <a:rPr lang="ru-RU" sz="2800" b="1" dirty="0"/>
              <a:t>Модель памяти процессора</a:t>
            </a:r>
            <a:r>
              <a:rPr lang="en-US" sz="2800" b="1" dirty="0"/>
              <a:t>.</a:t>
            </a:r>
            <a:r>
              <a:rPr lang="ru-RU" sz="2800" b="1" dirty="0"/>
              <a:t/>
            </a:r>
            <a:br>
              <a:rPr lang="ru-RU" sz="2800" b="1" dirty="0"/>
            </a:br>
            <a:r>
              <a:rPr lang="ru-RU" sz="2800" b="1" dirty="0"/>
              <a:t>Регистровая память </a:t>
            </a:r>
            <a:r>
              <a:rPr lang="en-US" sz="2800" b="1" dirty="0"/>
              <a:t>X64 </a:t>
            </a:r>
            <a:r>
              <a:rPr lang="ru-RU" sz="2800" b="1" dirty="0"/>
              <a:t>в защищённом режиме</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263790" y="1196752"/>
            <a:ext cx="8484674" cy="54726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1800" dirty="0"/>
              <a:t>Регистры общего назначения: 32-разрядные EAX, EBX, ECX, EDX, ESI,</a:t>
            </a:r>
          </a:p>
          <a:p>
            <a:r>
              <a:rPr lang="en-US" sz="1800" dirty="0"/>
              <a:t>EDI, ESP, EBP; 16-</a:t>
            </a:r>
            <a:r>
              <a:rPr lang="ru-RU" sz="1800" dirty="0"/>
              <a:t>разрядные </a:t>
            </a:r>
            <a:r>
              <a:rPr lang="en-US" sz="1800" dirty="0"/>
              <a:t>AX, BX, CX, DX, SI, DI, SP, BP (</a:t>
            </a:r>
            <a:r>
              <a:rPr lang="ru-RU" sz="1800" dirty="0"/>
              <a:t>они являются младшими частями 32-разрядных регистров);</a:t>
            </a:r>
          </a:p>
          <a:p>
            <a:r>
              <a:rPr lang="ru-RU" sz="1800" dirty="0"/>
              <a:t> 8-битные регистры AH,</a:t>
            </a:r>
          </a:p>
          <a:p>
            <a:r>
              <a:rPr lang="ru-RU" sz="1800" dirty="0"/>
              <a:t>BH, CH, DH и AL, BL, CL, DL (старшие и младшие части 16-битных регистров соответственно);</a:t>
            </a:r>
          </a:p>
          <a:p>
            <a:r>
              <a:rPr lang="ru-RU" sz="1800" dirty="0"/>
              <a:t>32-разрядный EIP (IP в реальном режиме) – указатель инструкции;</a:t>
            </a:r>
          </a:p>
          <a:p>
            <a:r>
              <a:rPr lang="ru-RU" sz="1800" dirty="0"/>
              <a:t>16-разрядные сегментные регистры: CS, DS, SS, ES, FS, GS;</a:t>
            </a:r>
          </a:p>
          <a:p>
            <a:r>
              <a:rPr lang="ru-RU" sz="1800" dirty="0"/>
              <a:t>32-разрядный регистр флагов – </a:t>
            </a:r>
            <a:r>
              <a:rPr lang="en-US" sz="1800" dirty="0"/>
              <a:t>EFLAGS;</a:t>
            </a:r>
          </a:p>
          <a:p>
            <a:r>
              <a:rPr lang="ru-RU" sz="1800" dirty="0"/>
              <a:t>80-битные регистры математического сопроцессора ST0-ST7 и др.;</a:t>
            </a:r>
          </a:p>
          <a:p>
            <a:r>
              <a:rPr lang="ru-RU" sz="1800" dirty="0"/>
              <a:t>64-битные </a:t>
            </a:r>
            <a:r>
              <a:rPr lang="en-US" sz="1800" dirty="0"/>
              <a:t>MMX-</a:t>
            </a:r>
            <a:r>
              <a:rPr lang="ru-RU" sz="1800" dirty="0"/>
              <a:t>регистры – </a:t>
            </a:r>
            <a:r>
              <a:rPr lang="en-US" sz="1800" dirty="0"/>
              <a:t>MM0 – MM7;</a:t>
            </a:r>
          </a:p>
          <a:p>
            <a:r>
              <a:rPr lang="ru-RU" sz="1800" dirty="0"/>
              <a:t>128-разрядные XMM-регистры – XMM0 – XMM7 и 32-битный MXCSR;</a:t>
            </a:r>
          </a:p>
          <a:p>
            <a:r>
              <a:rPr lang="ru-RU" sz="1800" dirty="0"/>
              <a:t>32-разрядные регистры управления CR0 – CR4; </a:t>
            </a:r>
          </a:p>
          <a:p>
            <a:r>
              <a:rPr lang="ru-RU" sz="1800" dirty="0"/>
              <a:t>регистры-указатели системных таблиц GDTR, LDTR, IDTR и регистр задачи TR;</a:t>
            </a:r>
          </a:p>
          <a:p>
            <a:r>
              <a:rPr lang="ru-RU" sz="1800" dirty="0"/>
              <a:t>32-разрядные регистры отладки – DR0 – DR3, DR6, DR7;</a:t>
            </a:r>
          </a:p>
          <a:p>
            <a:r>
              <a:rPr lang="en-US" sz="1800" dirty="0"/>
              <a:t>MSR-</a:t>
            </a:r>
            <a:r>
              <a:rPr lang="ru-RU" sz="1800" dirty="0"/>
              <a:t>регистры – для каждого процессора свои.</a:t>
            </a:r>
          </a:p>
        </p:txBody>
      </p:sp>
    </p:spTree>
    <p:extLst>
      <p:ext uri="{BB962C8B-B14F-4D97-AF65-F5344CB8AC3E}">
        <p14:creationId xmlns:p14="http://schemas.microsoft.com/office/powerpoint/2010/main" val="3884724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6"/>
            <a:ext cx="8229600" cy="1060855"/>
          </a:xfrm>
        </p:spPr>
        <p:txBody>
          <a:bodyPr>
            <a:noAutofit/>
          </a:bodyPr>
          <a:lstStyle/>
          <a:p>
            <a:r>
              <a:rPr lang="ru-RU" sz="2800" b="1" dirty="0"/>
              <a:t>Модель памяти процессора</a:t>
            </a:r>
            <a:r>
              <a:rPr lang="en-US" sz="2800" b="1" dirty="0"/>
              <a:t>.</a:t>
            </a:r>
            <a:br>
              <a:rPr lang="en-US" sz="2800" b="1" dirty="0"/>
            </a:br>
            <a:r>
              <a:rPr lang="ru-RU" sz="2800" b="1" dirty="0"/>
              <a:t> Регистровая память</a:t>
            </a:r>
            <a:r>
              <a:rPr lang="en-US" sz="2800" b="1" dirty="0"/>
              <a:t> X64 </a:t>
            </a:r>
            <a:r>
              <a:rPr lang="ru-RU" sz="2800" b="1" dirty="0"/>
              <a:t>в Длинном режиме</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261533" y="1091600"/>
            <a:ext cx="8556682" cy="53285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spcBef>
                <a:spcPts val="200"/>
              </a:spcBef>
            </a:pPr>
            <a:r>
              <a:rPr lang="ru-RU" sz="1800" dirty="0"/>
              <a:t>64-разрядные РОН RAX, RBX, RCX, RDX, RSI, </a:t>
            </a:r>
            <a:r>
              <a:rPr lang="en-US" sz="1800" dirty="0"/>
              <a:t>RDI, RSP, RBP </a:t>
            </a:r>
            <a:r>
              <a:rPr lang="ru-RU" sz="1800" dirty="0"/>
              <a:t>и </a:t>
            </a:r>
            <a:r>
              <a:rPr lang="en-US" sz="1800" dirty="0"/>
              <a:t>R8, R9, …, R15; </a:t>
            </a:r>
            <a:endParaRPr lang="ru-RU" sz="1800" dirty="0"/>
          </a:p>
          <a:p>
            <a:pPr lvl="1">
              <a:lnSpc>
                <a:spcPct val="110000"/>
              </a:lnSpc>
              <a:spcBef>
                <a:spcPts val="200"/>
              </a:spcBef>
            </a:pPr>
            <a:r>
              <a:rPr lang="en-US" sz="1600" dirty="0"/>
              <a:t>32-</a:t>
            </a:r>
            <a:r>
              <a:rPr lang="ru-RU" sz="1600" dirty="0"/>
              <a:t>разрядные </a:t>
            </a:r>
            <a:r>
              <a:rPr lang="en-US" sz="1600" dirty="0"/>
              <a:t>EAX, EBX, ECX, EDX, ESI,</a:t>
            </a:r>
            <a:r>
              <a:rPr lang="ru-RU" sz="1600" dirty="0"/>
              <a:t> EDI, ESP, EBP, R8D – R15D (являются младшими частями 64-разрядных регистров); </a:t>
            </a:r>
          </a:p>
          <a:p>
            <a:pPr lvl="1">
              <a:lnSpc>
                <a:spcPct val="110000"/>
              </a:lnSpc>
              <a:spcBef>
                <a:spcPts val="200"/>
              </a:spcBef>
            </a:pPr>
            <a:r>
              <a:rPr lang="ru-RU" sz="1600" dirty="0"/>
              <a:t>16-разрядные </a:t>
            </a:r>
            <a:r>
              <a:rPr lang="en-US" sz="1600" dirty="0"/>
              <a:t>AX, BX, CX, DX, SI, DI, SP, BP, R8W – R15W (</a:t>
            </a:r>
            <a:r>
              <a:rPr lang="ru-RU" sz="1600" dirty="0"/>
              <a:t>являются младшими частями 32-разрядных регистров); </a:t>
            </a:r>
          </a:p>
          <a:p>
            <a:pPr>
              <a:lnSpc>
                <a:spcPct val="110000"/>
              </a:lnSpc>
              <a:spcBef>
                <a:spcPts val="200"/>
              </a:spcBef>
            </a:pPr>
            <a:r>
              <a:rPr lang="ru-RU" sz="1800" dirty="0"/>
              <a:t>8-битные регистры </a:t>
            </a:r>
            <a:r>
              <a:rPr lang="en-US" sz="1800" dirty="0"/>
              <a:t>AH, BH, CH, DH </a:t>
            </a:r>
            <a:r>
              <a:rPr lang="ru-RU" sz="1800" dirty="0"/>
              <a:t>и </a:t>
            </a:r>
            <a:r>
              <a:rPr lang="en-US" sz="1800" dirty="0"/>
              <a:t>AL, BL, CL, DL, SIL, DIL, SPL, BPL, R8L – R15L (</a:t>
            </a:r>
            <a:r>
              <a:rPr lang="ru-RU" sz="1800" dirty="0"/>
              <a:t>старшие и младшие части 16-битных регистров соответственно);</a:t>
            </a:r>
          </a:p>
          <a:p>
            <a:pPr>
              <a:lnSpc>
                <a:spcPct val="110000"/>
              </a:lnSpc>
              <a:spcBef>
                <a:spcPts val="200"/>
              </a:spcBef>
            </a:pPr>
            <a:r>
              <a:rPr lang="ru-RU" sz="1800" dirty="0"/>
              <a:t>64-разрядный </a:t>
            </a:r>
            <a:r>
              <a:rPr lang="en-US" sz="1800" dirty="0"/>
              <a:t>RIP – </a:t>
            </a:r>
            <a:r>
              <a:rPr lang="ru-RU" sz="1800" dirty="0"/>
              <a:t>указатель инструкции;</a:t>
            </a:r>
          </a:p>
          <a:p>
            <a:pPr>
              <a:lnSpc>
                <a:spcPct val="110000"/>
              </a:lnSpc>
              <a:spcBef>
                <a:spcPts val="200"/>
              </a:spcBef>
            </a:pPr>
            <a:r>
              <a:rPr lang="ru-RU" sz="1800" dirty="0"/>
              <a:t>16-разрядные сегментные регистры: CS, DS, SS, ES, FS, GS;</a:t>
            </a:r>
          </a:p>
          <a:p>
            <a:pPr>
              <a:lnSpc>
                <a:spcPct val="110000"/>
              </a:lnSpc>
              <a:spcBef>
                <a:spcPts val="200"/>
              </a:spcBef>
            </a:pPr>
            <a:r>
              <a:rPr lang="ru-RU" sz="1800" dirty="0"/>
              <a:t>64-разрядный регистр флагов – </a:t>
            </a:r>
            <a:r>
              <a:rPr lang="en-US" sz="1800" dirty="0"/>
              <a:t>RFLAGS;</a:t>
            </a:r>
          </a:p>
          <a:p>
            <a:pPr>
              <a:lnSpc>
                <a:spcPct val="110000"/>
              </a:lnSpc>
              <a:spcBef>
                <a:spcPts val="200"/>
              </a:spcBef>
            </a:pPr>
            <a:r>
              <a:rPr lang="ru-RU" sz="1800" dirty="0"/>
              <a:t>80-битные регистры математического сопроцессора ST0 – ST7;</a:t>
            </a:r>
          </a:p>
          <a:p>
            <a:pPr>
              <a:lnSpc>
                <a:spcPct val="110000"/>
              </a:lnSpc>
              <a:spcBef>
                <a:spcPts val="200"/>
              </a:spcBef>
            </a:pPr>
            <a:r>
              <a:rPr lang="ru-RU" sz="1800" dirty="0"/>
              <a:t>64-битные </a:t>
            </a:r>
            <a:r>
              <a:rPr lang="en-US" sz="1800" dirty="0"/>
              <a:t>MMX-</a:t>
            </a:r>
            <a:r>
              <a:rPr lang="ru-RU" sz="1800" dirty="0"/>
              <a:t>регистры (</a:t>
            </a:r>
            <a:r>
              <a:rPr lang="en-US" sz="1800" dirty="0"/>
              <a:t>MM0 – MM7);</a:t>
            </a:r>
          </a:p>
          <a:p>
            <a:pPr>
              <a:lnSpc>
                <a:spcPct val="110000"/>
              </a:lnSpc>
              <a:spcBef>
                <a:spcPts val="200"/>
              </a:spcBef>
            </a:pPr>
            <a:r>
              <a:rPr lang="ru-RU" sz="1800" dirty="0"/>
              <a:t>128-разрядные XMM-регистры – XMM0 – XMM15 и 32-битный MXCSR;</a:t>
            </a:r>
          </a:p>
          <a:p>
            <a:pPr>
              <a:lnSpc>
                <a:spcPct val="110000"/>
              </a:lnSpc>
              <a:spcBef>
                <a:spcPts val="200"/>
              </a:spcBef>
            </a:pPr>
            <a:r>
              <a:rPr lang="ru-RU" sz="1800" dirty="0"/>
              <a:t>64-разрядные регистры управления CR0 – CR4 и CR8; регистры-указатели системных таблиц GDTR, LDTR, IDTR и регистр задачи TR;</a:t>
            </a:r>
          </a:p>
          <a:p>
            <a:pPr>
              <a:lnSpc>
                <a:spcPct val="110000"/>
              </a:lnSpc>
              <a:spcBef>
                <a:spcPts val="200"/>
              </a:spcBef>
            </a:pPr>
            <a:r>
              <a:rPr lang="ru-RU" sz="1800" dirty="0"/>
              <a:t>64-разрядные регистры отладки – DR0 – DR3, DR6, DR7;</a:t>
            </a:r>
          </a:p>
          <a:p>
            <a:pPr>
              <a:lnSpc>
                <a:spcPct val="110000"/>
              </a:lnSpc>
              <a:spcBef>
                <a:spcPts val="200"/>
              </a:spcBef>
            </a:pPr>
            <a:r>
              <a:rPr lang="en-US" sz="1800" dirty="0"/>
              <a:t>MSR-</a:t>
            </a:r>
            <a:r>
              <a:rPr lang="ru-RU" sz="1800" dirty="0"/>
              <a:t>регистры - для каждого процессора свои.</a:t>
            </a:r>
          </a:p>
        </p:txBody>
      </p:sp>
    </p:spTree>
    <p:extLst>
      <p:ext uri="{BB962C8B-B14F-4D97-AF65-F5344CB8AC3E}">
        <p14:creationId xmlns:p14="http://schemas.microsoft.com/office/powerpoint/2010/main" val="1704652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a:t>Особенности страничной организации виртуальной памяти</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407924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Страничная организация виртуальной памяти </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179512" y="980728"/>
            <a:ext cx="8711636" cy="576063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spcBef>
                <a:spcPts val="600"/>
              </a:spcBef>
            </a:pPr>
            <a:r>
              <a:rPr lang="ru-RU" sz="2400" b="1" dirty="0"/>
              <a:t>Страничная организация памяти </a:t>
            </a:r>
            <a:r>
              <a:rPr lang="ru-RU" sz="2400" dirty="0"/>
              <a:t>- способ организации виртуальной памяти, при котором единицей отображения (трансляции) виртуальных адресов на физические является регион постоянного размера (т. н. страница). </a:t>
            </a:r>
            <a:endParaRPr lang="en-US" sz="2400" dirty="0"/>
          </a:p>
          <a:p>
            <a:pPr marL="561975" lvl="1" indent="-161925">
              <a:spcBef>
                <a:spcPts val="600"/>
              </a:spcBef>
            </a:pPr>
            <a:r>
              <a:rPr lang="ru-RU" sz="2000" dirty="0"/>
              <a:t>Страничная организация включается/выключается в регистре </a:t>
            </a:r>
            <a:r>
              <a:rPr lang="en-US" sz="2000" dirty="0"/>
              <a:t>CR0.</a:t>
            </a:r>
          </a:p>
          <a:p>
            <a:pPr marL="561975" lvl="1" indent="-161925">
              <a:spcBef>
                <a:spcPts val="600"/>
              </a:spcBef>
            </a:pPr>
            <a:r>
              <a:rPr lang="ru-RU" sz="2400" b="1" dirty="0"/>
              <a:t>Защищенный</a:t>
            </a:r>
            <a:r>
              <a:rPr lang="ru-RU" sz="2400" dirty="0"/>
              <a:t> </a:t>
            </a:r>
            <a:r>
              <a:rPr lang="ru-RU" sz="2400" b="1" dirty="0"/>
              <a:t>режим</a:t>
            </a:r>
            <a:r>
              <a:rPr lang="ru-RU" sz="2400" dirty="0"/>
              <a:t> - доступ к 4 ГБ виртуальной памяти</a:t>
            </a:r>
            <a:r>
              <a:rPr lang="en-US" sz="2400" dirty="0"/>
              <a:t>.</a:t>
            </a:r>
            <a:endParaRPr lang="ru-RU" sz="2400" dirty="0"/>
          </a:p>
          <a:p>
            <a:pPr marL="561975" lvl="1" indent="-161925">
              <a:spcBef>
                <a:spcPts val="600"/>
              </a:spcBef>
            </a:pPr>
            <a:r>
              <a:rPr lang="ru-RU" sz="2400" b="1" dirty="0"/>
              <a:t>Расширенный режим  - </a:t>
            </a:r>
            <a:r>
              <a:rPr lang="ru-RU" sz="2400" dirty="0"/>
              <a:t>доступ к 64 ГБ памяти – </a:t>
            </a:r>
            <a:r>
              <a:rPr lang="en-US" sz="2400" dirty="0"/>
              <a:t>(</a:t>
            </a:r>
            <a:r>
              <a:rPr lang="en-US" sz="2400" b="1" dirty="0"/>
              <a:t>PAE</a:t>
            </a:r>
            <a:r>
              <a:rPr lang="en-US" sz="2400" dirty="0"/>
              <a:t>, </a:t>
            </a:r>
            <a:r>
              <a:rPr lang="ru-RU" sz="2400" dirty="0"/>
              <a:t>включается в </a:t>
            </a:r>
            <a:r>
              <a:rPr lang="en-US" sz="2400" dirty="0"/>
              <a:t>CR4).</a:t>
            </a:r>
            <a:endParaRPr lang="ru-RU" sz="2400" dirty="0"/>
          </a:p>
        </p:txBody>
      </p:sp>
    </p:spTree>
    <p:extLst>
      <p:ext uri="{BB962C8B-B14F-4D97-AF65-F5344CB8AC3E}">
        <p14:creationId xmlns:p14="http://schemas.microsoft.com/office/powerpoint/2010/main" val="144653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Страничная организация виртуальной памяти </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179512" y="980728"/>
            <a:ext cx="8711636" cy="576063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spcBef>
                <a:spcPts val="800"/>
              </a:spcBef>
            </a:pPr>
            <a:r>
              <a:rPr lang="ru-RU" sz="2400" dirty="0"/>
              <a:t>Типичные размеры страницы — 4 </a:t>
            </a:r>
            <a:r>
              <a:rPr lang="ru-RU" sz="2400" dirty="0" err="1"/>
              <a:t>кБ</a:t>
            </a:r>
            <a:r>
              <a:rPr lang="ru-RU" sz="2400" dirty="0"/>
              <a:t> и 4 Мб, 2 Мб (в </a:t>
            </a:r>
            <a:r>
              <a:rPr lang="en-US" sz="2400" dirty="0"/>
              <a:t>PAE)</a:t>
            </a:r>
            <a:r>
              <a:rPr lang="ru-RU" sz="2400" dirty="0"/>
              <a:t>, 1 ГБ </a:t>
            </a:r>
            <a:r>
              <a:rPr lang="en-US" sz="2400" dirty="0"/>
              <a:t>(long-mode).</a:t>
            </a:r>
            <a:endParaRPr lang="ru-RU" sz="2400" dirty="0"/>
          </a:p>
          <a:p>
            <a:pPr marL="561975" lvl="1" indent="-161925"/>
            <a:r>
              <a:rPr lang="ru-RU" sz="2400" b="1" dirty="0"/>
              <a:t>Страницы по 4 </a:t>
            </a:r>
            <a:r>
              <a:rPr lang="ru-RU" sz="2400" b="1" dirty="0" err="1"/>
              <a:t>кБ</a:t>
            </a:r>
            <a:r>
              <a:rPr lang="ru-RU" sz="2400" b="1" dirty="0"/>
              <a:t> объединены в таблицу страниц (1024 таблиц), таблицы объединены в каталог страниц(1024 таблицы). </a:t>
            </a:r>
            <a:endParaRPr lang="en-US" sz="2400" b="1" dirty="0"/>
          </a:p>
          <a:p>
            <a:pPr marL="561975" lvl="1" indent="-161925"/>
            <a:r>
              <a:rPr lang="ru-RU" sz="2400" i="1" dirty="0"/>
              <a:t>Страницы по 4 МБ таблицы объединяются в каталог страниц.</a:t>
            </a:r>
          </a:p>
          <a:p>
            <a:pPr marL="962025" lvl="2" indent="-161925"/>
            <a:r>
              <a:rPr lang="ru-RU" sz="2000" dirty="0"/>
              <a:t>Каталог страниц содержится в </a:t>
            </a:r>
            <a:r>
              <a:rPr lang="en-US" sz="2000" dirty="0"/>
              <a:t>CS3   - PDBR (Page Directory Base Register).</a:t>
            </a:r>
          </a:p>
          <a:p>
            <a:pPr marL="962025" lvl="2" indent="-161925"/>
            <a:r>
              <a:rPr lang="ru-RU" u="sng" dirty="0"/>
              <a:t>Адрес ячейки = 10(каталог)+10(таблица)+12=32 бита.</a:t>
            </a:r>
          </a:p>
          <a:p>
            <a:pPr marL="962025" lvl="2" indent="-161925"/>
            <a:r>
              <a:rPr lang="ru-RU" sz="2000" dirty="0"/>
              <a:t>Режим со страницами по 4МБ – </a:t>
            </a:r>
            <a:r>
              <a:rPr lang="en-US" sz="2000" dirty="0"/>
              <a:t>PSE, </a:t>
            </a:r>
            <a:r>
              <a:rPr lang="ru-RU" sz="2000" dirty="0"/>
              <a:t>включается отдельно в </a:t>
            </a:r>
            <a:r>
              <a:rPr lang="en-US" sz="2000" dirty="0"/>
              <a:t>CS4.</a:t>
            </a:r>
            <a:endParaRPr lang="ru-RU" sz="2000" dirty="0"/>
          </a:p>
          <a:p>
            <a:pPr marL="962025" lvl="2" indent="-161925"/>
            <a:r>
              <a:rPr lang="ru-RU" i="1" u="sng" dirty="0"/>
              <a:t>Адрес ячейки в </a:t>
            </a:r>
            <a:r>
              <a:rPr lang="en-US" i="1" u="sng" dirty="0"/>
              <a:t>PAE = </a:t>
            </a:r>
            <a:r>
              <a:rPr lang="ru-RU" i="1" u="sng" dirty="0"/>
              <a:t>8(указатель каталога)+9(каталог)+9(таблица)+12=36 бит.</a:t>
            </a:r>
            <a:endParaRPr lang="en-US" i="1" u="sng" dirty="0"/>
          </a:p>
        </p:txBody>
      </p:sp>
    </p:spTree>
    <p:extLst>
      <p:ext uri="{BB962C8B-B14F-4D97-AF65-F5344CB8AC3E}">
        <p14:creationId xmlns:p14="http://schemas.microsoft.com/office/powerpoint/2010/main" val="2131575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Страничная организация виртуальной памяти </a:t>
            </a:r>
          </a:p>
        </p:txBody>
      </p:sp>
      <p:sp>
        <p:nvSpPr>
          <p:cNvPr id="8" name="Объект 2"/>
          <p:cNvSpPr txBox="1">
            <a:spLocks/>
          </p:cNvSpPr>
          <p:nvPr/>
        </p:nvSpPr>
        <p:spPr>
          <a:xfrm>
            <a:off x="180844" y="908720"/>
            <a:ext cx="8711636" cy="5949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endParaRPr lang="ru-RU" sz="1600" dirty="0"/>
          </a:p>
        </p:txBody>
      </p:sp>
      <p:pic>
        <p:nvPicPr>
          <p:cNvPr id="6" name="Объект 3"/>
          <p:cNvPicPr>
            <a:picLocks noGrp="1" noChangeAspect="1"/>
          </p:cNvPicPr>
          <p:nvPr>
            <p:ph idx="1"/>
          </p:nvPr>
        </p:nvPicPr>
        <p:blipFill>
          <a:blip r:embed="rId2" cstate="print"/>
          <a:srcRect b="5702"/>
          <a:stretch>
            <a:fillRect/>
          </a:stretch>
        </p:blipFill>
        <p:spPr>
          <a:xfrm>
            <a:off x="4211960" y="1196752"/>
            <a:ext cx="4882202" cy="4791392"/>
          </a:xfrm>
          <a:prstGeom prst="rect">
            <a:avLst/>
          </a:prstGeom>
        </p:spPr>
      </p:pic>
      <p:sp>
        <p:nvSpPr>
          <p:cNvPr id="3" name="Прямоугольник 2"/>
          <p:cNvSpPr/>
          <p:nvPr/>
        </p:nvSpPr>
        <p:spPr>
          <a:xfrm>
            <a:off x="298578" y="1166842"/>
            <a:ext cx="3985390" cy="3154710"/>
          </a:xfrm>
          <a:prstGeom prst="rect">
            <a:avLst/>
          </a:prstGeom>
        </p:spPr>
        <p:txBody>
          <a:bodyPr wrap="square">
            <a:spAutoFit/>
          </a:bodyPr>
          <a:lstStyle/>
          <a:p>
            <a:pPr marL="161925" indent="-161925"/>
            <a:r>
              <a:rPr lang="ru-RU" sz="2000" b="1" u="sng" dirty="0"/>
              <a:t>Виртуальный адрес страницы и физический могут не совпадать. </a:t>
            </a:r>
          </a:p>
          <a:p>
            <a:pPr marL="273050" lvl="1" indent="-182563">
              <a:buFont typeface="Arial" panose="020B0604020202020204" pitchFamily="34" charset="0"/>
              <a:buChar char="•"/>
            </a:pPr>
            <a:r>
              <a:rPr lang="ru-RU" i="1" dirty="0"/>
              <a:t>у одной страницы могут быть разные виртуальные адреса и один физический.</a:t>
            </a:r>
          </a:p>
          <a:p>
            <a:pPr marL="273050" lvl="1" indent="-182563">
              <a:spcBef>
                <a:spcPts val="600"/>
              </a:spcBef>
              <a:buFont typeface="Arial" panose="020B0604020202020204" pitchFamily="34" charset="0"/>
              <a:buChar char="•"/>
            </a:pPr>
            <a:r>
              <a:rPr lang="ru-RU" sz="2000" dirty="0"/>
              <a:t>При отсутствии ресурсов в ОЗУ часть страниц могу быть сброшены на жесткий диск пока память в ОЗУ не будет освобождена  (файл подкачки). </a:t>
            </a:r>
            <a:endParaRPr lang="en-US" sz="2000" dirty="0"/>
          </a:p>
        </p:txBody>
      </p:sp>
      <p:sp>
        <p:nvSpPr>
          <p:cNvPr id="4" name="Прямоугольник 3"/>
          <p:cNvSpPr/>
          <p:nvPr/>
        </p:nvSpPr>
        <p:spPr>
          <a:xfrm>
            <a:off x="281133" y="4321552"/>
            <a:ext cx="4572000" cy="1785104"/>
          </a:xfrm>
          <a:prstGeom prst="rect">
            <a:avLst/>
          </a:prstGeom>
        </p:spPr>
        <p:txBody>
          <a:bodyPr>
            <a:spAutoFit/>
          </a:bodyPr>
          <a:lstStyle/>
          <a:p>
            <a:pPr marL="273050" lvl="2" indent="-182563">
              <a:spcBef>
                <a:spcPts val="600"/>
              </a:spcBef>
              <a:buFont typeface="Arial" panose="020B0604020202020204" pitchFamily="34" charset="0"/>
              <a:buChar char="•"/>
            </a:pPr>
            <a:r>
              <a:rPr lang="ru-RU" i="1" dirty="0"/>
              <a:t>Страницы в файле подкачки будут отмечены как отсутствующие, обращение к ним выдаст исключение </a:t>
            </a:r>
            <a:r>
              <a:rPr lang="en-US" i="1" dirty="0"/>
              <a:t>#PE</a:t>
            </a:r>
            <a:r>
              <a:rPr lang="ru-RU" i="1" dirty="0"/>
              <a:t>, в котором ОС должна вернуть страницы в ОЗУ и перегрузить инструкцию обращения</a:t>
            </a:r>
            <a:r>
              <a:rPr lang="ru-RU" sz="2000" dirty="0"/>
              <a:t>.</a:t>
            </a:r>
          </a:p>
        </p:txBody>
      </p:sp>
    </p:spTree>
    <p:extLst>
      <p:ext uri="{BB962C8B-B14F-4D97-AF65-F5344CB8AC3E}">
        <p14:creationId xmlns:p14="http://schemas.microsoft.com/office/powerpoint/2010/main" val="3692993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Виртуальная память</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180844" y="908720"/>
            <a:ext cx="8711636" cy="5949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endParaRPr lang="ru-RU" sz="1600" dirty="0"/>
          </a:p>
        </p:txBody>
      </p:sp>
      <p:sp>
        <p:nvSpPr>
          <p:cNvPr id="3" name="Прямоугольник 2"/>
          <p:cNvSpPr/>
          <p:nvPr/>
        </p:nvSpPr>
        <p:spPr>
          <a:xfrm>
            <a:off x="50340" y="980729"/>
            <a:ext cx="5673788" cy="2903359"/>
          </a:xfrm>
          <a:prstGeom prst="rect">
            <a:avLst/>
          </a:prstGeom>
        </p:spPr>
        <p:txBody>
          <a:bodyPr wrap="square">
            <a:spAutoFit/>
          </a:bodyPr>
          <a:lstStyle/>
          <a:p>
            <a:pPr indent="15875"/>
            <a:r>
              <a:rPr lang="ru-RU" sz="2000" b="1" dirty="0"/>
              <a:t>Устройство управления памятью –MMU </a:t>
            </a:r>
            <a:r>
              <a:rPr lang="ru-RU" sz="2000" dirty="0"/>
              <a:t>– транслирует виртуальные адреса в физические. </a:t>
            </a:r>
          </a:p>
          <a:p>
            <a:pPr marL="342900" indent="-342900">
              <a:spcBef>
                <a:spcPts val="200"/>
              </a:spcBef>
              <a:buFont typeface="Arial" panose="020B0604020202020204" pitchFamily="34" charset="0"/>
              <a:buChar char="•"/>
            </a:pPr>
            <a:r>
              <a:rPr lang="ru-RU" sz="2000" dirty="0"/>
              <a:t>Трансляция полностью аппаратная. </a:t>
            </a:r>
          </a:p>
          <a:p>
            <a:pPr marL="342900" indent="-342900">
              <a:spcBef>
                <a:spcPts val="200"/>
              </a:spcBef>
              <a:buFont typeface="Arial" panose="020B0604020202020204" pitchFamily="34" charset="0"/>
              <a:buChar char="•"/>
            </a:pPr>
            <a:r>
              <a:rPr lang="ru-RU" sz="2000" u="sng" dirty="0"/>
              <a:t>Виртуальная память как правило страничная</a:t>
            </a:r>
            <a:r>
              <a:rPr lang="ru-RU" sz="2000" dirty="0"/>
              <a:t>. </a:t>
            </a:r>
          </a:p>
          <a:p>
            <a:pPr marL="342900" indent="-342900">
              <a:spcBef>
                <a:spcPts val="200"/>
              </a:spcBef>
              <a:buFont typeface="Arial" panose="020B0604020202020204" pitchFamily="34" charset="0"/>
              <a:buChar char="•"/>
            </a:pPr>
            <a:r>
              <a:rPr lang="ru-RU" sz="2000" i="1" dirty="0"/>
              <a:t>Трансляция адресов осуществляется через специальную кэш память </a:t>
            </a:r>
            <a:r>
              <a:rPr lang="en-US" sz="2000" i="1" dirty="0"/>
              <a:t>TLB. </a:t>
            </a:r>
            <a:endParaRPr lang="ru-RU" sz="2000" i="1" dirty="0"/>
          </a:p>
          <a:p>
            <a:pPr marL="800100" lvl="1" indent="-342900">
              <a:spcBef>
                <a:spcPts val="200"/>
              </a:spcBef>
              <a:buFont typeface="Arial" panose="020B0604020202020204" pitchFamily="34" charset="0"/>
              <a:buChar char="•"/>
            </a:pPr>
            <a:r>
              <a:rPr lang="ru-RU" dirty="0"/>
              <a:t>Данная память хранит адреса часто обращаемых виртуальных страниц.</a:t>
            </a:r>
          </a:p>
          <a:p>
            <a:pPr indent="15875"/>
            <a:endParaRPr lang="ru-RU" sz="1600" dirty="0"/>
          </a:p>
        </p:txBody>
      </p:sp>
      <p:pic>
        <p:nvPicPr>
          <p:cNvPr id="1026" name="Picture 2" descr="https://habrastorage.org/getpro/habr/post_images/9db/086/8ef/9db0868ef65b93f1d900b0e340d9cd6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896" y="3657985"/>
            <a:ext cx="2774956" cy="23408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habrastorage.org/getpro/habr/post_images/ba3/2d2/833/ba32d2833c8fe1ad5ccf5e848da2f7d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3605872"/>
            <a:ext cx="2722792" cy="26296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habrastorage.org/getpro/habr/post_images/14d/6fb/55f/14d6fb55f5f766d013397d7bd320a4d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5278" y="1021038"/>
            <a:ext cx="3161522" cy="2479970"/>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73261" y="3587904"/>
            <a:ext cx="3729572" cy="2410916"/>
          </a:xfrm>
          <a:prstGeom prst="rect">
            <a:avLst/>
          </a:prstGeom>
        </p:spPr>
        <p:txBody>
          <a:bodyPr wrap="square">
            <a:spAutoFit/>
          </a:bodyPr>
          <a:lstStyle/>
          <a:p>
            <a:pPr>
              <a:spcBef>
                <a:spcPts val="300"/>
              </a:spcBef>
            </a:pPr>
            <a:r>
              <a:rPr lang="ru-RU" u="sng" dirty="0">
                <a:solidFill>
                  <a:srgbClr val="222222"/>
                </a:solidFill>
                <a:latin typeface="-apple-system"/>
              </a:rPr>
              <a:t>Если адреса нет в TLB, то модуль MMU ищет адрес по всем таблицам страниц каждого процессора.</a:t>
            </a:r>
          </a:p>
          <a:p>
            <a:pPr>
              <a:spcBef>
                <a:spcPts val="800"/>
              </a:spcBef>
            </a:pPr>
            <a:r>
              <a:rPr lang="ru-RU" i="1" dirty="0">
                <a:solidFill>
                  <a:srgbClr val="222222"/>
                </a:solidFill>
                <a:latin typeface="-apple-system"/>
              </a:rPr>
              <a:t>Для улучшения производительности MMU таблицы страниц  могут кэшироваться</a:t>
            </a:r>
            <a:endParaRPr lang="ru-RU" i="1" dirty="0"/>
          </a:p>
        </p:txBody>
      </p:sp>
    </p:spTree>
    <p:extLst>
      <p:ext uri="{BB962C8B-B14F-4D97-AF65-F5344CB8AC3E}">
        <p14:creationId xmlns:p14="http://schemas.microsoft.com/office/powerpoint/2010/main" val="1194350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Страничная организация виртуальной памяти </a:t>
            </a:r>
          </a:p>
        </p:txBody>
      </p:sp>
      <p:sp>
        <p:nvSpPr>
          <p:cNvPr id="8" name="Объект 2"/>
          <p:cNvSpPr txBox="1">
            <a:spLocks/>
          </p:cNvSpPr>
          <p:nvPr/>
        </p:nvSpPr>
        <p:spPr>
          <a:xfrm>
            <a:off x="180844" y="908720"/>
            <a:ext cx="8711636" cy="5949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endParaRPr lang="ru-RU" sz="1600" dirty="0"/>
          </a:p>
        </p:txBody>
      </p:sp>
      <p:pic>
        <p:nvPicPr>
          <p:cNvPr id="9" name="Объект 8"/>
          <p:cNvPicPr>
            <a:picLocks noGrp="1" noChangeAspect="1"/>
          </p:cNvPicPr>
          <p:nvPr>
            <p:ph idx="1"/>
          </p:nvPr>
        </p:nvPicPr>
        <p:blipFill>
          <a:blip r:embed="rId2" cstate="print"/>
          <a:srcRect b="5279"/>
          <a:stretch>
            <a:fillRect/>
          </a:stretch>
        </p:blipFill>
        <p:spPr>
          <a:xfrm>
            <a:off x="4143739" y="1337502"/>
            <a:ext cx="4976529" cy="5115834"/>
          </a:xfrm>
          <a:prstGeom prst="rect">
            <a:avLst/>
          </a:prstGeom>
        </p:spPr>
      </p:pic>
      <p:sp>
        <p:nvSpPr>
          <p:cNvPr id="11" name="Прямоугольник 10"/>
          <p:cNvSpPr/>
          <p:nvPr/>
        </p:nvSpPr>
        <p:spPr>
          <a:xfrm>
            <a:off x="145549" y="2996952"/>
            <a:ext cx="4535172" cy="1938992"/>
          </a:xfrm>
          <a:prstGeom prst="rect">
            <a:avLst/>
          </a:prstGeom>
        </p:spPr>
        <p:txBody>
          <a:bodyPr wrap="square">
            <a:spAutoFit/>
          </a:bodyPr>
          <a:lstStyle/>
          <a:p>
            <a:pPr marL="285750" indent="-285750">
              <a:buFont typeface="Arial" panose="020B0604020202020204" pitchFamily="34" charset="0"/>
              <a:buChar char="•"/>
            </a:pPr>
            <a:r>
              <a:rPr lang="ru-RU" sz="2000" i="1" dirty="0"/>
              <a:t>TLB вектор содержит сопоставления физических и виртуальных адресов для недавно использовавшихся страниц и атрибуты защиты каждой страницы</a:t>
            </a:r>
          </a:p>
        </p:txBody>
      </p:sp>
      <p:sp>
        <p:nvSpPr>
          <p:cNvPr id="3" name="Прямоугольник 2"/>
          <p:cNvSpPr/>
          <p:nvPr/>
        </p:nvSpPr>
        <p:spPr>
          <a:xfrm>
            <a:off x="167861" y="980728"/>
            <a:ext cx="5894806" cy="1631216"/>
          </a:xfrm>
          <a:prstGeom prst="rect">
            <a:avLst/>
          </a:prstGeom>
        </p:spPr>
        <p:txBody>
          <a:bodyPr wrap="square">
            <a:spAutoFit/>
          </a:bodyPr>
          <a:lstStyle/>
          <a:p>
            <a:pPr>
              <a:spcBef>
                <a:spcPts val="600"/>
              </a:spcBef>
            </a:pPr>
            <a:r>
              <a:rPr lang="ru-RU" sz="2000" b="1" u="sng" dirty="0">
                <a:solidFill>
                  <a:srgbClr val="222222"/>
                </a:solidFill>
              </a:rPr>
              <a:t>Буфер ассоциативной трансляции</a:t>
            </a:r>
            <a:r>
              <a:rPr lang="ru-RU" sz="2000" u="sng" dirty="0">
                <a:solidFill>
                  <a:srgbClr val="222222"/>
                </a:solidFill>
              </a:rPr>
              <a:t> </a:t>
            </a:r>
            <a:r>
              <a:rPr lang="en-US" sz="2000" u="sng" dirty="0">
                <a:solidFill>
                  <a:srgbClr val="222222"/>
                </a:solidFill>
              </a:rPr>
              <a:t/>
            </a:r>
            <a:br>
              <a:rPr lang="en-US" sz="2000" u="sng" dirty="0">
                <a:solidFill>
                  <a:srgbClr val="222222"/>
                </a:solidFill>
              </a:rPr>
            </a:br>
            <a:r>
              <a:rPr lang="ru-RU" sz="2000" u="sng" dirty="0"/>
              <a:t>(англ. </a:t>
            </a:r>
            <a:r>
              <a:rPr lang="ru-RU" sz="2000" i="1" u="sng" dirty="0" err="1"/>
              <a:t>Translation</a:t>
            </a:r>
            <a:r>
              <a:rPr lang="ru-RU" sz="2000" i="1" u="sng" dirty="0"/>
              <a:t> </a:t>
            </a:r>
            <a:r>
              <a:rPr lang="ru-RU" sz="2000" i="1" u="sng" dirty="0" err="1"/>
              <a:t>lookaside</a:t>
            </a:r>
            <a:r>
              <a:rPr lang="ru-RU" sz="2000" i="1" u="sng" dirty="0"/>
              <a:t> </a:t>
            </a:r>
            <a:r>
              <a:rPr lang="ru-RU" sz="2000" i="1" u="sng" dirty="0" err="1"/>
              <a:t>buffer</a:t>
            </a:r>
            <a:r>
              <a:rPr lang="ru-RU" sz="2000" i="1" u="sng" dirty="0"/>
              <a:t>, TL</a:t>
            </a:r>
            <a:r>
              <a:rPr lang="en-US" sz="2000" i="1" u="sng" dirty="0"/>
              <a:t>B)</a:t>
            </a:r>
            <a:r>
              <a:rPr lang="ru-RU" sz="2000" i="1" u="sng" dirty="0"/>
              <a:t> сп</a:t>
            </a:r>
            <a:r>
              <a:rPr lang="ru-RU" sz="2000" u="sng" dirty="0"/>
              <a:t>ец. кэш центрального</a:t>
            </a:r>
            <a:r>
              <a:rPr lang="en-US" sz="2000" u="sng" dirty="0"/>
              <a:t> </a:t>
            </a:r>
            <a:r>
              <a:rPr lang="ru-RU" sz="2000" u="sng" dirty="0"/>
              <a:t>процессора, используемый для ускорения трансляции адреса виртуальной памяти в адрес физической памяти.</a:t>
            </a:r>
          </a:p>
        </p:txBody>
      </p:sp>
    </p:spTree>
    <p:extLst>
      <p:ext uri="{BB962C8B-B14F-4D97-AF65-F5344CB8AC3E}">
        <p14:creationId xmlns:p14="http://schemas.microsoft.com/office/powerpoint/2010/main" val="4056224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8459" y="132813"/>
            <a:ext cx="8229600" cy="559882"/>
          </a:xfrm>
        </p:spPr>
        <p:txBody>
          <a:bodyPr>
            <a:noAutofit/>
          </a:bodyPr>
          <a:lstStyle/>
          <a:p>
            <a:r>
              <a:rPr lang="ru-RU" sz="2800" b="1" dirty="0"/>
              <a:t>Модель памяти процессора</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58763" y="620689"/>
            <a:ext cx="8928992" cy="62373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80975" lvl="1" indent="-180975">
              <a:lnSpc>
                <a:spcPct val="110000"/>
              </a:lnSpc>
              <a:spcBef>
                <a:spcPts val="1200"/>
              </a:spcBef>
              <a:buFont typeface="Arial" panose="020B0604020202020204" pitchFamily="34" charset="0"/>
              <a:buChar char="•"/>
            </a:pPr>
            <a:r>
              <a:rPr lang="ru-RU" sz="2000" b="1" dirty="0"/>
              <a:t> Сегментная модель памяти (модель адресации памяти) – </a:t>
            </a:r>
            <a:r>
              <a:rPr lang="ru-RU" sz="2000" dirty="0"/>
              <a:t>модель в которой память разбита на сегменты, каждый из которых характеризуется своим функционалом</a:t>
            </a:r>
          </a:p>
          <a:p>
            <a:pPr marL="180975" lvl="1" indent="-180975">
              <a:lnSpc>
                <a:spcPct val="110000"/>
              </a:lnSpc>
              <a:spcBef>
                <a:spcPts val="1200"/>
              </a:spcBef>
              <a:buFont typeface="Arial" panose="020B0604020202020204" pitchFamily="34" charset="0"/>
              <a:buChar char="•"/>
            </a:pPr>
            <a:r>
              <a:rPr lang="ru-RU" sz="2000" dirty="0"/>
              <a:t>В общем случае каждый сегмент имеет свою цель: стек, данные, программы.</a:t>
            </a:r>
          </a:p>
          <a:p>
            <a:pPr marL="180975" lvl="1" indent="-180975">
              <a:lnSpc>
                <a:spcPct val="110000"/>
              </a:lnSpc>
              <a:spcBef>
                <a:spcPts val="1200"/>
              </a:spcBef>
              <a:buFont typeface="Arial" panose="020B0604020202020204" pitchFamily="34" charset="0"/>
              <a:buChar char="•"/>
            </a:pPr>
            <a:r>
              <a:rPr lang="ru-RU" sz="2000" dirty="0"/>
              <a:t>Также память может быть разбита на сегменты по уровню доступа (ОС, приложения, драйвера и </a:t>
            </a:r>
            <a:r>
              <a:rPr lang="ru-RU" sz="2000" dirty="0" err="1"/>
              <a:t>тп</a:t>
            </a:r>
            <a:r>
              <a:rPr lang="ru-RU" sz="2000" dirty="0"/>
              <a:t>)</a:t>
            </a:r>
          </a:p>
          <a:p>
            <a:pPr marL="180975" lvl="1" indent="-180975">
              <a:lnSpc>
                <a:spcPct val="110000"/>
              </a:lnSpc>
              <a:spcBef>
                <a:spcPts val="1200"/>
              </a:spcBef>
              <a:buFont typeface="Arial" panose="020B0604020202020204" pitchFamily="34" charset="0"/>
              <a:buChar char="•"/>
            </a:pPr>
            <a:r>
              <a:rPr lang="ru-RU" sz="2000" dirty="0"/>
              <a:t>Каждый такой сегмент имеет свои настройки и права доступа</a:t>
            </a:r>
          </a:p>
        </p:txBody>
      </p:sp>
      <p:pic>
        <p:nvPicPr>
          <p:cNvPr id="1026" name="Picture 2" descr="Image result for ÑÐµÐ³Ð¼ÐµÐ½ÑÐ½Ð°Ñ Ð¼Ð¾Ð´ÐµÐ»Ñ Ð¿Ð°Ð¼ÑÑ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0113" y="2851317"/>
            <a:ext cx="1890361" cy="3780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6100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Страничная организация виртуальной памяти </a:t>
            </a:r>
          </a:p>
        </p:txBody>
      </p:sp>
      <p:sp>
        <p:nvSpPr>
          <p:cNvPr id="8" name="Объект 2"/>
          <p:cNvSpPr txBox="1">
            <a:spLocks/>
          </p:cNvSpPr>
          <p:nvPr/>
        </p:nvSpPr>
        <p:spPr>
          <a:xfrm>
            <a:off x="180844" y="908720"/>
            <a:ext cx="8711636" cy="5949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endParaRPr lang="ru-RU" sz="1600" dirty="0"/>
          </a:p>
        </p:txBody>
      </p:sp>
      <p:pic>
        <p:nvPicPr>
          <p:cNvPr id="9" name="Объект 8"/>
          <p:cNvPicPr>
            <a:picLocks noGrp="1" noChangeAspect="1"/>
          </p:cNvPicPr>
          <p:nvPr>
            <p:ph idx="1"/>
          </p:nvPr>
        </p:nvPicPr>
        <p:blipFill>
          <a:blip r:embed="rId2" cstate="print"/>
          <a:srcRect b="5279"/>
          <a:stretch>
            <a:fillRect/>
          </a:stretch>
        </p:blipFill>
        <p:spPr>
          <a:xfrm>
            <a:off x="4540721" y="1084094"/>
            <a:ext cx="4522565" cy="4649162"/>
          </a:xfrm>
          <a:prstGeom prst="rect">
            <a:avLst/>
          </a:prstGeom>
        </p:spPr>
      </p:pic>
      <p:sp>
        <p:nvSpPr>
          <p:cNvPr id="10" name="Прямоугольник 9"/>
          <p:cNvSpPr/>
          <p:nvPr/>
        </p:nvSpPr>
        <p:spPr>
          <a:xfrm>
            <a:off x="350460" y="1124744"/>
            <a:ext cx="4386651" cy="4431983"/>
          </a:xfrm>
          <a:prstGeom prst="rect">
            <a:avLst/>
          </a:prstGeom>
        </p:spPr>
        <p:txBody>
          <a:bodyPr wrap="square">
            <a:spAutoFit/>
          </a:bodyPr>
          <a:lstStyle/>
          <a:p>
            <a:pPr fontAlgn="t">
              <a:spcBef>
                <a:spcPts val="600"/>
              </a:spcBef>
              <a:spcAft>
                <a:spcPts val="600"/>
              </a:spcAft>
            </a:pPr>
            <a:r>
              <a:rPr lang="ru-RU" sz="2000" i="1" dirty="0"/>
              <a:t>В результате кеширования исключается повторная трансляция страниц при обращении к одинаковым адресам </a:t>
            </a:r>
            <a:r>
              <a:rPr lang="ru-RU" sz="2400" i="1" dirty="0"/>
              <a:t>. </a:t>
            </a:r>
          </a:p>
          <a:p>
            <a:pPr marL="285750" indent="-285750">
              <a:spcBef>
                <a:spcPts val="200"/>
              </a:spcBef>
              <a:buFont typeface="Arial" panose="020B0604020202020204" pitchFamily="34" charset="0"/>
              <a:buChar char="•"/>
            </a:pPr>
            <a:r>
              <a:rPr lang="ru-RU" sz="2000" i="1" dirty="0"/>
              <a:t>Виртуального адреса в TLB нет - для его поиска понадобится несколько обращений к памяти,</a:t>
            </a:r>
            <a:endParaRPr lang="en-US" sz="2000" i="1" dirty="0"/>
          </a:p>
          <a:p>
            <a:pPr marL="285750" indent="-285750">
              <a:spcBef>
                <a:spcPts val="600"/>
              </a:spcBef>
              <a:buFont typeface="Arial" panose="020B0604020202020204" pitchFamily="34" charset="0"/>
              <a:buChar char="•"/>
            </a:pPr>
            <a:r>
              <a:rPr lang="ru-RU" sz="2000" i="1" dirty="0"/>
              <a:t>Вирт. Адрес есть - обращение будет сразу.</a:t>
            </a:r>
          </a:p>
          <a:p>
            <a:pPr marL="285750" indent="-285750">
              <a:spcBef>
                <a:spcPts val="200"/>
              </a:spcBef>
              <a:buFont typeface="Arial" panose="020B0604020202020204" pitchFamily="34" charset="0"/>
              <a:buChar char="•"/>
            </a:pPr>
            <a:r>
              <a:rPr lang="en-US" sz="2000" i="1" dirty="0"/>
              <a:t>TLB </a:t>
            </a:r>
            <a:r>
              <a:rPr lang="ru-RU" sz="2000" i="1" dirty="0"/>
              <a:t>может быть многоуровневый</a:t>
            </a:r>
          </a:p>
          <a:p>
            <a:pPr marL="285750" indent="-285750">
              <a:spcBef>
                <a:spcPts val="200"/>
              </a:spcBef>
              <a:buFont typeface="Arial" panose="020B0604020202020204" pitchFamily="34" charset="0"/>
              <a:buChar char="•"/>
            </a:pPr>
            <a:r>
              <a:rPr lang="ru-RU" sz="2000" i="1" dirty="0"/>
              <a:t>А также разный для разного размера страниц</a:t>
            </a:r>
            <a:r>
              <a:rPr lang="en-US" sz="2000" i="1" dirty="0"/>
              <a:t>.</a:t>
            </a:r>
            <a:endParaRPr lang="ru-RU" sz="2000" i="1" dirty="0"/>
          </a:p>
          <a:p>
            <a:pPr marL="285750" indent="-285750">
              <a:spcBef>
                <a:spcPts val="600"/>
              </a:spcBef>
              <a:buFont typeface="Arial" panose="020B0604020202020204" pitchFamily="34" charset="0"/>
              <a:buChar char="•"/>
            </a:pPr>
            <a:endParaRPr lang="ru-RU" dirty="0"/>
          </a:p>
        </p:txBody>
      </p:sp>
    </p:spTree>
    <p:extLst>
      <p:ext uri="{BB962C8B-B14F-4D97-AF65-F5344CB8AC3E}">
        <p14:creationId xmlns:p14="http://schemas.microsoft.com/office/powerpoint/2010/main" val="1892707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Виртуальная память</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180844" y="908720"/>
            <a:ext cx="8711636" cy="5949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endParaRPr lang="ru-RU" sz="1600" dirty="0"/>
          </a:p>
        </p:txBody>
      </p:sp>
      <p:pic>
        <p:nvPicPr>
          <p:cNvPr id="2050" name="Picture 2" descr="Computer Systems: A Programmer's Perspective, 2/E (CS:APP2e)Randal E. Bryant and David R. O'Hallaron, Carnegie Mellon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001" y="1100037"/>
            <a:ext cx="6716857" cy="51125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31640" y="5877272"/>
            <a:ext cx="1008112" cy="369332"/>
          </a:xfrm>
          <a:prstGeom prst="rect">
            <a:avLst/>
          </a:prstGeom>
          <a:solidFill>
            <a:schemeClr val="bg1"/>
          </a:solidFill>
        </p:spPr>
        <p:txBody>
          <a:bodyPr wrap="square" rtlCol="0">
            <a:spAutoFit/>
          </a:bodyPr>
          <a:lstStyle/>
          <a:p>
            <a:endParaRPr lang="ru-RU" dirty="0"/>
          </a:p>
        </p:txBody>
      </p:sp>
      <p:sp>
        <p:nvSpPr>
          <p:cNvPr id="3" name="TextBox 2"/>
          <p:cNvSpPr txBox="1"/>
          <p:nvPr/>
        </p:nvSpPr>
        <p:spPr>
          <a:xfrm>
            <a:off x="323529" y="1196752"/>
            <a:ext cx="2448272" cy="2246769"/>
          </a:xfrm>
          <a:prstGeom prst="rect">
            <a:avLst/>
          </a:prstGeom>
          <a:noFill/>
        </p:spPr>
        <p:txBody>
          <a:bodyPr wrap="square" rtlCol="0">
            <a:spAutoFit/>
          </a:bodyPr>
          <a:lstStyle/>
          <a:p>
            <a:r>
              <a:rPr lang="ru-RU" sz="2000" dirty="0"/>
              <a:t>В случае нескольких ядер каждое ядро имеет свой </a:t>
            </a:r>
            <a:r>
              <a:rPr lang="en-US" sz="2000" dirty="0"/>
              <a:t>TLB</a:t>
            </a:r>
          </a:p>
          <a:p>
            <a:endParaRPr lang="en-US" sz="2000" dirty="0"/>
          </a:p>
          <a:p>
            <a:r>
              <a:rPr lang="ru-RU" sz="2000" dirty="0"/>
              <a:t>Также возможны отдельные </a:t>
            </a:r>
            <a:r>
              <a:rPr lang="en-US" sz="2000" dirty="0"/>
              <a:t>TLB</a:t>
            </a:r>
            <a:r>
              <a:rPr lang="ru-RU" sz="2000" dirty="0"/>
              <a:t> для данных и команд.</a:t>
            </a:r>
          </a:p>
        </p:txBody>
      </p:sp>
    </p:spTree>
    <p:extLst>
      <p:ext uri="{BB962C8B-B14F-4D97-AF65-F5344CB8AC3E}">
        <p14:creationId xmlns:p14="http://schemas.microsoft.com/office/powerpoint/2010/main" val="484419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a:t>Особенности организации прерываний</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3464181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Прерывания</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431540" y="836712"/>
            <a:ext cx="8445624" cy="1841273"/>
          </a:xfrm>
          <a:prstGeom prst="rect">
            <a:avLst/>
          </a:prstGeom>
        </p:spPr>
        <p:txBody>
          <a:bodyPr wrap="square">
            <a:spAutoFit/>
          </a:bodyPr>
          <a:lstStyle/>
          <a:p>
            <a:pPr indent="449580">
              <a:lnSpc>
                <a:spcPct val="115000"/>
              </a:lnSpc>
            </a:pPr>
            <a:r>
              <a:rPr lang="ru-RU" sz="2000" b="1" dirty="0">
                <a:latin typeface="Calibri" panose="020F0502020204030204" pitchFamily="34" charset="0"/>
                <a:ea typeface="Times New Roman" panose="02020603050405020304" pitchFamily="18" charset="0"/>
                <a:cs typeface="Times New Roman" panose="02020603050405020304" pitchFamily="18" charset="0"/>
              </a:rPr>
              <a:t>Прерывание</a:t>
            </a:r>
            <a:r>
              <a:rPr lang="ru-RU" sz="2000" dirty="0">
                <a:latin typeface="Calibri" panose="020F0502020204030204" pitchFamily="34" charset="0"/>
                <a:ea typeface="Times New Roman" panose="02020603050405020304" pitchFamily="18" charset="0"/>
                <a:cs typeface="Times New Roman" panose="02020603050405020304" pitchFamily="18" charset="0"/>
              </a:rPr>
              <a:t> (от англ. </a:t>
            </a:r>
            <a:r>
              <a:rPr lang="ru-RU" sz="2000" dirty="0" err="1">
                <a:latin typeface="Calibri" panose="020F0502020204030204" pitchFamily="34" charset="0"/>
                <a:ea typeface="Times New Roman" panose="02020603050405020304" pitchFamily="18" charset="0"/>
                <a:cs typeface="Times New Roman" panose="02020603050405020304" pitchFamily="18" charset="0"/>
              </a:rPr>
              <a:t>interrupt</a:t>
            </a:r>
            <a:r>
              <a:rPr lang="ru-RU" sz="2000" dirty="0">
                <a:latin typeface="Calibri" panose="020F0502020204030204" pitchFamily="34" charset="0"/>
                <a:ea typeface="Times New Roman" panose="02020603050405020304" pitchFamily="18" charset="0"/>
                <a:cs typeface="Times New Roman" panose="02020603050405020304" pitchFamily="18" charset="0"/>
              </a:rPr>
              <a:t>) - это </a:t>
            </a:r>
            <a:r>
              <a:rPr lang="ru-RU" sz="2000" i="1" dirty="0">
                <a:latin typeface="Calibri" panose="020F0502020204030204" pitchFamily="34" charset="0"/>
                <a:ea typeface="Times New Roman" panose="02020603050405020304" pitchFamily="18" charset="0"/>
                <a:cs typeface="Times New Roman" panose="02020603050405020304" pitchFamily="18" charset="0"/>
              </a:rPr>
              <a:t>прекращение выполнения текущей команды или текущей последовательности команд для обработки некоторого события специальной программой – обработчиком прерывания, с последующим возвратом к выполнению прерванной программы. </a:t>
            </a:r>
          </a:p>
        </p:txBody>
      </p:sp>
      <p:pic>
        <p:nvPicPr>
          <p:cNvPr id="8" name="Рисунок 7" descr="Без имени-1.png"/>
          <p:cNvPicPr/>
          <p:nvPr/>
        </p:nvPicPr>
        <p:blipFill>
          <a:blip r:embed="rId2" cstate="print"/>
          <a:stretch>
            <a:fillRect/>
          </a:stretch>
        </p:blipFill>
        <p:spPr>
          <a:xfrm>
            <a:off x="215516" y="3216257"/>
            <a:ext cx="5112568" cy="2016224"/>
          </a:xfrm>
          <a:prstGeom prst="rect">
            <a:avLst/>
          </a:prstGeom>
        </p:spPr>
      </p:pic>
      <p:pic>
        <p:nvPicPr>
          <p:cNvPr id="21506" name="Picture 2" descr="Ð°ÑÑÐ¸ÑÐµÐºÑÑÑÐ°-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584" y="3029903"/>
            <a:ext cx="3603309" cy="2923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843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Прерывания</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539552" y="1560104"/>
            <a:ext cx="8445624" cy="1766317"/>
          </a:xfrm>
          <a:prstGeom prst="rect">
            <a:avLst/>
          </a:prstGeom>
        </p:spPr>
        <p:txBody>
          <a:bodyPr wrap="square">
            <a:spAutoFit/>
          </a:bodyPr>
          <a:lstStyle/>
          <a:p>
            <a:pPr indent="449580">
              <a:lnSpc>
                <a:spcPct val="115000"/>
              </a:lnSpc>
            </a:pPr>
            <a:r>
              <a:rPr lang="ru-RU" sz="2400" b="1" dirty="0">
                <a:latin typeface="Calibri" panose="020F0502020204030204" pitchFamily="34" charset="0"/>
                <a:ea typeface="Times New Roman" panose="02020603050405020304" pitchFamily="18" charset="0"/>
                <a:cs typeface="Times New Roman" panose="02020603050405020304" pitchFamily="18" charset="0"/>
              </a:rPr>
              <a:t>Прерывание используется для быстрой реакции процессора на особые ситуации, возникающие при выполнении программы и взаимодействии с внешними устройствами.</a:t>
            </a:r>
          </a:p>
        </p:txBody>
      </p:sp>
      <p:pic>
        <p:nvPicPr>
          <p:cNvPr id="8" name="Рисунок 7" descr="Без имени-1.png"/>
          <p:cNvPicPr/>
          <p:nvPr/>
        </p:nvPicPr>
        <p:blipFill>
          <a:blip r:embed="rId2" cstate="print"/>
          <a:stretch>
            <a:fillRect/>
          </a:stretch>
        </p:blipFill>
        <p:spPr>
          <a:xfrm>
            <a:off x="180760" y="4077072"/>
            <a:ext cx="5112568" cy="2016224"/>
          </a:xfrm>
          <a:prstGeom prst="rect">
            <a:avLst/>
          </a:prstGeom>
        </p:spPr>
      </p:pic>
      <p:pic>
        <p:nvPicPr>
          <p:cNvPr id="21506" name="Picture 2" descr="Ð°ÑÑÐ¸ÑÐµÐºÑÑÑÐ°-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681030"/>
            <a:ext cx="3603309" cy="2923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1048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Исключения.</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323528" y="1052736"/>
            <a:ext cx="8445624" cy="5016758"/>
          </a:xfrm>
          <a:prstGeom prst="rect">
            <a:avLst/>
          </a:prstGeom>
        </p:spPr>
        <p:txBody>
          <a:bodyPr wrap="square">
            <a:spAutoFit/>
          </a:bodyPr>
          <a:lstStyle/>
          <a:p>
            <a:pPr>
              <a:spcBef>
                <a:spcPts val="600"/>
              </a:spcBef>
            </a:pPr>
            <a:r>
              <a:rPr lang="ru-RU" sz="2000" b="1" dirty="0"/>
              <a:t>Исключения </a:t>
            </a:r>
            <a:r>
              <a:rPr lang="ru-RU" sz="2000" dirty="0"/>
              <a:t>генерируются процессором, когда какая-либо программа пытается нарушать ограничения защиты. </a:t>
            </a:r>
          </a:p>
          <a:p>
            <a:pPr marL="285750" indent="-285750">
              <a:spcBef>
                <a:spcPts val="600"/>
              </a:spcBef>
              <a:buFont typeface="Arial" panose="020B0604020202020204" pitchFamily="34" charset="0"/>
              <a:buChar char="•"/>
            </a:pPr>
            <a:r>
              <a:rPr lang="ru-RU" sz="2000" dirty="0"/>
              <a:t>Повлиять на исключения прикладные программы (работающие даже на нулевом уровне привилегий) не могут, замаскировать – тоже. </a:t>
            </a:r>
          </a:p>
          <a:p>
            <a:pPr marL="285750" indent="-285750">
              <a:spcBef>
                <a:spcPts val="600"/>
              </a:spcBef>
              <a:buFont typeface="Arial" panose="020B0604020202020204" pitchFamily="34" charset="0"/>
              <a:buChar char="•"/>
            </a:pPr>
            <a:r>
              <a:rPr lang="ru-RU" sz="2000" dirty="0"/>
              <a:t>Исключения процессора генерируются вне зависимости от флага IF.</a:t>
            </a:r>
            <a:endParaRPr lang="en-US" sz="2000" dirty="0"/>
          </a:p>
          <a:p>
            <a:pPr>
              <a:spcBef>
                <a:spcPts val="600"/>
              </a:spcBef>
            </a:pPr>
            <a:endParaRPr lang="ru-RU" sz="2000" dirty="0"/>
          </a:p>
          <a:p>
            <a:pPr marL="285750" indent="-285750">
              <a:spcBef>
                <a:spcPts val="600"/>
              </a:spcBef>
              <a:buFont typeface="Arial" panose="020B0604020202020204" pitchFamily="34" charset="0"/>
              <a:buChar char="•"/>
            </a:pPr>
            <a:r>
              <a:rPr lang="ru-RU" sz="2000" b="1" i="1" dirty="0"/>
              <a:t>1. Ошибка </a:t>
            </a:r>
            <a:r>
              <a:rPr lang="ru-RU" sz="2000" b="1" dirty="0"/>
              <a:t>– </a:t>
            </a:r>
            <a:r>
              <a:rPr lang="ru-RU" sz="2000" dirty="0"/>
              <a:t>возникает  в ситуации ошибочных действий программы </a:t>
            </a:r>
          </a:p>
          <a:p>
            <a:pPr marL="742950" lvl="1" indent="-285750">
              <a:spcBef>
                <a:spcPts val="600"/>
              </a:spcBef>
              <a:buFont typeface="Arial" panose="020B0604020202020204" pitchFamily="34" charset="0"/>
              <a:buChar char="•"/>
            </a:pPr>
            <a:r>
              <a:rPr lang="ru-RU" sz="2000" i="1" dirty="0"/>
              <a:t>(подразумевается, что такую ошибку можно исправить). </a:t>
            </a:r>
          </a:p>
          <a:p>
            <a:pPr marL="742950" lvl="1" indent="-285750">
              <a:spcBef>
                <a:spcPts val="600"/>
              </a:spcBef>
              <a:buFont typeface="Arial" panose="020B0604020202020204" pitchFamily="34" charset="0"/>
              <a:buChar char="•"/>
            </a:pPr>
            <a:r>
              <a:rPr lang="ru-RU" sz="2000" dirty="0"/>
              <a:t>допускает рестарт команды, которая вызвала исключение после исправления ситуации</a:t>
            </a:r>
          </a:p>
          <a:p>
            <a:pPr marL="742950" lvl="1" indent="-285750">
              <a:spcBef>
                <a:spcPts val="600"/>
              </a:spcBef>
              <a:buFont typeface="Arial" panose="020B0604020202020204" pitchFamily="34" charset="0"/>
              <a:buChar char="•"/>
            </a:pPr>
            <a:r>
              <a:rPr lang="ru-RU" sz="2000" dirty="0"/>
              <a:t>в стеке обработчика адрес возврата из прерывания указывает на команду, вызвавшую исключение. </a:t>
            </a:r>
          </a:p>
          <a:p>
            <a:pPr marL="742950" lvl="1" indent="-285750">
              <a:spcBef>
                <a:spcPts val="600"/>
              </a:spcBef>
              <a:buFont typeface="Arial" panose="020B0604020202020204" pitchFamily="34" charset="0"/>
              <a:buChar char="•"/>
            </a:pPr>
            <a:r>
              <a:rPr lang="ru-RU" sz="2000" dirty="0"/>
              <a:t>Примером -исключение отсутствующей страницы-механизм виртуальной памяти.</a:t>
            </a:r>
          </a:p>
        </p:txBody>
      </p:sp>
    </p:spTree>
    <p:extLst>
      <p:ext uri="{BB962C8B-B14F-4D97-AF65-F5344CB8AC3E}">
        <p14:creationId xmlns:p14="http://schemas.microsoft.com/office/powerpoint/2010/main" val="19315977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Исключения.</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323528" y="1052736"/>
            <a:ext cx="8445624" cy="5247590"/>
          </a:xfrm>
          <a:prstGeom prst="rect">
            <a:avLst/>
          </a:prstGeom>
        </p:spPr>
        <p:txBody>
          <a:bodyPr wrap="square">
            <a:spAutoFit/>
          </a:bodyPr>
          <a:lstStyle/>
          <a:p>
            <a:pPr>
              <a:spcBef>
                <a:spcPts val="600"/>
              </a:spcBef>
            </a:pPr>
            <a:r>
              <a:rPr lang="ru-RU" sz="2000" b="1" dirty="0"/>
              <a:t>Исключения </a:t>
            </a:r>
            <a:r>
              <a:rPr lang="ru-RU" sz="2000" dirty="0"/>
              <a:t>генерируются процессором, когда какая-либо программа пытается нарушать ограничения защиты. </a:t>
            </a:r>
            <a:endParaRPr lang="en-US" sz="2000" dirty="0"/>
          </a:p>
          <a:p>
            <a:pPr>
              <a:spcBef>
                <a:spcPts val="600"/>
              </a:spcBef>
            </a:pPr>
            <a:endParaRPr lang="ru-RU" sz="2000" dirty="0"/>
          </a:p>
          <a:p>
            <a:pPr marL="285750" indent="-285750">
              <a:spcBef>
                <a:spcPts val="600"/>
              </a:spcBef>
              <a:buFont typeface="Arial" panose="020B0604020202020204" pitchFamily="34" charset="0"/>
              <a:buChar char="•"/>
            </a:pPr>
            <a:r>
              <a:rPr lang="ru-RU" sz="2000" b="1" i="1" dirty="0"/>
              <a:t>2. Ловушка </a:t>
            </a:r>
            <a:r>
              <a:rPr lang="ru-RU" sz="2000" dirty="0"/>
              <a:t>– это исключение, возникающее сразу после выполнения «отлавливаемой» команды.</a:t>
            </a:r>
          </a:p>
          <a:p>
            <a:pPr marL="742950" lvl="1" indent="-285750">
              <a:spcBef>
                <a:spcPts val="600"/>
              </a:spcBef>
              <a:buFont typeface="Arial" panose="020B0604020202020204" pitchFamily="34" charset="0"/>
              <a:buChar char="•"/>
            </a:pPr>
            <a:r>
              <a:rPr lang="ru-RU" sz="2000" dirty="0"/>
              <a:t>исключение позволяет продолжить выполнение программы со следующей команды. </a:t>
            </a:r>
          </a:p>
          <a:p>
            <a:pPr marL="742950" lvl="1" indent="-285750">
              <a:spcBef>
                <a:spcPts val="600"/>
              </a:spcBef>
              <a:buFont typeface="Arial" panose="020B0604020202020204" pitchFamily="34" charset="0"/>
              <a:buChar char="•"/>
            </a:pPr>
            <a:r>
              <a:rPr lang="ru-RU" sz="2000" dirty="0"/>
              <a:t>На ловушках строится механизм отладки программ.</a:t>
            </a:r>
            <a:endParaRPr lang="en-US" sz="2000" dirty="0"/>
          </a:p>
          <a:p>
            <a:pPr lvl="1">
              <a:spcBef>
                <a:spcPts val="600"/>
              </a:spcBef>
            </a:pPr>
            <a:endParaRPr lang="ru-RU" sz="2000" dirty="0"/>
          </a:p>
          <a:p>
            <a:pPr marL="285750" indent="-285750">
              <a:spcBef>
                <a:spcPts val="600"/>
              </a:spcBef>
              <a:buFont typeface="Arial" panose="020B0604020202020204" pitchFamily="34" charset="0"/>
              <a:buChar char="•"/>
            </a:pPr>
            <a:r>
              <a:rPr lang="ru-RU" sz="2000" b="1" i="1" dirty="0"/>
              <a:t>3. Авария </a:t>
            </a:r>
            <a:r>
              <a:rPr lang="ru-RU" sz="2000" dirty="0"/>
              <a:t>– это исключение, которое не позволяет продолжить выполнение прерванной программы и сигнализирует о серьёзных нарушениях целостности системы. </a:t>
            </a:r>
          </a:p>
          <a:p>
            <a:pPr marL="742950" lvl="1" indent="-285750">
              <a:spcBef>
                <a:spcPts val="600"/>
              </a:spcBef>
              <a:buFont typeface="Arial" panose="020B0604020202020204" pitchFamily="34" charset="0"/>
              <a:buChar char="•"/>
            </a:pPr>
            <a:r>
              <a:rPr lang="ru-RU" sz="2000" dirty="0"/>
              <a:t>Пример  - исключение двойного нарушения (прерывание 8), когда сама попытка обработки одного исключения вызывает другое исключение.</a:t>
            </a:r>
          </a:p>
        </p:txBody>
      </p:sp>
    </p:spTree>
    <p:extLst>
      <p:ext uri="{BB962C8B-B14F-4D97-AF65-F5344CB8AC3E}">
        <p14:creationId xmlns:p14="http://schemas.microsoft.com/office/powerpoint/2010/main" val="4047805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Исключения.</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84784"/>
            <a:ext cx="7662292" cy="4472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71600" y="908720"/>
            <a:ext cx="3363421" cy="646331"/>
          </a:xfrm>
          <a:prstGeom prst="rect">
            <a:avLst/>
          </a:prstGeom>
          <a:noFill/>
        </p:spPr>
        <p:txBody>
          <a:bodyPr wrap="none" rtlCol="0">
            <a:spAutoFit/>
          </a:bodyPr>
          <a:lstStyle/>
          <a:p>
            <a:r>
              <a:rPr lang="ru-RU" dirty="0"/>
              <a:t>Исключения – прерывания 0-31 </a:t>
            </a:r>
          </a:p>
          <a:p>
            <a:r>
              <a:rPr lang="ru-RU" dirty="0"/>
              <a:t>Примеры исключений</a:t>
            </a:r>
          </a:p>
        </p:txBody>
      </p:sp>
      <p:sp>
        <p:nvSpPr>
          <p:cNvPr id="6" name="Прямоугольник 5"/>
          <p:cNvSpPr/>
          <p:nvPr/>
        </p:nvSpPr>
        <p:spPr>
          <a:xfrm>
            <a:off x="251520" y="5982096"/>
            <a:ext cx="8784976" cy="646331"/>
          </a:xfrm>
          <a:prstGeom prst="rect">
            <a:avLst/>
          </a:prstGeom>
        </p:spPr>
        <p:txBody>
          <a:bodyPr wrap="square">
            <a:spAutoFit/>
          </a:bodyPr>
          <a:lstStyle/>
          <a:p>
            <a:r>
              <a:rPr lang="ru-RU" dirty="0"/>
              <a:t>прерывание 2 является единственным немаскируемым прерыванием, возникает, напр. при сбое чтения памяти.</a:t>
            </a:r>
          </a:p>
        </p:txBody>
      </p:sp>
    </p:spTree>
    <p:extLst>
      <p:ext uri="{BB962C8B-B14F-4D97-AF65-F5344CB8AC3E}">
        <p14:creationId xmlns:p14="http://schemas.microsoft.com/office/powerpoint/2010/main" val="9275224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Прерывания. </a:t>
            </a:r>
            <a:br>
              <a:rPr lang="ru-RU" sz="2400" b="1" dirty="0"/>
            </a:br>
            <a:r>
              <a:rPr lang="ru-RU" sz="2400" b="1" dirty="0"/>
              <a:t>Программные прерывания.</a:t>
            </a:r>
            <a:endParaRPr lang="ru-RU" sz="2400" dirty="0"/>
          </a:p>
        </p:txBody>
      </p:sp>
      <p:sp>
        <p:nvSpPr>
          <p:cNvPr id="3" name="Объект 2"/>
          <p:cNvSpPr>
            <a:spLocks noGrp="1"/>
          </p:cNvSpPr>
          <p:nvPr>
            <p:ph idx="1"/>
          </p:nvPr>
        </p:nvSpPr>
        <p:spPr>
          <a:xfrm>
            <a:off x="457200" y="980728"/>
            <a:ext cx="8229600" cy="5688631"/>
          </a:xfrm>
        </p:spPr>
        <p:txBody>
          <a:bodyPr>
            <a:normAutofit/>
          </a:bodyPr>
          <a:lstStyle/>
          <a:p>
            <a:pPr>
              <a:spcBef>
                <a:spcPts val="600"/>
              </a:spcBef>
            </a:pPr>
            <a:r>
              <a:rPr lang="ru-RU" sz="2000" dirty="0"/>
              <a:t>Прерывания можно генерировать </a:t>
            </a:r>
            <a:r>
              <a:rPr lang="ru-RU" sz="2000" dirty="0" err="1"/>
              <a:t>программно</a:t>
            </a:r>
            <a:r>
              <a:rPr lang="ru-RU" sz="2000" dirty="0"/>
              <a:t> команды INT.</a:t>
            </a:r>
          </a:p>
          <a:p>
            <a:pPr lvl="1">
              <a:spcBef>
                <a:spcPts val="600"/>
              </a:spcBef>
            </a:pPr>
            <a:r>
              <a:rPr lang="ru-RU" sz="2000" dirty="0"/>
              <a:t>Команда INT3 генерирует системное прерывание, которое вызывает прерывание 3.</a:t>
            </a:r>
          </a:p>
          <a:p>
            <a:pPr lvl="1">
              <a:spcBef>
                <a:spcPts val="600"/>
              </a:spcBef>
            </a:pPr>
            <a:r>
              <a:rPr lang="ru-RU" sz="2000" dirty="0"/>
              <a:t>Например. </a:t>
            </a:r>
          </a:p>
          <a:p>
            <a:pPr lvl="2">
              <a:lnSpc>
                <a:spcPct val="110000"/>
              </a:lnSpc>
              <a:spcBef>
                <a:spcPts val="300"/>
              </a:spcBef>
            </a:pPr>
            <a:r>
              <a:rPr lang="en-US" sz="2000" dirty="0"/>
              <a:t>Int16h – </a:t>
            </a:r>
            <a:r>
              <a:rPr lang="ru-RU" sz="2000" dirty="0"/>
              <a:t>обработчик ввода-вывода клавиатуры,</a:t>
            </a:r>
          </a:p>
          <a:p>
            <a:pPr lvl="2">
              <a:lnSpc>
                <a:spcPct val="110000"/>
              </a:lnSpc>
              <a:spcBef>
                <a:spcPts val="300"/>
              </a:spcBef>
            </a:pPr>
            <a:r>
              <a:rPr lang="en-US" sz="2000" dirty="0"/>
              <a:t>Int3h</a:t>
            </a:r>
            <a:r>
              <a:rPr lang="ru-RU" sz="2000" dirty="0"/>
              <a:t>  </a:t>
            </a:r>
            <a:r>
              <a:rPr lang="en-US" sz="2000" dirty="0"/>
              <a:t> – </a:t>
            </a:r>
            <a:r>
              <a:rPr lang="ru-RU" sz="2000" dirty="0"/>
              <a:t>точка остановки. </a:t>
            </a:r>
            <a:endParaRPr lang="en-US" sz="2000" dirty="0"/>
          </a:p>
          <a:p>
            <a:pPr lvl="2">
              <a:lnSpc>
                <a:spcPct val="110000"/>
              </a:lnSpc>
              <a:spcBef>
                <a:spcPts val="300"/>
              </a:spcBef>
            </a:pPr>
            <a:r>
              <a:rPr lang="en-US" sz="2000" dirty="0"/>
              <a:t>Int17h – </a:t>
            </a:r>
            <a:r>
              <a:rPr lang="ru-RU" sz="2000" dirty="0"/>
              <a:t>принтер</a:t>
            </a:r>
            <a:endParaRPr lang="en-US" sz="2000" dirty="0"/>
          </a:p>
          <a:p>
            <a:pPr lvl="2">
              <a:lnSpc>
                <a:spcPct val="110000"/>
              </a:lnSpc>
              <a:spcBef>
                <a:spcPts val="300"/>
              </a:spcBef>
            </a:pPr>
            <a:r>
              <a:rPr lang="en-US" sz="2000" dirty="0"/>
              <a:t>Int11h – </a:t>
            </a:r>
            <a:r>
              <a:rPr lang="ru-RU" sz="2000" dirty="0"/>
              <a:t>список оборудования.</a:t>
            </a:r>
          </a:p>
          <a:p>
            <a:pPr lvl="2">
              <a:lnSpc>
                <a:spcPct val="110000"/>
              </a:lnSpc>
              <a:spcBef>
                <a:spcPts val="300"/>
              </a:spcBef>
            </a:pPr>
            <a:r>
              <a:rPr lang="en-US" sz="2000" dirty="0"/>
              <a:t>Int4h </a:t>
            </a:r>
            <a:r>
              <a:rPr lang="ru-RU" sz="2000" dirty="0"/>
              <a:t> -</a:t>
            </a:r>
            <a:r>
              <a:rPr lang="en-US" sz="2000" dirty="0"/>
              <a:t> </a:t>
            </a:r>
            <a:r>
              <a:rPr lang="ru-RU" sz="2000" dirty="0"/>
              <a:t>переполнение</a:t>
            </a:r>
          </a:p>
          <a:p>
            <a:pPr lvl="1">
              <a:spcBef>
                <a:spcPts val="600"/>
              </a:spcBef>
            </a:pPr>
            <a:r>
              <a:rPr lang="ru-RU" sz="2000" dirty="0"/>
              <a:t>Команда INTO вызывает прерывание 4, если установлен флаг OF.</a:t>
            </a:r>
          </a:p>
          <a:p>
            <a:pPr lvl="1">
              <a:spcBef>
                <a:spcPts val="600"/>
              </a:spcBef>
            </a:pPr>
            <a:r>
              <a:rPr lang="ru-RU" sz="2000" i="1" dirty="0"/>
              <a:t>Программные прерывания – это наиболее простой из методов вызова привилегированного кода для программ, которые работают на нулевом уровне привилегий. </a:t>
            </a:r>
          </a:p>
          <a:p>
            <a:endParaRPr lang="ru-RU" dirty="0"/>
          </a:p>
        </p:txBody>
      </p:sp>
    </p:spTree>
    <p:extLst>
      <p:ext uri="{BB962C8B-B14F-4D97-AF65-F5344CB8AC3E}">
        <p14:creationId xmlns:p14="http://schemas.microsoft.com/office/powerpoint/2010/main" val="844664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p:nvPr/>
        </p:nvPicPr>
        <p:blipFill rotWithShape="1">
          <a:blip r:embed="rId2" cstate="print"/>
          <a:srcRect l="1929" t="7303" r="1525" b="2533"/>
          <a:stretch/>
        </p:blipFill>
        <p:spPr bwMode="auto">
          <a:xfrm>
            <a:off x="4495935" y="3501008"/>
            <a:ext cx="4381229" cy="3254874"/>
          </a:xfrm>
          <a:prstGeom prst="rect">
            <a:avLst/>
          </a:prstGeom>
          <a:noFill/>
          <a:ln w="9525">
            <a:noFill/>
            <a:miter lim="800000"/>
            <a:headEnd/>
            <a:tailEnd/>
          </a:ln>
          <a:effectLst/>
        </p:spPr>
      </p:pic>
      <p:sp>
        <p:nvSpPr>
          <p:cNvPr id="2" name="Заголовок 1"/>
          <p:cNvSpPr>
            <a:spLocks noGrp="1"/>
          </p:cNvSpPr>
          <p:nvPr>
            <p:ph type="title"/>
          </p:nvPr>
        </p:nvSpPr>
        <p:spPr>
          <a:xfrm>
            <a:off x="539552" y="214196"/>
            <a:ext cx="8229600" cy="720080"/>
          </a:xfrm>
        </p:spPr>
        <p:txBody>
          <a:bodyPr>
            <a:noAutofit/>
          </a:bodyPr>
          <a:lstStyle/>
          <a:p>
            <a:r>
              <a:rPr lang="ru-RU" sz="2400" b="1" dirty="0"/>
              <a:t>Прерывания</a:t>
            </a:r>
            <a:r>
              <a:rPr lang="en-US" sz="2400" b="1" dirty="0"/>
              <a:t>. </a:t>
            </a:r>
            <a:r>
              <a:rPr lang="ru-RU" sz="2400" b="1" dirty="0"/>
              <a:t>Аппаратные прерывания</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431540" y="836712"/>
            <a:ext cx="8445624" cy="3831818"/>
          </a:xfrm>
          <a:prstGeom prst="rect">
            <a:avLst/>
          </a:prstGeom>
        </p:spPr>
        <p:txBody>
          <a:bodyPr wrap="square">
            <a:spAutoFit/>
          </a:bodyPr>
          <a:lstStyle/>
          <a:p>
            <a:r>
              <a:rPr lang="ru-RU" sz="2000" dirty="0"/>
              <a:t>Аппаратные прерывания (англ. </a:t>
            </a:r>
            <a:r>
              <a:rPr lang="ru-RU" sz="2000" dirty="0" err="1"/>
              <a:t>hardware</a:t>
            </a:r>
            <a:r>
              <a:rPr lang="ru-RU" sz="2000" dirty="0"/>
              <a:t> </a:t>
            </a:r>
            <a:r>
              <a:rPr lang="ru-RU" sz="2000" dirty="0" err="1"/>
              <a:t>interrput</a:t>
            </a:r>
            <a:r>
              <a:rPr lang="ru-RU" sz="2000" dirty="0"/>
              <a:t>) – это сигнал от любого устройства системы для процессора, который по этому сигналу должен обслужить данное устройство. </a:t>
            </a:r>
          </a:p>
          <a:p>
            <a:pPr marL="285750" indent="-285750">
              <a:spcBef>
                <a:spcPts val="300"/>
              </a:spcBef>
              <a:buFont typeface="Arial" panose="020B0604020202020204" pitchFamily="34" charset="0"/>
              <a:buChar char="•"/>
            </a:pPr>
            <a:r>
              <a:rPr lang="ru-RU" sz="2000" b="1" dirty="0">
                <a:latin typeface="Calibri" panose="020F0502020204030204" pitchFamily="34" charset="0"/>
                <a:ea typeface="Times New Roman" panose="02020603050405020304" pitchFamily="18" charset="0"/>
                <a:cs typeface="Times New Roman" panose="02020603050405020304" pitchFamily="18" charset="0"/>
              </a:rPr>
              <a:t>Маскируемые аппаратные прерывания </a:t>
            </a:r>
          </a:p>
          <a:p>
            <a:pPr lvl="1"/>
            <a:r>
              <a:rPr lang="ru-RU" sz="2000" b="1" dirty="0">
                <a:latin typeface="Calibri" panose="020F0502020204030204" pitchFamily="34" charset="0"/>
                <a:ea typeface="Times New Roman" panose="02020603050405020304" pitchFamily="18" charset="0"/>
                <a:cs typeface="Times New Roman" panose="02020603050405020304" pitchFamily="18" charset="0"/>
              </a:rPr>
              <a:t>– </a:t>
            </a:r>
            <a:r>
              <a:rPr lang="ru-RU" sz="2000" dirty="0">
                <a:latin typeface="Calibri" panose="020F0502020204030204" pitchFamily="34" charset="0"/>
                <a:ea typeface="Times New Roman" panose="02020603050405020304" pitchFamily="18" charset="0"/>
                <a:cs typeface="Times New Roman" panose="02020603050405020304" pitchFamily="18" charset="0"/>
              </a:rPr>
              <a:t>можно запрещать в соответствующих регистрах (бит </a:t>
            </a:r>
            <a:r>
              <a:rPr lang="en-US" sz="2000" dirty="0">
                <a:latin typeface="Calibri" panose="020F0502020204030204" pitchFamily="34" charset="0"/>
                <a:ea typeface="Times New Roman" panose="02020603050405020304" pitchFamily="18" charset="0"/>
                <a:cs typeface="Times New Roman" panose="02020603050405020304" pitchFamily="18" charset="0"/>
              </a:rPr>
              <a:t>IF).</a:t>
            </a:r>
            <a:endParaRPr lang="ru-RU" sz="200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spcBef>
                <a:spcPts val="300"/>
              </a:spcBef>
              <a:buFont typeface="Arial" panose="020B0604020202020204" pitchFamily="34" charset="0"/>
              <a:buChar char="•"/>
            </a:pPr>
            <a:r>
              <a:rPr lang="ru-RU" sz="2000" b="1" dirty="0">
                <a:latin typeface="Calibri" panose="020F0502020204030204" pitchFamily="34" charset="0"/>
                <a:ea typeface="Times New Roman" panose="02020603050405020304" pitchFamily="18" charset="0"/>
                <a:cs typeface="Times New Roman" panose="02020603050405020304" pitchFamily="18" charset="0"/>
              </a:rPr>
              <a:t> Немаскируемые аппаратные прерывания – </a:t>
            </a:r>
          </a:p>
          <a:p>
            <a:pPr defTabSz="447675"/>
            <a:r>
              <a:rPr lang="ru-RU" sz="2000" b="1" dirty="0">
                <a:latin typeface="Calibri" panose="020F0502020204030204" pitchFamily="34" charset="0"/>
                <a:ea typeface="Times New Roman" panose="02020603050405020304" pitchFamily="18" charset="0"/>
                <a:cs typeface="Times New Roman" panose="02020603050405020304" pitchFamily="18" charset="0"/>
              </a:rPr>
              <a:t>	</a:t>
            </a:r>
            <a:r>
              <a:rPr lang="ru-RU" sz="2000" dirty="0">
                <a:latin typeface="Calibri" panose="020F0502020204030204" pitchFamily="34" charset="0"/>
                <a:ea typeface="Times New Roman" panose="02020603050405020304" pitchFamily="18" charset="0"/>
                <a:cs typeface="Times New Roman" panose="02020603050405020304" pitchFamily="18" charset="0"/>
              </a:rPr>
              <a:t>- обязательные к исполнению (напр. Обработка ошибки)</a:t>
            </a:r>
          </a:p>
          <a:p>
            <a:pPr defTabSz="447675"/>
            <a:r>
              <a:rPr lang="ru-RU" sz="2000" dirty="0">
                <a:latin typeface="Calibri" panose="020F0502020204030204" pitchFamily="34" charset="0"/>
                <a:ea typeface="Times New Roman" panose="02020603050405020304" pitchFamily="18" charset="0"/>
                <a:cs typeface="Times New Roman" panose="02020603050405020304" pitchFamily="18" charset="0"/>
              </a:rPr>
              <a:t>Аппаратные прерывания имеют свой уровень приоритета </a:t>
            </a:r>
          </a:p>
          <a:p>
            <a:pPr defTabSz="447675"/>
            <a:r>
              <a:rPr lang="ru-RU" sz="2000" dirty="0">
                <a:latin typeface="Calibri" panose="020F0502020204030204" pitchFamily="34" charset="0"/>
                <a:ea typeface="Times New Roman" panose="02020603050405020304" pitchFamily="18" charset="0"/>
                <a:cs typeface="Times New Roman" panose="02020603050405020304" pitchFamily="18" charset="0"/>
              </a:rPr>
              <a:t>В случае нескольких прерываний</a:t>
            </a:r>
          </a:p>
          <a:p>
            <a:pPr defTabSz="447675"/>
            <a:r>
              <a:rPr lang="ru-RU" sz="2000" dirty="0">
                <a:latin typeface="Calibri" panose="020F0502020204030204" pitchFamily="34" charset="0"/>
                <a:ea typeface="Times New Roman" panose="02020603050405020304" pitchFamily="18" charset="0"/>
                <a:cs typeface="Times New Roman" panose="02020603050405020304" pitchFamily="18" charset="0"/>
              </a:rPr>
              <a:t> с одним уровнем приоритета </a:t>
            </a:r>
          </a:p>
          <a:p>
            <a:pPr defTabSz="447675"/>
            <a:r>
              <a:rPr lang="ru-RU" sz="2000" dirty="0">
                <a:latin typeface="Calibri" panose="020F0502020204030204" pitchFamily="34" charset="0"/>
                <a:ea typeface="Times New Roman" panose="02020603050405020304" pitchFamily="18" charset="0"/>
                <a:cs typeface="Times New Roman" panose="02020603050405020304" pitchFamily="18" charset="0"/>
              </a:rPr>
              <a:t>Они будут поставлены в очередь.</a:t>
            </a:r>
          </a:p>
          <a:p>
            <a:pPr defTabSz="447675"/>
            <a:endParaRPr lang="ru-RU"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76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8459" y="132813"/>
            <a:ext cx="8229600" cy="559882"/>
          </a:xfrm>
        </p:spPr>
        <p:txBody>
          <a:bodyPr>
            <a:noAutofit/>
          </a:bodyPr>
          <a:lstStyle/>
          <a:p>
            <a:r>
              <a:rPr lang="ru-RU" sz="2800" b="1" dirty="0"/>
              <a:t>Модель памяти процессора</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58763" y="620689"/>
            <a:ext cx="8928992" cy="62373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80975" lvl="1" indent="-180975">
              <a:lnSpc>
                <a:spcPct val="110000"/>
              </a:lnSpc>
              <a:spcBef>
                <a:spcPts val="1200"/>
              </a:spcBef>
              <a:buFont typeface="Arial" panose="020B0604020202020204" pitchFamily="34" charset="0"/>
              <a:buChar char="•"/>
            </a:pPr>
            <a:r>
              <a:rPr lang="ru-RU" sz="2000" b="1" dirty="0"/>
              <a:t>Виртуальная память</a:t>
            </a:r>
            <a:r>
              <a:rPr lang="ru-RU" sz="2000" dirty="0"/>
              <a:t> — модель памяти ПК, в которой процессор работает с виртуальной памятью, транслируемой в физические адреса устройством управления памятью </a:t>
            </a:r>
            <a:r>
              <a:rPr lang="en-US" sz="2000" dirty="0"/>
              <a:t>(MMU)</a:t>
            </a:r>
            <a:r>
              <a:rPr lang="ru-RU" sz="2000" dirty="0"/>
              <a:t>.</a:t>
            </a:r>
          </a:p>
          <a:p>
            <a:pPr marL="581025" lvl="2" indent="-180975">
              <a:lnSpc>
                <a:spcPct val="110000"/>
              </a:lnSpc>
              <a:spcBef>
                <a:spcPts val="1200"/>
              </a:spcBef>
            </a:pPr>
            <a:r>
              <a:rPr lang="ru-RU" sz="2000" dirty="0"/>
              <a:t>Преимущество – виртуальное расширение ОЗУ за счет файла подкачки.</a:t>
            </a:r>
          </a:p>
          <a:p>
            <a:pPr marL="180975" lvl="1" indent="-180975">
              <a:lnSpc>
                <a:spcPct val="110000"/>
              </a:lnSpc>
              <a:spcBef>
                <a:spcPts val="1200"/>
              </a:spcBef>
              <a:buFont typeface="Arial" panose="020B0604020202020204" pitchFamily="34" charset="0"/>
              <a:buChar char="•"/>
            </a:pPr>
            <a:r>
              <a:rPr lang="ru-RU" sz="2000" b="1" dirty="0"/>
              <a:t>Страничная виртуальная модель памяти – </a:t>
            </a:r>
            <a:r>
              <a:rPr lang="ru-RU" sz="2000" dirty="0"/>
              <a:t>способ организации виртуального адресного пространства, в котором единицей отображения виртуального адреса в физический является область фиксированного размера (страница).</a:t>
            </a:r>
          </a:p>
          <a:p>
            <a:pPr marL="581025" lvl="2" indent="-180975">
              <a:lnSpc>
                <a:spcPct val="110000"/>
              </a:lnSpc>
              <a:spcBef>
                <a:spcPts val="1200"/>
              </a:spcBef>
            </a:pPr>
            <a:r>
              <a:rPr lang="ru-RU" sz="2000" dirty="0"/>
              <a:t>Страницы могут быть не только в ОЗУ, но и сброшены в файл подкачки на жесткий диск.</a:t>
            </a:r>
          </a:p>
          <a:p>
            <a:pPr marL="581025" lvl="2" indent="-180975">
              <a:lnSpc>
                <a:spcPct val="110000"/>
              </a:lnSpc>
              <a:spcBef>
                <a:spcPts val="1200"/>
              </a:spcBef>
            </a:pPr>
            <a:r>
              <a:rPr lang="ru-RU" sz="2000" dirty="0"/>
              <a:t>Физический адрес = адрес страницы + смещение внутри нее.</a:t>
            </a:r>
          </a:p>
          <a:p>
            <a:pPr marL="581025" lvl="2" indent="-180975">
              <a:lnSpc>
                <a:spcPct val="110000"/>
              </a:lnSpc>
              <a:spcBef>
                <a:spcPts val="1200"/>
              </a:spcBef>
            </a:pPr>
            <a:r>
              <a:rPr lang="ru-RU" sz="2000" dirty="0"/>
              <a:t>Организацией работы страниц занимается операционная система.</a:t>
            </a:r>
          </a:p>
        </p:txBody>
      </p:sp>
    </p:spTree>
    <p:extLst>
      <p:ext uri="{BB962C8B-B14F-4D97-AF65-F5344CB8AC3E}">
        <p14:creationId xmlns:p14="http://schemas.microsoft.com/office/powerpoint/2010/main" val="26609062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a:t>Особенности многозадачного режима работы процессора</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34641816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Особенности многозадачного режима работы</a:t>
            </a:r>
          </a:p>
        </p:txBody>
      </p:sp>
      <p:sp>
        <p:nvSpPr>
          <p:cNvPr id="3" name="Объект 2"/>
          <p:cNvSpPr>
            <a:spLocks noGrp="1"/>
          </p:cNvSpPr>
          <p:nvPr>
            <p:ph idx="1"/>
          </p:nvPr>
        </p:nvSpPr>
        <p:spPr>
          <a:xfrm>
            <a:off x="251520" y="980728"/>
            <a:ext cx="8568952" cy="5544616"/>
          </a:xfrm>
        </p:spPr>
        <p:txBody>
          <a:bodyPr>
            <a:noAutofit/>
          </a:bodyPr>
          <a:lstStyle/>
          <a:p>
            <a:pPr>
              <a:spcBef>
                <a:spcPts val="1200"/>
              </a:spcBef>
            </a:pPr>
            <a:r>
              <a:rPr lang="ru-RU" sz="2400" i="1" dirty="0"/>
              <a:t>Задача </a:t>
            </a:r>
            <a:r>
              <a:rPr lang="ru-RU" sz="2400" dirty="0"/>
              <a:t>– это самостоятельная последовательность команд (программа), которая выполняется в своём окружении.</a:t>
            </a:r>
          </a:p>
          <a:p>
            <a:pPr lvl="1">
              <a:spcBef>
                <a:spcPts val="1200"/>
              </a:spcBef>
            </a:pPr>
            <a:r>
              <a:rPr lang="ru-RU" sz="2400" dirty="0"/>
              <a:t>Основные параметры, которыми характеризуется окружение задачи</a:t>
            </a:r>
          </a:p>
          <a:p>
            <a:pPr lvl="1">
              <a:spcBef>
                <a:spcPts val="1200"/>
              </a:spcBef>
            </a:pPr>
            <a:r>
              <a:rPr lang="ru-RU" sz="2400" dirty="0"/>
              <a:t>состояние регистров общего назначения, </a:t>
            </a:r>
          </a:p>
          <a:p>
            <a:pPr lvl="1">
              <a:spcBef>
                <a:spcPts val="1200"/>
              </a:spcBef>
            </a:pPr>
            <a:r>
              <a:rPr lang="ru-RU" sz="2400" dirty="0"/>
              <a:t>состояние сегментных регистров </a:t>
            </a:r>
          </a:p>
          <a:p>
            <a:pPr lvl="1">
              <a:spcBef>
                <a:spcPts val="1200"/>
              </a:spcBef>
            </a:pPr>
            <a:r>
              <a:rPr lang="ru-RU" sz="2400" dirty="0"/>
              <a:t> адресное пространство (если операционная система обеспечивает изолированность задач друг от друга), характеризуется регистром CR3, а также состоянием регистров математического сопроцессора.</a:t>
            </a:r>
          </a:p>
          <a:p>
            <a:pPr lvl="1">
              <a:spcBef>
                <a:spcPts val="1200"/>
              </a:spcBef>
            </a:pPr>
            <a:r>
              <a:rPr lang="ru-RU" sz="2400" i="1" dirty="0"/>
              <a:t>Карта разрешения ввода-вывода</a:t>
            </a:r>
            <a:r>
              <a:rPr lang="ru-RU" sz="2400" dirty="0"/>
              <a:t> – список разрешенных и защищенных портов ввода-вывода для каждой задачи. </a:t>
            </a:r>
          </a:p>
          <a:p>
            <a:pPr lvl="1">
              <a:spcBef>
                <a:spcPts val="1200"/>
              </a:spcBef>
            </a:pPr>
            <a:endParaRPr lang="ru-RU" sz="2400" dirty="0"/>
          </a:p>
        </p:txBody>
      </p:sp>
    </p:spTree>
    <p:extLst>
      <p:ext uri="{BB962C8B-B14F-4D97-AF65-F5344CB8AC3E}">
        <p14:creationId xmlns:p14="http://schemas.microsoft.com/office/powerpoint/2010/main" val="2043793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Особенности многозадачного режима работы</a:t>
            </a:r>
          </a:p>
        </p:txBody>
      </p:sp>
      <p:sp>
        <p:nvSpPr>
          <p:cNvPr id="3" name="Объект 2"/>
          <p:cNvSpPr>
            <a:spLocks noGrp="1"/>
          </p:cNvSpPr>
          <p:nvPr>
            <p:ph idx="1"/>
          </p:nvPr>
        </p:nvSpPr>
        <p:spPr>
          <a:xfrm>
            <a:off x="179512" y="1124744"/>
            <a:ext cx="8568952" cy="5544616"/>
          </a:xfrm>
        </p:spPr>
        <p:txBody>
          <a:bodyPr>
            <a:noAutofit/>
          </a:bodyPr>
          <a:lstStyle/>
          <a:p>
            <a:r>
              <a:rPr lang="ru-RU" sz="2400" i="1" dirty="0"/>
              <a:t>Многозадачность </a:t>
            </a:r>
            <a:r>
              <a:rPr lang="ru-RU" sz="2400" dirty="0"/>
              <a:t>– способность процессора выполнять несколько задач на уровне ОС.</a:t>
            </a:r>
          </a:p>
          <a:p>
            <a:pPr lvl="1"/>
            <a:r>
              <a:rPr lang="ru-RU" sz="2400" dirty="0"/>
              <a:t>Основная единица измерения в многозадачной системе – это задача, или поток (в дальнейшем – задача).</a:t>
            </a:r>
          </a:p>
          <a:p>
            <a:r>
              <a:rPr lang="ru-RU" sz="2400" dirty="0"/>
              <a:t>Многозадачность реализуется путём быстрого переключения задач. </a:t>
            </a:r>
          </a:p>
          <a:p>
            <a:r>
              <a:rPr lang="ru-RU" sz="2400" dirty="0"/>
              <a:t>На процессорах x86 многозадачность реализуется </a:t>
            </a:r>
            <a:r>
              <a:rPr lang="ru-RU" sz="2400" dirty="0" err="1"/>
              <a:t>аппаратно</a:t>
            </a:r>
            <a:r>
              <a:rPr lang="ru-RU" sz="2400" dirty="0"/>
              <a:t>, при помощи процессора</a:t>
            </a:r>
          </a:p>
          <a:p>
            <a:r>
              <a:rPr lang="ru-RU" sz="2400" dirty="0"/>
              <a:t>Для описания каждой задачи используется область памяти, где хранятся все её параметры (как состояние её регистров и данные ) </a:t>
            </a:r>
            <a:r>
              <a:rPr lang="ru-RU" sz="2400" i="1" dirty="0"/>
              <a:t>сегмент </a:t>
            </a:r>
            <a:r>
              <a:rPr lang="ru-RU" sz="2400" i="1" dirty="0" err="1"/>
              <a:t>состояни</a:t>
            </a:r>
            <a:r>
              <a:rPr lang="ru-RU" sz="2400" i="1" dirty="0"/>
              <a:t> задачи</a:t>
            </a:r>
            <a:r>
              <a:rPr lang="ru-RU" sz="2400" dirty="0"/>
              <a:t>, или </a:t>
            </a:r>
            <a:r>
              <a:rPr lang="ru-RU" sz="2400" dirty="0" err="1"/>
              <a:t>Task</a:t>
            </a:r>
            <a:r>
              <a:rPr lang="ru-RU" sz="2400" dirty="0"/>
              <a:t> </a:t>
            </a:r>
            <a:r>
              <a:rPr lang="ru-RU" sz="2400" dirty="0" err="1"/>
              <a:t>Statе</a:t>
            </a:r>
            <a:r>
              <a:rPr lang="ru-RU" sz="2400" dirty="0"/>
              <a:t> </a:t>
            </a:r>
            <a:r>
              <a:rPr lang="ru-RU" sz="2400" dirty="0" err="1"/>
              <a:t>Segment</a:t>
            </a:r>
            <a:r>
              <a:rPr lang="ru-RU" sz="2400" dirty="0"/>
              <a:t> (TSS).</a:t>
            </a:r>
          </a:p>
          <a:p>
            <a:pPr lvl="1"/>
            <a:r>
              <a:rPr lang="ru-RU" sz="2000" dirty="0"/>
              <a:t>Хранится в </a:t>
            </a:r>
            <a:r>
              <a:rPr lang="en-US" sz="2000" dirty="0"/>
              <a:t>GDT</a:t>
            </a:r>
            <a:endParaRPr lang="ru-RU" sz="2000" dirty="0"/>
          </a:p>
        </p:txBody>
      </p:sp>
    </p:spTree>
    <p:extLst>
      <p:ext uri="{BB962C8B-B14F-4D97-AF65-F5344CB8AC3E}">
        <p14:creationId xmlns:p14="http://schemas.microsoft.com/office/powerpoint/2010/main" val="39175753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Особенности многозадачного режима работы</a:t>
            </a:r>
          </a:p>
        </p:txBody>
      </p:sp>
      <p:sp>
        <p:nvSpPr>
          <p:cNvPr id="3" name="Объект 2"/>
          <p:cNvSpPr>
            <a:spLocks noGrp="1"/>
          </p:cNvSpPr>
          <p:nvPr>
            <p:ph idx="1"/>
          </p:nvPr>
        </p:nvSpPr>
        <p:spPr>
          <a:xfrm>
            <a:off x="323528" y="980728"/>
            <a:ext cx="8496944" cy="5472608"/>
          </a:xfrm>
        </p:spPr>
        <p:txBody>
          <a:bodyPr>
            <a:noAutofit/>
          </a:bodyPr>
          <a:lstStyle/>
          <a:p>
            <a:pPr>
              <a:spcBef>
                <a:spcPts val="1200"/>
              </a:spcBef>
            </a:pPr>
            <a:r>
              <a:rPr lang="ru-RU" sz="2400" dirty="0"/>
              <a:t>Особенности переключения между задачами:</a:t>
            </a:r>
          </a:p>
          <a:p>
            <a:pPr lvl="1">
              <a:spcBef>
                <a:spcPts val="1200"/>
              </a:spcBef>
            </a:pPr>
            <a:r>
              <a:rPr lang="ru-RU" sz="2400" dirty="0"/>
              <a:t>Процессор сохраняет состояние прерываемой задачи в специально отведённой области памяти </a:t>
            </a:r>
          </a:p>
          <a:p>
            <a:pPr lvl="1">
              <a:spcBef>
                <a:spcPts val="1200"/>
              </a:spcBef>
            </a:pPr>
            <a:r>
              <a:rPr lang="ru-RU" sz="2400" dirty="0"/>
              <a:t> процессор запускает очередную задачу, предварительно восстановив ее состояние из такой же области памяти. </a:t>
            </a:r>
          </a:p>
          <a:p>
            <a:pPr lvl="1">
              <a:spcBef>
                <a:spcPts val="1200"/>
              </a:spcBef>
            </a:pPr>
            <a:r>
              <a:rPr lang="ru-RU" sz="2400" dirty="0"/>
              <a:t>У каждой задачи может быть 4 стека для каждого из уровней привилегий.</a:t>
            </a:r>
          </a:p>
          <a:p>
            <a:pPr lvl="1">
              <a:spcBef>
                <a:spcPts val="1200"/>
              </a:spcBef>
            </a:pPr>
            <a:r>
              <a:rPr lang="ru-RU" sz="2400" dirty="0"/>
              <a:t>Для каждой задачи может использоваться своё виртуальное адресное пространство, (напр. свой каталог страниц),</a:t>
            </a:r>
          </a:p>
          <a:p>
            <a:pPr lvl="1">
              <a:spcBef>
                <a:spcPts val="1200"/>
              </a:spcBef>
            </a:pPr>
            <a:r>
              <a:rPr lang="ru-RU" sz="2400" dirty="0"/>
              <a:t>Каждая задача может использовать свою таблицу, локальную дескрипторную таблицу (LDT).</a:t>
            </a:r>
          </a:p>
          <a:p>
            <a:pPr lvl="1">
              <a:spcBef>
                <a:spcPts val="1200"/>
              </a:spcBef>
            </a:pPr>
            <a:endParaRPr lang="ru-RU" sz="2400" dirty="0"/>
          </a:p>
        </p:txBody>
      </p:sp>
    </p:spTree>
    <p:extLst>
      <p:ext uri="{BB962C8B-B14F-4D97-AF65-F5344CB8AC3E}">
        <p14:creationId xmlns:p14="http://schemas.microsoft.com/office/powerpoint/2010/main" val="29460230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a:t>Особенности организации прерываний</a:t>
            </a:r>
            <a:r>
              <a:rPr lang="en-US" dirty="0"/>
              <a:t>. </a:t>
            </a:r>
            <a:r>
              <a:rPr lang="ru-RU" dirty="0"/>
              <a:t>Дополнение</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3074737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Прерывания в защищенном режиме</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0" y="1052736"/>
            <a:ext cx="8877164" cy="5693866"/>
          </a:xfrm>
          <a:prstGeom prst="rect">
            <a:avLst/>
          </a:prstGeom>
        </p:spPr>
        <p:txBody>
          <a:bodyPr wrap="square">
            <a:spAutoFit/>
          </a:bodyPr>
          <a:lstStyle/>
          <a:p>
            <a:pPr marL="342900" indent="-342900">
              <a:spcBef>
                <a:spcPts val="1200"/>
              </a:spcBef>
              <a:buFont typeface="Arial" panose="020B0604020202020204" pitchFamily="34" charset="0"/>
              <a:buChar char="•"/>
            </a:pPr>
            <a:r>
              <a:rPr lang="ru-RU" sz="2200" dirty="0"/>
              <a:t>Перед вызовом обработчика подпрограмм прерывания процессор помещает в стек значения регистров </a:t>
            </a:r>
          </a:p>
          <a:p>
            <a:pPr marL="800100" lvl="1" indent="-342900">
              <a:spcBef>
                <a:spcPts val="1200"/>
              </a:spcBef>
              <a:buFont typeface="Arial" panose="020B0604020202020204" pitchFamily="34" charset="0"/>
              <a:buChar char="•"/>
            </a:pPr>
            <a:r>
              <a:rPr lang="ru-RU" dirty="0"/>
              <a:t>регистры в стеке CS, EIP, EFLAGS и SS, ESP (если переход осуществился на другой уровень привилегий) и 16-битный код ошибки. </a:t>
            </a:r>
          </a:p>
          <a:p>
            <a:pPr marL="800100" lvl="1" indent="-342900">
              <a:spcBef>
                <a:spcPts val="1200"/>
              </a:spcBef>
              <a:buFont typeface="Arial" panose="020B0604020202020204" pitchFamily="34" charset="0"/>
              <a:buChar char="•"/>
            </a:pPr>
            <a:r>
              <a:rPr lang="ru-RU" dirty="0"/>
              <a:t>Если размер шлюза – 32 бита, то значения размером в 16 бит будут расширены нулями до 32.</a:t>
            </a:r>
          </a:p>
          <a:p>
            <a:pPr marL="342900" indent="-342900">
              <a:spcBef>
                <a:spcPts val="1200"/>
              </a:spcBef>
              <a:buFont typeface="Arial" panose="020B0604020202020204" pitchFamily="34" charset="0"/>
              <a:buChar char="•"/>
            </a:pPr>
            <a:r>
              <a:rPr lang="ru-RU" sz="2200" dirty="0"/>
              <a:t>Ряд прерываний – ловушек имеют свои дескрипторы.</a:t>
            </a:r>
          </a:p>
          <a:p>
            <a:pPr marL="342900" indent="-342900">
              <a:spcBef>
                <a:spcPts val="1200"/>
              </a:spcBef>
              <a:buFont typeface="Arial" panose="020B0604020202020204" pitchFamily="34" charset="0"/>
              <a:buChar char="•"/>
            </a:pPr>
            <a:r>
              <a:rPr lang="ru-RU" sz="2200" dirty="0"/>
              <a:t>Для других прерываний есть общий дескриптор.</a:t>
            </a:r>
          </a:p>
          <a:p>
            <a:pPr marL="342900" indent="-342900">
              <a:spcBef>
                <a:spcPts val="1200"/>
              </a:spcBef>
              <a:buFont typeface="Arial" panose="020B0604020202020204" pitchFamily="34" charset="0"/>
              <a:buChar char="•"/>
            </a:pPr>
            <a:r>
              <a:rPr lang="ru-RU" sz="2400" dirty="0">
                <a:latin typeface="Calibri" panose="020F0502020204030204" pitchFamily="34" charset="0"/>
                <a:ea typeface="Times New Roman" panose="02020603050405020304" pitchFamily="18" charset="0"/>
                <a:cs typeface="Times New Roman" panose="02020603050405020304" pitchFamily="18" charset="0"/>
              </a:rPr>
              <a:t>Если процессор не найдет дескриптор, то система зависнет или перезагрузится.</a:t>
            </a:r>
          </a:p>
          <a:p>
            <a:pPr marL="342900" indent="-342900">
              <a:spcBef>
                <a:spcPts val="1200"/>
              </a:spcBef>
              <a:buFont typeface="Arial" panose="020B0604020202020204" pitchFamily="34" charset="0"/>
              <a:buChar char="•"/>
            </a:pPr>
            <a:r>
              <a:rPr lang="ru-RU" sz="2200" dirty="0">
                <a:latin typeface="Calibri" panose="020F0502020204030204" pitchFamily="34" charset="0"/>
                <a:ea typeface="Times New Roman" panose="02020603050405020304" pitchFamily="18" charset="0"/>
                <a:cs typeface="Times New Roman" panose="02020603050405020304" pitchFamily="18" charset="0"/>
              </a:rPr>
              <a:t>Прерывания могут иметь приоритет (если возникает более приоритетное прерывание, то остальные прерывания ждут его окончания) в ином случае все прерывания срабатывают по очереди.</a:t>
            </a:r>
          </a:p>
          <a:p>
            <a:pPr marL="342900" indent="-342900">
              <a:spcBef>
                <a:spcPts val="1200"/>
              </a:spcBef>
              <a:buFont typeface="Arial" panose="020B0604020202020204" pitchFamily="34" charset="0"/>
              <a:buChar char="•"/>
            </a:pPr>
            <a:endParaRPr lang="ru-RU" sz="20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97244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63910"/>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Прерывания</a:t>
            </a:r>
            <a:r>
              <a:rPr lang="en-US" sz="2400" b="1" dirty="0"/>
              <a:t>. </a:t>
            </a:r>
            <a:r>
              <a:rPr lang="ru-RU" sz="2400" b="1" dirty="0"/>
              <a:t/>
            </a:r>
            <a:br>
              <a:rPr lang="ru-RU" sz="2400" b="1" dirty="0"/>
            </a:br>
            <a:r>
              <a:rPr lang="ru-RU" sz="2400" b="1" dirty="0"/>
              <a:t>Алгоритм обработки в защищенном режиме.</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4" name="Прямоугольник 3"/>
          <p:cNvSpPr/>
          <p:nvPr/>
        </p:nvSpPr>
        <p:spPr>
          <a:xfrm>
            <a:off x="227534" y="989823"/>
            <a:ext cx="8688932" cy="5293757"/>
          </a:xfrm>
          <a:prstGeom prst="rect">
            <a:avLst/>
          </a:prstGeom>
        </p:spPr>
        <p:txBody>
          <a:bodyPr wrap="square">
            <a:spAutoFit/>
          </a:bodyPr>
          <a:lstStyle/>
          <a:p>
            <a:pPr>
              <a:spcBef>
                <a:spcPts val="1200"/>
              </a:spcBef>
            </a:pPr>
            <a:r>
              <a:rPr lang="ru-RU" dirty="0"/>
              <a:t>1. Из регистра IDTR извлекается база таблицы дескрипторов прерываний </a:t>
            </a:r>
            <a:r>
              <a:rPr lang="en-US" dirty="0"/>
              <a:t>(IDT).</a:t>
            </a:r>
          </a:p>
          <a:p>
            <a:pPr>
              <a:spcBef>
                <a:spcPts val="1200"/>
              </a:spcBef>
            </a:pPr>
            <a:r>
              <a:rPr lang="ru-RU" dirty="0"/>
              <a:t>2. </a:t>
            </a:r>
            <a:r>
              <a:rPr lang="ru-RU" sz="2000" dirty="0"/>
              <a:t>В таблице IDT по номеру прерывания находится дескриптор шлюза прерывания. </a:t>
            </a:r>
          </a:p>
          <a:p>
            <a:pPr>
              <a:spcBef>
                <a:spcPts val="1200"/>
              </a:spcBef>
            </a:pPr>
            <a:r>
              <a:rPr lang="ru-RU" sz="2000" dirty="0"/>
              <a:t>3. Если уровень привилегий </a:t>
            </a:r>
            <a:r>
              <a:rPr lang="ru-RU" sz="2000" dirty="0" err="1"/>
              <a:t>перывания</a:t>
            </a:r>
            <a:r>
              <a:rPr lang="ru-RU" sz="2000" dirty="0"/>
              <a:t> отличается от уровня привилегий обработчика, происходит переключение стека </a:t>
            </a:r>
          </a:p>
          <a:p>
            <a:pPr>
              <a:spcBef>
                <a:spcPts val="1200"/>
              </a:spcBef>
            </a:pPr>
            <a:r>
              <a:rPr lang="ru-RU" sz="2000" dirty="0"/>
              <a:t>4. При вызове обработчика через шлюз прерывания очищается бит IF, блокируя дальнейшие маскируемые аппаратные прерывания. </a:t>
            </a:r>
          </a:p>
          <a:p>
            <a:pPr>
              <a:spcBef>
                <a:spcPts val="1200"/>
              </a:spcBef>
            </a:pPr>
            <a:r>
              <a:rPr lang="ru-RU" sz="2000" dirty="0"/>
              <a:t>5. После обработки прерывания обработчик должен вытолкнуть из стека код ошибки, если он там есть, и восстановить регистр флагов из стека. </a:t>
            </a:r>
          </a:p>
          <a:p>
            <a:pPr lvl="1">
              <a:spcBef>
                <a:spcPts val="1200"/>
              </a:spcBef>
            </a:pPr>
            <a:r>
              <a:rPr lang="ru-RU" sz="2000" dirty="0"/>
              <a:t>Если уровень привилегий прерванной задачи не равен уровню привилегий обработчика, происходит переключение стека на стек прерванной задачи с использованием значений регистров SS и ESP, которые были сохранены в стеке обработчика при вызове. </a:t>
            </a:r>
          </a:p>
          <a:p>
            <a:pPr>
              <a:spcBef>
                <a:spcPts val="1200"/>
              </a:spcBef>
            </a:pPr>
            <a:endParaRPr lang="en-US" sz="2000" dirty="0"/>
          </a:p>
        </p:txBody>
      </p:sp>
    </p:spTree>
    <p:extLst>
      <p:ext uri="{BB962C8B-B14F-4D97-AF65-F5344CB8AC3E}">
        <p14:creationId xmlns:p14="http://schemas.microsoft.com/office/powerpoint/2010/main" val="16751934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Защищённый режим. Модель шлюзов</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323528" y="900376"/>
            <a:ext cx="8640960" cy="2169825"/>
          </a:xfrm>
          <a:prstGeom prst="rect">
            <a:avLst/>
          </a:prstGeom>
        </p:spPr>
        <p:txBody>
          <a:bodyPr wrap="square">
            <a:spAutoFit/>
          </a:bodyPr>
          <a:lstStyle/>
          <a:p>
            <a:pPr>
              <a:spcBef>
                <a:spcPts val="600"/>
              </a:spcBef>
            </a:pPr>
            <a:r>
              <a:rPr lang="ru-RU" sz="2000" dirty="0"/>
              <a:t>В защищенном режиме прерывания находятся в таблице прерываний и описываются шлюзами. </a:t>
            </a:r>
            <a:endParaRPr lang="en-US" sz="2000" dirty="0"/>
          </a:p>
          <a:p>
            <a:pPr marL="342900" indent="-342900">
              <a:spcBef>
                <a:spcPts val="600"/>
              </a:spcBef>
              <a:buAutoNum type="arabicPeriod"/>
            </a:pPr>
            <a:r>
              <a:rPr lang="ru-RU" sz="2000" dirty="0"/>
              <a:t>Шлюз задачи (Шлюз задачи может находиться как в IDT, так и в GDT и в LDT,)- служит для перехода между разными уровнями </a:t>
            </a:r>
            <a:r>
              <a:rPr lang="ru-RU" sz="2000" dirty="0" err="1"/>
              <a:t>привегелий</a:t>
            </a:r>
            <a:r>
              <a:rPr lang="ru-RU" sz="2000" dirty="0"/>
              <a:t>.</a:t>
            </a:r>
          </a:p>
          <a:p>
            <a:pPr marL="342900" indent="-342900">
              <a:spcBef>
                <a:spcPts val="600"/>
              </a:spcBef>
              <a:buAutoNum type="arabicPeriod"/>
            </a:pPr>
            <a:r>
              <a:rPr lang="ru-RU" sz="2000" dirty="0"/>
              <a:t>Шлюз прерывания (аппаратные и программные прерывания).</a:t>
            </a:r>
          </a:p>
          <a:p>
            <a:pPr marL="342900" indent="-342900">
              <a:spcBef>
                <a:spcPts val="600"/>
              </a:spcBef>
              <a:buAutoNum type="arabicPeriod"/>
            </a:pPr>
            <a:r>
              <a:rPr lang="ru-RU" sz="2000" dirty="0"/>
              <a:t>Шлюз ловушки (для </a:t>
            </a:r>
            <a:r>
              <a:rPr lang="ru-RU" sz="2000" dirty="0" err="1"/>
              <a:t>дебага</a:t>
            </a:r>
            <a:r>
              <a:rPr lang="ru-RU" sz="2000" dirty="0"/>
              <a:t>).</a:t>
            </a:r>
            <a:endParaRPr lang="ru-RU" sz="20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750" y="3705471"/>
            <a:ext cx="6134658" cy="2581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70288" y="3429000"/>
            <a:ext cx="1746639" cy="2800767"/>
          </a:xfrm>
          <a:prstGeom prst="rect">
            <a:avLst/>
          </a:prstGeom>
          <a:noFill/>
        </p:spPr>
        <p:txBody>
          <a:bodyPr wrap="square" rtlCol="0">
            <a:spAutoFit/>
          </a:bodyPr>
          <a:lstStyle/>
          <a:p>
            <a:r>
              <a:rPr lang="ru-RU" sz="1600" dirty="0"/>
              <a:t>Переход между шлюзами осуществляется при помощи уровней стеков.</a:t>
            </a:r>
          </a:p>
          <a:p>
            <a:r>
              <a:rPr lang="ru-RU" sz="1600" dirty="0"/>
              <a:t>Для перехода</a:t>
            </a:r>
          </a:p>
          <a:p>
            <a:r>
              <a:rPr lang="ru-RU" sz="1600" dirty="0"/>
              <a:t>Между шлюзами</a:t>
            </a:r>
          </a:p>
          <a:p>
            <a:r>
              <a:rPr lang="ru-RU" sz="1600" dirty="0"/>
              <a:t>Каждая задача должна иметь свои стеки на каждый уровень.</a:t>
            </a:r>
          </a:p>
        </p:txBody>
      </p:sp>
      <p:sp>
        <p:nvSpPr>
          <p:cNvPr id="7" name="Прямоугольник 6"/>
          <p:cNvSpPr/>
          <p:nvPr/>
        </p:nvSpPr>
        <p:spPr>
          <a:xfrm>
            <a:off x="3419872" y="3261237"/>
            <a:ext cx="4572000" cy="369332"/>
          </a:xfrm>
          <a:prstGeom prst="rect">
            <a:avLst/>
          </a:prstGeom>
        </p:spPr>
        <p:txBody>
          <a:bodyPr>
            <a:spAutoFit/>
          </a:bodyPr>
          <a:lstStyle/>
          <a:p>
            <a:r>
              <a:rPr lang="ru-RU" dirty="0"/>
              <a:t>Дескриптор Шлюза</a:t>
            </a:r>
          </a:p>
        </p:txBody>
      </p:sp>
    </p:spTree>
    <p:extLst>
      <p:ext uri="{BB962C8B-B14F-4D97-AF65-F5344CB8AC3E}">
        <p14:creationId xmlns:p14="http://schemas.microsoft.com/office/powerpoint/2010/main" val="24097671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56793"/>
            <a:ext cx="7772400" cy="2043658"/>
          </a:xfrm>
        </p:spPr>
        <p:txBody>
          <a:bodyPr>
            <a:normAutofit fontScale="90000"/>
          </a:bodyPr>
          <a:lstStyle/>
          <a:p>
            <a:r>
              <a:rPr lang="ru-RU" dirty="0"/>
              <a:t>Особенности многозадачного режима работы процессора</a:t>
            </a:r>
            <a:r>
              <a:rPr lang="en-US" dirty="0"/>
              <a:t> . </a:t>
            </a:r>
            <a:r>
              <a:rPr lang="ru-RU" dirty="0"/>
              <a:t>Дополнение</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42107735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634082"/>
          </a:xfrm>
        </p:spPr>
        <p:txBody>
          <a:bodyPr>
            <a:noAutofit/>
          </a:bodyPr>
          <a:lstStyle/>
          <a:p>
            <a:r>
              <a:rPr lang="ru-RU" sz="2200" b="1" dirty="0"/>
              <a:t>Модель памяти </a:t>
            </a:r>
            <a:r>
              <a:rPr lang="en-US" sz="2200" b="1" dirty="0"/>
              <a:t>X86</a:t>
            </a:r>
            <a:r>
              <a:rPr lang="ru-RU" sz="2200" b="1" dirty="0"/>
              <a:t>-</a:t>
            </a:r>
            <a:r>
              <a:rPr lang="en-US" sz="2200" b="1" dirty="0"/>
              <a:t>X64</a:t>
            </a:r>
            <a:r>
              <a:rPr lang="ru-RU" sz="2200" b="1" dirty="0"/>
              <a:t>. </a:t>
            </a:r>
            <a:br>
              <a:rPr lang="ru-RU" sz="2200" b="1" dirty="0"/>
            </a:br>
            <a:r>
              <a:rPr lang="ru-RU" sz="2200" b="1" dirty="0"/>
              <a:t>Особенности многозадачного режима работы. Особенности </a:t>
            </a:r>
            <a:r>
              <a:rPr lang="en-US" sz="2200" b="1" dirty="0"/>
              <a:t>TSS</a:t>
            </a:r>
            <a:endParaRPr lang="ru-RU" sz="2200" b="1" dirty="0"/>
          </a:p>
        </p:txBody>
      </p:sp>
      <p:sp>
        <p:nvSpPr>
          <p:cNvPr id="3" name="Объект 2"/>
          <p:cNvSpPr>
            <a:spLocks noGrp="1"/>
          </p:cNvSpPr>
          <p:nvPr>
            <p:ph idx="1"/>
          </p:nvPr>
        </p:nvSpPr>
        <p:spPr>
          <a:xfrm>
            <a:off x="251520" y="980728"/>
            <a:ext cx="4059857" cy="5616624"/>
          </a:xfrm>
        </p:spPr>
        <p:txBody>
          <a:bodyPr>
            <a:noAutofit/>
          </a:bodyPr>
          <a:lstStyle/>
          <a:p>
            <a:r>
              <a:rPr lang="ru-RU" sz="2000" dirty="0"/>
              <a:t>Минимальная схема </a:t>
            </a:r>
            <a:r>
              <a:rPr lang="en-US" sz="2000" dirty="0"/>
              <a:t>TSS</a:t>
            </a:r>
          </a:p>
          <a:p>
            <a:r>
              <a:rPr lang="en-US" sz="2000" dirty="0" err="1"/>
              <a:t>Tckb</a:t>
            </a:r>
            <a:r>
              <a:rPr lang="en-US" sz="2000" dirty="0"/>
              <a:t> </a:t>
            </a:r>
            <a:r>
              <a:rPr lang="ru-RU" sz="2000" dirty="0"/>
              <a:t>требуется хранить дополнительные данные, (напр., карта разрешения ввода-вывода), то размер TSS может быть увеличен. </a:t>
            </a:r>
          </a:p>
          <a:p>
            <a:r>
              <a:rPr lang="ru-RU" sz="2000" dirty="0"/>
              <a:t>В TSS также можно хранить состояние других регистров процессора, но они уже не будут обрабатываться процессором – они должны обрабатываться </a:t>
            </a:r>
            <a:r>
              <a:rPr lang="ru-RU" sz="2000" dirty="0" err="1"/>
              <a:t>программно</a:t>
            </a:r>
            <a:r>
              <a:rPr lang="ru-RU" sz="2000" dirty="0"/>
              <a:t>.</a:t>
            </a:r>
          </a:p>
          <a:p>
            <a:r>
              <a:rPr lang="ru-RU" sz="2000" dirty="0"/>
              <a:t>Если включен механизм трансляции адресов, то TSS должен полностью располагаться в пределах одной страницы</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377" y="908720"/>
            <a:ext cx="4584721" cy="5718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7029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1598" y="204822"/>
            <a:ext cx="8229600" cy="559882"/>
          </a:xfrm>
        </p:spPr>
        <p:txBody>
          <a:bodyPr>
            <a:noAutofit/>
          </a:bodyPr>
          <a:lstStyle/>
          <a:p>
            <a:r>
              <a:rPr lang="ru-RU" sz="2800" b="1" dirty="0"/>
              <a:t>Модель памяти процессора. Особые виды памяти</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91902" y="692697"/>
            <a:ext cx="8928992" cy="6048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7800" indent="-177800">
              <a:lnSpc>
                <a:spcPct val="110000"/>
              </a:lnSpc>
              <a:spcBef>
                <a:spcPts val="200"/>
              </a:spcBef>
            </a:pPr>
            <a:r>
              <a:rPr lang="ru-RU" sz="2000" b="1" dirty="0"/>
              <a:t>Регистровая память </a:t>
            </a:r>
            <a:r>
              <a:rPr lang="ru-RU" sz="2000" dirty="0"/>
              <a:t>– набор регистров процессора, ячейки памяти в самом процессоре. </a:t>
            </a:r>
          </a:p>
          <a:p>
            <a:pPr marL="581025" lvl="2" indent="-180975">
              <a:lnSpc>
                <a:spcPct val="110000"/>
              </a:lnSpc>
              <a:spcBef>
                <a:spcPts val="600"/>
              </a:spcBef>
            </a:pPr>
            <a:r>
              <a:rPr lang="ru-RU" sz="2000" b="1" dirty="0" err="1"/>
              <a:t>Basic</a:t>
            </a:r>
            <a:r>
              <a:rPr lang="ru-RU" sz="2000" b="1" dirty="0"/>
              <a:t> </a:t>
            </a:r>
            <a:r>
              <a:rPr lang="ru-RU" sz="2000" b="1" dirty="0" err="1"/>
              <a:t>program</a:t>
            </a:r>
            <a:r>
              <a:rPr lang="ru-RU" sz="2000" b="1" dirty="0"/>
              <a:t> </a:t>
            </a:r>
            <a:r>
              <a:rPr lang="ru-RU" sz="2000" b="1" dirty="0" err="1"/>
              <a:t>registers</a:t>
            </a:r>
            <a:r>
              <a:rPr lang="ru-RU" sz="2000" b="1" dirty="0"/>
              <a:t> </a:t>
            </a:r>
            <a:r>
              <a:rPr lang="ru-RU" sz="2000" dirty="0"/>
              <a:t>(Основные программные регистры) - это для обслуживания процессора и  обработки целочисленных данных.</a:t>
            </a:r>
            <a:br>
              <a:rPr lang="ru-RU" sz="2000" dirty="0"/>
            </a:br>
            <a:r>
              <a:rPr lang="ru-RU" sz="2000" b="1" dirty="0" err="1"/>
              <a:t>Floating</a:t>
            </a:r>
            <a:r>
              <a:rPr lang="ru-RU" sz="2000" b="1" dirty="0"/>
              <a:t> </a:t>
            </a:r>
            <a:r>
              <a:rPr lang="ru-RU" sz="2000" b="1" dirty="0" err="1"/>
              <a:t>Point</a:t>
            </a:r>
            <a:r>
              <a:rPr lang="ru-RU" sz="2000" b="1" dirty="0"/>
              <a:t> </a:t>
            </a:r>
            <a:r>
              <a:rPr lang="ru-RU" sz="2000" b="1" dirty="0" err="1"/>
              <a:t>Unit</a:t>
            </a:r>
            <a:r>
              <a:rPr lang="ru-RU" sz="2000" b="1" dirty="0"/>
              <a:t> </a:t>
            </a:r>
            <a:r>
              <a:rPr lang="ru-RU" sz="2000" b="1" dirty="0" err="1"/>
              <a:t>registers</a:t>
            </a:r>
            <a:r>
              <a:rPr lang="ru-RU" sz="2000" b="1" dirty="0"/>
              <a:t> </a:t>
            </a:r>
            <a:r>
              <a:rPr lang="ru-RU" sz="2000" dirty="0"/>
              <a:t>(FPU, </a:t>
            </a:r>
            <a:r>
              <a:rPr lang="en-US" sz="2000" dirty="0"/>
              <a:t>X87</a:t>
            </a:r>
            <a:r>
              <a:rPr lang="ru-RU" sz="2000" dirty="0"/>
              <a:t>) – это набор регистров для работы с данными в формате с плавающей точкой.</a:t>
            </a:r>
            <a:br>
              <a:rPr lang="ru-RU" sz="2000" dirty="0"/>
            </a:br>
            <a:r>
              <a:rPr lang="ru-RU" sz="2000" b="1" dirty="0"/>
              <a:t>MMX и XMM </a:t>
            </a:r>
            <a:r>
              <a:rPr lang="ru-RU" sz="2000" b="1" dirty="0" err="1"/>
              <a:t>registers</a:t>
            </a:r>
            <a:r>
              <a:rPr lang="ru-RU" sz="2000" b="1" dirty="0"/>
              <a:t> </a:t>
            </a:r>
            <a:r>
              <a:rPr lang="ru-RU" sz="2000" dirty="0"/>
              <a:t>- это регистры для систематизированной обработки увеличенного количества операндов. </a:t>
            </a:r>
          </a:p>
          <a:p>
            <a:pPr marL="581025" lvl="2" indent="-180975">
              <a:lnSpc>
                <a:spcPct val="110000"/>
              </a:lnSpc>
              <a:spcBef>
                <a:spcPts val="600"/>
              </a:spcBef>
            </a:pPr>
            <a:r>
              <a:rPr lang="ru-RU" sz="2000" dirty="0"/>
              <a:t>Когда процессор совершает какие-то операции со значением или с памятью, он берет эти значения непосредственно из регистров или из стека.</a:t>
            </a:r>
          </a:p>
          <a:p>
            <a:pPr marL="342900" lvl="2" indent="-342900">
              <a:lnSpc>
                <a:spcPct val="110000"/>
              </a:lnSpc>
              <a:spcBef>
                <a:spcPts val="600"/>
              </a:spcBef>
            </a:pPr>
            <a:r>
              <a:rPr lang="ru-RU" sz="2000" b="1" dirty="0"/>
              <a:t>Стек</a:t>
            </a:r>
            <a:r>
              <a:rPr lang="ru-RU" sz="2000" dirty="0"/>
              <a:t> - специальный раздел оперативной памяти, предназначенный для быстрого безадресного доступа к элементам (по принципу </a:t>
            </a:r>
            <a:r>
              <a:rPr lang="en-US" sz="2000" dirty="0"/>
              <a:t>last input first output)</a:t>
            </a:r>
            <a:r>
              <a:rPr lang="ru-RU" sz="2000" dirty="0"/>
              <a:t>.</a:t>
            </a:r>
          </a:p>
          <a:p>
            <a:pPr marL="400050" lvl="2" indent="0">
              <a:lnSpc>
                <a:spcPct val="110000"/>
              </a:lnSpc>
              <a:spcBef>
                <a:spcPts val="600"/>
              </a:spcBef>
              <a:buNone/>
            </a:pPr>
            <a:endParaRPr lang="ru-RU" sz="2000" dirty="0"/>
          </a:p>
        </p:txBody>
      </p:sp>
    </p:spTree>
    <p:extLst>
      <p:ext uri="{BB962C8B-B14F-4D97-AF65-F5344CB8AC3E}">
        <p14:creationId xmlns:p14="http://schemas.microsoft.com/office/powerpoint/2010/main" val="6270290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634082"/>
          </a:xfrm>
        </p:spPr>
        <p:txBody>
          <a:bodyPr>
            <a:noAutofit/>
          </a:bodyPr>
          <a:lstStyle/>
          <a:p>
            <a:r>
              <a:rPr lang="ru-RU" sz="2200" b="1" dirty="0"/>
              <a:t>Модель памяти </a:t>
            </a:r>
            <a:r>
              <a:rPr lang="en-US" sz="2200" b="1" dirty="0"/>
              <a:t>X86</a:t>
            </a:r>
            <a:r>
              <a:rPr lang="ru-RU" sz="2200" b="1" dirty="0"/>
              <a:t>-</a:t>
            </a:r>
            <a:r>
              <a:rPr lang="en-US" sz="2200" b="1" dirty="0"/>
              <a:t>X64</a:t>
            </a:r>
            <a:r>
              <a:rPr lang="ru-RU" sz="2200" b="1" dirty="0"/>
              <a:t>. </a:t>
            </a:r>
            <a:br>
              <a:rPr lang="ru-RU" sz="2200" b="1" dirty="0"/>
            </a:br>
            <a:r>
              <a:rPr lang="ru-RU" sz="2200" b="1" dirty="0"/>
              <a:t>Особенности многозадачного режима работы. Особенности </a:t>
            </a:r>
            <a:r>
              <a:rPr lang="en-US" sz="2200" b="1" dirty="0"/>
              <a:t>TSS</a:t>
            </a:r>
            <a:endParaRPr lang="ru-RU" sz="2200" b="1" dirty="0"/>
          </a:p>
        </p:txBody>
      </p:sp>
      <p:sp>
        <p:nvSpPr>
          <p:cNvPr id="3" name="Объект 2"/>
          <p:cNvSpPr>
            <a:spLocks noGrp="1"/>
          </p:cNvSpPr>
          <p:nvPr>
            <p:ph idx="1"/>
          </p:nvPr>
        </p:nvSpPr>
        <p:spPr>
          <a:xfrm>
            <a:off x="179512" y="980728"/>
            <a:ext cx="8784976" cy="5616624"/>
          </a:xfrm>
        </p:spPr>
        <p:txBody>
          <a:bodyPr>
            <a:noAutofit/>
          </a:bodyPr>
          <a:lstStyle/>
          <a:p>
            <a:r>
              <a:rPr lang="ru-RU" sz="2000" dirty="0"/>
              <a:t>Флаги для переключения между задачами:</a:t>
            </a:r>
          </a:p>
          <a:p>
            <a:r>
              <a:rPr lang="ru-RU" sz="2000" dirty="0"/>
              <a:t>флаг занятости B находится в дескрипторе TSS, в шестом байте. </a:t>
            </a:r>
          </a:p>
          <a:p>
            <a:pPr lvl="1"/>
            <a:r>
              <a:rPr lang="ru-RU" sz="2000" dirty="0"/>
              <a:t>Устанавливается, когда происходит переключение на задачу (когда установлен, это означает, что задача занята). Переключение на занятую задачу запрещено, также предназначен для предотвращения рекурсивного вызова задачи. Флаг занятости сбрасывается при переключении на другую задачу командами JMP либо IRET; при переключении командой CALL либо при прерывании (даже если обработчик прерывания – тоже задача) флаг не сбрасывается;</a:t>
            </a:r>
          </a:p>
          <a:p>
            <a:r>
              <a:rPr lang="ru-RU" sz="2000" dirty="0"/>
              <a:t>флаг трассировки T это нулевой бит по смещению 64h в TSS.</a:t>
            </a:r>
          </a:p>
          <a:p>
            <a:pPr lvl="1"/>
            <a:r>
              <a:rPr lang="ru-RU" sz="2000" dirty="0"/>
              <a:t> Если флаг установлен, то при переключении на задачу процессор после успешной загрузки значений из всех полей TSS сгенерирует исключение отладки (прерывание 1). Если флаг сброшен, то при переключении на задачу исключение отладки не генерируется. Этот флаг предназначен для отладки задач и также может применяться для явного системного дополнения контекста задачи, например для загрузки регистров </a:t>
            </a:r>
            <a:r>
              <a:rPr lang="en-US" sz="2000" dirty="0"/>
              <a:t>FPU;</a:t>
            </a:r>
          </a:p>
          <a:p>
            <a:endParaRPr lang="ru-RU" sz="2000" dirty="0"/>
          </a:p>
        </p:txBody>
      </p:sp>
    </p:spTree>
    <p:extLst>
      <p:ext uri="{BB962C8B-B14F-4D97-AF65-F5344CB8AC3E}">
        <p14:creationId xmlns:p14="http://schemas.microsoft.com/office/powerpoint/2010/main" val="37206561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634082"/>
          </a:xfrm>
        </p:spPr>
        <p:txBody>
          <a:bodyPr>
            <a:noAutofit/>
          </a:bodyPr>
          <a:lstStyle/>
          <a:p>
            <a:r>
              <a:rPr lang="ru-RU" sz="2200" b="1" dirty="0"/>
              <a:t>Модель памяти </a:t>
            </a:r>
            <a:r>
              <a:rPr lang="en-US" sz="2200" b="1" dirty="0"/>
              <a:t>X86</a:t>
            </a:r>
            <a:r>
              <a:rPr lang="ru-RU" sz="2200" b="1" dirty="0"/>
              <a:t>-</a:t>
            </a:r>
            <a:r>
              <a:rPr lang="en-US" sz="2200" b="1" dirty="0"/>
              <a:t>X64</a:t>
            </a:r>
            <a:r>
              <a:rPr lang="ru-RU" sz="2200" b="1" dirty="0"/>
              <a:t>. </a:t>
            </a:r>
            <a:br>
              <a:rPr lang="ru-RU" sz="2200" b="1" dirty="0"/>
            </a:br>
            <a:r>
              <a:rPr lang="ru-RU" sz="2200" b="1" dirty="0"/>
              <a:t>Особенности многозадачного режима работы. Особенности </a:t>
            </a:r>
            <a:r>
              <a:rPr lang="en-US" sz="2200" b="1" dirty="0"/>
              <a:t>TSS</a:t>
            </a:r>
            <a:endParaRPr lang="ru-RU" sz="2200" b="1" dirty="0"/>
          </a:p>
        </p:txBody>
      </p:sp>
      <p:sp>
        <p:nvSpPr>
          <p:cNvPr id="3" name="Объект 2"/>
          <p:cNvSpPr>
            <a:spLocks noGrp="1"/>
          </p:cNvSpPr>
          <p:nvPr>
            <p:ph idx="1"/>
          </p:nvPr>
        </p:nvSpPr>
        <p:spPr>
          <a:xfrm>
            <a:off x="179512" y="980728"/>
            <a:ext cx="8784976" cy="5616624"/>
          </a:xfrm>
        </p:spPr>
        <p:txBody>
          <a:bodyPr>
            <a:noAutofit/>
          </a:bodyPr>
          <a:lstStyle/>
          <a:p>
            <a:pPr marL="354013" indent="-285750"/>
            <a:r>
              <a:rPr lang="ru-RU" sz="2000" dirty="0"/>
              <a:t>Флаги для переключения между задачами:</a:t>
            </a:r>
          </a:p>
          <a:p>
            <a:pPr marL="354013" indent="-285750"/>
            <a:r>
              <a:rPr lang="ru-RU" sz="2000" dirty="0"/>
              <a:t>флаг вложенности NT (</a:t>
            </a:r>
            <a:r>
              <a:rPr lang="ru-RU" sz="2000" dirty="0" err="1"/>
              <a:t>Nested</a:t>
            </a:r>
            <a:r>
              <a:rPr lang="ru-RU" sz="2000" dirty="0"/>
              <a:t> </a:t>
            </a:r>
            <a:r>
              <a:rPr lang="ru-RU" sz="2000" dirty="0" err="1"/>
              <a:t>Task</a:t>
            </a:r>
            <a:r>
              <a:rPr lang="ru-RU" sz="2000" dirty="0"/>
              <a:t>) находится в регистре EFLAGS. </a:t>
            </a:r>
          </a:p>
          <a:p>
            <a:pPr marL="354013" lvl="1"/>
            <a:r>
              <a:rPr lang="ru-RU" sz="2000" dirty="0"/>
              <a:t>Если переключение на новую задачу было вызвано командой CALL либо старая задача была прервана исключением или прерыванием и его обработчик также</a:t>
            </a:r>
          </a:p>
          <a:p>
            <a:pPr marL="354013" lvl="1"/>
            <a:r>
              <a:rPr lang="ru-RU" sz="2000" dirty="0"/>
              <a:t>является задачей, то флаг NT устанавливается в регистре EFLAGS новой задачи. Благодаря этому новая задача может вернуть управление старой задаче командой IRET. Команда IRET выполняет одно из двух действий: если NT =0, то производит обычный возврат из прерывания; если NT = 1, то производит переключение на предыдущую задачу, селектор дескриптора TSS которой находится в поле </a:t>
            </a:r>
            <a:r>
              <a:rPr lang="ru-RU" sz="2000" dirty="0" err="1"/>
              <a:t>Previous</a:t>
            </a:r>
            <a:r>
              <a:rPr lang="ru-RU" sz="2000" dirty="0"/>
              <a:t> </a:t>
            </a:r>
            <a:r>
              <a:rPr lang="ru-RU" sz="2000" dirty="0" err="1"/>
              <a:t>Task</a:t>
            </a:r>
            <a:r>
              <a:rPr lang="ru-RU" sz="2000" dirty="0"/>
              <a:t> </a:t>
            </a:r>
            <a:r>
              <a:rPr lang="ru-RU" sz="2000" dirty="0" err="1"/>
              <a:t>Link</a:t>
            </a:r>
            <a:r>
              <a:rPr lang="ru-RU" sz="2000" dirty="0"/>
              <a:t> в TSS текущей задачи;</a:t>
            </a:r>
          </a:p>
          <a:p>
            <a:pPr marL="354013" indent="-285750"/>
            <a:r>
              <a:rPr lang="ru-RU" sz="2000" dirty="0"/>
              <a:t>флаг TS (</a:t>
            </a:r>
            <a:r>
              <a:rPr lang="ru-RU" sz="2000" dirty="0" err="1"/>
              <a:t>Task</a:t>
            </a:r>
            <a:r>
              <a:rPr lang="ru-RU" sz="2000" dirty="0"/>
              <a:t> </a:t>
            </a:r>
            <a:r>
              <a:rPr lang="ru-RU" sz="2000" dirty="0" err="1"/>
              <a:t>Switched</a:t>
            </a:r>
            <a:r>
              <a:rPr lang="ru-RU" sz="2000" dirty="0"/>
              <a:t>) находится в регистре управления CR0. </a:t>
            </a:r>
          </a:p>
          <a:p>
            <a:pPr marL="354013" lvl="1"/>
            <a:r>
              <a:rPr lang="ru-RU" sz="2000" dirty="0"/>
              <a:t>Этот флаг устанавливается каждый раз, когда процессор переключается на другую задачу, и служит индикатором переключения задач. При попытке выполнить команды FPU, MMX или XMM процессор может генерировать исключение отсутствующего устройства (#NM – прерывание 7), что позволяет системе выполнить смену контекста FPU, MMX и XMM.</a:t>
            </a:r>
          </a:p>
        </p:txBody>
      </p:sp>
    </p:spTree>
    <p:extLst>
      <p:ext uri="{BB962C8B-B14F-4D97-AF65-F5344CB8AC3E}">
        <p14:creationId xmlns:p14="http://schemas.microsoft.com/office/powerpoint/2010/main" val="708896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Особенности сегментов памяти</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3869310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88640"/>
            <a:ext cx="8229600" cy="923606"/>
          </a:xfrm>
        </p:spPr>
        <p:txBody>
          <a:bodyPr>
            <a:normAutofit/>
          </a:bodyPr>
          <a:lstStyle/>
          <a:p>
            <a:r>
              <a:rPr lang="ru-RU" sz="2400" b="1" dirty="0"/>
              <a:t>Модель памяти процессора.</a:t>
            </a:r>
            <a:r>
              <a:rPr lang="en-US" sz="2400" b="1" dirty="0"/>
              <a:t/>
            </a:r>
            <a:br>
              <a:rPr lang="en-US" sz="2400" b="1" dirty="0"/>
            </a:br>
            <a:r>
              <a:rPr lang="ru-RU" sz="2400" b="1" dirty="0"/>
              <a:t>Сегменты памяти</a:t>
            </a:r>
            <a:endParaRPr lang="ru-RU" sz="2400" dirty="0"/>
          </a:p>
        </p:txBody>
      </p:sp>
      <p:sp>
        <p:nvSpPr>
          <p:cNvPr id="3" name="Объект 2"/>
          <p:cNvSpPr>
            <a:spLocks noGrp="1"/>
          </p:cNvSpPr>
          <p:nvPr>
            <p:ph idx="1"/>
          </p:nvPr>
        </p:nvSpPr>
        <p:spPr>
          <a:xfrm>
            <a:off x="457200" y="1052736"/>
            <a:ext cx="8363272" cy="5073427"/>
          </a:xfrm>
        </p:spPr>
        <p:txBody>
          <a:bodyPr>
            <a:normAutofit/>
          </a:bodyPr>
          <a:lstStyle/>
          <a:p>
            <a:pPr marL="0" indent="0">
              <a:lnSpc>
                <a:spcPct val="90000"/>
              </a:lnSpc>
              <a:buNone/>
            </a:pPr>
            <a:r>
              <a:rPr lang="ru-RU" sz="2000" dirty="0"/>
              <a:t>Логически память разделена на 3 основных сегмента памяти.</a:t>
            </a:r>
          </a:p>
          <a:p>
            <a:pPr>
              <a:lnSpc>
                <a:spcPct val="90000"/>
              </a:lnSpc>
            </a:pPr>
            <a:r>
              <a:rPr lang="en-US" sz="2000" b="1" dirty="0"/>
              <a:t>CS</a:t>
            </a:r>
            <a:r>
              <a:rPr lang="en-US" sz="2000" dirty="0"/>
              <a:t> - </a:t>
            </a:r>
            <a:r>
              <a:rPr lang="ru-RU" sz="2000" b="1" dirty="0"/>
              <a:t>сегмент кода</a:t>
            </a:r>
            <a:r>
              <a:rPr lang="en-US" sz="2000" dirty="0"/>
              <a:t>, </a:t>
            </a:r>
            <a:r>
              <a:rPr lang="ru-RU" sz="2000" dirty="0"/>
              <a:t>содержит машинные команды</a:t>
            </a:r>
            <a:r>
              <a:rPr lang="en-US" sz="2000" dirty="0"/>
              <a:t> </a:t>
            </a:r>
            <a:r>
              <a:rPr lang="ru-RU" sz="2000" dirty="0"/>
              <a:t>(</a:t>
            </a:r>
            <a:r>
              <a:rPr lang="ru-RU" sz="2000" dirty="0" err="1"/>
              <a:t>проргамму</a:t>
            </a:r>
            <a:r>
              <a:rPr lang="ru-RU" sz="2000" dirty="0"/>
              <a:t>);</a:t>
            </a:r>
          </a:p>
          <a:p>
            <a:pPr>
              <a:lnSpc>
                <a:spcPct val="90000"/>
              </a:lnSpc>
            </a:pPr>
            <a:r>
              <a:rPr lang="en-US" sz="2000" b="1" dirty="0"/>
              <a:t>DS</a:t>
            </a:r>
            <a:r>
              <a:rPr lang="en-US" sz="2000" dirty="0"/>
              <a:t> - </a:t>
            </a:r>
            <a:r>
              <a:rPr lang="ru-RU" sz="2000" b="1" dirty="0"/>
              <a:t>сегмент данных </a:t>
            </a:r>
            <a:r>
              <a:rPr lang="ru-RU" sz="2000" dirty="0"/>
              <a:t>– содержит данные, то есть константы и рабочие области, необходимые программе;</a:t>
            </a:r>
          </a:p>
          <a:p>
            <a:pPr>
              <a:lnSpc>
                <a:spcPct val="90000"/>
              </a:lnSpc>
            </a:pPr>
            <a:r>
              <a:rPr lang="en-US" sz="2000" b="1" dirty="0"/>
              <a:t>SS - </a:t>
            </a:r>
            <a:r>
              <a:rPr lang="ru-RU" sz="2000" b="1" dirty="0"/>
              <a:t>сегмент стека </a:t>
            </a:r>
            <a:r>
              <a:rPr lang="ru-RU" sz="2000" dirty="0"/>
              <a:t>– содержит адреса возврата в точку вызова подпрограмм.</a:t>
            </a:r>
            <a:r>
              <a:rPr lang="en-US" sz="2000" dirty="0"/>
              <a:t> </a:t>
            </a:r>
          </a:p>
          <a:p>
            <a:pPr>
              <a:lnSpc>
                <a:spcPct val="90000"/>
              </a:lnSpc>
            </a:pPr>
            <a:r>
              <a:rPr lang="ru-RU" sz="2000" dirty="0"/>
              <a:t>адресу определенному ОС.</a:t>
            </a:r>
          </a:p>
        </p:txBody>
      </p:sp>
      <p:pic>
        <p:nvPicPr>
          <p:cNvPr id="1741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645024"/>
            <a:ext cx="4552950"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32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88640"/>
            <a:ext cx="8229600" cy="923606"/>
          </a:xfrm>
        </p:spPr>
        <p:txBody>
          <a:bodyPr>
            <a:normAutofit/>
          </a:bodyPr>
          <a:lstStyle/>
          <a:p>
            <a:r>
              <a:rPr lang="ru-RU" sz="2400" b="1" dirty="0"/>
              <a:t>Модель памяти процессора.</a:t>
            </a:r>
            <a:r>
              <a:rPr lang="en-US" sz="2400" b="1" dirty="0"/>
              <a:t/>
            </a:r>
            <a:br>
              <a:rPr lang="en-US" sz="2400" b="1" dirty="0"/>
            </a:br>
            <a:r>
              <a:rPr lang="ru-RU" sz="2400" b="1" dirty="0"/>
              <a:t>Сегменты памяти</a:t>
            </a:r>
            <a:endParaRPr lang="ru-RU" sz="2400" dirty="0"/>
          </a:p>
        </p:txBody>
      </p:sp>
      <p:sp>
        <p:nvSpPr>
          <p:cNvPr id="3" name="Объект 2"/>
          <p:cNvSpPr>
            <a:spLocks noGrp="1"/>
          </p:cNvSpPr>
          <p:nvPr>
            <p:ph idx="1"/>
          </p:nvPr>
        </p:nvSpPr>
        <p:spPr>
          <a:xfrm>
            <a:off x="457200" y="1052736"/>
            <a:ext cx="8363272" cy="5073427"/>
          </a:xfrm>
        </p:spPr>
        <p:txBody>
          <a:bodyPr>
            <a:normAutofit/>
          </a:bodyPr>
          <a:lstStyle/>
          <a:p>
            <a:pPr>
              <a:lnSpc>
                <a:spcPct val="90000"/>
              </a:lnSpc>
            </a:pPr>
            <a:r>
              <a:rPr lang="ru-RU" sz="2000" dirty="0"/>
              <a:t>При записи команд на языке Ассемблера принято указывать адреса с помощью следующей конструкции:</a:t>
            </a:r>
          </a:p>
          <a:p>
            <a:pPr>
              <a:lnSpc>
                <a:spcPct val="90000"/>
              </a:lnSpc>
              <a:buNone/>
            </a:pPr>
            <a:r>
              <a:rPr lang="ru-RU" sz="2000" dirty="0"/>
              <a:t>&lt;адрес сегмента&gt;:&lt;смещение&gt;  или &lt;сегментный регистр&gt;:&lt;адресное выражение&gt;</a:t>
            </a:r>
          </a:p>
          <a:p>
            <a:r>
              <a:rPr lang="ru-RU" sz="2000" dirty="0"/>
              <a:t>За распределение сегментов, их начальный (базовый) адрес и их размер отвечает дескриптор сегментов – 64 бита памяти, расположенных по адресу определенному ОС.</a:t>
            </a:r>
            <a:endParaRPr lang="en-US" sz="2000" dirty="0"/>
          </a:p>
          <a:p>
            <a:r>
              <a:rPr lang="ru-RU" sz="2000" dirty="0"/>
              <a:t>В современных системах базовые адреса всех сегментов могут быть одним нулевым адресом (то есть ОС сама распределяет где какой сегмент будет сама).</a:t>
            </a:r>
          </a:p>
          <a:p>
            <a:endParaRPr lang="ru-RU" sz="2000" dirty="0"/>
          </a:p>
        </p:txBody>
      </p:sp>
      <p:pic>
        <p:nvPicPr>
          <p:cNvPr id="1741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4102477"/>
            <a:ext cx="4552950"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704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3821</TotalTime>
  <Words>4030</Words>
  <Application>Microsoft Office PowerPoint</Application>
  <PresentationFormat>Экран (4:3)</PresentationFormat>
  <Paragraphs>410</Paragraphs>
  <Slides>61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61</vt:i4>
      </vt:variant>
    </vt:vector>
  </HeadingPairs>
  <TitlesOfParts>
    <vt:vector size="66" baseType="lpstr">
      <vt:lpstr>-apple-system</vt:lpstr>
      <vt:lpstr>Arial</vt:lpstr>
      <vt:lpstr>Calibri</vt:lpstr>
      <vt:lpstr>Times New Roman</vt:lpstr>
      <vt:lpstr>Тема Office</vt:lpstr>
      <vt:lpstr>Аппаратные средства телекоммуникационных систем</vt:lpstr>
      <vt:lpstr>Типы организации памяти процессора</vt:lpstr>
      <vt:lpstr>Модель памяти процессора</vt:lpstr>
      <vt:lpstr>Модель памяти процессора</vt:lpstr>
      <vt:lpstr>Модель памяти процессора</vt:lpstr>
      <vt:lpstr>Модель памяти процессора. Особые виды памяти</vt:lpstr>
      <vt:lpstr>Особенности сегментов памяти</vt:lpstr>
      <vt:lpstr>Модель памяти процессора. Сегменты памяти</vt:lpstr>
      <vt:lpstr>Модель памяти процессора. Сегменты памяти</vt:lpstr>
      <vt:lpstr>Модель памяти процессора. Стек</vt:lpstr>
      <vt:lpstr>Модель памяти процессора. Стек</vt:lpstr>
      <vt:lpstr>Особенности регистровой памяти</vt:lpstr>
      <vt:lpstr>Модель памяти процессора.  Регистровая память IA-32 (X86).</vt:lpstr>
      <vt:lpstr>Модель памяти процессора.  Регистровая память. Регистр флагов. Операционные фалги</vt:lpstr>
      <vt:lpstr>Модель памяти процессора. Регистровая память. Регистр флагов. Системные флаги </vt:lpstr>
      <vt:lpstr>Модель памяти процессора.  Регистровая память AMD64  (X64)</vt:lpstr>
      <vt:lpstr>Модель памяти процессора. Виды команд X86-X64 </vt:lpstr>
      <vt:lpstr>Модель памяти процессора. Виды команд X86-X64 </vt:lpstr>
      <vt:lpstr>Режимы работы процессора по принципу организации памяти</vt:lpstr>
      <vt:lpstr>Модель памяти процессора.  Режимы работы процессора.</vt:lpstr>
      <vt:lpstr>Модель памяти процессора.  Виды адресов X86-X64</vt:lpstr>
      <vt:lpstr>Модель памяти процессора.  Виды адресов X86-X64</vt:lpstr>
      <vt:lpstr>Модель памяти процессора.  Режимы работы x86-x64. Реальный режим</vt:lpstr>
      <vt:lpstr>Модель памяти процессора.  Режимы работы x86-x64. Защищенный режим</vt:lpstr>
      <vt:lpstr>Модель памяти процессора.  Режимы работы x86-x64. Защищенный режим</vt:lpstr>
      <vt:lpstr>Модель памяти процессора.  Режимы работы x86-x64.  Защищенный режим. Уровни привилегий</vt:lpstr>
      <vt:lpstr>Модель памяти процессора.  Режимы работы x86-x64.  Защищенный режим. Сегменты памяти</vt:lpstr>
      <vt:lpstr>Модель памяти процессора.  Режимы работы x86-x64.  Защищенный режим. Дескрипторы </vt:lpstr>
      <vt:lpstr>Модель памяти процессора.  Режимы работы x86-x64. Длинный режим</vt:lpstr>
      <vt:lpstr>Модель памяти процессора.  Дополнительные режимы x86-x64 </vt:lpstr>
      <vt:lpstr>Модель памяти процессора.  Сравнение работы  процессоров  в защищенном и длинном режимах</vt:lpstr>
      <vt:lpstr>Модель памяти процессора. Регистровая память X64 в защищённом режиме</vt:lpstr>
      <vt:lpstr>Модель памяти процессора.  Регистровая память X64 в Длинном режиме</vt:lpstr>
      <vt:lpstr>Особенности страничной организации виртуальной памяти</vt:lpstr>
      <vt:lpstr>Модель памяти процессора.  Страничная организация виртуальной памяти </vt:lpstr>
      <vt:lpstr>Модель памяти процессора.  Страничная организация виртуальной памяти </vt:lpstr>
      <vt:lpstr>Модель памяти процессора.  Страничная организация виртуальной памяти </vt:lpstr>
      <vt:lpstr>Модель памяти процессора.  Виртуальная память</vt:lpstr>
      <vt:lpstr>Модель памяти процессора.  Страничная организация виртуальной памяти </vt:lpstr>
      <vt:lpstr>Модель памяти процессора.  Страничная организация виртуальной памяти </vt:lpstr>
      <vt:lpstr>Модель памяти процессора.  Виртуальная память</vt:lpstr>
      <vt:lpstr>Особенности организации прерываний</vt:lpstr>
      <vt:lpstr>Модель памяти X86-X64, Прерывания</vt:lpstr>
      <vt:lpstr>Модель памяти X86-X64, Прерывания</vt:lpstr>
      <vt:lpstr>Модель памяти X86-X64.  Исключения.</vt:lpstr>
      <vt:lpstr>Модель памяти X86-X64.  Исключения.</vt:lpstr>
      <vt:lpstr>Модель памяти X86-X64.  Исключения.</vt:lpstr>
      <vt:lpstr>Модель памяти X86-X64. Прерывания.  Программные прерывания.</vt:lpstr>
      <vt:lpstr>Прерывания. Аппаратные прерывания</vt:lpstr>
      <vt:lpstr>Особенности многозадачного режима работы процессора</vt:lpstr>
      <vt:lpstr>Модель памяти X86-X64.  Особенности многозадачного режима работы</vt:lpstr>
      <vt:lpstr>Модель памяти X86-X64.  Особенности многозадачного режима работы</vt:lpstr>
      <vt:lpstr>Модель памяти X86-X64.  Особенности многозадачного режима работы</vt:lpstr>
      <vt:lpstr>Особенности организации прерываний. Дополнение</vt:lpstr>
      <vt:lpstr>Модель памяти X86-X64.  Прерывания в защищенном режиме</vt:lpstr>
      <vt:lpstr>Модель памяти X86-X64. Прерывания.  Алгоритм обработки в защищенном режиме.</vt:lpstr>
      <vt:lpstr>Модель памяти X86-X64.  Защищённый режим. Модель шлюзов</vt:lpstr>
      <vt:lpstr>Особенности многозадачного режима работы процессора . Дополнение</vt:lpstr>
      <vt:lpstr>Модель памяти X86-X64.  Особенности многозадачного режима работы. Особенности TSS</vt:lpstr>
      <vt:lpstr>Модель памяти X86-X64.  Особенности многозадачного режима работы. Особенности TSS</vt:lpstr>
      <vt:lpstr>Модель памяти X86-X64.  Особенности многозадачного режима работы. Особенности TSS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RonkinMV</dc:creator>
  <cp:lastModifiedBy>Ronkin</cp:lastModifiedBy>
  <cp:revision>307</cp:revision>
  <dcterms:created xsi:type="dcterms:W3CDTF">2018-09-05T04:46:37Z</dcterms:created>
  <dcterms:modified xsi:type="dcterms:W3CDTF">2020-09-21T15:35:37Z</dcterms:modified>
</cp:coreProperties>
</file>