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505" r:id="rId3"/>
    <p:sldId id="391" r:id="rId4"/>
    <p:sldId id="439" r:id="rId5"/>
    <p:sldId id="497" r:id="rId6"/>
    <p:sldId id="486" r:id="rId7"/>
    <p:sldId id="506" r:id="rId8"/>
    <p:sldId id="440" r:id="rId9"/>
    <p:sldId id="495" r:id="rId10"/>
    <p:sldId id="397" r:id="rId11"/>
    <p:sldId id="507" r:id="rId12"/>
    <p:sldId id="438" r:id="rId13"/>
    <p:sldId id="398" r:id="rId14"/>
    <p:sldId id="404" r:id="rId15"/>
    <p:sldId id="399" r:id="rId16"/>
    <p:sldId id="496" r:id="rId17"/>
    <p:sldId id="414" r:id="rId18"/>
    <p:sldId id="431" r:id="rId19"/>
    <p:sldId id="508" r:id="rId20"/>
    <p:sldId id="441" r:id="rId21"/>
    <p:sldId id="498" r:id="rId22"/>
    <p:sldId id="446" r:id="rId23"/>
    <p:sldId id="499" r:id="rId24"/>
    <p:sldId id="447" r:id="rId25"/>
    <p:sldId id="448" r:id="rId26"/>
    <p:sldId id="500" r:id="rId27"/>
    <p:sldId id="449" r:id="rId28"/>
    <p:sldId id="450" r:id="rId29"/>
    <p:sldId id="451" r:id="rId30"/>
    <p:sldId id="400" r:id="rId31"/>
    <p:sldId id="401" r:id="rId32"/>
    <p:sldId id="453" r:id="rId33"/>
    <p:sldId id="454" r:id="rId34"/>
    <p:sldId id="455" r:id="rId35"/>
    <p:sldId id="403" r:id="rId36"/>
    <p:sldId id="457" r:id="rId37"/>
    <p:sldId id="460" r:id="rId38"/>
    <p:sldId id="458" r:id="rId39"/>
    <p:sldId id="459" r:id="rId40"/>
    <p:sldId id="456" r:id="rId41"/>
    <p:sldId id="407" r:id="rId42"/>
    <p:sldId id="412" r:id="rId43"/>
    <p:sldId id="413" r:id="rId44"/>
    <p:sldId id="509" r:id="rId45"/>
    <p:sldId id="476" r:id="rId46"/>
    <p:sldId id="477" r:id="rId47"/>
    <p:sldId id="478" r:id="rId48"/>
    <p:sldId id="472" r:id="rId49"/>
    <p:sldId id="501" r:id="rId50"/>
    <p:sldId id="473" r:id="rId51"/>
    <p:sldId id="474" r:id="rId52"/>
    <p:sldId id="475" r:id="rId53"/>
    <p:sldId id="466" r:id="rId54"/>
    <p:sldId id="467" r:id="rId55"/>
    <p:sldId id="468" r:id="rId56"/>
    <p:sldId id="502" r:id="rId57"/>
    <p:sldId id="503" r:id="rId58"/>
    <p:sldId id="471" r:id="rId59"/>
    <p:sldId id="483" r:id="rId60"/>
    <p:sldId id="484" r:id="rId61"/>
    <p:sldId id="417" r:id="rId62"/>
    <p:sldId id="481" r:id="rId63"/>
    <p:sldId id="504" r:id="rId64"/>
    <p:sldId id="480" r:id="rId65"/>
    <p:sldId id="485" r:id="rId66"/>
    <p:sldId id="510" r:id="rId67"/>
    <p:sldId id="487" r:id="rId68"/>
    <p:sldId id="489" r:id="rId69"/>
    <p:sldId id="511" r:id="rId70"/>
    <p:sldId id="488" r:id="rId71"/>
    <p:sldId id="490" r:id="rId72"/>
    <p:sldId id="491" r:id="rId73"/>
    <p:sldId id="492" r:id="rId74"/>
    <p:sldId id="493" r:id="rId75"/>
    <p:sldId id="494" r:id="rId7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660"/>
  </p:normalViewPr>
  <p:slideViewPr>
    <p:cSldViewPr>
      <p:cViewPr varScale="1">
        <p:scale>
          <a:sx n="96" d="100"/>
          <a:sy n="96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/>
              <a:t>Лекция 6. </a:t>
            </a:r>
            <a:r>
              <a:rPr lang="ru-RU" b="1" dirty="0"/>
              <a:t>Программный уровень работы с процессором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Диалекты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5880" y="836712"/>
            <a:ext cx="8496944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dirty="0"/>
              <a:t>Команды языка соответствуют инструкциям процессора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Синтаксисы</a:t>
            </a:r>
            <a:r>
              <a:rPr lang="en-US" sz="2400" dirty="0"/>
              <a:t>:</a:t>
            </a:r>
            <a:endParaRPr lang="ru-RU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Intel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AT&amp;T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Ассемблеры</a:t>
            </a:r>
            <a:r>
              <a:rPr lang="en-US" sz="2400" dirty="0"/>
              <a:t>:</a:t>
            </a:r>
            <a:endParaRPr lang="ru-RU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MASM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NASM</a:t>
            </a:r>
            <a:endParaRPr lang="ru-RU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FASM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TASM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GAS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884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построения синтаксиса языка Ассемблер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5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Формат команды и программы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8668" y="1124744"/>
            <a:ext cx="849694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ru-RU" sz="1500" b="1" dirty="0"/>
              <a:t>Каркас программы</a:t>
            </a:r>
          </a:p>
          <a:p>
            <a:pPr lvl="2"/>
            <a:r>
              <a:rPr lang="ru-RU" altLang="ru-RU" sz="1500" b="1" dirty="0"/>
              <a:t>MODEL F</a:t>
            </a:r>
            <a:r>
              <a:rPr lang="en-US" altLang="ru-RU" sz="1500" b="1" dirty="0"/>
              <a:t>LAT</a:t>
            </a:r>
            <a:r>
              <a:rPr lang="ru-RU" altLang="ru-RU" sz="1500" b="1" dirty="0"/>
              <a:t>, STDCALL</a:t>
            </a:r>
          </a:p>
          <a:p>
            <a:pPr lvl="2"/>
            <a:r>
              <a:rPr lang="ru-RU" altLang="ru-RU" sz="1500" b="1" dirty="0"/>
              <a:t>.DATA</a:t>
            </a:r>
          </a:p>
          <a:p>
            <a:pPr lvl="2"/>
            <a:r>
              <a:rPr lang="ru-RU" altLang="ru-RU" sz="1500" dirty="0"/>
              <a:t>	&lt;инициализируемые данные&gt;</a:t>
            </a:r>
          </a:p>
          <a:p>
            <a:pPr lvl="2"/>
            <a:r>
              <a:rPr lang="ru-RU" altLang="ru-RU" sz="1500" b="1" dirty="0"/>
              <a:t>.DATA?</a:t>
            </a:r>
          </a:p>
          <a:p>
            <a:pPr lvl="2"/>
            <a:r>
              <a:rPr lang="ru-RU" altLang="ru-RU" sz="1500" dirty="0"/>
              <a:t>	&lt; </a:t>
            </a:r>
            <a:r>
              <a:rPr lang="ru-RU" altLang="ru-RU" sz="1500" dirty="0" err="1"/>
              <a:t>неинициализиpуемые</a:t>
            </a:r>
            <a:r>
              <a:rPr lang="ru-RU" altLang="ru-RU" sz="1500" dirty="0"/>
              <a:t> данные&gt;</a:t>
            </a:r>
          </a:p>
          <a:p>
            <a:pPr lvl="2"/>
            <a:r>
              <a:rPr lang="ru-RU" altLang="ru-RU" sz="1500" b="1" dirty="0"/>
              <a:t>.CONST</a:t>
            </a:r>
          </a:p>
          <a:p>
            <a:pPr lvl="2"/>
            <a:r>
              <a:rPr lang="ru-RU" altLang="ru-RU" sz="1500" dirty="0"/>
              <a:t>	&lt; константы&gt;</a:t>
            </a:r>
          </a:p>
          <a:p>
            <a:pPr lvl="2"/>
            <a:r>
              <a:rPr lang="ru-RU" altLang="ru-RU" sz="1500" b="1" dirty="0"/>
              <a:t>.CODE</a:t>
            </a:r>
          </a:p>
          <a:p>
            <a:pPr lvl="2"/>
            <a:r>
              <a:rPr lang="ru-RU" altLang="ru-RU" sz="1500" dirty="0"/>
              <a:t>	&lt;метка&gt;</a:t>
            </a:r>
            <a:r>
              <a:rPr lang="en-US" altLang="ru-RU" sz="1500" dirty="0"/>
              <a:t> </a:t>
            </a:r>
            <a:r>
              <a:rPr lang="en-US" altLang="ru-RU" sz="1500" dirty="0" err="1"/>
              <a:t>proc</a:t>
            </a:r>
            <a:endParaRPr lang="ru-RU" altLang="ru-RU" sz="1500" dirty="0"/>
          </a:p>
          <a:p>
            <a:pPr lvl="2"/>
            <a:r>
              <a:rPr lang="ru-RU" altLang="ru-RU" sz="1500" dirty="0"/>
              <a:t>	&lt; код&gt;</a:t>
            </a:r>
          </a:p>
          <a:p>
            <a:pPr lvl="2"/>
            <a:r>
              <a:rPr lang="ru-RU" altLang="ru-RU" sz="1500" dirty="0"/>
              <a:t>	&lt;метка&gt;</a:t>
            </a:r>
            <a:r>
              <a:rPr lang="en-US" altLang="ru-RU" sz="1500" dirty="0"/>
              <a:t> </a:t>
            </a:r>
            <a:r>
              <a:rPr lang="ru-RU" altLang="ru-RU" sz="1500" dirty="0" err="1"/>
              <a:t>end</a:t>
            </a:r>
            <a:r>
              <a:rPr lang="en-US" altLang="ru-RU" sz="1500" dirty="0"/>
              <a:t>p</a:t>
            </a:r>
            <a:endParaRPr lang="ru-RU" altLang="ru-RU" sz="1500" dirty="0"/>
          </a:p>
          <a:p>
            <a:pPr lvl="2"/>
            <a:r>
              <a:rPr lang="en-US" altLang="ru-RU" sz="1500" b="1" dirty="0"/>
              <a:t>END</a:t>
            </a:r>
            <a:endParaRPr lang="en-US" sz="15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01532"/>
            <a:ext cx="3657910" cy="367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61" y="5895945"/>
            <a:ext cx="6076950" cy="3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>Формат команд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743537"/>
            <a:ext cx="4572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Поле префиксов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Замена сегмента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Изменение размерности адреса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Изменение размерности операнда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Необходимость повторения команды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Поле кода операции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Типы команд: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Арифметические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Логические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Передачи данных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Перехода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Пропуска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Вызова подпрограммы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Возврата из подпрограммы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Смешанные</a:t>
            </a: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Поле операндов (от 0 до 2)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Типы операндов: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Байт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Слово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Десятичный операнд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Разряд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Число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Составной операнд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25" y="1410175"/>
            <a:ext cx="40767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19664" y="3106896"/>
            <a:ext cx="1231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  <a:r>
              <a:rPr lang="ru-RU" sz="2000" b="1" dirty="0"/>
              <a:t>команда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2369" y="3458050"/>
            <a:ext cx="138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  <a:r>
              <a:rPr lang="ru-RU" sz="2000" b="1" dirty="0"/>
              <a:t>операнды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57358" y="4221088"/>
            <a:ext cx="82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  <a:r>
              <a:rPr lang="ru-RU" dirty="0"/>
              <a:t>метка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1666" y="4865415"/>
            <a:ext cx="1197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  <a:r>
              <a:rPr lang="ru-RU" sz="2000" b="1" dirty="0"/>
              <a:t>префикс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80547" y="1306669"/>
            <a:ext cx="28905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  <a:r>
              <a:rPr lang="ru-RU" sz="2000" b="1" dirty="0"/>
              <a:t>резервирование</a:t>
            </a:r>
            <a:r>
              <a:rPr lang="ru-RU" sz="2000" dirty="0"/>
              <a:t> </a:t>
            </a:r>
            <a:r>
              <a:rPr lang="ru-RU" sz="2000" b="1" dirty="0"/>
              <a:t>байт</a:t>
            </a:r>
            <a:r>
              <a:rPr lang="ru-RU" sz="2000" dirty="0"/>
              <a:t> </a:t>
            </a:r>
            <a:r>
              <a:rPr lang="ru-RU" dirty="0"/>
              <a:t>– </a:t>
            </a:r>
          </a:p>
          <a:p>
            <a:r>
              <a:rPr lang="ru-RU" dirty="0"/>
              <a:t>;</a:t>
            </a:r>
            <a:r>
              <a:rPr lang="ru-RU" b="1" dirty="0"/>
              <a:t>Аналог</a:t>
            </a:r>
            <a:r>
              <a:rPr lang="ru-RU" dirty="0"/>
              <a:t> </a:t>
            </a:r>
            <a:r>
              <a:rPr lang="ru-RU" b="1" dirty="0"/>
              <a:t>массива</a:t>
            </a:r>
            <a:r>
              <a:rPr lang="ru-RU" dirty="0"/>
              <a:t> </a:t>
            </a:r>
            <a:r>
              <a:rPr lang="ru-RU" b="1" dirty="0"/>
              <a:t>констант</a:t>
            </a:r>
          </a:p>
        </p:txBody>
      </p:sp>
      <p:pic>
        <p:nvPicPr>
          <p:cNvPr id="1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5" y="6246791"/>
            <a:ext cx="5270723" cy="2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Примеры основных команд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196752"/>
            <a:ext cx="837361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CALL / RET</a:t>
            </a:r>
            <a:r>
              <a:rPr lang="ru-RU" dirty="0"/>
              <a:t>    – </a:t>
            </a:r>
            <a:r>
              <a:rPr lang="ru-RU" altLang="ru-RU" dirty="0"/>
              <a:t>вызов подпрограммы с адресом SUBR и выход из подпрограммы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ADD/INC      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 smtClean="0"/>
              <a:t>суммирование/инкрементирование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JMP</a:t>
            </a:r>
            <a:r>
              <a:rPr lang="ru-RU" dirty="0" smtClean="0"/>
              <a:t>  	    </a:t>
            </a:r>
            <a:r>
              <a:rPr lang="en-US" dirty="0" smtClean="0"/>
              <a:t> </a:t>
            </a:r>
            <a:r>
              <a:rPr lang="ru-RU" dirty="0" smtClean="0"/>
              <a:t>– переход по метке (напр. По условию </a:t>
            </a:r>
            <a:r>
              <a:rPr lang="en-US" dirty="0" smtClean="0"/>
              <a:t>if </a:t>
            </a:r>
            <a:r>
              <a:rPr lang="ru-RU" dirty="0" smtClean="0"/>
              <a:t>или циклу)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PUSH </a:t>
            </a:r>
            <a:r>
              <a:rPr lang="en-US" dirty="0"/>
              <a:t>/ POP</a:t>
            </a:r>
            <a:r>
              <a:rPr lang="ru-RU" dirty="0"/>
              <a:t>  – загрузка и выгрузка данных из стека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JE / JNE</a:t>
            </a:r>
            <a:r>
              <a:rPr lang="ru-RU" dirty="0"/>
              <a:t>	     – условный переход (по сравнению с нулем (регистр флагов))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OR</a:t>
            </a:r>
            <a:r>
              <a:rPr lang="ru-RU" dirty="0"/>
              <a:t>, </a:t>
            </a:r>
            <a:r>
              <a:rPr lang="en-US" dirty="0"/>
              <a:t>AND      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Логические операторы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MOV</a:t>
            </a:r>
            <a:r>
              <a:rPr lang="ru-RU" dirty="0"/>
              <a:t>             – перемещение данных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CMP</a:t>
            </a:r>
            <a:r>
              <a:rPr lang="ru-RU" dirty="0"/>
              <a:t>              –  сравнение двух операндов вычитанием</a:t>
            </a:r>
          </a:p>
          <a:p>
            <a:pPr>
              <a:spcBef>
                <a:spcPts val="600"/>
              </a:spcBef>
            </a:pPr>
            <a:r>
              <a:rPr lang="en-US" dirty="0"/>
              <a:t>NOP</a:t>
            </a:r>
            <a:r>
              <a:rPr lang="ru-RU" dirty="0"/>
              <a:t> 	     –  пустая команда</a:t>
            </a:r>
          </a:p>
        </p:txBody>
      </p:sp>
    </p:spTree>
    <p:extLst>
      <p:ext uri="{BB962C8B-B14F-4D97-AF65-F5344CB8AC3E}">
        <p14:creationId xmlns:p14="http://schemas.microsoft.com/office/powerpoint/2010/main" val="37687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Способы адресации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0316" y="958483"/>
            <a:ext cx="8496944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b="1" dirty="0"/>
              <a:t>Регистровая адресация </a:t>
            </a:r>
            <a:r>
              <a:rPr lang="ru-RU" sz="2400" dirty="0"/>
              <a:t>– напр. для РОН помещается счетчик цикла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</a:t>
            </a:r>
            <a:r>
              <a:rPr lang="en-US" sz="2000" dirty="0" err="1"/>
              <a:t>bx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400" b="1" dirty="0"/>
              <a:t>Непосредственная адресация </a:t>
            </a:r>
            <a:r>
              <a:rPr lang="ru-RU" sz="2400" dirty="0"/>
              <a:t>– для констант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0x2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Прямая адресация </a:t>
            </a:r>
            <a:r>
              <a:rPr lang="ru-RU" sz="2400" dirty="0"/>
              <a:t>– для глобальных переменных с известным адресом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es:0x0001</a:t>
            </a:r>
            <a:r>
              <a:rPr lang="ru-RU" sz="2000" dirty="0"/>
              <a:t> или </a:t>
            </a:r>
            <a:r>
              <a:rPr lang="en-US" sz="2000" dirty="0" err="1"/>
              <a:t>mov</a:t>
            </a:r>
            <a:r>
              <a:rPr lang="en-US" sz="2000" dirty="0"/>
              <a:t> ax, </a:t>
            </a:r>
            <a:r>
              <a:rPr lang="en-US" sz="2000" dirty="0" err="1"/>
              <a:t>ds:word_var</a:t>
            </a:r>
            <a:r>
              <a:rPr lang="en-US" sz="2000" dirty="0"/>
              <a:t> 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Стековая адресация</a:t>
            </a:r>
            <a:r>
              <a:rPr lang="en-US" sz="2400" dirty="0"/>
              <a:t>– </a:t>
            </a:r>
            <a:r>
              <a:rPr lang="ru-RU" sz="2400" dirty="0"/>
              <a:t>помещение на вершину стека, без адреса, самая быстрая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/>
              <a:t>push ax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147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Способы адресации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0316" y="958483"/>
            <a:ext cx="8496944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ru-RU" sz="2400" b="1" dirty="0"/>
              <a:t>Косвенная адресация </a:t>
            </a:r>
            <a:r>
              <a:rPr lang="ru-RU" sz="2400" dirty="0"/>
              <a:t>– если адрес операнда хранятся в РОН 	</a:t>
            </a:r>
            <a:r>
              <a:rPr lang="en-US" sz="2000" dirty="0" err="1"/>
              <a:t>mov</a:t>
            </a:r>
            <a:r>
              <a:rPr lang="en-US" sz="2000" dirty="0"/>
              <a:t> ax, [</a:t>
            </a:r>
            <a:r>
              <a:rPr lang="en-US" sz="2000" dirty="0" err="1"/>
              <a:t>bx</a:t>
            </a:r>
            <a:r>
              <a:rPr lang="en-US" sz="2000" dirty="0"/>
              <a:t>]</a:t>
            </a:r>
            <a:r>
              <a:rPr lang="ru-RU" sz="2000" dirty="0"/>
              <a:t> , </a:t>
            </a:r>
            <a:r>
              <a:rPr lang="en-US" sz="2000" dirty="0"/>
              <a:t>[] – </a:t>
            </a:r>
            <a:r>
              <a:rPr lang="ru-RU" sz="2000" dirty="0"/>
              <a:t>указатель адреса, </a:t>
            </a:r>
          </a:p>
          <a:p>
            <a:pPr marL="1885950" lvl="1">
              <a:spcBef>
                <a:spcPts val="600"/>
              </a:spcBef>
            </a:pPr>
            <a:r>
              <a:rPr lang="ru-RU" sz="2000" dirty="0"/>
              <a:t>можно перед переменной писать </a:t>
            </a:r>
            <a:r>
              <a:rPr lang="en-US" sz="2000" dirty="0" err="1"/>
              <a:t>ptr</a:t>
            </a:r>
            <a:r>
              <a:rPr lang="en-US" sz="2000" dirty="0"/>
              <a:t>,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некоторых диалектах </a:t>
            </a:r>
            <a:r>
              <a:rPr lang="en-US" sz="2000" dirty="0"/>
              <a:t>offset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400" b="1" dirty="0"/>
              <a:t>Адресация по базе со сдвигом </a:t>
            </a:r>
            <a:r>
              <a:rPr lang="ru-RU" sz="2400" dirty="0"/>
              <a:t>– например для массива (или структуры (в си))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[bx+2]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400" b="1" dirty="0"/>
              <a:t>Косвенная адресация с масштабированием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eax</a:t>
            </a:r>
            <a:r>
              <a:rPr lang="en-US" sz="2000" dirty="0"/>
              <a:t>, [</a:t>
            </a:r>
            <a:r>
              <a:rPr lang="en-US" sz="2000" dirty="0" err="1"/>
              <a:t>esi</a:t>
            </a:r>
            <a:r>
              <a:rPr lang="en-US" sz="2000" dirty="0"/>
              <a:t>*3]+2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Адресация по базе с индексированием </a:t>
            </a:r>
            <a:r>
              <a:rPr lang="ru-RU" sz="2400" dirty="0"/>
              <a:t>обращение памяти по базе, хранящейся в регистре 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[bx+si+2]</a:t>
            </a:r>
            <a:r>
              <a:rPr lang="ru-RU" sz="2000" dirty="0"/>
              <a:t> или </a:t>
            </a:r>
            <a:r>
              <a:rPr lang="en-US" sz="2000" dirty="0" err="1"/>
              <a:t>mov</a:t>
            </a:r>
            <a:r>
              <a:rPr lang="en-US" sz="2000" dirty="0"/>
              <a:t> ax, [</a:t>
            </a:r>
            <a:r>
              <a:rPr lang="en-US" sz="2000" dirty="0" err="1"/>
              <a:t>bx</a:t>
            </a:r>
            <a:r>
              <a:rPr lang="en-US" sz="2000" dirty="0"/>
              <a:t>][</a:t>
            </a:r>
            <a:r>
              <a:rPr lang="en-US" sz="2000" dirty="0" err="1"/>
              <a:t>si</a:t>
            </a:r>
            <a:r>
              <a:rPr lang="en-US" sz="2000" dirty="0"/>
              <a:t>]+2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400" b="1" dirty="0"/>
              <a:t>Адресация по базе с индексированием</a:t>
            </a:r>
            <a:r>
              <a:rPr lang="en-US" sz="2400" b="1" dirty="0"/>
              <a:t> </a:t>
            </a:r>
            <a:r>
              <a:rPr lang="ru-RU" sz="2400" b="1" dirty="0"/>
              <a:t>и масштабированием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edx</a:t>
            </a:r>
            <a:r>
              <a:rPr lang="en-US" sz="2000" dirty="0"/>
              <a:t>, </a:t>
            </a:r>
            <a:r>
              <a:rPr lang="en-US" sz="2000" dirty="0" err="1"/>
              <a:t>es</a:t>
            </a:r>
            <a:r>
              <a:rPr lang="en-US" sz="2000" dirty="0"/>
              <a:t>:[</a:t>
            </a:r>
            <a:r>
              <a:rPr lang="en-US" sz="2000" dirty="0" err="1"/>
              <a:t>eax+ecx</a:t>
            </a:r>
            <a:r>
              <a:rPr lang="en-US" sz="2000" dirty="0"/>
              <a:t>*2+4]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654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Примеры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196752"/>
            <a:ext cx="83736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dirty="0"/>
              <a:t>extern "C" </a:t>
            </a:r>
            <a:r>
              <a:rPr lang="en-US" altLang="ru-RU" dirty="0" err="1"/>
              <a:t>int</a:t>
            </a:r>
            <a:r>
              <a:rPr lang="en-US" altLang="ru-RU" dirty="0"/>
              <a:t> </a:t>
            </a:r>
            <a:r>
              <a:rPr lang="en-US" altLang="ru-RU" dirty="0" err="1"/>
              <a:t>razn</a:t>
            </a:r>
            <a:r>
              <a:rPr lang="en-US" altLang="ru-RU" dirty="0"/>
              <a:t>(</a:t>
            </a:r>
            <a:r>
              <a:rPr lang="en-US" altLang="ru-RU" dirty="0" err="1"/>
              <a:t>int</a:t>
            </a:r>
            <a:r>
              <a:rPr lang="en-US" altLang="ru-RU" dirty="0"/>
              <a:t> a, </a:t>
            </a:r>
            <a:r>
              <a:rPr lang="en-US" altLang="ru-RU" dirty="0" err="1"/>
              <a:t>int</a:t>
            </a:r>
            <a:r>
              <a:rPr lang="en-US" altLang="ru-RU" dirty="0"/>
              <a:t> b);</a:t>
            </a:r>
            <a:endParaRPr lang="ru-RU" altLang="ru-RU" dirty="0"/>
          </a:p>
          <a:p>
            <a:r>
              <a:rPr lang="en-US" altLang="ru-RU" dirty="0"/>
              <a:t>void main()</a:t>
            </a:r>
            <a:endParaRPr lang="ru-RU" altLang="ru-RU" dirty="0"/>
          </a:p>
          <a:p>
            <a:r>
              <a:rPr lang="en-US" altLang="ru-RU" dirty="0"/>
              <a:t>{</a:t>
            </a:r>
            <a:endParaRPr lang="ru-RU" altLang="ru-RU" dirty="0"/>
          </a:p>
          <a:p>
            <a:r>
              <a:rPr lang="en-US" altLang="ru-RU" dirty="0" err="1"/>
              <a:t>int</a:t>
            </a:r>
            <a:r>
              <a:rPr lang="en-US" altLang="ru-RU" dirty="0"/>
              <a:t> </a:t>
            </a:r>
            <a:r>
              <a:rPr lang="en-US" altLang="ru-RU" dirty="0" err="1"/>
              <a:t>a,b,c</a:t>
            </a:r>
            <a:r>
              <a:rPr lang="en-US" altLang="ru-RU" dirty="0"/>
              <a:t>;</a:t>
            </a:r>
            <a:endParaRPr lang="ru-RU" altLang="ru-RU" dirty="0"/>
          </a:p>
          <a:p>
            <a:r>
              <a:rPr lang="en-US" altLang="ru-RU" dirty="0"/>
              <a:t>a=20;</a:t>
            </a:r>
            <a:endParaRPr lang="ru-RU" altLang="ru-RU" dirty="0"/>
          </a:p>
          <a:p>
            <a:r>
              <a:rPr lang="en-US" altLang="ru-RU" dirty="0"/>
              <a:t>b=10;</a:t>
            </a:r>
            <a:endParaRPr lang="ru-RU" altLang="ru-RU" dirty="0"/>
          </a:p>
          <a:p>
            <a:r>
              <a:rPr lang="en-US" altLang="ru-RU" dirty="0"/>
              <a:t>c=</a:t>
            </a:r>
            <a:r>
              <a:rPr lang="en-US" altLang="ru-RU" dirty="0" err="1"/>
              <a:t>razn</a:t>
            </a:r>
            <a:r>
              <a:rPr lang="en-US" altLang="ru-RU" dirty="0"/>
              <a:t>(</a:t>
            </a:r>
            <a:r>
              <a:rPr lang="en-US" altLang="ru-RU" dirty="0" err="1"/>
              <a:t>a,b</a:t>
            </a:r>
            <a:r>
              <a:rPr lang="en-US" altLang="ru-RU" dirty="0"/>
              <a:t>);</a:t>
            </a:r>
            <a:endParaRPr lang="ru-RU" altLang="ru-RU" dirty="0"/>
          </a:p>
          <a:p>
            <a:r>
              <a:rPr lang="en-US" altLang="ru-RU" dirty="0" err="1"/>
              <a:t>cout</a:t>
            </a:r>
            <a:r>
              <a:rPr lang="en-US" altLang="ru-RU" dirty="0"/>
              <a:t> &lt;&lt; c &lt;&lt;"\n";</a:t>
            </a:r>
            <a:endParaRPr lang="ru-RU" altLang="ru-RU" dirty="0"/>
          </a:p>
          <a:p>
            <a:r>
              <a:rPr lang="ru-RU" altLang="ru-RU" dirty="0"/>
              <a:t>}</a:t>
            </a: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 rotWithShape="1">
          <a:blip r:embed="rId2"/>
          <a:srcRect l="1" r="23644"/>
          <a:stretch/>
        </p:blipFill>
        <p:spPr>
          <a:xfrm>
            <a:off x="4860032" y="1052736"/>
            <a:ext cx="3600000" cy="326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Примеры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8844" y="177281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sz="1600" b="1" dirty="0"/>
              <a:t>section</a:t>
            </a:r>
            <a:r>
              <a:rPr lang="en-US" sz="1600" dirty="0"/>
              <a:t> '.data' </a:t>
            </a:r>
            <a:r>
              <a:rPr lang="en-US" sz="1600" b="1" dirty="0"/>
              <a:t>data</a:t>
            </a:r>
            <a:r>
              <a:rPr lang="en-US" sz="1600" dirty="0"/>
              <a:t> readable writeable</a:t>
            </a:r>
          </a:p>
          <a:p>
            <a:pPr fontAlgn="t"/>
            <a:r>
              <a:rPr lang="en-US" sz="1600" dirty="0"/>
              <a:t>       </a:t>
            </a:r>
            <a:r>
              <a:rPr lang="en-US" sz="1600" dirty="0" err="1"/>
              <a:t>msgText</a:t>
            </a:r>
            <a:r>
              <a:rPr lang="en-US" sz="1600" dirty="0"/>
              <a:t>       </a:t>
            </a:r>
            <a:r>
              <a:rPr lang="en-US" sz="1600" b="1" dirty="0" err="1"/>
              <a:t>db</a:t>
            </a:r>
            <a:r>
              <a:rPr lang="en-US" sz="1600" dirty="0"/>
              <a:t>     'Message Text',0</a:t>
            </a:r>
          </a:p>
          <a:p>
            <a:pPr fontAlgn="t"/>
            <a:r>
              <a:rPr lang="en-US" sz="1600" dirty="0"/>
              <a:t>       </a:t>
            </a:r>
            <a:r>
              <a:rPr lang="en-US" sz="1600" dirty="0" err="1"/>
              <a:t>msgCaption</a:t>
            </a:r>
            <a:r>
              <a:rPr lang="en-US" sz="1600" dirty="0"/>
              <a:t>    </a:t>
            </a:r>
            <a:r>
              <a:rPr lang="en-US" sz="1600" b="1" dirty="0" err="1"/>
              <a:t>db</a:t>
            </a:r>
            <a:r>
              <a:rPr lang="en-US" sz="1600" dirty="0"/>
              <a:t>     'Message Caption',0 </a:t>
            </a:r>
          </a:p>
          <a:p>
            <a:pPr fontAlgn="t"/>
            <a:r>
              <a:rPr lang="en-US" sz="1600" b="1" dirty="0"/>
              <a:t>section '.code' code readable executable</a:t>
            </a:r>
          </a:p>
          <a:p>
            <a:pPr fontAlgn="t"/>
            <a:r>
              <a:rPr lang="en-US" sz="1600" dirty="0"/>
              <a:t>       </a:t>
            </a:r>
            <a:r>
              <a:rPr lang="en-US" sz="1600" b="1" dirty="0"/>
              <a:t>start</a:t>
            </a:r>
            <a:r>
              <a:rPr lang="en-US" sz="1600" dirty="0"/>
              <a:t>:</a:t>
            </a:r>
          </a:p>
          <a:p>
            <a:pPr fontAlgn="t"/>
            <a:r>
              <a:rPr lang="en-US" sz="1600" dirty="0"/>
              <a:t>              invoke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355976" y="1412776"/>
            <a:ext cx="453386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t-BR" sz="1200" dirty="0"/>
              <a:t>db 0x4D,0x5A,0x80,0x00,0x01,0x00,0x00,0x00,0x04,0x00,0x10,0x00,0xFF,0xFF,0x00,0x00,\</a:t>
            </a:r>
          </a:p>
          <a:p>
            <a:pPr fontAlgn="t"/>
            <a:r>
              <a:rPr lang="pt-BR" sz="1200" dirty="0"/>
              <a:t>0x40,0x01,0x00,0x00,0x00,0x00,0x00,0x00,0x40,0x00,0x00,0x00,0x00,0x00,0x00,0x00,\</a:t>
            </a:r>
          </a:p>
          <a:p>
            <a:pPr fontAlgn="t"/>
            <a:r>
              <a:rPr lang="pt-BR" sz="1200" dirty="0"/>
              <a:t>0x00,0x00,0x00,0x00,0x00,0x00,0x00,0x00,0x00,0x00,0x00,0x00,0x00,0x00,0x00,0x00,\</a:t>
            </a:r>
          </a:p>
          <a:p>
            <a:pPr fontAlgn="t"/>
            <a:r>
              <a:rPr lang="pt-BR" sz="1200" b="1" dirty="0"/>
              <a:t>0x00,0x00,0x00,0x00,0x00,0x00,0x00,0x00,0x00,0x00,0x00,0x00,0x80,0x00,0x00,0x00,\</a:t>
            </a:r>
          </a:p>
          <a:p>
            <a:pPr fontAlgn="t"/>
            <a:r>
              <a:rPr lang="pt-BR" sz="1200" dirty="0"/>
              <a:t>0x0E,0x1F,0xBA,0x0E,0x00,0xB4,0x09,0xCD,0x21,0xB8,0x01,0x4C,0xCD,0x21,0x54,0x68,\</a:t>
            </a:r>
          </a:p>
          <a:p>
            <a:pPr fontAlgn="t"/>
            <a:r>
              <a:rPr lang="pt-BR" sz="1200" dirty="0"/>
              <a:t>0x69,0x73,0x20,0x70,0x72,0x6F,0x67,0x72,0x61,0x6D,0x20,0x63,0x61,0x6E,0x6E,0x6F,\</a:t>
            </a:r>
          </a:p>
          <a:p>
            <a:pPr fontAlgn="t"/>
            <a:r>
              <a:rPr lang="pt-BR" sz="1200" dirty="0"/>
              <a:t>0x74,0x20,0x62,0x65,0x20,0x72,0x75,0x6E,0x20,0x69,0x6E,0x20,0x44,0x4F,0x53,0x20,\</a:t>
            </a:r>
          </a:p>
          <a:p>
            <a:pPr fontAlgn="t"/>
            <a:r>
              <a:rPr lang="pt-BR" sz="1200" dirty="0"/>
              <a:t>0x6D,0x6F,0x64,0x65,0x2E,0x0D,0x0A,0x24,0x00,0x00,0x00,0x00,0x00,0x00,0x00,0x00,\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1228110"/>
            <a:ext cx="207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Код на Ассемблере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4108" y="1124744"/>
            <a:ext cx="25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HEX file </a:t>
            </a:r>
            <a:r>
              <a:rPr lang="ru-RU" dirty="0"/>
              <a:t>машинного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12248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Синтаксис языка Ассемблер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языка Ассемблер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6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>Данные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6026" y="2276872"/>
            <a:ext cx="424847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Размер (байты) 	Определение данных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 </a:t>
            </a:r>
            <a:r>
              <a:rPr lang="ru-RU" sz="2000" dirty="0"/>
              <a:t>		</a:t>
            </a:r>
            <a:r>
              <a:rPr lang="en-US" sz="2000" dirty="0"/>
              <a:t>DB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2 </a:t>
            </a:r>
            <a:r>
              <a:rPr lang="ru-RU" sz="2000" dirty="0"/>
              <a:t>		</a:t>
            </a:r>
            <a:r>
              <a:rPr lang="en-US" sz="2000" dirty="0"/>
              <a:t>DW, DU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4 </a:t>
            </a:r>
            <a:r>
              <a:rPr lang="ru-RU" sz="2000" dirty="0"/>
              <a:t>		</a:t>
            </a:r>
            <a:r>
              <a:rPr lang="en-US" sz="2000" dirty="0"/>
              <a:t>DD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6 </a:t>
            </a:r>
            <a:r>
              <a:rPr lang="ru-RU" sz="2000" dirty="0"/>
              <a:t>		</a:t>
            </a:r>
            <a:r>
              <a:rPr lang="en-US" sz="2000" dirty="0"/>
              <a:t>DF, DP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8 </a:t>
            </a:r>
            <a:r>
              <a:rPr lang="ru-RU" sz="2000" dirty="0"/>
              <a:t>		</a:t>
            </a:r>
            <a:r>
              <a:rPr lang="en-US" sz="2000" dirty="0"/>
              <a:t>DQ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10 </a:t>
            </a:r>
            <a:r>
              <a:rPr lang="ru-RU" sz="2000" dirty="0"/>
              <a:t>		</a:t>
            </a:r>
            <a:r>
              <a:rPr lang="en-US" sz="2000" dirty="0"/>
              <a:t>DT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80728"/>
            <a:ext cx="8487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Данные в программах на ассемблере объявляются (или резервируются) с помощью директив данных</a:t>
            </a:r>
            <a:br>
              <a:rPr lang="ru-RU" sz="2400" dirty="0"/>
            </a:br>
            <a:r>
              <a:rPr lang="ru-RU" sz="2400" dirty="0"/>
              <a:t> (такие данные – это константы)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00550" y="2780928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db</a:t>
            </a:r>
            <a:r>
              <a:rPr lang="en-US" sz="2000" dirty="0"/>
              <a:t> 67h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db</a:t>
            </a:r>
            <a:r>
              <a:rPr lang="en-US" sz="2000" dirty="0"/>
              <a:t> 5dh, 0f6h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db</a:t>
            </a:r>
            <a:r>
              <a:rPr lang="en-US" sz="2000" dirty="0"/>
              <a:t> "w", "k", "y"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dw</a:t>
            </a:r>
            <a:r>
              <a:rPr lang="en-US" sz="2000" dirty="0"/>
              <a:t> 8a34h, 0c51h, 8bh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du 9e3ah, 07deh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dd</a:t>
            </a:r>
            <a:r>
              <a:rPr lang="en-US" sz="2000" dirty="0"/>
              <a:t> 01F243D5Eh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dq</a:t>
            </a:r>
            <a:r>
              <a:rPr lang="en-US" sz="2000" dirty="0"/>
              <a:t> 1122334455667788h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389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>Данные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788223"/>
            <a:ext cx="89289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За директивами </a:t>
            </a:r>
            <a:r>
              <a:rPr lang="ru-RU" sz="2400" dirty="0" err="1"/>
              <a:t>db</a:t>
            </a:r>
            <a:r>
              <a:rPr lang="ru-RU" sz="2400" dirty="0"/>
              <a:t> и </a:t>
            </a:r>
            <a:r>
              <a:rPr lang="ru-RU" sz="2400" dirty="0" err="1"/>
              <a:t>du</a:t>
            </a:r>
            <a:r>
              <a:rPr lang="ru-RU" sz="2400" dirty="0"/>
              <a:t> могут следовать строки неопределённого размера; </a:t>
            </a:r>
          </a:p>
          <a:p>
            <a:r>
              <a:rPr lang="ru-RU" sz="2400" dirty="0"/>
              <a:t>каждый символ будет интерпретирован как его числовое значение. </a:t>
            </a:r>
          </a:p>
          <a:p>
            <a:pPr marL="266700" lvl="1">
              <a:spcBef>
                <a:spcPts val="600"/>
              </a:spcBef>
              <a:tabLst>
                <a:tab pos="266700" algn="l"/>
              </a:tabLst>
            </a:pPr>
            <a:r>
              <a:rPr lang="en-US" dirty="0" err="1"/>
              <a:t>db</a:t>
            </a:r>
            <a:r>
              <a:rPr lang="en-US" dirty="0"/>
              <a:t> "assembler«</a:t>
            </a:r>
            <a:r>
              <a:rPr lang="ru-RU" dirty="0"/>
              <a:t> то же самое, что и </a:t>
            </a:r>
            <a:br>
              <a:rPr lang="ru-RU" dirty="0"/>
            </a:br>
            <a:r>
              <a:rPr lang="pt-BR" dirty="0"/>
              <a:t>db 61h, 73h, 73h, 65h, 6Dh, 62h, 6Ch, 65h, 72h</a:t>
            </a:r>
          </a:p>
          <a:p>
            <a:pPr marL="266700" lvl="1">
              <a:spcBef>
                <a:spcPts val="600"/>
              </a:spcBef>
              <a:tabLst>
                <a:tab pos="266700" algn="l"/>
              </a:tabLst>
            </a:pPr>
            <a:r>
              <a:rPr lang="en-US" dirty="0"/>
              <a:t>du "assembler«</a:t>
            </a:r>
            <a:r>
              <a:rPr lang="ru-RU" dirty="0"/>
              <a:t> то же самое, что и </a:t>
            </a:r>
            <a:br>
              <a:rPr lang="ru-RU" dirty="0"/>
            </a:br>
            <a:r>
              <a:rPr lang="pt-BR" dirty="0"/>
              <a:t>db 0, 61h,0, 73h,0, 73h,0, 65h,0, 6Dh,0, 62h,0, 6Ch,0, 65h,0, 72h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Для описания большой последовательности одинаковых данных предназначена директива </a:t>
            </a:r>
            <a:r>
              <a:rPr lang="ru-RU" sz="2400" dirty="0" err="1"/>
              <a:t>dup</a:t>
            </a:r>
            <a:r>
              <a:rPr lang="ru-RU" sz="2400" dirty="0"/>
              <a:t>. </a:t>
            </a:r>
            <a:r>
              <a:rPr lang="en-US" sz="2400" dirty="0"/>
              <a:t> </a:t>
            </a:r>
            <a:r>
              <a:rPr lang="en-US" sz="2400" dirty="0" err="1"/>
              <a:t>db</a:t>
            </a:r>
            <a:r>
              <a:rPr lang="en-US" sz="2400" dirty="0"/>
              <a:t> &lt;</a:t>
            </a:r>
            <a:r>
              <a:rPr lang="ru-RU" sz="2400" dirty="0"/>
              <a:t>число повторений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en-US" sz="2400" dirty="0"/>
              <a:t>dup (</a:t>
            </a:r>
            <a:r>
              <a:rPr lang="ru-RU" sz="2400" dirty="0"/>
              <a:t>строка</a:t>
            </a:r>
            <a:r>
              <a:rPr lang="en-US" sz="2400" dirty="0"/>
              <a:t>)</a:t>
            </a:r>
            <a:endParaRPr lang="ru-RU" sz="2400" dirty="0"/>
          </a:p>
          <a:p>
            <a:pPr>
              <a:spcBef>
                <a:spcPts val="600"/>
              </a:spcBef>
            </a:pPr>
            <a:r>
              <a:rPr lang="pt-BR" sz="2000" dirty="0"/>
              <a:t>db 6 dup (45h, 0A3h, 90h)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dd</a:t>
            </a:r>
            <a:r>
              <a:rPr lang="en-US" sz="2000" dirty="0"/>
              <a:t> 13 dup (0A713E445h)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dw</a:t>
            </a:r>
            <a:r>
              <a:rPr lang="en-US" sz="2000" dirty="0"/>
              <a:t> 5 dup (?)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34963" y="5958869"/>
            <a:ext cx="8311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Данные, помеченные знаком «</a:t>
            </a:r>
            <a:r>
              <a:rPr lang="en-US" dirty="0"/>
              <a:t>?</a:t>
            </a:r>
            <a:r>
              <a:rPr lang="ru-RU" dirty="0"/>
              <a:t>» называются</a:t>
            </a:r>
            <a:r>
              <a:rPr lang="en-US" dirty="0"/>
              <a:t> - </a:t>
            </a:r>
            <a:r>
              <a:rPr lang="ru-RU" dirty="0"/>
              <a:t>неинициализированными.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Такие данные определяются в процессе работы ПО (переменные!)</a:t>
            </a:r>
          </a:p>
        </p:txBody>
      </p:sp>
    </p:spTree>
    <p:extLst>
      <p:ext uri="{BB962C8B-B14F-4D97-AF65-F5344CB8AC3E}">
        <p14:creationId xmlns:p14="http://schemas.microsoft.com/office/powerpoint/2010/main" val="21364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Безусловный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01366"/>
            <a:ext cx="8856984" cy="60486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b="1" i="1" dirty="0"/>
              <a:t>Переход</a:t>
            </a:r>
            <a:r>
              <a:rPr lang="ru-RU" sz="2400" i="1" dirty="0"/>
              <a:t> </a:t>
            </a:r>
            <a:r>
              <a:rPr lang="ru-RU" sz="2400" dirty="0"/>
              <a:t>– это передача управления другой команде. переход осуществляется после выполнения каждой команды. 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В регистре EIP (IP, RIP) находится адрес команды, которая выполнится следующей. 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После выполнения команды процессор выполняет команду, находящуюся в памяти, на которую указывает EIP (IP,RIP).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Если необходимо перейти не на следующую команду а на другую, то используют команды перехода</a:t>
            </a:r>
          </a:p>
        </p:txBody>
      </p:sp>
    </p:spTree>
    <p:extLst>
      <p:ext uri="{BB962C8B-B14F-4D97-AF65-F5344CB8AC3E}">
        <p14:creationId xmlns:p14="http://schemas.microsoft.com/office/powerpoint/2010/main" val="40004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Безусловный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01366"/>
            <a:ext cx="8856984" cy="60486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Команда JMP </a:t>
            </a:r>
            <a:r>
              <a:rPr lang="ru-RU" sz="2000" dirty="0"/>
              <a:t>изменяет регистр EIP (IP, RIP) на значение, которое было указано в качестве операнда.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Операндом может быть непосредственно значение в памяти, регистр, содержащий адрес, или непосредственно значение адреса.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эквивалент команды </a:t>
            </a:r>
            <a:r>
              <a:rPr lang="ru-RU" sz="2000" dirty="0" err="1"/>
              <a:t>jmp</a:t>
            </a:r>
            <a:r>
              <a:rPr lang="ru-RU" sz="2000" dirty="0"/>
              <a:t> &lt;адрес&gt;, : 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eip</a:t>
            </a:r>
            <a:r>
              <a:rPr lang="en-US" sz="2000" dirty="0"/>
              <a:t>, </a:t>
            </a:r>
            <a:r>
              <a:rPr lang="en-US" sz="2000" b="1" i="1" dirty="0"/>
              <a:t>&lt;</a:t>
            </a:r>
            <a:r>
              <a:rPr lang="ru-RU" sz="2000" b="1" i="1" dirty="0"/>
              <a:t>адрес&gt;</a:t>
            </a:r>
          </a:p>
          <a:p>
            <a:pPr>
              <a:spcBef>
                <a:spcPts val="600"/>
              </a:spcBef>
            </a:pPr>
            <a:r>
              <a:rPr lang="ru-RU" sz="2000" b="1" dirty="0"/>
              <a:t>Команда CALL </a:t>
            </a:r>
            <a:r>
              <a:rPr lang="ru-RU" sz="2000" dirty="0"/>
              <a:t>производит переход с сохранением в стеке адреса следующей команды, для того чтобы функция (или процедура), на которую производится переход, могла вернуться назад для дальнейшего выполнения вызвавшего её кода.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Эквивалент этой команды </a:t>
            </a:r>
            <a:r>
              <a:rPr lang="en-US" sz="2000" dirty="0"/>
              <a:t>CALL:</a:t>
            </a:r>
            <a:r>
              <a:rPr lang="ru-RU" sz="2000" dirty="0"/>
              <a:t> 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push </a:t>
            </a:r>
            <a:r>
              <a:rPr lang="en-US" sz="2000" dirty="0" err="1"/>
              <a:t>eip</a:t>
            </a:r>
            <a:r>
              <a:rPr lang="ru-RU" sz="2000" dirty="0"/>
              <a:t>,  </a:t>
            </a:r>
          </a:p>
          <a:p>
            <a:pPr lvl="2">
              <a:spcBef>
                <a:spcPts val="600"/>
              </a:spcBef>
            </a:pPr>
            <a:r>
              <a:rPr lang="en-US" sz="2000" dirty="0" err="1"/>
              <a:t>jmp</a:t>
            </a:r>
            <a:r>
              <a:rPr lang="en-US" sz="2000" dirty="0"/>
              <a:t> </a:t>
            </a:r>
            <a:r>
              <a:rPr lang="en-US" sz="2000" b="1" i="1" dirty="0"/>
              <a:t>&lt;</a:t>
            </a:r>
            <a:r>
              <a:rPr lang="ru-RU" sz="2000" b="1" i="1" dirty="0"/>
              <a:t>адрес&gt;</a:t>
            </a:r>
          </a:p>
          <a:p>
            <a:pPr marL="285750"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800" b="1" i="1" dirty="0"/>
              <a:t>На самом деле эквиваленты выполнить нельзя так как </a:t>
            </a:r>
            <a:r>
              <a:rPr lang="en-US" sz="1800" b="1" i="1" dirty="0" err="1"/>
              <a:t>eip</a:t>
            </a:r>
            <a:r>
              <a:rPr lang="en-US" sz="1800" b="1" i="1" dirty="0"/>
              <a:t> </a:t>
            </a:r>
            <a:r>
              <a:rPr lang="ru-RU" sz="1800" b="1" i="1" dirty="0"/>
              <a:t>нельзя менять </a:t>
            </a:r>
            <a:r>
              <a:rPr lang="ru-RU" sz="1800" b="1" i="1" dirty="0" err="1"/>
              <a:t>программно</a:t>
            </a:r>
            <a:endParaRPr lang="ru-RU" sz="1800" b="1" i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800" b="1" i="1" dirty="0"/>
              <a:t>Команды JMP и CALL могут принимать в качестве операнда как значение памяти, так и  непосредственный адрес (чаще метку)</a:t>
            </a:r>
          </a:p>
        </p:txBody>
      </p:sp>
    </p:spTree>
    <p:extLst>
      <p:ext uri="{BB962C8B-B14F-4D97-AF65-F5344CB8AC3E}">
        <p14:creationId xmlns:p14="http://schemas.microsoft.com/office/powerpoint/2010/main" val="27710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Безусловный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25" y="836712"/>
            <a:ext cx="8856984" cy="5916935"/>
          </a:xfrm>
        </p:spPr>
        <p:txBody>
          <a:bodyPr>
            <a:normAutofit fontScale="70000" lnSpcReduction="20000"/>
          </a:bodyPr>
          <a:lstStyle/>
          <a:p>
            <a:r>
              <a:rPr lang="ru-RU" sz="2900" b="1" dirty="0"/>
              <a:t>Команда RET </a:t>
            </a:r>
            <a:r>
              <a:rPr lang="ru-RU" sz="2900" dirty="0"/>
              <a:t>берёт из верхушки стека адрес возврата и переходит по нему.</a:t>
            </a:r>
          </a:p>
          <a:p>
            <a:pPr lvl="1"/>
            <a:r>
              <a:rPr lang="ru-RU" sz="2900" dirty="0"/>
              <a:t>Эквивалент команды RET: </a:t>
            </a:r>
            <a:r>
              <a:rPr lang="ru-RU" sz="2900" dirty="0" err="1"/>
              <a:t>pop</a:t>
            </a:r>
            <a:r>
              <a:rPr lang="ru-RU" sz="2900" dirty="0"/>
              <a:t> </a:t>
            </a:r>
            <a:r>
              <a:rPr lang="ru-RU" sz="2900" dirty="0" err="1"/>
              <a:t>eip</a:t>
            </a:r>
            <a:r>
              <a:rPr lang="ru-RU" sz="2600" dirty="0"/>
              <a:t>.</a:t>
            </a:r>
          </a:p>
          <a:p>
            <a:r>
              <a:rPr lang="ru-RU" b="1" dirty="0"/>
              <a:t>Команда RETN</a:t>
            </a:r>
            <a:r>
              <a:rPr lang="ru-RU" dirty="0"/>
              <a:t>, принимает операнд., который задаёт количество байтов, которое необходимо «вытолкнуть» из стека перед возвращением из процедуры. </a:t>
            </a:r>
          </a:p>
          <a:p>
            <a:pPr lvl="1"/>
            <a:r>
              <a:rPr lang="ru-RU" sz="2900" dirty="0"/>
              <a:t>Эквивалент команды </a:t>
            </a:r>
            <a:r>
              <a:rPr lang="en-US" sz="2900" dirty="0"/>
              <a:t>r</a:t>
            </a:r>
            <a:r>
              <a:rPr lang="ru-RU" sz="2900" dirty="0" err="1"/>
              <a:t>etn</a:t>
            </a:r>
            <a:r>
              <a:rPr lang="ru-RU" sz="2900" dirty="0"/>
              <a:t> n : </a:t>
            </a:r>
          </a:p>
          <a:p>
            <a:pPr lvl="1"/>
            <a:r>
              <a:rPr lang="en-US" sz="2900" dirty="0"/>
              <a:t>pop temp</a:t>
            </a:r>
            <a:r>
              <a:rPr lang="ru-RU" sz="2900" dirty="0"/>
              <a:t>, </a:t>
            </a:r>
          </a:p>
          <a:p>
            <a:pPr lvl="1"/>
            <a:r>
              <a:rPr lang="en-US" sz="2900" dirty="0"/>
              <a:t>sub </a:t>
            </a:r>
            <a:r>
              <a:rPr lang="en-US" sz="2900" dirty="0" err="1"/>
              <a:t>esp</a:t>
            </a:r>
            <a:r>
              <a:rPr lang="en-US" sz="2900" dirty="0"/>
              <a:t>, n</a:t>
            </a:r>
            <a:r>
              <a:rPr lang="ru-RU" sz="2900" dirty="0"/>
              <a:t>, </a:t>
            </a:r>
          </a:p>
          <a:p>
            <a:pPr lvl="1"/>
            <a:r>
              <a:rPr lang="en-US" sz="2900" dirty="0" err="1"/>
              <a:t>mov</a:t>
            </a:r>
            <a:r>
              <a:rPr lang="en-US" sz="2900" dirty="0"/>
              <a:t> </a:t>
            </a:r>
            <a:r>
              <a:rPr lang="en-US" sz="2900" dirty="0" err="1"/>
              <a:t>eip</a:t>
            </a:r>
            <a:r>
              <a:rPr lang="en-US" sz="2900" dirty="0"/>
              <a:t>, temp</a:t>
            </a:r>
          </a:p>
          <a:p>
            <a:r>
              <a:rPr lang="ru-RU" b="1" dirty="0"/>
              <a:t>Команда RETF</a:t>
            </a:r>
            <a:r>
              <a:rPr lang="ru-RU" dirty="0"/>
              <a:t>. Команда дальнего возврата, т. е. возврата, когда произошла межсегментная передача управления. </a:t>
            </a:r>
          </a:p>
          <a:p>
            <a:pPr lvl="1"/>
            <a:r>
              <a:rPr lang="ru-RU" sz="2900" dirty="0"/>
              <a:t>Эквивалент инструкции RETF </a:t>
            </a:r>
            <a:r>
              <a:rPr lang="en-US" sz="2900" dirty="0"/>
              <a:t>n </a:t>
            </a:r>
            <a:r>
              <a:rPr lang="ru-RU" sz="2900" dirty="0"/>
              <a:t>следующий:</a:t>
            </a:r>
          </a:p>
          <a:p>
            <a:pPr lvl="1"/>
            <a:r>
              <a:rPr lang="en-US" sz="2900" dirty="0"/>
              <a:t>pop </a:t>
            </a:r>
            <a:r>
              <a:rPr lang="en-US" sz="2900" dirty="0" err="1"/>
              <a:t>temp_eip</a:t>
            </a:r>
            <a:endParaRPr lang="en-US" sz="2900" dirty="0"/>
          </a:p>
          <a:p>
            <a:pPr lvl="1"/>
            <a:r>
              <a:rPr lang="en-US" sz="2900" dirty="0"/>
              <a:t>pop </a:t>
            </a:r>
            <a:r>
              <a:rPr lang="en-US" sz="2900" dirty="0" err="1"/>
              <a:t>temp_cs</a:t>
            </a:r>
            <a:endParaRPr lang="en-US" sz="2900" dirty="0"/>
          </a:p>
          <a:p>
            <a:pPr lvl="1"/>
            <a:r>
              <a:rPr lang="en-US" sz="2900" dirty="0"/>
              <a:t>sub </a:t>
            </a:r>
            <a:r>
              <a:rPr lang="en-US" sz="2900" dirty="0" err="1"/>
              <a:t>esp</a:t>
            </a:r>
            <a:r>
              <a:rPr lang="en-US" sz="2900" dirty="0"/>
              <a:t>, n</a:t>
            </a:r>
          </a:p>
          <a:p>
            <a:pPr lvl="1"/>
            <a:r>
              <a:rPr lang="en-US" sz="2900" dirty="0" err="1"/>
              <a:t>mov</a:t>
            </a:r>
            <a:r>
              <a:rPr lang="en-US" sz="2900" dirty="0"/>
              <a:t> </a:t>
            </a:r>
            <a:r>
              <a:rPr lang="en-US" sz="2900" dirty="0" err="1"/>
              <a:t>cs</a:t>
            </a:r>
            <a:r>
              <a:rPr lang="en-US" sz="2900" dirty="0"/>
              <a:t>, </a:t>
            </a:r>
            <a:r>
              <a:rPr lang="en-US" sz="2900" dirty="0" err="1"/>
              <a:t>temp_cs</a:t>
            </a:r>
            <a:endParaRPr lang="en-US" sz="2900" dirty="0"/>
          </a:p>
          <a:p>
            <a:pPr lvl="1"/>
            <a:r>
              <a:rPr lang="en-US" sz="2900" dirty="0" err="1"/>
              <a:t>mov</a:t>
            </a:r>
            <a:r>
              <a:rPr lang="en-US" sz="2900" dirty="0"/>
              <a:t> </a:t>
            </a:r>
            <a:r>
              <a:rPr lang="en-US" sz="2900" dirty="0" err="1"/>
              <a:t>eip</a:t>
            </a:r>
            <a:r>
              <a:rPr lang="en-US" sz="2900" dirty="0"/>
              <a:t>, </a:t>
            </a:r>
            <a:r>
              <a:rPr lang="en-US" sz="2900" dirty="0" err="1"/>
              <a:t>temp_eip</a:t>
            </a:r>
            <a:endParaRPr lang="en-US" sz="2900" dirty="0"/>
          </a:p>
          <a:p>
            <a:pPr lvl="1"/>
            <a:r>
              <a:rPr lang="ru-RU" dirty="0"/>
              <a:t>Если передача (возврат) управления осуществляется на другой уровень привилегий, то происходит переключение стека.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7827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904656"/>
          </a:xfrm>
        </p:spPr>
        <p:txBody>
          <a:bodyPr>
            <a:normAutofit/>
          </a:bodyPr>
          <a:lstStyle/>
          <a:p>
            <a:r>
              <a:rPr lang="ru-RU" sz="2400" b="1" dirty="0"/>
              <a:t>Команды условного перехода передают управление, только если выполнено условие. </a:t>
            </a:r>
          </a:p>
          <a:p>
            <a:pPr lvl="1"/>
            <a:r>
              <a:rPr lang="ru-RU" sz="2300" dirty="0"/>
              <a:t>Например, </a:t>
            </a:r>
            <a:r>
              <a:rPr lang="ru-RU" sz="2300" b="1" dirty="0"/>
              <a:t>команда</a:t>
            </a:r>
            <a:r>
              <a:rPr lang="ru-RU" sz="2300" dirty="0"/>
              <a:t> </a:t>
            </a:r>
            <a:r>
              <a:rPr lang="ru-RU" sz="2300" b="1" dirty="0"/>
              <a:t>JZ</a:t>
            </a:r>
            <a:r>
              <a:rPr lang="ru-RU" sz="2300" dirty="0"/>
              <a:t> передаёт управление другому адресу, если выставлен флаг ZF. </a:t>
            </a:r>
          </a:p>
          <a:p>
            <a:r>
              <a:rPr lang="ru-RU" sz="2400" i="1" dirty="0"/>
              <a:t>Команды условного перехода принимают в качестве параметра ближнюю метку, т. е. могут передать управление не далее чем на 127 байт вперёд и 128 байт назад.</a:t>
            </a:r>
          </a:p>
          <a:p>
            <a:pPr lvl="1"/>
            <a:r>
              <a:rPr lang="ru-RU" sz="2300" b="1" dirty="0"/>
              <a:t>Команды условного перехода чаще всего используются вместе с инструкциями сравнения, 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37183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904656"/>
          </a:xfrm>
        </p:spPr>
        <p:txBody>
          <a:bodyPr>
            <a:normAutofit/>
          </a:bodyPr>
          <a:lstStyle/>
          <a:p>
            <a:pPr lvl="1"/>
            <a:r>
              <a:rPr lang="ru-RU" sz="2300" b="1" dirty="0"/>
              <a:t>Команда CMP</a:t>
            </a:r>
            <a:r>
              <a:rPr lang="ru-RU" sz="2300" dirty="0"/>
              <a:t> &lt;</a:t>
            </a:r>
            <a:r>
              <a:rPr lang="ru-RU" sz="2300" b="1" i="1" dirty="0"/>
              <a:t>операнд</a:t>
            </a:r>
            <a:r>
              <a:rPr lang="ru-RU" sz="2300" dirty="0"/>
              <a:t>1&gt;, &lt;</a:t>
            </a:r>
            <a:r>
              <a:rPr lang="ru-RU" sz="2300" b="1" i="1" dirty="0"/>
              <a:t>операнд</a:t>
            </a:r>
            <a:r>
              <a:rPr lang="ru-RU" sz="2300" dirty="0"/>
              <a:t>2&gt;.</a:t>
            </a:r>
          </a:p>
          <a:p>
            <a:pPr lvl="2"/>
            <a:r>
              <a:rPr lang="ru-RU" sz="1900" dirty="0"/>
              <a:t>В качестве первого операнда</a:t>
            </a:r>
            <a:r>
              <a:rPr lang="en-US" sz="1900" dirty="0"/>
              <a:t> CMP</a:t>
            </a:r>
            <a:r>
              <a:rPr lang="ru-RU" sz="1900" dirty="0"/>
              <a:t> может выступать регистр или значение памяти</a:t>
            </a:r>
            <a:r>
              <a:rPr lang="en-US" sz="1900" dirty="0"/>
              <a:t> </a:t>
            </a:r>
            <a:r>
              <a:rPr lang="ru-RU" sz="1900" dirty="0"/>
              <a:t>любого размера (1, 2, 4, 8 байт). </a:t>
            </a:r>
            <a:endParaRPr lang="en-US" sz="1900" dirty="0"/>
          </a:p>
          <a:p>
            <a:pPr lvl="2"/>
            <a:r>
              <a:rPr lang="ru-RU" sz="1900" dirty="0"/>
              <a:t>В качестве второго операнда может выступать регистр, значение памяти или непосредственное значение. </a:t>
            </a:r>
            <a:endParaRPr lang="en-US" sz="1900" dirty="0"/>
          </a:p>
          <a:p>
            <a:pPr lvl="2"/>
            <a:r>
              <a:rPr lang="ru-RU" sz="1900" dirty="0"/>
              <a:t>Значение не может быть</a:t>
            </a:r>
            <a:r>
              <a:rPr lang="en-US" sz="1900" dirty="0"/>
              <a:t> </a:t>
            </a:r>
            <a:r>
              <a:rPr lang="ru-RU" sz="1900" dirty="0"/>
              <a:t>64-битным. </a:t>
            </a:r>
            <a:endParaRPr lang="en-US" sz="1900" dirty="0"/>
          </a:p>
          <a:p>
            <a:pPr lvl="2"/>
            <a:r>
              <a:rPr lang="ru-RU" sz="1900" dirty="0"/>
              <a:t>Одновременно двух значений памяти быть не может. </a:t>
            </a:r>
            <a:endParaRPr lang="en-US" sz="1900" dirty="0"/>
          </a:p>
          <a:p>
            <a:pPr lvl="2"/>
            <a:r>
              <a:rPr lang="ru-RU" sz="1900" dirty="0"/>
              <a:t>Если 32-битное</a:t>
            </a:r>
            <a:r>
              <a:rPr lang="en-US" sz="1900" dirty="0"/>
              <a:t> </a:t>
            </a:r>
            <a:r>
              <a:rPr lang="ru-RU" sz="1900" dirty="0"/>
              <a:t>значение сравнивается с 64-битным, то оно расширяется нулями. </a:t>
            </a:r>
            <a:endParaRPr lang="en-US" sz="1900" dirty="0"/>
          </a:p>
          <a:p>
            <a:pPr lvl="1"/>
            <a:r>
              <a:rPr lang="ru-RU" sz="2300" b="1" dirty="0"/>
              <a:t>Команда</a:t>
            </a:r>
            <a:r>
              <a:rPr lang="ru-RU" sz="2300" dirty="0"/>
              <a:t> </a:t>
            </a:r>
            <a:r>
              <a:rPr lang="ru-RU" sz="2300" b="1" dirty="0"/>
              <a:t>TEST</a:t>
            </a:r>
            <a:r>
              <a:rPr lang="ru-RU" sz="2300" dirty="0"/>
              <a:t>. </a:t>
            </a:r>
          </a:p>
          <a:p>
            <a:pPr lvl="2"/>
            <a:r>
              <a:rPr lang="ru-RU" sz="1900" dirty="0"/>
              <a:t>Формат этой команды как и CMP, но только в качестве второго операнда не может выступать значение памяти. </a:t>
            </a:r>
          </a:p>
          <a:p>
            <a:pPr lvl="2"/>
            <a:r>
              <a:rPr lang="ru-RU" sz="1900" dirty="0"/>
              <a:t>Эта команда осуществляет операцию «логического И» и изменяет только флаги SF, ZF, PF. Команда TEST полезна для проверки соответствия значения операнда некоторой битовой маске.</a:t>
            </a:r>
          </a:p>
        </p:txBody>
      </p:sp>
    </p:spTree>
    <p:extLst>
      <p:ext uri="{BB962C8B-B14F-4D97-AF65-F5344CB8AC3E}">
        <p14:creationId xmlns:p14="http://schemas.microsoft.com/office/powerpoint/2010/main" val="5188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890" y="764704"/>
            <a:ext cx="8856984" cy="576064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/>
              <a:t>Команды условного перехода соответствующие регистры устанавливаются командой </a:t>
            </a:r>
            <a:r>
              <a:rPr lang="en-US" sz="2400" dirty="0" err="1"/>
              <a:t>cmp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/>
              <a:t>test</a:t>
            </a:r>
            <a:endParaRPr lang="ru-RU" sz="5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4739" y="1236385"/>
            <a:ext cx="3384376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1" dirty="0"/>
              <a:t>Команда </a:t>
            </a:r>
            <a:r>
              <a:rPr lang="en-US" sz="1500" b="1" dirty="0"/>
              <a:t>	</a:t>
            </a:r>
            <a:r>
              <a:rPr lang="ru-RU" sz="1500" b="1" dirty="0"/>
              <a:t>Условие </a:t>
            </a:r>
            <a:r>
              <a:rPr lang="en-US" sz="1500" b="1" dirty="0"/>
              <a:t> 	</a:t>
            </a:r>
            <a:r>
              <a:rPr lang="ru-RU" sz="1500" b="1" dirty="0"/>
              <a:t>Условие</a:t>
            </a:r>
          </a:p>
          <a:p>
            <a:r>
              <a:rPr lang="fi-FI" sz="1500" dirty="0"/>
              <a:t>JA 	X &gt; Y 	CF = 0 &amp; ZF = 0</a:t>
            </a:r>
          </a:p>
          <a:p>
            <a:r>
              <a:rPr lang="es-ES" sz="1500" dirty="0"/>
              <a:t>JAE 	X &gt;= Y 	CF = 0</a:t>
            </a:r>
          </a:p>
          <a:p>
            <a:r>
              <a:rPr lang="es-ES" sz="1500" dirty="0"/>
              <a:t>JB 	X &lt; Y 	CF = 1</a:t>
            </a:r>
          </a:p>
          <a:p>
            <a:r>
              <a:rPr lang="en-US" sz="1500" dirty="0"/>
              <a:t>JBE 	X &lt; Y 	CF = 1 or ZF = 1</a:t>
            </a:r>
          </a:p>
          <a:p>
            <a:r>
              <a:rPr lang="en-US" sz="1500" dirty="0"/>
              <a:t>JC 	CF = 1</a:t>
            </a:r>
          </a:p>
          <a:p>
            <a:r>
              <a:rPr lang="en-US" sz="1500" dirty="0"/>
              <a:t>JCXZ 	CX = 0</a:t>
            </a:r>
          </a:p>
          <a:p>
            <a:r>
              <a:rPr lang="ru-RU" sz="1500" dirty="0"/>
              <a:t>JE </a:t>
            </a:r>
            <a:r>
              <a:rPr lang="en-US" sz="1500" dirty="0"/>
              <a:t>(=</a:t>
            </a:r>
            <a:r>
              <a:rPr lang="ru-RU" sz="1500" dirty="0"/>
              <a:t>JZ</a:t>
            </a:r>
            <a:r>
              <a:rPr lang="en-US" sz="1500" dirty="0"/>
              <a:t>)</a:t>
            </a:r>
            <a:r>
              <a:rPr lang="ru-RU" sz="1500" dirty="0"/>
              <a:t> </a:t>
            </a:r>
            <a:r>
              <a:rPr lang="en-US" sz="1500" dirty="0"/>
              <a:t>	</a:t>
            </a:r>
            <a:r>
              <a:rPr lang="ru-RU" sz="1500" dirty="0"/>
              <a:t>X = Y </a:t>
            </a:r>
            <a:r>
              <a:rPr lang="en-US" sz="1500" dirty="0"/>
              <a:t>	</a:t>
            </a:r>
            <a:r>
              <a:rPr lang="ru-RU" sz="1500" dirty="0"/>
              <a:t>ZF = 1</a:t>
            </a:r>
          </a:p>
          <a:p>
            <a:r>
              <a:rPr lang="en-US" sz="1500" dirty="0"/>
              <a:t>JG 	X &gt; Y 	ZF = 0 &amp; SF = OF</a:t>
            </a:r>
          </a:p>
          <a:p>
            <a:r>
              <a:rPr lang="en-US" sz="1500" dirty="0"/>
              <a:t>JGE 	X &gt;= Y 	SF = OF</a:t>
            </a:r>
          </a:p>
          <a:p>
            <a:r>
              <a:rPr lang="en-US" sz="1500" dirty="0"/>
              <a:t>JL 	X &lt; Y 	SF! = OF</a:t>
            </a:r>
          </a:p>
          <a:p>
            <a:r>
              <a:rPr lang="es-ES" sz="1500" dirty="0"/>
              <a:t>JZ 	X = Y 	ZF = 1</a:t>
            </a:r>
          </a:p>
          <a:p>
            <a:r>
              <a:rPr lang="es-ES" sz="1500" dirty="0"/>
              <a:t>JNZ 	X! = Y 	ZF = 0</a:t>
            </a:r>
            <a:endParaRPr lang="ru-RU" sz="1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74604" y="1282551"/>
            <a:ext cx="34548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Команда </a:t>
            </a:r>
            <a:r>
              <a:rPr lang="en-US" sz="1600" b="1" dirty="0"/>
              <a:t>	</a:t>
            </a:r>
            <a:r>
              <a:rPr lang="ru-RU" sz="1600" b="1" dirty="0"/>
              <a:t>Условие </a:t>
            </a:r>
            <a:r>
              <a:rPr lang="en-US" sz="1600" b="1" dirty="0"/>
              <a:t> 	</a:t>
            </a:r>
            <a:r>
              <a:rPr lang="ru-RU" sz="1600" b="1" dirty="0"/>
              <a:t>Условие</a:t>
            </a:r>
          </a:p>
          <a:p>
            <a:r>
              <a:rPr lang="en-US" sz="1600" dirty="0"/>
              <a:t>JLE 	X &lt;= Y 	ZF = 1 or SF! = OF</a:t>
            </a:r>
          </a:p>
          <a:p>
            <a:r>
              <a:rPr lang="en-US" sz="1600" dirty="0"/>
              <a:t>JNA 	X &lt;= Y 	CF = 1 or ZF = 1</a:t>
            </a:r>
          </a:p>
          <a:p>
            <a:r>
              <a:rPr lang="es-ES" sz="1600" dirty="0"/>
              <a:t>JNAE	X &lt; Y 	CF = 1</a:t>
            </a:r>
          </a:p>
          <a:p>
            <a:r>
              <a:rPr lang="es-ES" sz="1600" dirty="0"/>
              <a:t>JNB 	X &gt;= Y 	CF = 0</a:t>
            </a:r>
          </a:p>
          <a:p>
            <a:r>
              <a:rPr lang="es-ES" sz="1600" dirty="0"/>
              <a:t>JNBE 	X &gt; Y 	CF = 1 &amp; ZF = 0</a:t>
            </a:r>
          </a:p>
          <a:p>
            <a:r>
              <a:rPr lang="en-US" sz="1600" dirty="0"/>
              <a:t>JNC 	CF = 0</a:t>
            </a:r>
          </a:p>
          <a:p>
            <a:r>
              <a:rPr lang="es-ES" sz="1600" dirty="0"/>
              <a:t>JNE 	X! = Y 	ZF = 0</a:t>
            </a:r>
          </a:p>
          <a:p>
            <a:r>
              <a:rPr lang="en-US" sz="1600" dirty="0"/>
              <a:t>JNG 	X &lt;= Y 	ZF = 1 or SF! = OF</a:t>
            </a:r>
          </a:p>
          <a:p>
            <a:r>
              <a:rPr lang="en-US" sz="1600" dirty="0"/>
              <a:t>JNGE 	X &lt; Y 	SF! = OF</a:t>
            </a:r>
          </a:p>
          <a:p>
            <a:r>
              <a:rPr lang="en-US" sz="1600" dirty="0"/>
              <a:t>JNL	 X &gt;= Y 	SF = OF</a:t>
            </a:r>
          </a:p>
          <a:p>
            <a:r>
              <a:rPr lang="en-US" sz="1600" dirty="0"/>
              <a:t>JNLE 	X &gt; Y 	ZF = 0 &amp; SF = OF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043017" y="1600250"/>
            <a:ext cx="1944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Команда </a:t>
            </a:r>
            <a:r>
              <a:rPr lang="en-US" sz="1600" b="1" dirty="0"/>
              <a:t>	</a:t>
            </a:r>
            <a:r>
              <a:rPr lang="ru-RU" sz="1600" b="1" dirty="0"/>
              <a:t>Условие</a:t>
            </a:r>
            <a:endParaRPr lang="en-US" sz="1600" dirty="0"/>
          </a:p>
          <a:p>
            <a:r>
              <a:rPr lang="en-US" sz="1600" dirty="0"/>
              <a:t>JNO 	OF = 0</a:t>
            </a:r>
          </a:p>
          <a:p>
            <a:r>
              <a:rPr lang="en-US" sz="1600" dirty="0"/>
              <a:t>JNP 	PF = 0</a:t>
            </a:r>
          </a:p>
          <a:p>
            <a:r>
              <a:rPr lang="en-US" sz="1600" dirty="0"/>
              <a:t>JNS 	SF = 0</a:t>
            </a:r>
          </a:p>
          <a:p>
            <a:r>
              <a:rPr lang="en-US" sz="1600" dirty="0"/>
              <a:t>JO 	OF = 1</a:t>
            </a:r>
          </a:p>
          <a:p>
            <a:r>
              <a:rPr lang="en-US" sz="1600" dirty="0"/>
              <a:t>JP 	PF = 1</a:t>
            </a:r>
          </a:p>
          <a:p>
            <a:r>
              <a:rPr lang="en-US" sz="1600" dirty="0"/>
              <a:t>JPE 	PF = 1</a:t>
            </a:r>
          </a:p>
          <a:p>
            <a:r>
              <a:rPr lang="en-US" sz="1600" dirty="0"/>
              <a:t>JPO	PF = 0</a:t>
            </a:r>
          </a:p>
          <a:p>
            <a:r>
              <a:rPr lang="en-US" sz="1600" dirty="0"/>
              <a:t>JS 	SF = 1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6787" y="4318476"/>
            <a:ext cx="88851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1600" b="1" dirty="0"/>
              <a:t>JA</a:t>
            </a:r>
            <a:r>
              <a:rPr lang="ru-RU" altLang="ru-RU" sz="1600" dirty="0"/>
              <a:t> (</a:t>
            </a:r>
            <a:r>
              <a:rPr lang="ru-RU" altLang="ru-RU" sz="1600" b="1" dirty="0"/>
              <a:t>JNBE)</a:t>
            </a:r>
            <a:r>
              <a:rPr lang="ru-RU" altLang="ru-RU" sz="1600" dirty="0"/>
              <a:t>	NAME; условный переход, если, например, в результате </a:t>
            </a:r>
            <a:r>
              <a:rPr lang="en-US" altLang="ru-RU" sz="1600" dirty="0"/>
              <a:t> </a:t>
            </a:r>
            <a:r>
              <a:rPr lang="ru-RU" altLang="ru-RU" sz="1600" dirty="0"/>
              <a:t>сравнения CMP </a:t>
            </a:r>
            <a:r>
              <a:rPr lang="en-US" altLang="ru-RU" sz="1600" dirty="0"/>
              <a:t>	</a:t>
            </a:r>
            <a:r>
              <a:rPr lang="ru-RU" altLang="ru-RU" sz="1600" dirty="0"/>
              <a:t>приемник </a:t>
            </a:r>
            <a:r>
              <a:rPr lang="en-US" altLang="ru-RU" sz="1600" dirty="0"/>
              <a:t>	</a:t>
            </a:r>
            <a:r>
              <a:rPr lang="ru-RU" altLang="ru-RU" sz="1600" dirty="0"/>
              <a:t>по </a:t>
            </a:r>
            <a:r>
              <a:rPr lang="ru-RU" altLang="ru-RU" sz="1600" b="1" dirty="0"/>
              <a:t>абсолютной величине больше</a:t>
            </a:r>
            <a:r>
              <a:rPr lang="ru-RU" altLang="ru-RU" sz="1600" dirty="0"/>
              <a:t> источника, то перейти к метке </a:t>
            </a:r>
            <a:r>
              <a:rPr lang="ru-RU" altLang="ru-RU" sz="1600" dirty="0" err="1"/>
              <a:t>name</a:t>
            </a:r>
            <a:r>
              <a:rPr lang="ru-RU" altLang="ru-RU" sz="1600" dirty="0"/>
              <a:t>. </a:t>
            </a:r>
          </a:p>
          <a:p>
            <a:r>
              <a:rPr lang="ru-RU" altLang="ru-RU" sz="1600" b="1" dirty="0"/>
              <a:t>JB(JNAE)</a:t>
            </a:r>
            <a:r>
              <a:rPr lang="ru-RU" altLang="ru-RU" sz="1600" dirty="0"/>
              <a:t> </a:t>
            </a:r>
            <a:r>
              <a:rPr lang="en-US" altLang="ru-RU" sz="1600" dirty="0"/>
              <a:t>	</a:t>
            </a:r>
            <a:r>
              <a:rPr lang="ru-RU" altLang="ru-RU" sz="1600" dirty="0"/>
              <a:t>NAME; условный переход, если, например, в результате сравнения CMP 	приемник </a:t>
            </a:r>
            <a:r>
              <a:rPr lang="en-US" altLang="ru-RU" sz="1600" dirty="0"/>
              <a:t>	</a:t>
            </a:r>
            <a:r>
              <a:rPr lang="ru-RU" altLang="ru-RU" sz="1600" dirty="0"/>
              <a:t>по </a:t>
            </a:r>
            <a:r>
              <a:rPr lang="ru-RU" altLang="ru-RU" sz="1600" b="1" dirty="0"/>
              <a:t>абсолютной величине меньше</a:t>
            </a:r>
            <a:r>
              <a:rPr lang="ru-RU" altLang="ru-RU" sz="1600" dirty="0"/>
              <a:t> источника, то перейти к метке </a:t>
            </a:r>
            <a:r>
              <a:rPr lang="en-US" altLang="ru-RU" sz="1600" dirty="0"/>
              <a:t>	</a:t>
            </a:r>
            <a:r>
              <a:rPr lang="ru-RU" altLang="ru-RU" sz="1600" dirty="0" err="1"/>
              <a:t>name</a:t>
            </a:r>
            <a:r>
              <a:rPr lang="ru-RU" altLang="ru-RU" sz="1600" dirty="0"/>
              <a:t> </a:t>
            </a:r>
            <a:r>
              <a:rPr lang="en-US" altLang="ru-RU" sz="1600" dirty="0"/>
              <a:t>	</a:t>
            </a:r>
            <a:r>
              <a:rPr lang="ru-RU" altLang="ru-RU" sz="1600" dirty="0"/>
              <a:t>(команды п4 и п5 выполняются по результатам </a:t>
            </a:r>
            <a:r>
              <a:rPr lang="en-US" altLang="ru-RU" sz="1600" dirty="0"/>
              <a:t> </a:t>
            </a:r>
            <a:r>
              <a:rPr lang="ru-RU" altLang="ru-RU" sz="1600" dirty="0"/>
              <a:t>выполнения </a:t>
            </a:r>
            <a:r>
              <a:rPr lang="en-US" altLang="ru-RU" sz="1600" dirty="0"/>
              <a:t>	</a:t>
            </a:r>
            <a:r>
              <a:rPr lang="ru-RU" altLang="ru-RU" sz="1600" dirty="0"/>
              <a:t>операций над </a:t>
            </a:r>
            <a:r>
              <a:rPr lang="en-US" altLang="ru-RU" sz="1600" dirty="0"/>
              <a:t>	</a:t>
            </a:r>
            <a:r>
              <a:rPr lang="ru-RU" altLang="ru-RU" sz="1600" b="1" dirty="0" err="1"/>
              <a:t>беззнаковыми</a:t>
            </a:r>
            <a:r>
              <a:rPr lang="ru-RU" altLang="ru-RU" sz="1600" u="sng" dirty="0"/>
              <a:t> числами)</a:t>
            </a:r>
            <a:r>
              <a:rPr lang="ru-RU" altLang="ru-RU" sz="1600" dirty="0"/>
              <a:t>.</a:t>
            </a:r>
          </a:p>
          <a:p>
            <a:r>
              <a:rPr lang="ru-RU" altLang="ru-RU" sz="1600" b="1" dirty="0"/>
              <a:t>JZ</a:t>
            </a:r>
            <a:r>
              <a:rPr lang="en-US" altLang="ru-RU" sz="1600" b="1" dirty="0"/>
              <a:t>(JE) </a:t>
            </a:r>
            <a:r>
              <a:rPr lang="ru-RU" altLang="ru-RU" sz="1600" dirty="0"/>
              <a:t> </a:t>
            </a:r>
            <a:r>
              <a:rPr lang="en-US" altLang="ru-RU" sz="1600" dirty="0"/>
              <a:t>	</a:t>
            </a:r>
            <a:r>
              <a:rPr lang="ru-RU" altLang="ru-RU" sz="1600" dirty="0"/>
              <a:t>NAME; перейти, если результат операции влияющей на флаг нуля - </a:t>
            </a:r>
            <a:r>
              <a:rPr lang="en-US" altLang="ru-RU" sz="1600" dirty="0"/>
              <a:t>0 </a:t>
            </a:r>
            <a:r>
              <a:rPr lang="ru-RU" altLang="ru-RU" sz="1600" dirty="0"/>
              <a:t>(переход </a:t>
            </a:r>
            <a:r>
              <a:rPr lang="ru-RU" altLang="ru-RU" sz="1600" dirty="0" err="1"/>
              <a:t>по"нулю</a:t>
            </a:r>
            <a:r>
              <a:rPr lang="ru-RU" altLang="ru-RU" sz="1600" dirty="0"/>
              <a:t>"). </a:t>
            </a:r>
          </a:p>
          <a:p>
            <a:r>
              <a:rPr lang="ru-RU" altLang="ru-RU" sz="1600" b="1" dirty="0"/>
              <a:t>JNZ</a:t>
            </a:r>
            <a:r>
              <a:rPr lang="en-US" altLang="ru-RU" sz="1600" b="1" dirty="0"/>
              <a:t>(JNE)</a:t>
            </a:r>
            <a:r>
              <a:rPr lang="ru-RU" altLang="ru-RU" sz="1600" dirty="0"/>
              <a:t> </a:t>
            </a:r>
            <a:r>
              <a:rPr lang="en-US" altLang="ru-RU" sz="1600" dirty="0"/>
              <a:t>	</a:t>
            </a:r>
            <a:r>
              <a:rPr lang="ru-RU" altLang="ru-RU" sz="1600" dirty="0"/>
              <a:t>NAME; переход по "не нулю". (команды </a:t>
            </a:r>
            <a:r>
              <a:rPr lang="en-US" altLang="ru-RU" sz="1600" dirty="0"/>
              <a:t>JZ</a:t>
            </a:r>
            <a:r>
              <a:rPr lang="ru-RU" altLang="ru-RU" sz="1600" dirty="0"/>
              <a:t> и </a:t>
            </a:r>
            <a:r>
              <a:rPr lang="en-US" altLang="ru-RU" sz="1600" dirty="0"/>
              <a:t>JNZ</a:t>
            </a:r>
            <a:r>
              <a:rPr lang="ru-RU" altLang="ru-RU" sz="1600" dirty="0"/>
              <a:t> выполняются по результатам </a:t>
            </a:r>
            <a:r>
              <a:rPr lang="en-US" altLang="ru-RU" sz="1600" dirty="0"/>
              <a:t>	</a:t>
            </a:r>
            <a:r>
              <a:rPr lang="ru-RU" altLang="ru-RU" sz="1600" dirty="0"/>
              <a:t>выполнения операций над </a:t>
            </a:r>
            <a:r>
              <a:rPr lang="ru-RU" altLang="ru-RU" sz="1600" u="sng" dirty="0"/>
              <a:t>числами </a:t>
            </a:r>
            <a:r>
              <a:rPr lang="ru-RU" altLang="ru-RU" sz="1600" u="sng" dirty="0" err="1"/>
              <a:t>cо</a:t>
            </a:r>
            <a:r>
              <a:rPr lang="ru-RU" altLang="ru-RU" sz="1600" u="sng" dirty="0"/>
              <a:t> </a:t>
            </a:r>
            <a:r>
              <a:rPr lang="ru-RU" altLang="ru-RU" sz="1600" b="1" dirty="0"/>
              <a:t>знаком</a:t>
            </a:r>
            <a:r>
              <a:rPr lang="ru-RU" altLang="ru-RU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631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</a:t>
            </a:r>
            <a:r>
              <a:rPr lang="ru-RU" sz="2800" b="1" dirty="0"/>
              <a:t>работы со стеком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980728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xchg</a:t>
            </a:r>
            <a:r>
              <a:rPr lang="ru-RU" dirty="0"/>
              <a:t> &lt;</a:t>
            </a:r>
            <a:r>
              <a:rPr lang="ru-RU" i="1" dirty="0"/>
              <a:t>операнд</a:t>
            </a:r>
            <a:r>
              <a:rPr lang="ru-RU" dirty="0"/>
              <a:t>1&gt;, &lt;</a:t>
            </a:r>
            <a:r>
              <a:rPr lang="ru-RU" i="1" dirty="0"/>
              <a:t>операнд</a:t>
            </a:r>
            <a:r>
              <a:rPr lang="ru-RU" dirty="0"/>
              <a:t>2&gt;. – обмен значений операндов. </a:t>
            </a:r>
          </a:p>
          <a:p>
            <a:pPr lvl="1"/>
            <a:r>
              <a:rPr lang="ru-RU" dirty="0"/>
              <a:t>В качестве операндов может выступать регистр или значение в памяти. </a:t>
            </a:r>
          </a:p>
          <a:p>
            <a:pPr lvl="1"/>
            <a:r>
              <a:rPr lang="ru-RU" dirty="0"/>
              <a:t>Одновременно два значения памяти менять нельзя. </a:t>
            </a:r>
          </a:p>
          <a:p>
            <a:pPr lvl="1"/>
            <a:r>
              <a:rPr lang="ru-RU" dirty="0"/>
              <a:t>Операнды могут быть любого размера.</a:t>
            </a:r>
          </a:p>
          <a:p>
            <a:r>
              <a:rPr lang="en-US" b="1" dirty="0" err="1"/>
              <a:t>acd</a:t>
            </a:r>
            <a:r>
              <a:rPr lang="ru-RU" b="1" dirty="0"/>
              <a:t> </a:t>
            </a:r>
            <a:r>
              <a:rPr lang="ru-RU" dirty="0"/>
              <a:t>– сложение с учётом флага переноса.</a:t>
            </a:r>
          </a:p>
          <a:p>
            <a:pPr lvl="1"/>
            <a:r>
              <a:rPr lang="ru-RU" dirty="0"/>
              <a:t> Синтаксис команды полностью идентичен команде ADD. </a:t>
            </a:r>
          </a:p>
          <a:p>
            <a:pPr lvl="1"/>
            <a:r>
              <a:rPr lang="ru-RU" dirty="0"/>
              <a:t> ADC после выполнения сложения прибавляет к результату значение флага CF, т. е. если этот флаг выставлен, то происходит инкремент результата.</a:t>
            </a:r>
          </a:p>
          <a:p>
            <a:r>
              <a:rPr lang="ru-RU" b="1" dirty="0" err="1"/>
              <a:t>lea</a:t>
            </a:r>
            <a:r>
              <a:rPr lang="ru-RU" dirty="0"/>
              <a:t> &lt;</a:t>
            </a:r>
            <a:r>
              <a:rPr lang="ru-RU" i="1" dirty="0"/>
              <a:t>регистр</a:t>
            </a:r>
            <a:r>
              <a:rPr lang="ru-RU" dirty="0"/>
              <a:t>&gt;, &lt;</a:t>
            </a:r>
            <a:r>
              <a:rPr lang="ru-RU" i="1" dirty="0"/>
              <a:t>переменная</a:t>
            </a:r>
            <a:r>
              <a:rPr lang="ru-RU" dirty="0"/>
              <a:t>&gt;</a:t>
            </a:r>
            <a:r>
              <a:rPr lang="en-US" dirty="0"/>
              <a:t> - </a:t>
            </a:r>
            <a:r>
              <a:rPr lang="ru-RU" dirty="0"/>
              <a:t>загрузка эффективного адреса. </a:t>
            </a:r>
          </a:p>
          <a:p>
            <a:pPr lvl="1"/>
            <a:r>
              <a:rPr lang="ru-RU" dirty="0"/>
              <a:t>Команда загружает адрес переменной в регистр общего назначения. </a:t>
            </a:r>
          </a:p>
          <a:p>
            <a:pPr lvl="1"/>
            <a:r>
              <a:rPr lang="ru-RU" dirty="0"/>
              <a:t>С помощью этой команды можно произвести вычисления, которые обычно делаются в два этапа </a:t>
            </a:r>
            <a:r>
              <a:rPr lang="en-US" dirty="0"/>
              <a:t>MOV ADD</a:t>
            </a:r>
            <a:endParaRPr lang="ru-RU" dirty="0"/>
          </a:p>
          <a:p>
            <a:r>
              <a:rPr lang="ru-RU" b="1" dirty="0" err="1"/>
              <a:t>pushf</a:t>
            </a:r>
            <a:r>
              <a:rPr lang="ru-RU" dirty="0"/>
              <a:t> – сохранение первых 2 байт регистра флагов в стеке. </a:t>
            </a:r>
          </a:p>
          <a:p>
            <a:pPr lvl="1"/>
            <a:r>
              <a:rPr lang="ru-RU" dirty="0"/>
              <a:t>В защищённом режиме эта команда сохраняет 4 байта регистра флагов в стеке, и она уже называется PUSHFD, но </a:t>
            </a:r>
            <a:r>
              <a:rPr lang="ru-RU" dirty="0" err="1"/>
              <a:t>опкод</a:t>
            </a:r>
            <a:r>
              <a:rPr lang="ru-RU" dirty="0"/>
              <a:t> такой же. Команда PUSHFQ сохраняет 8 байт регистра флагов в стеке.</a:t>
            </a:r>
          </a:p>
          <a:p>
            <a:r>
              <a:rPr lang="ru-RU" b="1" dirty="0" err="1"/>
              <a:t>popf</a:t>
            </a:r>
            <a:r>
              <a:rPr lang="ru-RU" dirty="0"/>
              <a:t> – «выталкивание» из стека в регистр флагов.</a:t>
            </a:r>
          </a:p>
          <a:p>
            <a:pPr lvl="1"/>
            <a:r>
              <a:rPr lang="ru-RU" dirty="0"/>
              <a:t> команда «выталкивает» из стека значение и заносит его в регистр флагов. Соответственно работают команды POPFD и POPFQ.</a:t>
            </a:r>
          </a:p>
        </p:txBody>
      </p:sp>
    </p:spTree>
    <p:extLst>
      <p:ext uri="{BB962C8B-B14F-4D97-AF65-F5344CB8AC3E}">
        <p14:creationId xmlns:p14="http://schemas.microsoft.com/office/powerpoint/2010/main" val="4031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</a:t>
            </a:r>
            <a:r>
              <a:rPr lang="ru-RU" sz="2800" b="1" dirty="0"/>
              <a:t>работы со стеком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836712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PUSHA</a:t>
            </a:r>
            <a:r>
              <a:rPr lang="ru-RU" dirty="0"/>
              <a:t> – сохранение в стеке регистров общего назначения. </a:t>
            </a:r>
          </a:p>
          <a:p>
            <a:pPr lvl="1"/>
            <a:r>
              <a:rPr lang="ru-RU" dirty="0"/>
              <a:t>Команда сохраняет 16-битные регистры общего назначения в стеке. </a:t>
            </a:r>
          </a:p>
          <a:p>
            <a:pPr lvl="1"/>
            <a:r>
              <a:rPr lang="ru-RU" dirty="0"/>
              <a:t>В 64-разрядном режиме команда PUSHA не поддерживается. </a:t>
            </a:r>
          </a:p>
          <a:p>
            <a:pPr lvl="1"/>
            <a:r>
              <a:rPr lang="ru-RU" dirty="0"/>
              <a:t>В защищённом режиме сохраняются 32-битные регистры общего назначения. </a:t>
            </a:r>
          </a:p>
          <a:p>
            <a:pPr lvl="1"/>
            <a:r>
              <a:rPr lang="ru-RU" dirty="0"/>
              <a:t>В защищённом режиме эта команда называется PUSHAD (</a:t>
            </a:r>
            <a:r>
              <a:rPr lang="ru-RU" dirty="0" err="1"/>
              <a:t>опкод</a:t>
            </a:r>
            <a:r>
              <a:rPr lang="ru-RU" dirty="0"/>
              <a:t> тот же). </a:t>
            </a:r>
          </a:p>
          <a:p>
            <a:pPr lvl="1"/>
            <a:r>
              <a:rPr lang="ru-RU" dirty="0"/>
              <a:t>Порядок сохранения регистров: EAX, ECX, EDX, EBX, ESP, EBP, ESI, EDI (в режиме реальных адресов сохраняются их младшие части).</a:t>
            </a:r>
          </a:p>
          <a:p>
            <a:pPr lvl="1"/>
            <a:r>
              <a:rPr lang="ru-RU" dirty="0"/>
              <a:t>Регистр ESP (SP) сохраняется в том состоянии, в котором он был до выполнения команды, а не в том состоянии, в котором он был после помещения в стек регистра </a:t>
            </a:r>
            <a:r>
              <a:rPr lang="en-US" dirty="0"/>
              <a:t>EBX.</a:t>
            </a:r>
          </a:p>
          <a:p>
            <a:r>
              <a:rPr lang="ru-RU" b="1" dirty="0"/>
              <a:t>POPA</a:t>
            </a:r>
            <a:r>
              <a:rPr lang="ru-RU" dirty="0"/>
              <a:t> – забор из стека в регистров общего назначения. </a:t>
            </a:r>
          </a:p>
          <a:p>
            <a:pPr lvl="1"/>
            <a:r>
              <a:rPr lang="ru-RU" dirty="0"/>
              <a:t>Команда забирает из стека регистры общего назначения; </a:t>
            </a:r>
          </a:p>
          <a:p>
            <a:pPr lvl="1"/>
            <a:r>
              <a:rPr lang="ru-RU" dirty="0"/>
              <a:t>4 позиция в стеке игнорируется, т. к. там находится регистр ESP (SP). </a:t>
            </a:r>
          </a:p>
          <a:p>
            <a:pPr lvl="1"/>
            <a:r>
              <a:rPr lang="ru-RU" dirty="0"/>
              <a:t>В защищённом режиме эта команда называется POPAD (</a:t>
            </a:r>
            <a:r>
              <a:rPr lang="ru-RU" dirty="0" err="1"/>
              <a:t>опкод</a:t>
            </a:r>
            <a:r>
              <a:rPr lang="ru-RU" dirty="0"/>
              <a:t> тот же).</a:t>
            </a:r>
          </a:p>
          <a:p>
            <a:r>
              <a:rPr lang="ru-RU" sz="1600" b="1" dirty="0"/>
              <a:t>	PUSHA</a:t>
            </a:r>
            <a:r>
              <a:rPr lang="ru-RU" sz="1600" dirty="0"/>
              <a:t> и </a:t>
            </a:r>
            <a:r>
              <a:rPr lang="ru-RU" sz="1600" b="1" dirty="0"/>
              <a:t>POPA</a:t>
            </a:r>
            <a:r>
              <a:rPr lang="ru-RU" sz="1600" dirty="0"/>
              <a:t> работают только в режиме реальных адресов и в защищённом режиме; </a:t>
            </a:r>
          </a:p>
          <a:p>
            <a:r>
              <a:rPr lang="ru-RU" sz="1600" dirty="0"/>
              <a:t>	в 64-битном режиме будет сгенерировано исключение недействительного 	</a:t>
            </a:r>
            <a:r>
              <a:rPr lang="ru-RU" sz="1600" dirty="0" err="1"/>
              <a:t>опкода</a:t>
            </a:r>
            <a:r>
              <a:rPr lang="ru-RU" sz="1600" dirty="0"/>
              <a:t> (#</a:t>
            </a:r>
            <a:r>
              <a:rPr lang="en-US" sz="1600" dirty="0"/>
              <a:t>UD).</a:t>
            </a:r>
          </a:p>
          <a:p>
            <a:r>
              <a:rPr lang="ru-RU" b="1" dirty="0"/>
              <a:t>NOP</a:t>
            </a:r>
            <a:r>
              <a:rPr lang="ru-RU" dirty="0"/>
              <a:t> – пустая: ничего не делает, занимает пространство и время. </a:t>
            </a:r>
          </a:p>
          <a:p>
            <a:r>
              <a:rPr lang="ru-RU" dirty="0"/>
              <a:t>	Используется для резервирования места в сегменте кода или организации 	программной задержки.</a:t>
            </a:r>
          </a:p>
        </p:txBody>
      </p:sp>
    </p:spTree>
    <p:extLst>
      <p:ext uri="{BB962C8B-B14F-4D97-AF65-F5344CB8AC3E}">
        <p14:creationId xmlns:p14="http://schemas.microsoft.com/office/powerpoint/2010/main" val="12199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Уровень архитектуры набора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4464496" cy="5544616"/>
          </a:xfrm>
        </p:spPr>
        <p:txBody>
          <a:bodyPr>
            <a:normAutofit/>
          </a:bodyPr>
          <a:lstStyle/>
          <a:p>
            <a:r>
              <a:rPr lang="ru-RU" sz="2000" b="1" dirty="0"/>
              <a:t>Программы, написанные на различных языках высокого уровня, должны транслируются в общую </a:t>
            </a:r>
            <a:r>
              <a:rPr lang="ru-RU" sz="2000" dirty="0"/>
              <a:t>для всех промежуточную </a:t>
            </a:r>
            <a:r>
              <a:rPr lang="ru-RU" sz="2000" b="1" dirty="0"/>
              <a:t>форму</a:t>
            </a:r>
            <a:r>
              <a:rPr lang="ru-RU" sz="2000" dirty="0"/>
              <a:t> — уровень архитектуры набора команд;</a:t>
            </a:r>
          </a:p>
          <a:p>
            <a:pPr>
              <a:spcBef>
                <a:spcPts val="1200"/>
              </a:spcBef>
            </a:pPr>
            <a:r>
              <a:rPr lang="ru-RU" sz="2000" i="1" dirty="0"/>
              <a:t>Аппаратное обеспечение ориентируется на непосредственное выполнение программ этого уровня. </a:t>
            </a:r>
          </a:p>
          <a:p>
            <a:pPr>
              <a:spcBef>
                <a:spcPts val="1200"/>
              </a:spcBef>
            </a:pPr>
            <a:r>
              <a:rPr lang="ru-RU" sz="2000" dirty="0"/>
              <a:t>Уровень архитектуры набора команд связывает компиляторы и аппаратное обеспечение. Это язык, который понятен и компиляторам, и устройствам.</a:t>
            </a:r>
          </a:p>
        </p:txBody>
      </p:sp>
      <p:pic>
        <p:nvPicPr>
          <p:cNvPr id="1028" name="Picture 4" descr="https://studref.com/im/15/5614/661253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3434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9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с памятью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052736"/>
            <a:ext cx="76328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ru-RU" altLang="ru-RU" b="1" dirty="0"/>
              <a:t>MOV</a:t>
            </a:r>
            <a:r>
              <a:rPr lang="ru-RU" altLang="ru-RU" dirty="0"/>
              <a:t> 	DST,SRC; переслать (SRC) в (DST). </a:t>
            </a:r>
          </a:p>
          <a:p>
            <a:pPr>
              <a:spcBef>
                <a:spcPts val="200"/>
              </a:spcBef>
            </a:pPr>
            <a:r>
              <a:rPr lang="ru-RU" altLang="ru-RU" b="1" dirty="0"/>
              <a:t>PUSH</a:t>
            </a:r>
            <a:r>
              <a:rPr lang="ru-RU" altLang="ru-RU" dirty="0"/>
              <a:t> 	RP; поместить на вершину </a:t>
            </a:r>
            <a:r>
              <a:rPr lang="ru-RU" altLang="ru-RU" u="sng" dirty="0"/>
              <a:t>стека</a:t>
            </a:r>
            <a:r>
              <a:rPr lang="ru-RU" altLang="ru-RU" dirty="0"/>
              <a:t> содержимое пары регистров RP 	(например </a:t>
            </a:r>
            <a:r>
              <a:rPr lang="ru-RU" altLang="ru-RU" dirty="0" err="1"/>
              <a:t>push</a:t>
            </a:r>
            <a:r>
              <a:rPr lang="ru-RU" altLang="ru-RU" dirty="0"/>
              <a:t> </a:t>
            </a:r>
            <a:r>
              <a:rPr lang="ru-RU" altLang="ru-RU" dirty="0" err="1"/>
              <a:t>bx</a:t>
            </a:r>
            <a:r>
              <a:rPr lang="ru-RU" altLang="ru-RU" dirty="0"/>
              <a:t>).</a:t>
            </a:r>
          </a:p>
          <a:p>
            <a:pPr>
              <a:spcBef>
                <a:spcPts val="200"/>
              </a:spcBef>
            </a:pPr>
            <a:r>
              <a:rPr lang="ru-RU" altLang="ru-RU" b="1" dirty="0"/>
              <a:t>POP</a:t>
            </a:r>
            <a:r>
              <a:rPr lang="ru-RU" altLang="ru-RU" dirty="0"/>
              <a:t> 	RP; снять с вершины стека два байта и поместить в пару RP 	(например </a:t>
            </a:r>
            <a:r>
              <a:rPr lang="ru-RU" altLang="ru-RU" dirty="0" err="1"/>
              <a:t>pop</a:t>
            </a:r>
            <a:r>
              <a:rPr lang="ru-RU" altLang="ru-RU" dirty="0"/>
              <a:t> </a:t>
            </a:r>
            <a:r>
              <a:rPr lang="ru-RU" altLang="ru-RU" dirty="0" err="1"/>
              <a:t>ax</a:t>
            </a:r>
            <a:r>
              <a:rPr lang="ru-RU" altLang="ru-RU" dirty="0"/>
              <a:t>). </a:t>
            </a:r>
          </a:p>
          <a:p>
            <a:pPr>
              <a:spcBef>
                <a:spcPts val="200"/>
              </a:spcBef>
            </a:pPr>
            <a:r>
              <a:rPr lang="ru-RU" altLang="ru-RU" b="1" dirty="0"/>
              <a:t>XCHG</a:t>
            </a:r>
            <a:r>
              <a:rPr lang="ru-RU" altLang="ru-RU" dirty="0"/>
              <a:t> 	DST, SRC; поменять местами содержимое (DST) и (SRC). Оба 	операнда не могут быть одновременно содержимым ячеек 	памяти. </a:t>
            </a:r>
          </a:p>
          <a:p>
            <a:pPr>
              <a:spcBef>
                <a:spcPts val="200"/>
              </a:spcBef>
            </a:pPr>
            <a:r>
              <a:rPr lang="ru-RU" altLang="ru-RU" b="1" dirty="0"/>
              <a:t>XLAT(</a:t>
            </a:r>
            <a:r>
              <a:rPr lang="ru-RU" altLang="ru-RU" dirty="0"/>
              <a:t>XLATB) </a:t>
            </a:r>
            <a:r>
              <a:rPr lang="ru-RU" altLang="ru-RU" b="1" dirty="0"/>
              <a:t> </a:t>
            </a:r>
            <a:r>
              <a:rPr lang="ru-RU" altLang="ru-RU" dirty="0"/>
              <a:t>SRC; извлечь из таблицы с начальным адресом SRC байт 	данных 	имеющий номер от начала таблицы = (AL), и поместить 	его в AL. 	Адрес SRC должен находиться в регистре BX. </a:t>
            </a:r>
            <a:endParaRPr lang="en-US" altLang="ru-RU" dirty="0"/>
          </a:p>
          <a:p>
            <a:pPr>
              <a:spcBef>
                <a:spcPts val="200"/>
              </a:spcBef>
            </a:pPr>
            <a:r>
              <a:rPr lang="ru-RU" altLang="ru-RU" b="1" dirty="0"/>
              <a:t>LEA</a:t>
            </a:r>
            <a:r>
              <a:rPr lang="ru-RU" altLang="ru-RU" dirty="0"/>
              <a:t> 	RP,M; загрузить в регистр RP </a:t>
            </a:r>
            <a:r>
              <a:rPr lang="ru-RU" altLang="ru-RU" u="sng" dirty="0"/>
              <a:t>эффективный адрес (смещение)</a:t>
            </a:r>
            <a:r>
              <a:rPr lang="ru-RU" altLang="ru-RU" dirty="0"/>
              <a:t> 	ячейки памяти с символическим адресом M.</a:t>
            </a:r>
            <a:endParaRPr lang="en-US" dirty="0"/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Арифметические </a:t>
            </a:r>
            <a:r>
              <a:rPr lang="ru-RU" sz="2800" b="1" dirty="0"/>
              <a:t>команды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052736"/>
            <a:ext cx="8208912" cy="4328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altLang="ru-RU" b="1" dirty="0">
                <a:cs typeface="Times New Roman" panose="02020603050405020304" pitchFamily="18" charset="0"/>
              </a:rPr>
              <a:t>ADD</a:t>
            </a:r>
            <a:r>
              <a:rPr lang="ru-RU" altLang="ru-RU" dirty="0">
                <a:cs typeface="Times New Roman" panose="02020603050405020304" pitchFamily="18" charset="0"/>
              </a:rPr>
              <a:t> 	DST, SRC; сложить содержимое SRC и DST и результат 	переслать в DST. </a:t>
            </a:r>
          </a:p>
          <a:p>
            <a:pPr>
              <a:lnSpc>
                <a:spcPct val="120000"/>
              </a:lnSpc>
              <a:tabLst>
                <a:tab pos="1166813" algn="l"/>
              </a:tabLst>
            </a:pPr>
            <a:r>
              <a:rPr lang="ru-RU" altLang="ru-RU" dirty="0">
                <a:cs typeface="Times New Roman" panose="02020603050405020304" pitchFamily="18" charset="0"/>
              </a:rPr>
              <a:t>	</a:t>
            </a:r>
            <a:r>
              <a:rPr lang="ru-RU" altLang="ru-RU" dirty="0" err="1">
                <a:cs typeface="Times New Roman" panose="02020603050405020304" pitchFamily="18" charset="0"/>
              </a:rPr>
              <a:t>add</a:t>
            </a:r>
            <a:r>
              <a:rPr lang="ru-RU" altLang="ru-RU" dirty="0"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cs typeface="Times New Roman" panose="02020603050405020304" pitchFamily="18" charset="0"/>
              </a:rPr>
              <a:t>al</a:t>
            </a:r>
            <a:r>
              <a:rPr lang="ru-RU" altLang="ru-RU" dirty="0">
                <a:cs typeface="Times New Roman" panose="02020603050405020304" pitchFamily="18" charset="0"/>
              </a:rPr>
              <a:t>, [</a:t>
            </a:r>
            <a:r>
              <a:rPr lang="ru-RU" altLang="ru-RU" dirty="0" err="1">
                <a:cs typeface="Times New Roman" panose="02020603050405020304" pitchFamily="18" charset="0"/>
              </a:rPr>
              <a:t>mem_byte</a:t>
            </a:r>
            <a:r>
              <a:rPr lang="ru-RU" altLang="ru-RU" dirty="0">
                <a:cs typeface="Times New Roman" panose="02020603050405020304" pitchFamily="18" charset="0"/>
              </a:rPr>
              <a:t>]; </a:t>
            </a:r>
            <a:r>
              <a:rPr lang="ru-RU" altLang="ru-RU" dirty="0" err="1">
                <a:cs typeface="Times New Roman" panose="02020603050405020304" pitchFamily="18" charset="0"/>
              </a:rPr>
              <a:t>mem_byte</a:t>
            </a:r>
            <a:r>
              <a:rPr lang="ru-RU" altLang="ru-RU" dirty="0">
                <a:cs typeface="Times New Roman" panose="02020603050405020304" pitchFamily="18" charset="0"/>
              </a:rPr>
              <a:t> однобайтовая ячейка памяти </a:t>
            </a:r>
          </a:p>
          <a:p>
            <a:pPr>
              <a:lnSpc>
                <a:spcPct val="120000"/>
              </a:lnSpc>
              <a:tabLst>
                <a:tab pos="1166813" algn="l"/>
              </a:tabLst>
            </a:pPr>
            <a:r>
              <a:rPr lang="ru-RU" altLang="ru-RU" dirty="0">
                <a:cs typeface="Times New Roman" panose="02020603050405020304" pitchFamily="18" charset="0"/>
              </a:rPr>
              <a:t>	</a:t>
            </a:r>
            <a:r>
              <a:rPr lang="ru-RU" altLang="ru-RU" dirty="0" err="1">
                <a:cs typeface="Times New Roman" panose="02020603050405020304" pitchFamily="18" charset="0"/>
              </a:rPr>
              <a:t>add</a:t>
            </a:r>
            <a:r>
              <a:rPr lang="ru-RU" altLang="ru-RU" dirty="0">
                <a:cs typeface="Times New Roman" panose="02020603050405020304" pitchFamily="18" charset="0"/>
              </a:rPr>
              <a:t> [</a:t>
            </a:r>
            <a:r>
              <a:rPr lang="ru-RU" altLang="ru-RU" dirty="0" err="1">
                <a:cs typeface="Times New Roman" panose="02020603050405020304" pitchFamily="18" charset="0"/>
              </a:rPr>
              <a:t>mem_word</a:t>
            </a:r>
            <a:r>
              <a:rPr lang="ru-RU" altLang="ru-RU" dirty="0">
                <a:cs typeface="Times New Roman" panose="02020603050405020304" pitchFamily="18" charset="0"/>
              </a:rPr>
              <a:t>], </a:t>
            </a:r>
            <a:r>
              <a:rPr lang="ru-RU" altLang="ru-RU" dirty="0" err="1">
                <a:cs typeface="Times New Roman" panose="02020603050405020304" pitchFamily="18" charset="0"/>
              </a:rPr>
              <a:t>dx</a:t>
            </a:r>
            <a:r>
              <a:rPr lang="ru-RU" altLang="ru-RU" dirty="0">
                <a:cs typeface="Times New Roman" panose="02020603050405020304" pitchFamily="18" charset="0"/>
              </a:rPr>
              <a:t>; </a:t>
            </a:r>
            <a:r>
              <a:rPr lang="ru-RU" altLang="ru-RU" dirty="0" err="1">
                <a:cs typeface="Times New Roman" panose="02020603050405020304" pitchFamily="18" charset="0"/>
              </a:rPr>
              <a:t>mem_word</a:t>
            </a:r>
            <a:r>
              <a:rPr lang="ru-RU" altLang="ru-RU" dirty="0">
                <a:cs typeface="Times New Roman" panose="02020603050405020304" pitchFamily="18" charset="0"/>
              </a:rPr>
              <a:t> двухбайтовая ячейка памяти</a:t>
            </a:r>
          </a:p>
          <a:p>
            <a:pPr>
              <a:lnSpc>
                <a:spcPct val="120000"/>
              </a:lnSpc>
              <a:tabLst>
                <a:tab pos="1166813" algn="l"/>
              </a:tabLst>
            </a:pPr>
            <a:r>
              <a:rPr lang="ru-RU" altLang="ru-RU" dirty="0">
                <a:cs typeface="Times New Roman" panose="02020603050405020304" pitchFamily="18" charset="0"/>
              </a:rPr>
              <a:t>	</a:t>
            </a:r>
            <a:r>
              <a:rPr lang="ru-RU" altLang="ru-RU" dirty="0" err="1">
                <a:cs typeface="Times New Roman" panose="02020603050405020304" pitchFamily="18" charset="0"/>
              </a:rPr>
              <a:t>add</a:t>
            </a:r>
            <a:r>
              <a:rPr lang="ru-RU" altLang="ru-RU" dirty="0">
                <a:cs typeface="Times New Roman" panose="02020603050405020304" pitchFamily="18" charset="0"/>
              </a:rPr>
              <a:t> ch,10001010b;</a:t>
            </a:r>
            <a:endParaRPr lang="en-US" altLang="ru-RU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altLang="ru-RU" b="1" dirty="0">
                <a:cs typeface="Times New Roman" panose="02020603050405020304" pitchFamily="18" charset="0"/>
              </a:rPr>
              <a:t>INC</a:t>
            </a:r>
            <a:r>
              <a:rPr lang="ru-RU" altLang="ru-RU" dirty="0">
                <a:cs typeface="Times New Roman" panose="02020603050405020304" pitchFamily="18" charset="0"/>
              </a:rPr>
              <a:t> 	DST; увеличить (DST) на 1 (инкремент (DST)). </a:t>
            </a:r>
          </a:p>
          <a:p>
            <a:pPr>
              <a:lnSpc>
                <a:spcPct val="120000"/>
              </a:lnSpc>
            </a:pPr>
            <a:r>
              <a:rPr lang="ru-RU" altLang="ru-RU" b="1" dirty="0">
                <a:cs typeface="Times New Roman" panose="02020603050405020304" pitchFamily="18" charset="0"/>
              </a:rPr>
              <a:t>SUB</a:t>
            </a:r>
            <a:r>
              <a:rPr lang="ru-RU" altLang="ru-RU" dirty="0">
                <a:cs typeface="Times New Roman" panose="02020603050405020304" pitchFamily="18" charset="0"/>
              </a:rPr>
              <a:t> 	DST, SRC; вычесть (SRC) из (DST) и результат поместить в DST. </a:t>
            </a:r>
          </a:p>
          <a:p>
            <a:pPr>
              <a:lnSpc>
                <a:spcPct val="120000"/>
              </a:lnSpc>
            </a:pPr>
            <a:r>
              <a:rPr lang="ru-RU" altLang="ru-RU" b="1" dirty="0">
                <a:cs typeface="Times New Roman" panose="02020603050405020304" pitchFamily="18" charset="0"/>
              </a:rPr>
              <a:t>DEC</a:t>
            </a:r>
            <a:r>
              <a:rPr lang="ru-RU" altLang="ru-RU" dirty="0">
                <a:cs typeface="Times New Roman" panose="02020603050405020304" pitchFamily="18" charset="0"/>
              </a:rPr>
              <a:t> 	DST; декремент (DST). </a:t>
            </a:r>
          </a:p>
          <a:p>
            <a:pPr>
              <a:lnSpc>
                <a:spcPct val="120000"/>
              </a:lnSpc>
            </a:pPr>
            <a:r>
              <a:rPr lang="ru-RU" altLang="ru-RU" b="1" dirty="0">
                <a:cs typeface="Times New Roman" panose="02020603050405020304" pitchFamily="18" charset="0"/>
              </a:rPr>
              <a:t>CMP</a:t>
            </a:r>
            <a:r>
              <a:rPr lang="ru-RU" altLang="ru-RU" dirty="0">
                <a:cs typeface="Times New Roman" panose="02020603050405020304" pitchFamily="18" charset="0"/>
              </a:rPr>
              <a:t> 	DST, SRC; сравнить содержимое DST и SRC. </a:t>
            </a:r>
          </a:p>
          <a:p>
            <a:pPr>
              <a:lnSpc>
                <a:spcPct val="120000"/>
              </a:lnSpc>
            </a:pPr>
            <a:r>
              <a:rPr lang="ru-RU" altLang="ru-RU" dirty="0">
                <a:cs typeface="Times New Roman" panose="02020603050405020304" pitchFamily="18" charset="0"/>
              </a:rPr>
              <a:t>		Эта команда  выполняет вычитание (SRC) из (DST) 			но разность не помещает в 	DST и по результату 			операции воздействует на </a:t>
            </a:r>
            <a:r>
              <a:rPr lang="ru-RU" altLang="ru-RU" u="sng" dirty="0">
                <a:cs typeface="Times New Roman" panose="02020603050405020304" pitchFamily="18" charset="0"/>
              </a:rPr>
              <a:t>флаги</a:t>
            </a:r>
            <a:r>
              <a:rPr lang="ru-RU" altLang="ru-RU" dirty="0">
                <a:cs typeface="Times New Roman" panose="02020603050405020304" pitchFamily="18" charset="0"/>
              </a:rPr>
              <a:t>.</a:t>
            </a:r>
            <a:endParaRPr lang="ru-RU" dirty="0"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6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</a:t>
            </a:r>
            <a:r>
              <a:rPr lang="ru-RU" sz="2800" b="1" dirty="0"/>
              <a:t>умножения и деления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836712"/>
            <a:ext cx="8352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mul</a:t>
            </a:r>
            <a:r>
              <a:rPr lang="ru-RU" dirty="0"/>
              <a:t> &lt;</a:t>
            </a:r>
            <a:r>
              <a:rPr lang="ru-RU" i="1" dirty="0"/>
              <a:t>операнд</a:t>
            </a:r>
            <a:r>
              <a:rPr lang="ru-RU" dirty="0"/>
              <a:t>&gt; – </a:t>
            </a:r>
            <a:r>
              <a:rPr lang="ru-RU" dirty="0" err="1"/>
              <a:t>беззнаковое</a:t>
            </a:r>
            <a:r>
              <a:rPr lang="ru-RU" dirty="0"/>
              <a:t> умножение. </a:t>
            </a:r>
          </a:p>
          <a:p>
            <a:pPr lvl="1"/>
            <a:r>
              <a:rPr lang="ru-RU" dirty="0"/>
              <a:t>Синтаксис MUL умножает операнд с регистром EAX(AL, AX, RAX) и сохраняет его в регистрах EDX:EAX (AX, DX:AX, RDX:RAX). </a:t>
            </a:r>
          </a:p>
          <a:p>
            <a:pPr lvl="1"/>
            <a:r>
              <a:rPr lang="ru-RU" dirty="0"/>
              <a:t>Операндом может быть регистр или значение в памяти. </a:t>
            </a:r>
          </a:p>
          <a:p>
            <a:r>
              <a:rPr lang="ru-RU" b="1" dirty="0"/>
              <a:t>	Размер операнда 	Результат</a:t>
            </a:r>
          </a:p>
          <a:p>
            <a:r>
              <a:rPr lang="ru-RU" dirty="0"/>
              <a:t>	1 байт 		AX = AL * &lt;</a:t>
            </a:r>
            <a:r>
              <a:rPr lang="ru-RU" b="1" i="1" dirty="0"/>
              <a:t>операнд</a:t>
            </a:r>
            <a:r>
              <a:rPr lang="ru-RU" dirty="0"/>
              <a:t>&gt;</a:t>
            </a:r>
          </a:p>
          <a:p>
            <a:r>
              <a:rPr lang="ru-RU" dirty="0"/>
              <a:t>	2 байта 		DX:AX  = AX * &lt;</a:t>
            </a:r>
            <a:r>
              <a:rPr lang="ru-RU" b="1" i="1" dirty="0"/>
              <a:t>операнд </a:t>
            </a:r>
            <a:r>
              <a:rPr lang="ru-RU" dirty="0"/>
              <a:t>&gt;</a:t>
            </a:r>
          </a:p>
          <a:p>
            <a:r>
              <a:rPr lang="ru-RU" dirty="0"/>
              <a:t>	4 байта 		</a:t>
            </a:r>
            <a:r>
              <a:rPr lang="en-US" dirty="0"/>
              <a:t>EDX:EAX  </a:t>
            </a:r>
            <a:r>
              <a:rPr lang="ru-RU" dirty="0"/>
              <a:t>= </a:t>
            </a:r>
            <a:r>
              <a:rPr lang="en-US" dirty="0"/>
              <a:t>EAX * &lt;</a:t>
            </a:r>
            <a:r>
              <a:rPr lang="ru-RU" b="1" i="1" dirty="0"/>
              <a:t>операнд </a:t>
            </a:r>
            <a:r>
              <a:rPr lang="ru-RU" dirty="0"/>
              <a:t>&gt;</a:t>
            </a:r>
          </a:p>
          <a:p>
            <a:r>
              <a:rPr lang="ru-RU" dirty="0"/>
              <a:t>	8 байт 		</a:t>
            </a:r>
            <a:r>
              <a:rPr lang="en-US" dirty="0"/>
              <a:t>RDX:RAX  </a:t>
            </a:r>
            <a:r>
              <a:rPr lang="ru-RU" dirty="0"/>
              <a:t>= </a:t>
            </a:r>
            <a:r>
              <a:rPr lang="en-US" dirty="0"/>
              <a:t>RAX * &lt;</a:t>
            </a:r>
            <a:r>
              <a:rPr lang="ru-RU" b="1" i="1" dirty="0"/>
              <a:t>операнд </a:t>
            </a:r>
            <a:r>
              <a:rPr lang="ru-RU" dirty="0"/>
              <a:t>&gt;</a:t>
            </a:r>
          </a:p>
          <a:p>
            <a:r>
              <a:rPr lang="ru-RU" dirty="0" err="1"/>
              <a:t>div</a:t>
            </a:r>
            <a:r>
              <a:rPr lang="ru-RU" dirty="0"/>
              <a:t> &lt;</a:t>
            </a:r>
            <a:r>
              <a:rPr lang="ru-RU" i="1" dirty="0"/>
              <a:t>операнд</a:t>
            </a:r>
            <a:r>
              <a:rPr lang="ru-RU" dirty="0"/>
              <a:t>&gt; - </a:t>
            </a:r>
            <a:r>
              <a:rPr lang="ru-RU" dirty="0" err="1"/>
              <a:t>беззнаковое</a:t>
            </a:r>
            <a:r>
              <a:rPr lang="ru-RU" dirty="0"/>
              <a:t> деление. </a:t>
            </a:r>
          </a:p>
          <a:p>
            <a:pPr lvl="1"/>
            <a:r>
              <a:rPr lang="ru-RU" dirty="0"/>
              <a:t>Команда DIV делит регистры EDX:EAX (AX, DX:AX, RDX:RAX) на операнд и сохраняет результат деления в EAX (AL, AX, RAX), а также остаток от деления в EDX (AH, DX, RDX).</a:t>
            </a:r>
          </a:p>
          <a:p>
            <a:r>
              <a:rPr lang="ru-RU" b="1" dirty="0"/>
              <a:t>Размер операнда    Источник 	Результат деления  Остаток деления</a:t>
            </a:r>
          </a:p>
          <a:p>
            <a:r>
              <a:rPr lang="es-ES" dirty="0"/>
              <a:t>1 </a:t>
            </a:r>
            <a:r>
              <a:rPr lang="es-ES" dirty="0" err="1"/>
              <a:t>байт</a:t>
            </a:r>
            <a:r>
              <a:rPr lang="es-ES" dirty="0"/>
              <a:t> </a:t>
            </a:r>
            <a:r>
              <a:rPr lang="ru-RU" dirty="0"/>
              <a:t>		   </a:t>
            </a:r>
            <a:r>
              <a:rPr lang="es-ES" dirty="0"/>
              <a:t>AX </a:t>
            </a:r>
            <a:r>
              <a:rPr lang="ru-RU" dirty="0"/>
              <a:t>			</a:t>
            </a:r>
            <a:r>
              <a:rPr lang="es-ES" dirty="0"/>
              <a:t>AL </a:t>
            </a:r>
            <a:r>
              <a:rPr lang="ru-RU" dirty="0"/>
              <a:t>	     </a:t>
            </a:r>
            <a:r>
              <a:rPr lang="es-ES" dirty="0"/>
              <a:t>AH</a:t>
            </a:r>
          </a:p>
          <a:p>
            <a:r>
              <a:rPr lang="ru-RU" dirty="0"/>
              <a:t>2 байта 		  </a:t>
            </a:r>
            <a:r>
              <a:rPr lang="en-US" dirty="0"/>
              <a:t>DX:AX </a:t>
            </a:r>
            <a:r>
              <a:rPr lang="ru-RU" dirty="0"/>
              <a:t>			</a:t>
            </a:r>
            <a:r>
              <a:rPr lang="en-US" dirty="0"/>
              <a:t>AX </a:t>
            </a:r>
            <a:r>
              <a:rPr lang="ru-RU" dirty="0"/>
              <a:t>	     </a:t>
            </a:r>
            <a:r>
              <a:rPr lang="en-US" dirty="0"/>
              <a:t>DX</a:t>
            </a:r>
          </a:p>
          <a:p>
            <a:r>
              <a:rPr lang="ru-RU" dirty="0"/>
              <a:t>4 байта 		 </a:t>
            </a:r>
            <a:r>
              <a:rPr lang="en-US" dirty="0"/>
              <a:t>EDX:EAX </a:t>
            </a:r>
            <a:r>
              <a:rPr lang="ru-RU" dirty="0"/>
              <a:t>			</a:t>
            </a:r>
            <a:r>
              <a:rPr lang="en-US" dirty="0"/>
              <a:t>EAX </a:t>
            </a:r>
            <a:r>
              <a:rPr lang="ru-RU" dirty="0"/>
              <a:t>	     </a:t>
            </a:r>
            <a:r>
              <a:rPr lang="en-US" dirty="0"/>
              <a:t>EDX</a:t>
            </a:r>
          </a:p>
          <a:p>
            <a:r>
              <a:rPr lang="ru-RU" dirty="0"/>
              <a:t>8 байт 		</a:t>
            </a:r>
            <a:r>
              <a:rPr lang="en-US" dirty="0"/>
              <a:t>RDX:RAX </a:t>
            </a:r>
            <a:r>
              <a:rPr lang="ru-RU" dirty="0"/>
              <a:t>			</a:t>
            </a:r>
            <a:r>
              <a:rPr lang="en-US" dirty="0"/>
              <a:t>RAX </a:t>
            </a:r>
            <a:r>
              <a:rPr lang="ru-RU" dirty="0"/>
              <a:t>	     </a:t>
            </a:r>
            <a:r>
              <a:rPr lang="en-US" dirty="0"/>
              <a:t>RDX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5895886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Команда MUL устанавливает флаги OF и CF в ноль, если старшая часть результата (AH, DX, EDX, RDX) равна нулю; в любом другом случае эти биты устанавливаются в единицу.</a:t>
            </a:r>
          </a:p>
        </p:txBody>
      </p:sp>
    </p:spTree>
    <p:extLst>
      <p:ext uri="{BB962C8B-B14F-4D97-AF65-F5344CB8AC3E}">
        <p14:creationId xmlns:p14="http://schemas.microsoft.com/office/powerpoint/2010/main" val="6468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</a:t>
            </a:r>
            <a:r>
              <a:rPr lang="ru-RU" sz="2800" b="1" dirty="0"/>
              <a:t>умножения и деления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836712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/>
              <a:t>Imul</a:t>
            </a:r>
            <a:r>
              <a:rPr lang="ru-RU" sz="1600" dirty="0"/>
              <a:t> </a:t>
            </a:r>
            <a:r>
              <a:rPr lang="ru-RU" dirty="0"/>
              <a:t>– знаковое умножение. </a:t>
            </a:r>
          </a:p>
          <a:p>
            <a:r>
              <a:rPr lang="ru-RU" dirty="0"/>
              <a:t>Команда может принимать до трёх операндов. </a:t>
            </a:r>
          </a:p>
          <a:p>
            <a:r>
              <a:rPr lang="ru-RU" dirty="0"/>
              <a:t>          </a:t>
            </a:r>
            <a:r>
              <a:rPr lang="ru-RU" dirty="0" err="1"/>
              <a:t>imul</a:t>
            </a:r>
            <a:r>
              <a:rPr lang="ru-RU" dirty="0"/>
              <a:t> </a:t>
            </a:r>
            <a:r>
              <a:rPr lang="ru-RU" b="1" i="1" dirty="0"/>
              <a:t>&lt;операнд1&gt; - </a:t>
            </a:r>
            <a:r>
              <a:rPr lang="ru-RU" dirty="0"/>
              <a:t>работает точно так же, как и MUL, только с учётом знака.</a:t>
            </a:r>
          </a:p>
          <a:p>
            <a:r>
              <a:rPr lang="ru-RU" dirty="0"/>
              <a:t>          </a:t>
            </a:r>
            <a:r>
              <a:rPr lang="ru-RU" dirty="0" err="1"/>
              <a:t>imul</a:t>
            </a:r>
            <a:r>
              <a:rPr lang="ru-RU" dirty="0"/>
              <a:t> </a:t>
            </a:r>
            <a:r>
              <a:rPr lang="ru-RU" b="1" i="1" dirty="0"/>
              <a:t>&lt;операнд1&gt;</a:t>
            </a:r>
            <a:r>
              <a:rPr lang="ru-RU" dirty="0"/>
              <a:t>, </a:t>
            </a:r>
            <a:r>
              <a:rPr lang="ru-RU" b="1" i="1" dirty="0"/>
              <a:t>&lt;операнд2&gt;</a:t>
            </a:r>
            <a:r>
              <a:rPr lang="ru-RU" dirty="0"/>
              <a:t> </a:t>
            </a:r>
          </a:p>
          <a:p>
            <a:pPr lvl="2"/>
            <a:r>
              <a:rPr lang="ru-RU" dirty="0"/>
              <a:t>В качестве первого операнда может выступать регистр общего назначения, а вторым операндом может быть регистр, значение памяти или непосредственно значение. </a:t>
            </a:r>
          </a:p>
          <a:p>
            <a:pPr lvl="2"/>
            <a:r>
              <a:rPr lang="ru-RU" dirty="0"/>
              <a:t>Операнды могут быть любого размера, но если второй операнд – непосредственно значение, то оно не может быть размером 8 байт. </a:t>
            </a:r>
          </a:p>
          <a:p>
            <a:pPr lvl="2"/>
            <a:r>
              <a:rPr lang="ru-RU" dirty="0"/>
              <a:t>Первый операнд умножается с учётом знака на второй, и результат сохраняется в первом операнде.</a:t>
            </a:r>
          </a:p>
          <a:p>
            <a:r>
              <a:rPr lang="ru-RU" dirty="0"/>
              <a:t>          </a:t>
            </a:r>
            <a:r>
              <a:rPr lang="ru-RU" dirty="0" err="1"/>
              <a:t>imul</a:t>
            </a:r>
            <a:r>
              <a:rPr lang="ru-RU" dirty="0"/>
              <a:t> &lt;</a:t>
            </a:r>
            <a:r>
              <a:rPr lang="ru-RU" b="1" i="1" dirty="0"/>
              <a:t>операнд</a:t>
            </a:r>
            <a:r>
              <a:rPr lang="ru-RU" dirty="0"/>
              <a:t>1&gt;, &lt;</a:t>
            </a:r>
            <a:r>
              <a:rPr lang="ru-RU" b="1" i="1" dirty="0"/>
              <a:t>операнд</a:t>
            </a:r>
            <a:r>
              <a:rPr lang="ru-RU" dirty="0"/>
              <a:t>2&gt;,&lt;</a:t>
            </a:r>
            <a:r>
              <a:rPr lang="ru-RU" b="1" i="1" dirty="0"/>
              <a:t>операнд</a:t>
            </a:r>
            <a:r>
              <a:rPr lang="ru-RU" dirty="0"/>
              <a:t>3&gt;. </a:t>
            </a:r>
          </a:p>
          <a:p>
            <a:pPr lvl="2"/>
            <a:r>
              <a:rPr lang="ru-RU" dirty="0"/>
              <a:t>В качестве первого операнда может выступать только регистр общего назначения. </a:t>
            </a:r>
          </a:p>
          <a:p>
            <a:pPr lvl="2"/>
            <a:r>
              <a:rPr lang="ru-RU" dirty="0"/>
              <a:t>В качестве второго операнда может выступать регистр или значение памяти. Первый и второй операнды должны быть одинакового размера. </a:t>
            </a:r>
          </a:p>
          <a:p>
            <a:pPr lvl="2"/>
            <a:r>
              <a:rPr lang="ru-RU" dirty="0"/>
              <a:t>Третий операнд может быть только непосредственным значением и не может быть размером 8 байт. </a:t>
            </a:r>
          </a:p>
          <a:p>
            <a:pPr lvl="2"/>
            <a:r>
              <a:rPr lang="ru-RU" dirty="0"/>
              <a:t>При использовании этой формы команда умножает с учётом знака второй операнд на третий и результат сохраняет в первом.</a:t>
            </a:r>
          </a:p>
        </p:txBody>
      </p:sp>
    </p:spTree>
    <p:extLst>
      <p:ext uri="{BB962C8B-B14F-4D97-AF65-F5344CB8AC3E}">
        <p14:creationId xmlns:p14="http://schemas.microsoft.com/office/powerpoint/2010/main" val="4453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</a:t>
            </a:r>
            <a:r>
              <a:rPr lang="ru-RU" sz="2800" b="1" dirty="0"/>
              <a:t>умножения и деления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836712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использовании команды IMUL в первой форме флаги OF и CF устанавливаются в единицу, если какие-либо значащие биты переносятся в старшую часть результата (AH, DX, EDX, RDX), и в ноль, если в старшую часть результата переносов не было. </a:t>
            </a:r>
          </a:p>
          <a:p>
            <a:r>
              <a:rPr lang="ru-RU" dirty="0"/>
              <a:t>Если флаги OF и CF сброшены, то результат может быть считан только из младшей части, и он будет верным.</a:t>
            </a:r>
          </a:p>
          <a:p>
            <a:r>
              <a:rPr lang="ru-RU" dirty="0"/>
              <a:t>При использовании команды IMUL во второй и третьей форме флаги OF и CF устанавливаются в единицу, если размерность результата больше, чем размер</a:t>
            </a:r>
          </a:p>
          <a:p>
            <a:r>
              <a:rPr lang="ru-RU" dirty="0"/>
              <a:t>операнда, указанного в качестве результата. Таким образом, если после операции умножения выставлены флаги OF и CF, значит, произведение в результирующем</a:t>
            </a:r>
          </a:p>
          <a:p>
            <a:r>
              <a:rPr lang="ru-RU" dirty="0"/>
              <a:t>операнде неверное (усечённое).</a:t>
            </a:r>
          </a:p>
          <a:p>
            <a:endParaRPr lang="ru-RU" b="1" dirty="0"/>
          </a:p>
          <a:p>
            <a:r>
              <a:rPr lang="ru-RU" b="1" dirty="0" err="1"/>
              <a:t>Idiv</a:t>
            </a:r>
            <a:r>
              <a:rPr lang="ru-RU" dirty="0"/>
              <a:t> – знаковое деление. </a:t>
            </a:r>
          </a:p>
          <a:p>
            <a:r>
              <a:rPr lang="ru-RU" dirty="0"/>
              <a:t>Команда идентична команде DIV, но если операнды имеют разные знаковые биты, то результат (частное и остаток) будет отрицательным; если же у операндов знаковые биты будут равны, то результат (частное и остаток) будет положительным.</a:t>
            </a:r>
          </a:p>
          <a:p>
            <a:r>
              <a:rPr lang="ru-RU" dirty="0"/>
              <a:t>Команды DIV и IDIV не влияют на регистр флагов. </a:t>
            </a:r>
          </a:p>
          <a:p>
            <a:r>
              <a:rPr lang="ru-RU" dirty="0"/>
              <a:t>Команда MUL устанавливает флаги OF и CF в ноль, если старшая часть результата (AH, DX, EDX, RDX) равна нулю; в любом другом случае эти биты устанавливаются в единицу.</a:t>
            </a:r>
          </a:p>
        </p:txBody>
      </p:sp>
    </p:spTree>
    <p:extLst>
      <p:ext uri="{BB962C8B-B14F-4D97-AF65-F5344CB8AC3E}">
        <p14:creationId xmlns:p14="http://schemas.microsoft.com/office/powerpoint/2010/main" val="38667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Логические </a:t>
            </a:r>
            <a:r>
              <a:rPr lang="ru-RU" sz="2800" b="1" dirty="0"/>
              <a:t>команды и команды сдвига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11046"/>
            <a:ext cx="8928992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AND</a:t>
            </a:r>
            <a:r>
              <a:rPr lang="ru-RU" altLang="ru-RU" dirty="0">
                <a:cs typeface="Times New Roman" panose="02020603050405020304" pitchFamily="18" charset="0"/>
              </a:rPr>
              <a:t> 	DST, SRC; поразрядное </a:t>
            </a:r>
            <a:r>
              <a:rPr lang="ru-RU" altLang="ru-RU" u="sng" dirty="0">
                <a:cs typeface="Times New Roman" panose="02020603050405020304" pitchFamily="18" charset="0"/>
              </a:rPr>
              <a:t>логическое "И"</a:t>
            </a:r>
            <a:r>
              <a:rPr lang="ru-RU" altLang="ru-RU" dirty="0"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OR</a:t>
            </a:r>
            <a:r>
              <a:rPr lang="ru-RU" altLang="ru-RU" dirty="0">
                <a:cs typeface="Times New Roman" panose="02020603050405020304" pitchFamily="18" charset="0"/>
              </a:rPr>
              <a:t> 	DST, SRC; поразрядное </a:t>
            </a:r>
            <a:r>
              <a:rPr lang="ru-RU" altLang="ru-RU" u="sng" dirty="0">
                <a:cs typeface="Times New Roman" panose="02020603050405020304" pitchFamily="18" charset="0"/>
              </a:rPr>
              <a:t>логическое "ИЛИ"</a:t>
            </a:r>
            <a:r>
              <a:rPr lang="ru-RU" altLang="ru-RU" dirty="0"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NOT</a:t>
            </a:r>
            <a:r>
              <a:rPr lang="ru-RU" altLang="ru-RU" dirty="0">
                <a:cs typeface="Times New Roman" panose="02020603050405020304" pitchFamily="18" charset="0"/>
              </a:rPr>
              <a:t> 	DST; инверсия всех битов приемника.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TEST	</a:t>
            </a:r>
            <a:r>
              <a:rPr lang="ru-RU" altLang="ru-RU" dirty="0">
                <a:cs typeface="Times New Roman" panose="02020603050405020304" pitchFamily="18" charset="0"/>
              </a:rPr>
              <a:t> DST, SRC; выполняет операцию AND над операндами, но воздействует 	только на флаги и не изменяет самих операндов.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SHR</a:t>
            </a:r>
            <a:r>
              <a:rPr lang="ru-RU" altLang="ru-RU" dirty="0">
                <a:cs typeface="Times New Roman" panose="02020603050405020304" pitchFamily="18" charset="0"/>
              </a:rPr>
              <a:t> 	DST, CNT; логический сдвиг вправо, освобождающиеся слева биты 	заполняются нулем, крайний правый бит выталкивается во флаг CF. 	Операнд DST может быть ячейкой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SHL</a:t>
            </a:r>
            <a:r>
              <a:rPr lang="ru-RU" altLang="ru-RU" dirty="0">
                <a:cs typeface="Times New Roman" panose="02020603050405020304" pitchFamily="18" charset="0"/>
              </a:rPr>
              <a:t> 	DST, CNT; логический сдвиг влево.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RLC</a:t>
            </a:r>
            <a:r>
              <a:rPr lang="ru-RU" altLang="ru-RU" dirty="0">
                <a:cs typeface="Times New Roman" panose="02020603050405020304" pitchFamily="18" charset="0"/>
              </a:rPr>
              <a:t> 	DST, CNT; циклический сдвиг влево через перенос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RRC</a:t>
            </a:r>
            <a:r>
              <a:rPr lang="ru-RU" altLang="ru-RU" dirty="0">
                <a:cs typeface="Times New Roman" panose="02020603050405020304" pitchFamily="18" charset="0"/>
              </a:rPr>
              <a:t> 	DST, CNT; циклический сдвиг вправо через перенос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ROR</a:t>
            </a:r>
            <a:r>
              <a:rPr lang="ru-RU" altLang="ru-RU" dirty="0">
                <a:cs typeface="Times New Roman" panose="02020603050405020304" pitchFamily="18" charset="0"/>
              </a:rPr>
              <a:t> 	DST, CNT; циклический сдвиг влево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ROL</a:t>
            </a:r>
            <a:r>
              <a:rPr lang="ru-RU" altLang="ru-RU" dirty="0">
                <a:cs typeface="Times New Roman" panose="02020603050405020304" pitchFamily="18" charset="0"/>
              </a:rPr>
              <a:t> 	DST, CNT; циклический сдвиг вправо</a:t>
            </a:r>
            <a:endParaRPr lang="en-US" altLang="ru-RU" dirty="0">
              <a:cs typeface="Times New Roman" panose="02020603050405020304" pitchFamily="18" charset="0"/>
            </a:endParaRPr>
          </a:p>
          <a:p>
            <a:r>
              <a:rPr lang="ru-RU" dirty="0"/>
              <a:t>команды работы с битами: </a:t>
            </a:r>
            <a:endParaRPr lang="en-US" dirty="0"/>
          </a:p>
          <a:p>
            <a:r>
              <a:rPr lang="en-US" b="1" dirty="0"/>
              <a:t>BT</a:t>
            </a:r>
            <a:r>
              <a:rPr lang="en-US" dirty="0"/>
              <a:t> </a:t>
            </a:r>
            <a:r>
              <a:rPr lang="ru-RU" dirty="0"/>
              <a:t>&lt;</a:t>
            </a:r>
            <a:r>
              <a:rPr lang="ru-RU" i="1" dirty="0"/>
              <a:t>операнд</a:t>
            </a:r>
            <a:r>
              <a:rPr lang="ru-RU" dirty="0"/>
              <a:t>&gt;, &lt;</a:t>
            </a:r>
            <a:r>
              <a:rPr lang="ru-RU" i="1" dirty="0"/>
              <a:t>номер бита</a:t>
            </a:r>
            <a:r>
              <a:rPr lang="ru-RU" dirty="0"/>
              <a:t>&gt;. </a:t>
            </a:r>
            <a:r>
              <a:rPr lang="en-US" dirty="0"/>
              <a:t> </a:t>
            </a:r>
            <a:r>
              <a:rPr lang="ru-RU" dirty="0"/>
              <a:t>  Складывают результат в регистр </a:t>
            </a:r>
            <a:r>
              <a:rPr lang="en-US" dirty="0"/>
              <a:t>CF.</a:t>
            </a:r>
          </a:p>
          <a:p>
            <a:r>
              <a:rPr lang="en-US" b="1" dirty="0"/>
              <a:t>BTC</a:t>
            </a:r>
            <a:r>
              <a:rPr lang="en-US" dirty="0"/>
              <a:t> </a:t>
            </a:r>
            <a:r>
              <a:rPr lang="ru-RU" dirty="0"/>
              <a:t>&lt;</a:t>
            </a:r>
            <a:r>
              <a:rPr lang="ru-RU" i="1" dirty="0"/>
              <a:t>операнд</a:t>
            </a:r>
            <a:r>
              <a:rPr lang="ru-RU" dirty="0"/>
              <a:t>&gt;, &lt;</a:t>
            </a:r>
            <a:r>
              <a:rPr lang="ru-RU" i="1" dirty="0"/>
              <a:t>номер бита</a:t>
            </a:r>
            <a:r>
              <a:rPr lang="ru-RU" dirty="0"/>
              <a:t>&gt;. </a:t>
            </a:r>
            <a:r>
              <a:rPr lang="en-US" dirty="0"/>
              <a:t> </a:t>
            </a:r>
            <a:r>
              <a:rPr lang="ru-RU" dirty="0"/>
              <a:t>Инверсный результат в </a:t>
            </a:r>
            <a:r>
              <a:rPr lang="en-US" dirty="0"/>
              <a:t>CF</a:t>
            </a:r>
          </a:p>
          <a:p>
            <a:r>
              <a:rPr lang="ru-RU" b="1" dirty="0"/>
              <a:t>BTR</a:t>
            </a:r>
            <a:r>
              <a:rPr lang="ru-RU" dirty="0"/>
              <a:t> &lt;</a:t>
            </a:r>
            <a:r>
              <a:rPr lang="ru-RU" i="1" dirty="0"/>
              <a:t>операнд</a:t>
            </a:r>
            <a:r>
              <a:rPr lang="ru-RU" dirty="0"/>
              <a:t>&gt;, &lt;</a:t>
            </a:r>
            <a:r>
              <a:rPr lang="ru-RU" i="1" dirty="0"/>
              <a:t>номер бита</a:t>
            </a:r>
            <a:r>
              <a:rPr lang="ru-RU" dirty="0"/>
              <a:t>&gt;.  Значение бита во флаг</a:t>
            </a:r>
            <a:r>
              <a:rPr lang="en-US" dirty="0"/>
              <a:t> </a:t>
            </a:r>
            <a:r>
              <a:rPr lang="ru-RU" dirty="0"/>
              <a:t>CF и обнуляет его в операнде. </a:t>
            </a:r>
            <a:endParaRPr lang="en-US" dirty="0"/>
          </a:p>
          <a:p>
            <a:r>
              <a:rPr lang="ru-RU" b="1" dirty="0"/>
              <a:t>BTS</a:t>
            </a:r>
            <a:r>
              <a:rPr lang="en-US" dirty="0"/>
              <a:t> </a:t>
            </a:r>
            <a:r>
              <a:rPr lang="ru-RU" dirty="0"/>
              <a:t>&lt;</a:t>
            </a:r>
            <a:r>
              <a:rPr lang="ru-RU" i="1" dirty="0"/>
              <a:t>операнд</a:t>
            </a:r>
            <a:r>
              <a:rPr lang="ru-RU" dirty="0"/>
              <a:t>&gt;, &lt;</a:t>
            </a:r>
            <a:r>
              <a:rPr lang="ru-RU" i="1" dirty="0"/>
              <a:t>номер бита</a:t>
            </a:r>
            <a:r>
              <a:rPr lang="ru-RU" dirty="0"/>
              <a:t>&gt;.</a:t>
            </a:r>
            <a:r>
              <a:rPr lang="en-US" dirty="0"/>
              <a:t> </a:t>
            </a:r>
            <a:r>
              <a:rPr lang="ru-RU" dirty="0"/>
              <a:t> Значение бита во</a:t>
            </a:r>
            <a:r>
              <a:rPr lang="en-US" dirty="0"/>
              <a:t> </a:t>
            </a:r>
            <a:r>
              <a:rPr lang="ru-RU" dirty="0"/>
              <a:t>флаг CF и </a:t>
            </a:r>
            <a:r>
              <a:rPr lang="en-US" dirty="0"/>
              <a:t>1 </a:t>
            </a:r>
            <a:r>
              <a:rPr lang="ru-RU" dirty="0"/>
              <a:t>в указанный бит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</a:t>
            </a:r>
            <a:r>
              <a:rPr lang="ru-RU" sz="2800" b="1" dirty="0"/>
              <a:t>с блоками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7451" y="980728"/>
            <a:ext cx="892899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ru-RU" sz="1700" dirty="0"/>
              <a:t>Главное преимущество  команд работы с блоками – меньший размер и возможность использования со специальным префиксом REP/REPE/REPNE.</a:t>
            </a:r>
          </a:p>
          <a:p>
            <a:r>
              <a:rPr lang="ru-RU" sz="1700" dirty="0"/>
              <a:t>В о всех командах для получения логического адреса используется сегментный регистр DS вместе с регистром ESI, а с регистром EDI регистр ES, т. е. в качестве исходного сегмента используется сегмент, описываемый регистром DS, а в качестве сегмента результата – сегмент, описываемый регистром </a:t>
            </a:r>
            <a:r>
              <a:rPr lang="en-US" sz="1700" dirty="0"/>
              <a:t>ES.</a:t>
            </a:r>
          </a:p>
          <a:p>
            <a:r>
              <a:rPr lang="ru-RU" b="1" dirty="0"/>
              <a:t>Префикс REP </a:t>
            </a:r>
            <a:r>
              <a:rPr lang="ru-RU" dirty="0"/>
              <a:t>уменьшает регистр ECX(CX,RCX) и повторяет команду, если этот регистр не равен нулю.</a:t>
            </a:r>
          </a:p>
          <a:p>
            <a:r>
              <a:rPr lang="ru-RU" b="1" dirty="0"/>
              <a:t>Префикс REPE (REPZ) </a:t>
            </a:r>
            <a:r>
              <a:rPr lang="ru-RU" dirty="0"/>
              <a:t>= </a:t>
            </a:r>
            <a:r>
              <a:rPr lang="ru-RU" dirty="0" err="1"/>
              <a:t>rep</a:t>
            </a:r>
            <a:r>
              <a:rPr lang="ru-RU" dirty="0"/>
              <a:t>, + проверяет флаг ZF и, если он выставлен, то происходит повторение. </a:t>
            </a:r>
          </a:p>
          <a:p>
            <a:r>
              <a:rPr lang="ru-RU" b="1" dirty="0"/>
              <a:t>Префикс REPNE (REPNZ) = </a:t>
            </a:r>
            <a:r>
              <a:rPr lang="ru-RU" dirty="0" err="1"/>
              <a:t>rep</a:t>
            </a:r>
            <a:r>
              <a:rPr lang="ru-RU" dirty="0"/>
              <a:t>, + повторяет инструкцию, если флаг ZF сброшен.</a:t>
            </a: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09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</a:t>
            </a:r>
            <a:r>
              <a:rPr lang="ru-RU" sz="2800" b="1" dirty="0"/>
              <a:t>с блоками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2540" y="1196752"/>
            <a:ext cx="856391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L</a:t>
            </a:r>
            <a:r>
              <a:rPr lang="ru-RU" b="1" dirty="0"/>
              <a:t>ODSB/W/D/Q</a:t>
            </a:r>
            <a:r>
              <a:rPr lang="ru-RU" dirty="0"/>
              <a:t> – загрузка данных</a:t>
            </a:r>
            <a:r>
              <a:rPr lang="ru-RU" b="1" dirty="0"/>
              <a:t>. </a:t>
            </a:r>
          </a:p>
          <a:p>
            <a:pPr lvl="1"/>
            <a:r>
              <a:rPr lang="ru-RU" sz="1600" dirty="0"/>
              <a:t>Команда загружает байт, слово, двойное слово, четверное слово в регистр AL, AX, EAX, RAX из памяти, на которую указывает регистр ESI (SI, RSI). </a:t>
            </a:r>
          </a:p>
          <a:p>
            <a:pPr lvl="1"/>
            <a:r>
              <a:rPr lang="ru-RU" sz="1600" dirty="0"/>
              <a:t>После этого значение регистра ESI (SI,RSI) увеличивается или уменьшается в зависимости от флага направления DF на 1, 2, 4, 8. </a:t>
            </a:r>
          </a:p>
          <a:p>
            <a:pPr lvl="1"/>
            <a:r>
              <a:rPr lang="ru-RU" sz="1600" dirty="0"/>
              <a:t>Команда не модифицирует регистр флагов. </a:t>
            </a:r>
          </a:p>
          <a:p>
            <a:pPr lvl="1"/>
            <a:r>
              <a:rPr lang="ru-RU" sz="1600" dirty="0"/>
              <a:t>Если DF выставлен, значение уменьшается; если он не выставлен, то увеличивается. 	</a:t>
            </a:r>
          </a:p>
          <a:p>
            <a:pPr lvl="1"/>
            <a:r>
              <a:rPr lang="ru-RU" sz="1600" dirty="0"/>
              <a:t>	Аналог для 2 байт:</a:t>
            </a:r>
          </a:p>
          <a:p>
            <a:pPr lvl="3"/>
            <a:r>
              <a:rPr lang="en-US" sz="1600" dirty="0" err="1"/>
              <a:t>mov</a:t>
            </a:r>
            <a:r>
              <a:rPr lang="en-US" sz="1600" dirty="0"/>
              <a:t> ax, word [</a:t>
            </a:r>
            <a:r>
              <a:rPr lang="en-US" sz="1600" dirty="0" err="1"/>
              <a:t>esi</a:t>
            </a:r>
            <a:r>
              <a:rPr lang="en-US" sz="1600" dirty="0"/>
              <a:t>]</a:t>
            </a:r>
          </a:p>
          <a:p>
            <a:pPr lvl="3"/>
            <a:r>
              <a:rPr lang="en-US" sz="1600" dirty="0"/>
              <a:t>add/</a:t>
            </a:r>
            <a:r>
              <a:rPr lang="en-US" sz="1600" dirty="0" err="1"/>
              <a:t>dec</a:t>
            </a:r>
            <a:r>
              <a:rPr lang="en-US" sz="1600" dirty="0"/>
              <a:t> </a:t>
            </a:r>
            <a:r>
              <a:rPr lang="en-US" sz="1600" dirty="0" err="1"/>
              <a:t>esi</a:t>
            </a:r>
            <a:r>
              <a:rPr lang="en-US" sz="1600" dirty="0"/>
              <a:t>, 2</a:t>
            </a:r>
          </a:p>
          <a:p>
            <a:r>
              <a:rPr lang="ru-RU" b="1" dirty="0"/>
              <a:t>STOSB/W/D/Q</a:t>
            </a:r>
            <a:r>
              <a:rPr lang="ru-RU" dirty="0"/>
              <a:t> – сохранение данных</a:t>
            </a:r>
            <a:r>
              <a:rPr lang="ru-RU" b="1" dirty="0"/>
              <a:t>. </a:t>
            </a:r>
          </a:p>
          <a:p>
            <a:pPr lvl="1"/>
            <a:r>
              <a:rPr lang="ru-RU" sz="1600" dirty="0"/>
              <a:t>Команда сохраняет байт, слово, двойное слово, четверное слово из регистра AL, AX, EAX, RAX в память, на которую указывает регистр EDI (DI, RDI). </a:t>
            </a:r>
          </a:p>
          <a:p>
            <a:pPr lvl="1"/>
            <a:r>
              <a:rPr lang="ru-RU" sz="1600" dirty="0"/>
              <a:t>Команда не модифицирует регистр флагов.</a:t>
            </a:r>
          </a:p>
          <a:p>
            <a:pPr lvl="1"/>
            <a:r>
              <a:rPr lang="ru-RU" sz="1600" dirty="0"/>
              <a:t> После этого значение регистра EDI (DI, RDI) увеличивается или уменьшается в зависимости от флага направления на 1, 2, 4, 8.</a:t>
            </a: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72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</a:t>
            </a:r>
            <a:r>
              <a:rPr lang="ru-RU" sz="2800" b="1" dirty="0"/>
              <a:t>с блоками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6437" y="1052736"/>
            <a:ext cx="6481787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Команда</a:t>
            </a:r>
            <a:r>
              <a:rPr lang="ru-RU" dirty="0"/>
              <a:t> </a:t>
            </a:r>
            <a:r>
              <a:rPr lang="ru-RU" b="1" dirty="0"/>
              <a:t>MOVSB/W/D/Q</a:t>
            </a:r>
            <a:r>
              <a:rPr lang="ru-RU" dirty="0"/>
              <a:t> – перемещение данных</a:t>
            </a:r>
            <a:r>
              <a:rPr lang="ru-RU" b="1" dirty="0"/>
              <a:t>. </a:t>
            </a:r>
          </a:p>
          <a:p>
            <a:pPr lvl="1"/>
            <a:r>
              <a:rPr lang="ru-RU" sz="1600" dirty="0"/>
              <a:t>Команда помещает байт, слово, двойное слово, четверное слово, находящееся в памяти, на которую указывает регистр ESI (SI, RSI), в память по адресу, на который указывает регистр EDI (DI, RDI).</a:t>
            </a:r>
          </a:p>
          <a:p>
            <a:pPr lvl="1"/>
            <a:r>
              <a:rPr lang="ru-RU" sz="1600" dirty="0"/>
              <a:t> Команда не модифицирует регистр флагов.  После этого значение регистров EDI (DI, RDI) и EDI (SI, RSI) увеличивается или уменьшается в зависимости от флага направления на 1, 2, 4, 8.</a:t>
            </a: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/>
              <a:t>Команда SCASB/W/D/Q </a:t>
            </a:r>
            <a:r>
              <a:rPr lang="ru-RU" dirty="0"/>
              <a:t>– сравнение с памятью</a:t>
            </a:r>
            <a:r>
              <a:rPr lang="ru-RU" b="1" dirty="0"/>
              <a:t>. </a:t>
            </a:r>
          </a:p>
          <a:p>
            <a:pPr lvl="1"/>
            <a:r>
              <a:rPr lang="ru-RU" sz="1600" dirty="0"/>
              <a:t>Команда сравнивает регистр AL, AX, EAX, RAX со значением в памяти, на которую указывает регистр EDI (DI, RDI), и изменяет соответствующие флаги аналогично команде CMP. </a:t>
            </a:r>
          </a:p>
          <a:p>
            <a:pPr lvl="1"/>
            <a:r>
              <a:rPr lang="ru-RU" sz="1600" dirty="0"/>
              <a:t>После этого значение регистра EDI (DI, RDI) увеличивается или уменьшается в зависимости от флага направления на 1, 2, 4, 8.</a:t>
            </a:r>
          </a:p>
          <a:p>
            <a:r>
              <a:rPr lang="ru-RU" b="1" dirty="0"/>
              <a:t>Команда CMPSB/W/D/Q </a:t>
            </a:r>
            <a:r>
              <a:rPr lang="ru-RU" dirty="0"/>
              <a:t>– сравнение данных</a:t>
            </a:r>
            <a:r>
              <a:rPr lang="ru-RU" b="1" dirty="0"/>
              <a:t>. </a:t>
            </a:r>
          </a:p>
          <a:p>
            <a:pPr lvl="1"/>
            <a:r>
              <a:rPr lang="ru-RU" sz="1600" dirty="0"/>
              <a:t>Команда сравнивает байт, слово, двойное слово, четверное слово, находящееся в ячейке памяти, на которую указывает регистр ESI</a:t>
            </a:r>
            <a:br>
              <a:rPr lang="ru-RU" sz="1600" dirty="0"/>
            </a:br>
            <a:r>
              <a:rPr lang="ru-RU" sz="1600" dirty="0"/>
              <a:t>(SI, RSI), и байт, слово, двойное слово, четверное слово, находящееся в памяти, на которую указывает регистр EDI (DI, RDI), и изменяет соответствующие флаги аналогично команде CMP. </a:t>
            </a:r>
          </a:p>
          <a:p>
            <a:pPr lvl="1"/>
            <a:r>
              <a:rPr lang="ru-RU" sz="1600" dirty="0"/>
              <a:t>После этого значение регистров EDI (DI, RDI) и EDI (SI, RSI) увеличивается или уменьшается в зависимости от флага направления на 1, 2, 4, 8.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588224" y="1196752"/>
            <a:ext cx="244827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str1: </a:t>
            </a:r>
            <a:r>
              <a:rPr lang="en-US" sz="1600" dirty="0" err="1"/>
              <a:t>db</a:t>
            </a:r>
            <a:r>
              <a:rPr lang="en-US" sz="1600" dirty="0"/>
              <a:t> "qwerty99",0</a:t>
            </a:r>
          </a:p>
          <a:p>
            <a:r>
              <a:rPr lang="en-US" sz="1600" dirty="0"/>
              <a:t>endstr1:</a:t>
            </a:r>
          </a:p>
          <a:p>
            <a:r>
              <a:rPr lang="en-US" sz="1600" dirty="0"/>
              <a:t>str2: </a:t>
            </a:r>
            <a:r>
              <a:rPr lang="en-US" sz="1600" dirty="0" err="1"/>
              <a:t>db</a:t>
            </a:r>
            <a:r>
              <a:rPr lang="en-US" sz="1600" dirty="0"/>
              <a:t> "qwerty98",0</a:t>
            </a:r>
          </a:p>
          <a:p>
            <a:r>
              <a:rPr lang="en-US" sz="1600" dirty="0"/>
              <a:t>endstr2:</a:t>
            </a:r>
          </a:p>
          <a:p>
            <a:r>
              <a:rPr lang="ru-RU" sz="1600" dirty="0"/>
              <a:t>...</a:t>
            </a:r>
          </a:p>
          <a:p>
            <a:r>
              <a:rPr lang="en-US" sz="1600" dirty="0"/>
              <a:t>start:</a:t>
            </a:r>
          </a:p>
          <a:p>
            <a:pPr marL="85725"/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eax</a:t>
            </a:r>
            <a:r>
              <a:rPr lang="en-US" sz="1600" dirty="0"/>
              <a:t>, endstr1-str1</a:t>
            </a:r>
          </a:p>
          <a:p>
            <a:pPr marL="85725"/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ecx</a:t>
            </a:r>
            <a:r>
              <a:rPr lang="en-US" sz="1600" dirty="0"/>
              <a:t>, endstr2-str2</a:t>
            </a:r>
          </a:p>
          <a:p>
            <a:pPr marL="85725"/>
            <a:r>
              <a:rPr lang="en-US" sz="1600" dirty="0" err="1"/>
              <a:t>cmp</a:t>
            </a:r>
            <a:r>
              <a:rPr lang="en-US" sz="1600" dirty="0"/>
              <a:t> </a:t>
            </a:r>
            <a:r>
              <a:rPr lang="en-US" sz="1600" dirty="0" err="1"/>
              <a:t>ecx</a:t>
            </a:r>
            <a:r>
              <a:rPr lang="en-US" sz="1600" dirty="0"/>
              <a:t>, </a:t>
            </a:r>
            <a:r>
              <a:rPr lang="en-US" sz="1600" dirty="0" err="1"/>
              <a:t>eax</a:t>
            </a:r>
            <a:endParaRPr lang="en-US" sz="1600" dirty="0"/>
          </a:p>
          <a:p>
            <a:r>
              <a:rPr lang="ru-RU" sz="1600" dirty="0"/>
              <a:t>  </a:t>
            </a:r>
            <a:r>
              <a:rPr lang="en-US" sz="1600" dirty="0" err="1"/>
              <a:t>jnz</a:t>
            </a:r>
            <a:r>
              <a:rPr lang="en-US" sz="1600" dirty="0"/>
              <a:t> _not</a:t>
            </a:r>
          </a:p>
          <a:p>
            <a:r>
              <a:rPr lang="ru-RU" sz="1600" dirty="0"/>
              <a:t>  </a:t>
            </a:r>
            <a:r>
              <a:rPr lang="en-US" sz="1600" dirty="0"/>
              <a:t>go:</a:t>
            </a:r>
          </a:p>
          <a:p>
            <a:r>
              <a:rPr lang="ru-RU" sz="1600" dirty="0"/>
              <a:t>    </a:t>
            </a:r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esi</a:t>
            </a:r>
            <a:r>
              <a:rPr lang="en-US" sz="1600" dirty="0"/>
              <a:t>, str1</a:t>
            </a:r>
          </a:p>
          <a:p>
            <a:r>
              <a:rPr lang="ru-RU" sz="1600" dirty="0"/>
              <a:t>    </a:t>
            </a:r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edi</a:t>
            </a:r>
            <a:r>
              <a:rPr lang="en-US" sz="1600" dirty="0"/>
              <a:t>, str2</a:t>
            </a:r>
          </a:p>
          <a:p>
            <a:r>
              <a:rPr lang="ru-RU" sz="1600" dirty="0"/>
              <a:t>    </a:t>
            </a:r>
            <a:r>
              <a:rPr lang="en-US" sz="1600" dirty="0" err="1"/>
              <a:t>repz</a:t>
            </a:r>
            <a:r>
              <a:rPr lang="en-US" sz="1600" dirty="0"/>
              <a:t> </a:t>
            </a:r>
            <a:r>
              <a:rPr lang="en-US" sz="1600" dirty="0" err="1"/>
              <a:t>cmpsb</a:t>
            </a:r>
            <a:endParaRPr lang="en-US" sz="1600" dirty="0"/>
          </a:p>
          <a:p>
            <a:r>
              <a:rPr lang="ru-RU" sz="1600" dirty="0"/>
              <a:t>    </a:t>
            </a:r>
            <a:r>
              <a:rPr lang="en-US" sz="1600" dirty="0" err="1"/>
              <a:t>cmp</a:t>
            </a:r>
            <a:r>
              <a:rPr lang="en-US" sz="1600" dirty="0"/>
              <a:t> </a:t>
            </a:r>
            <a:r>
              <a:rPr lang="en-US" sz="1600" dirty="0" err="1"/>
              <a:t>ecx</a:t>
            </a:r>
            <a:r>
              <a:rPr lang="en-US" sz="1600" dirty="0"/>
              <a:t>, 0</a:t>
            </a:r>
            <a:endParaRPr lang="ru-RU" sz="1600" dirty="0"/>
          </a:p>
          <a:p>
            <a:r>
              <a:rPr lang="ru-RU" sz="1600" dirty="0"/>
              <a:t>    </a:t>
            </a:r>
            <a:r>
              <a:rPr lang="en-US" sz="1600" dirty="0" err="1"/>
              <a:t>jz</a:t>
            </a:r>
            <a:r>
              <a:rPr lang="en-US" sz="1600" dirty="0"/>
              <a:t> _yes</a:t>
            </a:r>
          </a:p>
          <a:p>
            <a:r>
              <a:rPr lang="ru-RU" sz="1600" dirty="0"/>
              <a:t>      </a:t>
            </a:r>
            <a:r>
              <a:rPr lang="en-US" sz="1600" dirty="0"/>
              <a:t>_not:</a:t>
            </a:r>
          </a:p>
          <a:p>
            <a:r>
              <a:rPr lang="ru-RU" sz="1600" dirty="0"/>
              <a:t>         ; строки не равны</a:t>
            </a:r>
          </a:p>
          <a:p>
            <a:r>
              <a:rPr lang="ru-RU" sz="1600" dirty="0"/>
              <a:t>       </a:t>
            </a:r>
            <a:r>
              <a:rPr lang="en-US" sz="1600" dirty="0"/>
              <a:t>_yes:</a:t>
            </a:r>
          </a:p>
          <a:p>
            <a:r>
              <a:rPr lang="ru-RU" sz="1600" dirty="0"/>
              <a:t>          ; строки равны</a:t>
            </a:r>
          </a:p>
        </p:txBody>
      </p:sp>
    </p:spTree>
    <p:extLst>
      <p:ext uri="{BB962C8B-B14F-4D97-AF65-F5344CB8AC3E}">
        <p14:creationId xmlns:p14="http://schemas.microsoft.com/office/powerpoint/2010/main" val="26962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</a:t>
            </a:r>
            <a:r>
              <a:rPr lang="ru-RU" sz="2800" b="1" dirty="0"/>
              <a:t>с блоками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1" y="1124744"/>
            <a:ext cx="84980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Команда INSB/W/D </a:t>
            </a:r>
            <a:r>
              <a:rPr lang="ru-RU" dirty="0"/>
              <a:t>– загрузка данных из порта. </a:t>
            </a:r>
          </a:p>
          <a:p>
            <a:pPr lvl="1"/>
            <a:r>
              <a:rPr lang="ru-RU" sz="1600" dirty="0"/>
              <a:t>Команда загружает байт, слово, двойное слово из порта, указанного в регистре DX, в память по адресу, указанному в регистре EDI (DI, RDI). </a:t>
            </a:r>
          </a:p>
          <a:p>
            <a:pPr lvl="1"/>
            <a:r>
              <a:rPr lang="ru-RU" sz="1600" dirty="0"/>
              <a:t>Команда не модифицирует регистр флагов. После этого значение регистра EDI (DI, RDI) увеличивается или уменьшается в зависимости от флага направления на 1, 2, 4.</a:t>
            </a:r>
          </a:p>
          <a:p>
            <a:r>
              <a:rPr lang="ru-RU" b="1" dirty="0"/>
              <a:t>Команда OUTS/W/D </a:t>
            </a:r>
            <a:r>
              <a:rPr lang="ru-RU" dirty="0"/>
              <a:t>– выгрузка данных в порт. </a:t>
            </a:r>
          </a:p>
          <a:p>
            <a:pPr lvl="1"/>
            <a:r>
              <a:rPr lang="ru-RU" sz="1600" dirty="0"/>
              <a:t>Команда выводит байт, слово, двойное слово в порт, указанный в регистре DX, в память по адресу, указанному в регистре ESI (SI, RSI). </a:t>
            </a:r>
          </a:p>
          <a:p>
            <a:pPr lvl="1"/>
            <a:r>
              <a:rPr lang="ru-RU" sz="1600" dirty="0"/>
              <a:t>Команда не модифицирует регистр флагов. </a:t>
            </a:r>
          </a:p>
          <a:p>
            <a:pPr lvl="1"/>
            <a:r>
              <a:rPr lang="ru-RU" sz="1600" dirty="0"/>
              <a:t>После этого значение регистра ESI (SI, RSI) увеличивается или уменьшается в зависимости от флага направления на 1, 2, 4.</a:t>
            </a:r>
          </a:p>
        </p:txBody>
      </p:sp>
    </p:spTree>
    <p:extLst>
      <p:ext uri="{BB962C8B-B14F-4D97-AF65-F5344CB8AC3E}">
        <p14:creationId xmlns:p14="http://schemas.microsoft.com/office/powerpoint/2010/main" val="27837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ru-RU" sz="2800" b="1" dirty="0" err="1" smtClean="0"/>
              <a:t>Ассембер</a:t>
            </a:r>
            <a:r>
              <a:rPr lang="ru-RU" sz="2800" b="1" dirty="0" smtClean="0"/>
              <a:t>. 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836712"/>
            <a:ext cx="849694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dirty="0"/>
              <a:t>Уровень определяется моделью памяти, набором регистров, поддерживаемыми типами данных (напр. </a:t>
            </a:r>
            <a:r>
              <a:rPr lang="en-US" sz="2400" dirty="0"/>
              <a:t>Float), </a:t>
            </a:r>
            <a:r>
              <a:rPr lang="ru-RU" sz="2400" dirty="0"/>
              <a:t>поддерживаемыми командами (напр. </a:t>
            </a:r>
            <a:r>
              <a:rPr lang="en-US" sz="2400" dirty="0"/>
              <a:t>AMD64).</a:t>
            </a:r>
            <a:endParaRPr lang="ru-RU" sz="2400" dirty="0"/>
          </a:p>
          <a:p>
            <a:pPr>
              <a:spcBef>
                <a:spcPts val="600"/>
              </a:spcBef>
            </a:pPr>
            <a:endParaRPr lang="en-US" sz="2000" b="1" dirty="0"/>
          </a:p>
          <a:p>
            <a:pPr>
              <a:spcBef>
                <a:spcPts val="600"/>
              </a:spcBef>
            </a:pPr>
            <a:r>
              <a:rPr lang="ru-RU" sz="2400" b="1" dirty="0"/>
              <a:t>Ассемблер (</a:t>
            </a:r>
            <a:r>
              <a:rPr lang="ru-RU" sz="2400" b="1" dirty="0" err="1" smtClean="0"/>
              <a:t>Assembl</a:t>
            </a:r>
            <a:r>
              <a:rPr lang="en-US" sz="2400" b="1" dirty="0" err="1" smtClean="0"/>
              <a:t>er</a:t>
            </a:r>
            <a:r>
              <a:rPr lang="ru-RU" sz="2400" b="1" dirty="0" smtClean="0"/>
              <a:t>) </a:t>
            </a:r>
            <a:r>
              <a:rPr lang="ru-RU" sz="2400" dirty="0"/>
              <a:t>— язык программирования, понятия которого отражают архитектуру электронно-вычислительной машины. 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Достоинства языка: </a:t>
            </a:r>
            <a:r>
              <a:rPr lang="ru-RU" sz="2400" dirty="0"/>
              <a:t>скорость работы и трансляции в машинный код, приближенность к архитектуре процессора, что позволяет оптимизировать ПО под каждый процессор.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Недостатки</a:t>
            </a:r>
            <a:r>
              <a:rPr lang="ru-RU" sz="2400" dirty="0"/>
              <a:t>: низкий уровень абстракции, увеличенное время разработки по сравнению с ЯП высокого уровня, непереносимость кода, требуется знание архитектур каждого процессора.</a:t>
            </a:r>
          </a:p>
        </p:txBody>
      </p:sp>
    </p:spTree>
    <p:extLst>
      <p:ext uri="{BB962C8B-B14F-4D97-AF65-F5344CB8AC3E}">
        <p14:creationId xmlns:p14="http://schemas.microsoft.com/office/powerpoint/2010/main" val="23501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</a:t>
            </a:r>
            <a:r>
              <a:rPr lang="ru-RU" sz="2800" b="1" dirty="0"/>
              <a:t>с портами ввода-вывода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052736"/>
            <a:ext cx="892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in</a:t>
            </a:r>
            <a:r>
              <a:rPr lang="ru-RU" dirty="0"/>
              <a:t> EAX/AX/AL, &lt;порт&gt; - чтение из порта.</a:t>
            </a:r>
          </a:p>
          <a:p>
            <a:pPr lvl="1"/>
            <a:r>
              <a:rPr lang="ru-RU" dirty="0"/>
              <a:t>Порт может быть задан непосредственно числом или регистром DX. </a:t>
            </a:r>
          </a:p>
          <a:p>
            <a:pPr lvl="1"/>
            <a:r>
              <a:rPr lang="ru-RU" dirty="0"/>
              <a:t>Число может быть не больше 255; </a:t>
            </a:r>
          </a:p>
          <a:p>
            <a:pPr lvl="1"/>
            <a:r>
              <a:rPr lang="ru-RU" dirty="0"/>
              <a:t>если надо получить значение из порта с большим номером, то надо указать номер порта в регистре DX.</a:t>
            </a:r>
          </a:p>
          <a:p>
            <a:pPr lvl="1"/>
            <a:r>
              <a:rPr lang="ru-RU" dirty="0"/>
              <a:t> Размер порта берётся в соответствии с указанным регистром.</a:t>
            </a:r>
          </a:p>
          <a:p>
            <a:r>
              <a:rPr lang="ru-RU" b="1" dirty="0" err="1"/>
              <a:t>out</a:t>
            </a:r>
            <a:r>
              <a:rPr lang="ru-RU" dirty="0"/>
              <a:t> &lt;</a:t>
            </a:r>
            <a:r>
              <a:rPr lang="ru-RU" b="1" i="1" dirty="0"/>
              <a:t>порт</a:t>
            </a:r>
            <a:r>
              <a:rPr lang="ru-RU" dirty="0"/>
              <a:t>&gt;, EAX/AX/AL.– вывод в порт.  </a:t>
            </a:r>
          </a:p>
          <a:p>
            <a:r>
              <a:rPr lang="ru-RU" dirty="0"/>
              <a:t>	Порт размером более чем 255 может быть указан только регистром DX.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. </a:t>
            </a:r>
            <a:r>
              <a:rPr lang="ru-RU" sz="2400" b="1" dirty="0"/>
              <a:t>Примеры команд сопроцессора </a:t>
            </a:r>
            <a:r>
              <a:rPr lang="en-US" sz="2400" b="1" dirty="0"/>
              <a:t>x8</a:t>
            </a:r>
            <a:r>
              <a:rPr lang="ru-RU" sz="2400" b="1" dirty="0"/>
              <a:t>7 </a:t>
            </a:r>
            <a:r>
              <a:rPr lang="en-US" sz="2400" b="1" dirty="0"/>
              <a:t>FPU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08538"/>
              </p:ext>
            </p:extLst>
          </p:nvPr>
        </p:nvGraphicFramePr>
        <p:xfrm>
          <a:off x="251520" y="907499"/>
          <a:ext cx="8229600" cy="362712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61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FADD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Сложение с вещественным числом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FADDP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Сложение с вещественным числом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FIADD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Сложение с целым числом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FSUB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Вычитание вещественного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FSUBP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Вычитание вещественного числа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FISUB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Вычитание целого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FSUBR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Обратное вычитание вещественного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FSUBRP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Обратное вычитание вещественного числа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FISUBR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Обратное вычитание целого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FMUL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Умножение вещественного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FMULP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Умножение вещественного числа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FIMUL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Умножение целого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FDIV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Деление вещественного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FDIVP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Деление вещественного числа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FIDIV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Деление целого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FDIVR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Обратное деление вещественного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FDIVRP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Обратное деление вещественного числа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77554"/>
              </p:ext>
            </p:extLst>
          </p:nvPr>
        </p:nvGraphicFramePr>
        <p:xfrm>
          <a:off x="251520" y="4539659"/>
          <a:ext cx="8229600" cy="996401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61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FINCSTP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  <a:latin typeface="Times New Roman" panose="02020603050405020304" pitchFamily="18" charset="0"/>
                        </a:rPr>
                        <a:t>Увеличить указатель вершины стека сопроцессора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FDECSTP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  <a:latin typeface="Times New Roman" panose="02020603050405020304" pitchFamily="18" charset="0"/>
                        </a:rPr>
                        <a:t>Уменьшить указатель вершины стека сопроцессора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</a:rPr>
                        <a:t>FFREE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Освободить вещественный регистр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FINIT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Инициализировать сопроцессор после проверки на ошибку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3786"/>
              </p:ext>
            </p:extLst>
          </p:nvPr>
        </p:nvGraphicFramePr>
        <p:xfrm>
          <a:off x="251520" y="5517232"/>
          <a:ext cx="8229600" cy="981161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61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WAIT/FWAIT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Ждать завершения работы сопроцессора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FDECSTP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Уменьшить указатель вершины стека сопроцессора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</a:rPr>
                        <a:t>FFREE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Освободить вещественный регистр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FINIT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Инициализировать сопроцессор после проверки на ошибку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1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Примеры </a:t>
            </a:r>
            <a:r>
              <a:rPr lang="ru-RU" sz="2400" b="1" dirty="0"/>
              <a:t>команд </a:t>
            </a:r>
            <a:r>
              <a:rPr lang="en-US" sz="2400" b="1" dirty="0" smtClean="0"/>
              <a:t>SSE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12020"/>
              </p:ext>
            </p:extLst>
          </p:nvPr>
        </p:nvGraphicFramePr>
        <p:xfrm>
          <a:off x="251520" y="907499"/>
          <a:ext cx="8280920" cy="3657645"/>
        </p:xfrm>
        <a:graphic>
          <a:graphicData uri="http://schemas.openxmlformats.org/drawingml/2006/table">
            <a:tbl>
              <a:tblPr/>
              <a:tblGrid>
                <a:gridCol w="13766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04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Команды</a:t>
                      </a:r>
                      <a:r>
                        <a:rPr lang="ru-RU" sz="1400" b="1" baseline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>
                          <a:effectLst/>
                          <a:latin typeface="Times New Roman" panose="02020603050405020304" pitchFamily="18" charset="0"/>
                        </a:rPr>
                        <a:t>SSE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ADDPS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Векторное сложение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ADDSS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Скалярное сложение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ANDNPS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Поразрядное логическое И-НЕ над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ANDPS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Поразрядное логическое И над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CMPPS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Векторное сравнение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CMPSS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Скалярное сравнение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COMISS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Скалярное упорядоченное сравнение с установкой EFLAGS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CVTPI2PS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Преобразование двух упакованных DWord в два упакованных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CVTPS2PI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Преобразование двух упакованных Float в два упакованных DWord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38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CVTSI2SS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Скалярное преобразование знакового DWord в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CVTSS2SI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Скалярное преобразование Float в знаковое DWord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CVTTPS2PI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Преобразование усечением двух Float в два знаковых DWord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CVTTSS2SI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Скалярное преобразование усечением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 в знаковое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DWord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DIVPS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Векторное деление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DIVSS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Скалярное деление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XORPS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Поразрядное логическое исключающее ИЛИ над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90600"/>
              </p:ext>
            </p:extLst>
          </p:nvPr>
        </p:nvGraphicFramePr>
        <p:xfrm>
          <a:off x="251520" y="4581128"/>
          <a:ext cx="8280920" cy="950681"/>
        </p:xfrm>
        <a:graphic>
          <a:graphicData uri="http://schemas.openxmlformats.org/drawingml/2006/table">
            <a:tbl>
              <a:tblPr/>
              <a:tblGrid>
                <a:gridCol w="13766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04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Команды</a:t>
                      </a:r>
                      <a:r>
                        <a:rPr lang="ru-RU" sz="1400" b="1" baseline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>
                          <a:effectLst/>
                          <a:latin typeface="Times New Roman" panose="02020603050405020304" pitchFamily="18" charset="0"/>
                        </a:rPr>
                        <a:t>SSE2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Описание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ADDPD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Векторное сложение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ADDSD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Скалярное сложение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ANDPD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Поразрядное логическое И над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Double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82114"/>
              </p:ext>
            </p:extLst>
          </p:nvPr>
        </p:nvGraphicFramePr>
        <p:xfrm>
          <a:off x="251520" y="5589240"/>
          <a:ext cx="8280920" cy="1164041"/>
        </p:xfrm>
        <a:graphic>
          <a:graphicData uri="http://schemas.openxmlformats.org/drawingml/2006/table">
            <a:tbl>
              <a:tblPr/>
              <a:tblGrid>
                <a:gridCol w="1388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92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62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Команды</a:t>
                      </a:r>
                      <a:r>
                        <a:rPr lang="ru-RU" sz="1400" b="1" baseline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>
                          <a:effectLst/>
                          <a:latin typeface="Times New Roman" panose="02020603050405020304" pitchFamily="18" charset="0"/>
                        </a:rPr>
                        <a:t>SSE3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Описание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FISTTP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сохранение целочисленного значения с выталкиванием из стека x87 с округлением в сторону нуля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MOVSLDUP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загрузка 4-х упакованных float с дублированием 1-го и 3-го элементов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MOVHLDUP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загрузка 4-х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 с дублированием 2-го и 4-го элементов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4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Примеры </a:t>
            </a:r>
            <a:r>
              <a:rPr lang="ru-RU" sz="2400" b="1" dirty="0"/>
              <a:t>команд </a:t>
            </a:r>
            <a:r>
              <a:rPr lang="en-US" sz="2400" b="1" dirty="0"/>
              <a:t>3DNow!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4908"/>
              </p:ext>
            </p:extLst>
          </p:nvPr>
        </p:nvGraphicFramePr>
        <p:xfrm>
          <a:off x="251520" y="836712"/>
          <a:ext cx="8280920" cy="3871005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Команды</a:t>
                      </a:r>
                      <a:r>
                        <a:rPr lang="ru-RU" sz="1400" b="1" baseline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>
                          <a:effectLst/>
                          <a:latin typeface="Times New Roman" panose="02020603050405020304" pitchFamily="18" charset="0"/>
                        </a:rPr>
                        <a:t>3DNow!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FEMMS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Подготовка сопроцессора к выполнению команд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PAVGUSB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Вычисление округленного среднего значения восьми пар упакованных беззнаковых байт операндов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PF2ID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Преобразование упакованного вещественного в упакованное целое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PFACC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Вещественное накопление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PFADD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Сложение упакованных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PFCMPEQ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Сравнение на равенство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PFCMPGE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Сравнение на "больше или равно"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PFCMPGT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Сравнение на "больше"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Максимум упакованных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38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Минимум упакованных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PFMUL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Умножение упакованных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Приближенное значение обратной величины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PFRCPIT1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Первый итеративный шаг вычисления обратной величины упакованных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PFRCPIT2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Второй итеративный шаг вычисления обратной величины упакованных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PFRSQRT1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Первый итеративный шаг вычисления квадратного корня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PFRSQRT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Приближенное значение квадратного корня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64849"/>
              </p:ext>
            </p:extLst>
          </p:nvPr>
        </p:nvGraphicFramePr>
        <p:xfrm>
          <a:off x="251520" y="4869160"/>
          <a:ext cx="8280920" cy="1356360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62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Команды</a:t>
                      </a:r>
                      <a:r>
                        <a:rPr lang="ru-RU" sz="1400" b="1" baseline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>
                          <a:effectLst/>
                          <a:latin typeface="Times New Roman" panose="02020603050405020304" pitchFamily="18" charset="0"/>
                        </a:rPr>
                        <a:t>3DNow! </a:t>
                      </a:r>
                      <a:r>
                        <a:rPr lang="en-US" sz="1400" b="1" baseline="0" dirty="0" err="1">
                          <a:effectLst/>
                          <a:latin typeface="Times New Roman" panose="02020603050405020304" pitchFamily="18" charset="0"/>
                        </a:rPr>
                        <a:t>Exc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Описание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I2WI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  <a:latin typeface="Times New Roman" panose="02020603050405020304" pitchFamily="18" charset="0"/>
                        </a:rPr>
                        <a:t>Преобразование с усечением и расширением знака упакованных Float в упакованные слова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PFNACC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  <a:latin typeface="Times New Roman" panose="02020603050405020304" pitchFamily="18" charset="0"/>
                        </a:rPr>
                        <a:t>Отрицательное накопление упакованных </a:t>
                      </a:r>
                      <a:r>
                        <a:rPr lang="en-US" sz="15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</a:rPr>
                        <a:t>PFPNACC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Смешанное отрицательное и положительное накопление упакованных </a:t>
                      </a:r>
                      <a:r>
                        <a:rPr lang="ru-RU" sz="15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Особые конструкции языка Ассемблер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Метки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/>
          </a:bodyPr>
          <a:lstStyle/>
          <a:p>
            <a:r>
              <a:rPr lang="ru-RU" sz="2000" i="1" dirty="0"/>
              <a:t>Метка </a:t>
            </a:r>
            <a:r>
              <a:rPr lang="ru-RU" sz="2000" dirty="0"/>
              <a:t>– идентификатор, возвращающий  адрес памяти, по которому она находится. Метка – это главная форма взаимодействия с данными в памяти. Фактически метка – указатель адреса.</a:t>
            </a:r>
          </a:p>
          <a:p>
            <a:pPr marL="0" indent="0">
              <a:buNone/>
            </a:pPr>
            <a:r>
              <a:rPr lang="ru-RU" sz="1800" b="1" dirty="0"/>
              <a:t>Способы задания меток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7466" y="1988840"/>
            <a:ext cx="65428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ru-RU" b="1" dirty="0"/>
              <a:t>Двоеточие. </a:t>
            </a:r>
          </a:p>
          <a:p>
            <a:pPr marL="266700" lvl="1"/>
            <a:r>
              <a:rPr lang="ru-RU" sz="1600" dirty="0"/>
              <a:t>За этой директивой на той же строке может следовать</a:t>
            </a:r>
          </a:p>
          <a:p>
            <a:pPr marL="266700" lvl="1"/>
            <a:r>
              <a:rPr lang="ru-RU" sz="1600" dirty="0"/>
              <a:t>инструкция или директива. Этот метод обычно используется, чтобы пометить места в коде.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ru-RU" b="1" dirty="0"/>
              <a:t>Именованная метка перед директивой объявления данных. </a:t>
            </a:r>
          </a:p>
          <a:p>
            <a:pPr marL="266700" lvl="1"/>
            <a:r>
              <a:rPr lang="ru-RU" sz="1600" dirty="0"/>
              <a:t>Метка возвращает адрес данных, перед которыми она объявлена. Компилятор запоминает размер данных, на которые указывает эта метка, и при использовании с ней операндов, несовместимых по размеру, уведомляет об этом. При использовании этого метода объявления меток отпадает необходимость использования операторов размера (</a:t>
            </a:r>
            <a:r>
              <a:rPr lang="ru-RU" sz="1600" dirty="0" err="1"/>
              <a:t>word</a:t>
            </a:r>
            <a:r>
              <a:rPr lang="ru-RU" sz="1600" dirty="0"/>
              <a:t>, </a:t>
            </a:r>
            <a:r>
              <a:rPr lang="ru-RU" sz="1600" dirty="0" err="1"/>
              <a:t>dword</a:t>
            </a:r>
            <a:r>
              <a:rPr lang="ru-RU" sz="1600" dirty="0"/>
              <a:t>, </a:t>
            </a:r>
            <a:r>
              <a:rPr lang="ru-RU" sz="1600" dirty="0" err="1"/>
              <a:t>qword</a:t>
            </a:r>
            <a:r>
              <a:rPr lang="ru-RU" sz="1600" dirty="0"/>
              <a:t> и т. д.).</a:t>
            </a:r>
          </a:p>
          <a:p>
            <a:pPr marL="200025" indent="-200025">
              <a:buFont typeface="Arial" panose="020B0604020202020204" pitchFamily="34" charset="0"/>
              <a:buChar char="•"/>
            </a:pPr>
            <a:r>
              <a:rPr lang="ru-RU" b="1" dirty="0"/>
              <a:t>Директива </a:t>
            </a:r>
            <a:r>
              <a:rPr lang="ru-RU" b="1" dirty="0" err="1"/>
              <a:t>label</a:t>
            </a:r>
            <a:r>
              <a:rPr lang="ru-RU" b="1" dirty="0"/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51352" y="1587739"/>
            <a:ext cx="20882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exit_app:</a:t>
            </a:r>
            <a:endParaRPr lang="ru-RU" sz="1600" dirty="0"/>
          </a:p>
          <a:p>
            <a:r>
              <a:rPr lang="pt-BR" sz="1600" dirty="0"/>
              <a:t> </a:t>
            </a:r>
            <a:r>
              <a:rPr lang="ru-RU" sz="1600" dirty="0"/>
              <a:t>  </a:t>
            </a:r>
            <a:r>
              <a:rPr lang="pt-BR" sz="1600" b="1" dirty="0"/>
              <a:t>mov</a:t>
            </a:r>
            <a:r>
              <a:rPr lang="ru-RU" sz="1600" b="1" dirty="0"/>
              <a:t> </a:t>
            </a:r>
            <a:r>
              <a:rPr lang="pt-BR" sz="1600" b="1" dirty="0"/>
              <a:t>ax</a:t>
            </a:r>
            <a:r>
              <a:rPr lang="pt-BR" sz="1600" dirty="0"/>
              <a:t>,4C00h </a:t>
            </a:r>
            <a:endParaRPr lang="ru-RU" sz="1600" dirty="0"/>
          </a:p>
          <a:p>
            <a:r>
              <a:rPr lang="ru-RU" sz="1600" b="1" dirty="0"/>
              <a:t>   </a:t>
            </a:r>
            <a:r>
              <a:rPr lang="pt-BR" sz="1600" b="1" dirty="0"/>
              <a:t>int</a:t>
            </a:r>
            <a:r>
              <a:rPr lang="pt-BR" sz="1600" dirty="0"/>
              <a:t> 21h</a:t>
            </a:r>
            <a:endParaRPr lang="ru-RU" sz="1600" dirty="0"/>
          </a:p>
          <a:p>
            <a:endParaRPr lang="ru-RU" sz="1600" dirty="0"/>
          </a:p>
          <a:p>
            <a:r>
              <a:rPr lang="pl-PL" sz="1600" dirty="0"/>
              <a:t>x </a:t>
            </a:r>
            <a:r>
              <a:rPr lang="pl-PL" sz="1600" b="1" dirty="0"/>
              <a:t>db</a:t>
            </a:r>
            <a:r>
              <a:rPr lang="pl-PL" sz="1600" dirty="0"/>
              <a:t> 5 </a:t>
            </a:r>
            <a:endParaRPr lang="ru-RU" sz="1600" dirty="0"/>
          </a:p>
          <a:p>
            <a:r>
              <a:rPr lang="pl-PL" sz="1600" dirty="0"/>
              <a:t>y </a:t>
            </a:r>
            <a:r>
              <a:rPr lang="pl-PL" sz="1600" b="1" dirty="0"/>
              <a:t>dw</a:t>
            </a:r>
            <a:r>
              <a:rPr lang="pl-PL" sz="1600" dirty="0"/>
              <a:t> 34,1200,? </a:t>
            </a:r>
            <a:endParaRPr lang="ru-RU" sz="1600" dirty="0"/>
          </a:p>
          <a:p>
            <a:r>
              <a:rPr lang="pl-PL" sz="1600" dirty="0"/>
              <a:t>z rd 1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 err="1"/>
              <a:t>label</a:t>
            </a:r>
            <a:r>
              <a:rPr lang="ru-RU" sz="1600" dirty="0"/>
              <a:t> m2 </a:t>
            </a:r>
            <a:r>
              <a:rPr lang="ru-RU" sz="1600" b="1" dirty="0" err="1"/>
              <a:t>byte</a:t>
            </a:r>
            <a:r>
              <a:rPr lang="ru-RU" sz="1600" dirty="0"/>
              <a:t> </a:t>
            </a:r>
            <a:r>
              <a:rPr lang="ru-RU" sz="1600" i="1" dirty="0"/>
              <a:t>;Похоже на 'm2 </a:t>
            </a:r>
            <a:r>
              <a:rPr lang="ru-RU" sz="1600" i="1" dirty="0" err="1"/>
              <a:t>db</a:t>
            </a:r>
            <a:r>
              <a:rPr lang="ru-RU" sz="1600" i="1" dirty="0"/>
              <a:t> ?', но память не резервируется</a:t>
            </a:r>
          </a:p>
          <a:p>
            <a:endParaRPr lang="ru-RU" sz="1600" i="1" dirty="0"/>
          </a:p>
          <a:p>
            <a:r>
              <a:rPr lang="ru-RU" sz="1600" dirty="0"/>
              <a:t>x </a:t>
            </a:r>
            <a:r>
              <a:rPr lang="ru-RU" sz="1600" b="1" dirty="0" err="1"/>
              <a:t>dw</a:t>
            </a:r>
            <a:r>
              <a:rPr lang="ru-RU" sz="1600" dirty="0"/>
              <a:t> 12345 </a:t>
            </a:r>
          </a:p>
          <a:p>
            <a:r>
              <a:rPr lang="ru-RU" sz="1600" dirty="0" err="1"/>
              <a:t>label</a:t>
            </a:r>
            <a:r>
              <a:rPr lang="ru-RU" sz="1600" dirty="0"/>
              <a:t> </a:t>
            </a:r>
            <a:r>
              <a:rPr lang="ru-RU" sz="1600" dirty="0" err="1"/>
              <a:t>xh</a:t>
            </a:r>
            <a:r>
              <a:rPr lang="ru-RU" sz="1600" dirty="0"/>
              <a:t> </a:t>
            </a:r>
            <a:r>
              <a:rPr lang="ru-RU" sz="1600" b="1" dirty="0" err="1"/>
              <a:t>byte</a:t>
            </a:r>
            <a:r>
              <a:rPr lang="ru-RU" sz="1600" dirty="0"/>
              <a:t> </a:t>
            </a:r>
            <a:r>
              <a:rPr lang="ru-RU" sz="1600" b="1" dirty="0" err="1"/>
              <a:t>at</a:t>
            </a:r>
            <a:r>
              <a:rPr lang="ru-RU" sz="1600" dirty="0"/>
              <a:t> x+1 </a:t>
            </a:r>
            <a:r>
              <a:rPr lang="ru-RU" sz="1600" i="1" dirty="0"/>
              <a:t>;Объявление метки для обращения к старшему байту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1824" y="5013176"/>
            <a:ext cx="60940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/>
            <a:r>
              <a:rPr lang="ru-RU" sz="1600" dirty="0"/>
              <a:t>После этой директивы должно следовать имя метки, потом (опционально) размер оператора, далее (тоже опционально) оператор “</a:t>
            </a:r>
            <a:r>
              <a:rPr lang="ru-RU" sz="1600" dirty="0" err="1"/>
              <a:t>at</a:t>
            </a:r>
            <a:r>
              <a:rPr lang="ru-RU" sz="1600" dirty="0"/>
              <a:t>” и числовое выражение, определяющее адрес, на который данная метка должна ссылаться. В качестве адреса может использоваться другая метка, метка - это то же самое что и адрес, на который она указывает.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59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Метки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6336704" cy="6048672"/>
          </a:xfrm>
        </p:spPr>
        <p:txBody>
          <a:bodyPr>
            <a:normAutofit fontScale="92500" lnSpcReduction="20000"/>
          </a:bodyPr>
          <a:lstStyle/>
          <a:p>
            <a:pPr marL="180975" indent="-161925"/>
            <a:r>
              <a:rPr lang="ru-RU" sz="2000" b="1" dirty="0"/>
              <a:t>Метка, имя которой начинается с точки, обрабатывается как локальная</a:t>
            </a:r>
            <a:r>
              <a:rPr lang="ru-RU" sz="2000" dirty="0"/>
              <a:t>, и её имя прикрепляется к имени последней глобальной метки (с названием, начинающемся с чего угодно, кроме точки) для создания полного имени этой метки. </a:t>
            </a:r>
          </a:p>
          <a:p>
            <a:pPr marL="180975" indent="-161925"/>
            <a:r>
              <a:rPr lang="ru-RU" sz="2000" b="1" dirty="0"/>
              <a:t>Метки, начинающиеся с двух точек, имеют свойства глобальных</a:t>
            </a:r>
            <a:r>
              <a:rPr lang="ru-RU" sz="2000" dirty="0"/>
              <a:t>, </a:t>
            </a:r>
            <a:r>
              <a:rPr lang="ru-RU" sz="2000" b="1" dirty="0"/>
              <a:t>но не создают новый префикс для локальных меток.</a:t>
            </a:r>
          </a:p>
          <a:p>
            <a:pPr marL="180975" indent="-161925"/>
            <a:r>
              <a:rPr lang="ru-RU" sz="2000" b="1" dirty="0"/>
              <a:t>Метка $</a:t>
            </a:r>
            <a:r>
              <a:rPr lang="ru-RU" sz="2000" dirty="0"/>
              <a:t> обозначает текущее смещение или смещение текущей команды бесконечный </a:t>
            </a:r>
            <a:r>
              <a:rPr lang="ru-RU" sz="2000" dirty="0" err="1"/>
              <a:t>jmp</a:t>
            </a:r>
            <a:r>
              <a:rPr lang="ru-RU" sz="2000" dirty="0"/>
              <a:t> $, - это будет ее безусловный «прыжок на саму себя».</a:t>
            </a:r>
          </a:p>
          <a:p>
            <a:endParaRPr lang="ru-RU" sz="2000" dirty="0"/>
          </a:p>
          <a:p>
            <a:r>
              <a:rPr lang="ru-RU" sz="2000" dirty="0"/>
              <a:t>Для объявление структур типа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ru-RU" sz="2000" dirty="0"/>
              <a:t>или напр. </a:t>
            </a:r>
            <a:r>
              <a:rPr lang="en-US" sz="2000" dirty="0" err="1"/>
              <a:t>struct</a:t>
            </a:r>
            <a:r>
              <a:rPr lang="ru-RU" sz="2000" dirty="0"/>
              <a:t> используют </a:t>
            </a:r>
            <a:r>
              <a:rPr lang="ru-RU" sz="2000" b="1" dirty="0"/>
              <a:t>метку </a:t>
            </a:r>
            <a:r>
              <a:rPr lang="en-US" sz="2000" b="1" dirty="0"/>
              <a:t>virtual </a:t>
            </a:r>
            <a:endParaRPr lang="ru-RU" sz="2000" b="1" dirty="0"/>
          </a:p>
          <a:p>
            <a:pPr marL="400050" lvl="1" indent="0">
              <a:buNone/>
            </a:pPr>
            <a:r>
              <a:rPr lang="en-US" sz="1700" dirty="0"/>
              <a:t>virtual at </a:t>
            </a:r>
            <a:r>
              <a:rPr lang="en-US" sz="1700" dirty="0" err="1"/>
              <a:t>param</a:t>
            </a:r>
            <a:endParaRPr lang="en-US" sz="1700" dirty="0"/>
          </a:p>
          <a:p>
            <a:pPr marL="857250" lvl="2" indent="0">
              <a:buNone/>
            </a:pPr>
            <a:r>
              <a:rPr lang="en-US" sz="1700" dirty="0"/>
              <a:t>Byte1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 ;</a:t>
            </a:r>
            <a:r>
              <a:rPr lang="en-US" sz="1700" dirty="0"/>
              <a:t> eax.Char1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</a:t>
            </a:r>
            <a:r>
              <a:rPr lang="en-US" sz="1700" dirty="0"/>
              <a:t>C </a:t>
            </a:r>
            <a:r>
              <a:rPr lang="ru-RU" sz="1700" dirty="0"/>
              <a:t>префиксом</a:t>
            </a:r>
            <a:r>
              <a:rPr lang="en-US" sz="1700" dirty="0"/>
              <a:t>; </a:t>
            </a:r>
            <a:r>
              <a:rPr lang="ru-RU" sz="1700" dirty="0"/>
              <a:t>тоже что и </a:t>
            </a:r>
            <a:r>
              <a:rPr lang="en-US" sz="1700" dirty="0" err="1"/>
              <a:t>mov</a:t>
            </a:r>
            <a:r>
              <a:rPr lang="en-US" sz="1700" dirty="0"/>
              <a:t> </a:t>
            </a:r>
            <a:r>
              <a:rPr lang="en-US" sz="1700" dirty="0" err="1"/>
              <a:t>bl</a:t>
            </a:r>
            <a:r>
              <a:rPr lang="en-US" sz="1700" dirty="0"/>
              <a:t>, [eax.Char1]</a:t>
            </a:r>
          </a:p>
          <a:p>
            <a:pPr marL="857250" lvl="2" indent="0">
              <a:buNone/>
            </a:pPr>
            <a:r>
              <a:rPr lang="en-US" sz="1700" dirty="0"/>
              <a:t>Byte2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;</a:t>
            </a:r>
            <a:r>
              <a:rPr lang="en-US" sz="1700" dirty="0"/>
              <a:t> </a:t>
            </a:r>
            <a:r>
              <a:rPr lang="ru-RU" sz="1700" dirty="0"/>
              <a:t> </a:t>
            </a:r>
            <a:r>
              <a:rPr lang="en-US" sz="1700" dirty="0" err="1"/>
              <a:t>eax.Char</a:t>
            </a:r>
            <a:r>
              <a:rPr lang="ru-RU" sz="1700" dirty="0"/>
              <a:t>2</a:t>
            </a:r>
            <a:r>
              <a:rPr lang="en-US" sz="1700" dirty="0"/>
              <a:t>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</a:t>
            </a:r>
            <a:r>
              <a:rPr lang="en-US" sz="1700" dirty="0"/>
              <a:t>C </a:t>
            </a:r>
            <a:r>
              <a:rPr lang="ru-RU" sz="1700" dirty="0"/>
              <a:t>префиксом</a:t>
            </a:r>
            <a:r>
              <a:rPr lang="en-US" sz="1700" dirty="0"/>
              <a:t>; </a:t>
            </a:r>
            <a:r>
              <a:rPr lang="ru-RU" sz="1700" dirty="0"/>
              <a:t>тоже что и </a:t>
            </a:r>
            <a:r>
              <a:rPr lang="en-US" sz="1700" dirty="0" err="1"/>
              <a:t>mov</a:t>
            </a:r>
            <a:r>
              <a:rPr lang="en-US" sz="1700" dirty="0"/>
              <a:t> </a:t>
            </a:r>
            <a:r>
              <a:rPr lang="en-US" sz="1700" dirty="0" err="1"/>
              <a:t>bl</a:t>
            </a:r>
            <a:r>
              <a:rPr lang="en-US" sz="1700" dirty="0"/>
              <a:t>, [eax.Char1</a:t>
            </a:r>
            <a:r>
              <a:rPr lang="ru-RU" sz="1700" dirty="0"/>
              <a:t>+1</a:t>
            </a:r>
            <a:r>
              <a:rPr lang="en-US" sz="1700" dirty="0"/>
              <a:t>]</a:t>
            </a:r>
          </a:p>
          <a:p>
            <a:pPr marL="857250" lvl="2" indent="0">
              <a:buNone/>
            </a:pPr>
            <a:r>
              <a:rPr lang="en-US" sz="1700" dirty="0"/>
              <a:t>Byte3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; </a:t>
            </a:r>
            <a:r>
              <a:rPr lang="en-US" sz="1700" dirty="0"/>
              <a:t> </a:t>
            </a:r>
            <a:r>
              <a:rPr lang="en-US" sz="1700" dirty="0" err="1"/>
              <a:t>eax.Char</a:t>
            </a:r>
            <a:r>
              <a:rPr lang="ru-RU" sz="1700" dirty="0"/>
              <a:t>3</a:t>
            </a:r>
            <a:r>
              <a:rPr lang="en-US" sz="1700" dirty="0"/>
              <a:t>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</a:t>
            </a:r>
            <a:r>
              <a:rPr lang="en-US" sz="1700" dirty="0"/>
              <a:t>C </a:t>
            </a:r>
            <a:r>
              <a:rPr lang="ru-RU" sz="1700" dirty="0"/>
              <a:t>префиксом</a:t>
            </a:r>
            <a:r>
              <a:rPr lang="en-US" sz="1700" dirty="0"/>
              <a:t>; </a:t>
            </a:r>
            <a:r>
              <a:rPr lang="ru-RU" sz="1700" dirty="0"/>
              <a:t>тоже что и </a:t>
            </a:r>
            <a:r>
              <a:rPr lang="en-US" sz="1700" dirty="0" err="1"/>
              <a:t>mov</a:t>
            </a:r>
            <a:r>
              <a:rPr lang="en-US" sz="1700" dirty="0"/>
              <a:t> </a:t>
            </a:r>
            <a:r>
              <a:rPr lang="en-US" sz="1700" dirty="0" err="1"/>
              <a:t>bl</a:t>
            </a:r>
            <a:r>
              <a:rPr lang="en-US" sz="1700" dirty="0"/>
              <a:t>, [eax.Char1</a:t>
            </a:r>
            <a:r>
              <a:rPr lang="ru-RU" sz="1700" dirty="0"/>
              <a:t>+2</a:t>
            </a:r>
            <a:r>
              <a:rPr lang="en-US" sz="1700" dirty="0"/>
              <a:t>]</a:t>
            </a:r>
          </a:p>
          <a:p>
            <a:pPr marL="857250" lvl="2" indent="0">
              <a:buNone/>
            </a:pPr>
            <a:r>
              <a:rPr lang="en-US" sz="1700" dirty="0"/>
              <a:t>Byte4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; </a:t>
            </a:r>
            <a:r>
              <a:rPr lang="en-US" sz="1700" dirty="0"/>
              <a:t> </a:t>
            </a:r>
            <a:r>
              <a:rPr lang="en-US" sz="1700" dirty="0" err="1"/>
              <a:t>eax.Char</a:t>
            </a:r>
            <a:r>
              <a:rPr lang="ru-RU" sz="1700" dirty="0"/>
              <a:t>4</a:t>
            </a:r>
            <a:r>
              <a:rPr lang="en-US" sz="1700" dirty="0"/>
              <a:t>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</a:t>
            </a:r>
            <a:r>
              <a:rPr lang="en-US" sz="1700" dirty="0"/>
              <a:t>C </a:t>
            </a:r>
            <a:r>
              <a:rPr lang="ru-RU" sz="1700" dirty="0"/>
              <a:t>префиксом</a:t>
            </a:r>
            <a:r>
              <a:rPr lang="en-US" sz="1700" dirty="0"/>
              <a:t>; </a:t>
            </a:r>
            <a:r>
              <a:rPr lang="ru-RU" sz="1700" dirty="0"/>
              <a:t>тоже что и </a:t>
            </a:r>
            <a:r>
              <a:rPr lang="en-US" sz="1700" dirty="0" err="1"/>
              <a:t>mov</a:t>
            </a:r>
            <a:r>
              <a:rPr lang="en-US" sz="1700" dirty="0"/>
              <a:t> </a:t>
            </a:r>
            <a:r>
              <a:rPr lang="en-US" sz="1700" dirty="0" err="1"/>
              <a:t>bl</a:t>
            </a:r>
            <a:r>
              <a:rPr lang="en-US" sz="1700" dirty="0"/>
              <a:t>, [eax.Char1</a:t>
            </a:r>
            <a:r>
              <a:rPr lang="ru-RU" sz="1700" dirty="0"/>
              <a:t>+4</a:t>
            </a:r>
            <a:r>
              <a:rPr lang="en-US" sz="1700" dirty="0"/>
              <a:t>]</a:t>
            </a:r>
          </a:p>
          <a:p>
            <a:pPr marL="400050" lvl="1" indent="0">
              <a:buNone/>
            </a:pPr>
            <a:r>
              <a:rPr lang="en-US" sz="1700" dirty="0"/>
              <a:t>end virtual</a:t>
            </a:r>
            <a:endParaRPr lang="ru-RU" sz="17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28184" y="980728"/>
            <a:ext cx="3131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globmetka1:</a:t>
            </a:r>
          </a:p>
          <a:p>
            <a:pPr defTabSz="266700"/>
            <a:r>
              <a:rPr lang="ru-RU" sz="1600" dirty="0"/>
              <a:t>  </a:t>
            </a:r>
            <a:r>
              <a:rPr lang="en-US" sz="1600" dirty="0"/>
              <a:t>.locmetka1 </a:t>
            </a:r>
            <a:r>
              <a:rPr lang="en-US" sz="1600" dirty="0" err="1"/>
              <a:t>dd</a:t>
            </a:r>
            <a:r>
              <a:rPr lang="en-US" sz="1600" dirty="0"/>
              <a:t> …</a:t>
            </a:r>
            <a:endParaRPr lang="ru-RU" sz="1600" dirty="0"/>
          </a:p>
          <a:p>
            <a:endParaRPr lang="en-US" sz="1600" dirty="0"/>
          </a:p>
          <a:p>
            <a:r>
              <a:rPr lang="ru-RU" sz="1600" dirty="0"/>
              <a:t>  </a:t>
            </a:r>
            <a:r>
              <a:rPr lang="en-US" sz="1600" dirty="0"/>
              <a:t>.locmetka2:</a:t>
            </a:r>
          </a:p>
          <a:p>
            <a:pPr lvl="1"/>
            <a:r>
              <a:rPr lang="en-US" sz="1600" dirty="0" err="1"/>
              <a:t>mov</a:t>
            </a:r>
            <a:r>
              <a:rPr lang="en-US" sz="1600" dirty="0"/>
              <a:t> [.locmetka1], </a:t>
            </a:r>
            <a:r>
              <a:rPr lang="en-US" sz="1600" dirty="0" err="1"/>
              <a:t>eax</a:t>
            </a:r>
            <a:endParaRPr lang="en-US" sz="1600" dirty="0"/>
          </a:p>
          <a:p>
            <a:pPr lvl="1"/>
            <a:r>
              <a:rPr lang="en-US" sz="1600" dirty="0" err="1"/>
              <a:t>mov</a:t>
            </a:r>
            <a:r>
              <a:rPr lang="en-US" sz="1600" dirty="0"/>
              <a:t> word [.locmetka2], cx</a:t>
            </a:r>
          </a:p>
          <a:p>
            <a:pPr lvl="1"/>
            <a:endParaRPr lang="ru-RU" sz="1600" dirty="0"/>
          </a:p>
          <a:p>
            <a:pPr marL="0" lvl="1"/>
            <a:r>
              <a:rPr lang="en-US" sz="1600" dirty="0"/>
              <a:t>; </a:t>
            </a:r>
            <a:r>
              <a:rPr lang="ru-RU" sz="1600" dirty="0"/>
              <a:t>переход по метке</a:t>
            </a:r>
          </a:p>
          <a:p>
            <a:pPr marL="0" lvl="1"/>
            <a:r>
              <a:rPr lang="en-US" sz="1600" dirty="0" err="1"/>
              <a:t>Jmp</a:t>
            </a:r>
            <a:r>
              <a:rPr lang="en-US" sz="1600" dirty="0"/>
              <a:t> globmetka2.locmetka2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2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Метки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6336704" cy="6048672"/>
          </a:xfrm>
        </p:spPr>
        <p:txBody>
          <a:bodyPr>
            <a:normAutofit/>
          </a:bodyPr>
          <a:lstStyle/>
          <a:p>
            <a:r>
              <a:rPr lang="ru-RU" sz="1800" b="1" i="1" dirty="0"/>
              <a:t>Безымянные метки </a:t>
            </a:r>
            <a:r>
              <a:rPr lang="ru-RU" sz="1800" dirty="0"/>
              <a:t>–</a:t>
            </a:r>
            <a:r>
              <a:rPr lang="en-US" sz="1800" dirty="0"/>
              <a:t> </a:t>
            </a:r>
            <a:r>
              <a:rPr lang="ru-RU" sz="1800" dirty="0"/>
              <a:t>это метки с именем @@:.</a:t>
            </a:r>
          </a:p>
          <a:p>
            <a:r>
              <a:rPr lang="ru-RU" sz="1800" dirty="0"/>
              <a:t>Для осуществления перехода на безымянную метку нужно указать в качестве</a:t>
            </a:r>
            <a:r>
              <a:rPr lang="en-US" sz="1800" dirty="0"/>
              <a:t> </a:t>
            </a:r>
            <a:r>
              <a:rPr lang="ru-RU" sz="1800" dirty="0"/>
              <a:t>метки значения: если нужен переход на ближайшую метку после команды перехода, то следует указать @f, а если надо перейти на ближайшую метку до команды</a:t>
            </a:r>
            <a:r>
              <a:rPr lang="en-US" sz="1800" dirty="0"/>
              <a:t> </a:t>
            </a:r>
            <a:r>
              <a:rPr lang="ru-RU" sz="1800" dirty="0"/>
              <a:t>перехода, то @</a:t>
            </a:r>
            <a:r>
              <a:rPr lang="en-US" sz="1800" dirty="0"/>
              <a:t>b.</a:t>
            </a:r>
            <a:endParaRPr lang="ru-RU" sz="1800" dirty="0"/>
          </a:p>
          <a:p>
            <a:pPr marL="19050" indent="0">
              <a:buNone/>
            </a:pPr>
            <a:r>
              <a:rPr lang="ru-RU" sz="1800" dirty="0"/>
              <a:t>Метки могут быть дальними и ближними</a:t>
            </a:r>
            <a:r>
              <a:rPr lang="en-US" sz="1800" dirty="0"/>
              <a:t> </a:t>
            </a:r>
            <a:r>
              <a:rPr lang="ru-RU" sz="1800" dirty="0"/>
              <a:t> дальние  метки это те которые дальше чем на 128 байт адреса вперед или на 127 назад.</a:t>
            </a:r>
            <a:r>
              <a:rPr lang="en-US" sz="1800" dirty="0"/>
              <a:t> </a:t>
            </a:r>
            <a:r>
              <a:rPr lang="ru-RU" sz="1800" dirty="0"/>
              <a:t>Для таких меток надо указывать </a:t>
            </a:r>
            <a:r>
              <a:rPr lang="en-US" sz="1800" dirty="0" err="1"/>
              <a:t>ptr</a:t>
            </a:r>
            <a:r>
              <a:rPr lang="en-US" sz="1800" dirty="0"/>
              <a:t> </a:t>
            </a:r>
            <a:r>
              <a:rPr lang="ru-RU" sz="1800" dirty="0"/>
              <a:t>или указатель.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732240" y="836712"/>
            <a:ext cx="20882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@@:</a:t>
            </a:r>
          </a:p>
          <a:p>
            <a:pPr marL="85725"/>
            <a:r>
              <a:rPr lang="en-US" dirty="0"/>
              <a:t>;code</a:t>
            </a:r>
          </a:p>
          <a:p>
            <a:pPr marL="85725"/>
            <a:r>
              <a:rPr lang="en-US" dirty="0"/>
              <a:t>; </a:t>
            </a:r>
            <a:r>
              <a:rPr lang="ru-RU" dirty="0"/>
              <a:t>переход вперёд</a:t>
            </a:r>
          </a:p>
          <a:p>
            <a:pPr marL="85725"/>
            <a:r>
              <a:rPr lang="en-US" dirty="0"/>
              <a:t>Ja @f</a:t>
            </a:r>
          </a:p>
          <a:p>
            <a:pPr marL="85725"/>
            <a:r>
              <a:rPr lang="en-US" dirty="0"/>
              <a:t>;code</a:t>
            </a:r>
          </a:p>
          <a:p>
            <a:pPr marL="85725"/>
            <a:r>
              <a:rPr lang="en-US" dirty="0"/>
              <a:t>; </a:t>
            </a:r>
            <a:r>
              <a:rPr lang="ru-RU" dirty="0"/>
              <a:t>переход назад</a:t>
            </a:r>
            <a:endParaRPr lang="en-US" dirty="0"/>
          </a:p>
          <a:p>
            <a:pPr marL="85725"/>
            <a:r>
              <a:rPr lang="en-US" dirty="0" err="1"/>
              <a:t>Jz</a:t>
            </a:r>
            <a:r>
              <a:rPr lang="en-US" dirty="0"/>
              <a:t> @b</a:t>
            </a:r>
            <a:endParaRPr lang="ru-RU" dirty="0"/>
          </a:p>
          <a:p>
            <a:pPr marL="85725"/>
            <a:r>
              <a:rPr lang="en-US" dirty="0"/>
              <a:t>;code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1773" y="4941168"/>
            <a:ext cx="83685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Цикл на </a:t>
            </a:r>
            <a:r>
              <a:rPr lang="en-US" b="1" dirty="0" err="1"/>
              <a:t>dec</a:t>
            </a:r>
            <a:r>
              <a:rPr lang="en-US" b="1" dirty="0"/>
              <a:t>/</a:t>
            </a:r>
            <a:r>
              <a:rPr lang="en-US" b="1" dirty="0" err="1"/>
              <a:t>jnz</a:t>
            </a:r>
            <a:r>
              <a:rPr lang="ru-RU" b="1" dirty="0"/>
              <a:t> </a:t>
            </a:r>
            <a:r>
              <a:rPr lang="ru-RU" dirty="0"/>
              <a:t>– метод работает быстрее, чем </a:t>
            </a:r>
            <a:r>
              <a:rPr lang="en-US" dirty="0"/>
              <a:t>loop</a:t>
            </a:r>
            <a:endParaRPr lang="ru-RU" dirty="0"/>
          </a:p>
          <a:p>
            <a:pPr lvl="2"/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ecx</a:t>
            </a:r>
            <a:r>
              <a:rPr lang="en-US" sz="1600" dirty="0"/>
              <a:t>, &lt;</a:t>
            </a:r>
            <a:r>
              <a:rPr lang="ru-RU" sz="1600" b="1" i="1" dirty="0"/>
              <a:t>число повторений</a:t>
            </a:r>
            <a:r>
              <a:rPr lang="ru-RU" sz="1600" dirty="0"/>
              <a:t>&gt;</a:t>
            </a:r>
            <a:r>
              <a:rPr lang="en-US" sz="1600" dirty="0"/>
              <a:t> ; </a:t>
            </a:r>
            <a:r>
              <a:rPr lang="ru-RU" sz="1600" dirty="0"/>
              <a:t>запись в регистр </a:t>
            </a:r>
            <a:r>
              <a:rPr lang="en-US" sz="1600" dirty="0" err="1"/>
              <a:t>ecx</a:t>
            </a:r>
            <a:r>
              <a:rPr lang="ru-RU" sz="1600" dirty="0"/>
              <a:t> числа повторов </a:t>
            </a:r>
          </a:p>
          <a:p>
            <a:pPr lvl="2"/>
            <a:r>
              <a:rPr lang="en-US" sz="1600" dirty="0"/>
              <a:t>metka1:</a:t>
            </a:r>
          </a:p>
          <a:p>
            <a:pPr lvl="2"/>
            <a:r>
              <a:rPr lang="ru-RU" sz="1600" dirty="0"/>
              <a:t>&lt;</a:t>
            </a:r>
            <a:r>
              <a:rPr lang="ru-RU" sz="1600" b="1" i="1" dirty="0"/>
              <a:t>тело цикла</a:t>
            </a:r>
            <a:r>
              <a:rPr lang="ru-RU" sz="1600" dirty="0"/>
              <a:t>&gt;</a:t>
            </a:r>
          </a:p>
          <a:p>
            <a:pPr lvl="2"/>
            <a:r>
              <a:rPr lang="en-US" sz="1600" dirty="0" err="1"/>
              <a:t>dec</a:t>
            </a:r>
            <a:r>
              <a:rPr lang="en-US" sz="1600" dirty="0"/>
              <a:t> </a:t>
            </a:r>
            <a:r>
              <a:rPr lang="en-US" sz="1600" dirty="0" err="1"/>
              <a:t>ecx</a:t>
            </a:r>
            <a:r>
              <a:rPr lang="en-US" sz="1600" dirty="0"/>
              <a:t> ; </a:t>
            </a:r>
            <a:r>
              <a:rPr lang="ru-RU" sz="1600" dirty="0"/>
              <a:t>декремент регистра </a:t>
            </a:r>
            <a:r>
              <a:rPr lang="en-US" sz="1600" dirty="0" err="1"/>
              <a:t>ecx</a:t>
            </a:r>
            <a:endParaRPr lang="en-US" sz="1600" dirty="0"/>
          </a:p>
          <a:p>
            <a:pPr lvl="2"/>
            <a:r>
              <a:rPr lang="en-US" sz="1600" dirty="0" err="1"/>
              <a:t>jnz</a:t>
            </a:r>
            <a:r>
              <a:rPr lang="en-US" sz="1600" dirty="0"/>
              <a:t> metka1</a:t>
            </a:r>
            <a:r>
              <a:rPr lang="ru-RU" sz="1600" dirty="0"/>
              <a:t> </a:t>
            </a:r>
            <a:r>
              <a:rPr lang="en-US" sz="1600" dirty="0"/>
              <a:t>; </a:t>
            </a:r>
            <a:r>
              <a:rPr lang="ru-RU" sz="1600" dirty="0"/>
              <a:t>переход по метке пока не 0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69926" y="3284984"/>
            <a:ext cx="87489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Команда</a:t>
            </a:r>
            <a:r>
              <a:rPr lang="ru-RU" dirty="0"/>
              <a:t> </a:t>
            </a:r>
            <a:r>
              <a:rPr lang="en-US" b="1" dirty="0"/>
              <a:t>LOOP</a:t>
            </a:r>
            <a:r>
              <a:rPr lang="en-US" dirty="0"/>
              <a:t> </a:t>
            </a:r>
            <a:r>
              <a:rPr lang="ru-RU" dirty="0"/>
              <a:t>принимает в качестве единственного операнда ближнюю метку.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 Команда уменьшает регистр ECX (CX, RCX) на единицу и, если этот регистр не равен нулю, то происходит передача управления метке.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Команда LOOPE </a:t>
            </a:r>
            <a:r>
              <a:rPr lang="ru-RU" dirty="0"/>
              <a:t>перед передачей управления проверяет флаг ZF и, если он не выставлен, то передачи управления не происходит.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Команда  LOOPNE</a:t>
            </a:r>
            <a:r>
              <a:rPr lang="ru-RU" dirty="0"/>
              <a:t>: если флаг ZF выставлен, то передачи управления не происходит.</a:t>
            </a:r>
          </a:p>
        </p:txBody>
      </p:sp>
    </p:spTree>
    <p:extLst>
      <p:ext uri="{BB962C8B-B14F-4D97-AF65-F5344CB8AC3E}">
        <p14:creationId xmlns:p14="http://schemas.microsoft.com/office/powerpoint/2010/main" val="12935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Макросы</a:t>
            </a:r>
            <a:r>
              <a:rPr lang="ru-RU" sz="2400" b="1" dirty="0"/>
              <a:t>.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6840760" cy="5760640"/>
          </a:xfrm>
        </p:spPr>
        <p:txBody>
          <a:bodyPr>
            <a:normAutofit/>
          </a:bodyPr>
          <a:lstStyle/>
          <a:p>
            <a:r>
              <a:rPr lang="ru-RU" sz="2400" b="1" dirty="0"/>
              <a:t>Макросы</a:t>
            </a:r>
            <a:r>
              <a:rPr lang="ru-RU" sz="2400" dirty="0"/>
              <a:t> — это шаблоны для генерации кода. Один раз создав макрос его можно использовать во многих местах в коде программы.</a:t>
            </a:r>
          </a:p>
          <a:p>
            <a:pPr lvl="1"/>
            <a:r>
              <a:rPr lang="ru-RU" sz="2400" dirty="0"/>
              <a:t>Макросы делают процесс программирования на ассемблере более приятным и простым, а код программы получается понятнее. </a:t>
            </a:r>
          </a:p>
          <a:p>
            <a:pPr lvl="1"/>
            <a:r>
              <a:rPr lang="ru-RU" sz="2400" dirty="0"/>
              <a:t>Макросы позволяют расширять синтаксис ассемблера и даже добавлять собственные «команды», которых нет в процессоре.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92280" y="1052736"/>
            <a:ext cx="1746373" cy="147732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macro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print_str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ah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dx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21h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967660" y="2636912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CONST1 </a:t>
            </a:r>
            <a:r>
              <a:rPr lang="en-US" sz="1600" dirty="0" err="1"/>
              <a:t>equ</a:t>
            </a:r>
            <a:r>
              <a:rPr lang="en-US" sz="1600" dirty="0"/>
              <a:t> 0123h</a:t>
            </a:r>
            <a:endParaRPr lang="ru-RU" sz="1600" dirty="0"/>
          </a:p>
          <a:p>
            <a:r>
              <a:rPr lang="ru-RU" sz="1600" dirty="0"/>
              <a:t>_СС = 42</a:t>
            </a:r>
            <a:endParaRPr lang="en-US" sz="16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55952"/>
              </p:ext>
            </p:extLst>
          </p:nvPr>
        </p:nvGraphicFramePr>
        <p:xfrm>
          <a:off x="6931048" y="5445224"/>
          <a:ext cx="2068836" cy="1090181"/>
        </p:xfrm>
        <a:graphic>
          <a:graphicData uri="http://schemas.openxmlformats.org/drawingml/2006/table">
            <a:tbl>
              <a:tblPr/>
              <a:tblGrid>
                <a:gridCol w="2068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9018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include </a:t>
                      </a:r>
                      <a:r>
                        <a:rPr lang="en-US" sz="1600" dirty="0">
                          <a:solidFill>
                            <a:srgbClr val="B00000"/>
                          </a:solidFill>
                          <a:effectLst/>
                          <a:latin typeface="+mn-lt"/>
                        </a:rPr>
                        <a:t>'</a:t>
                      </a:r>
                      <a:r>
                        <a:rPr lang="ru-RU" sz="1600" dirty="0">
                          <a:solidFill>
                            <a:srgbClr val="B00000"/>
                          </a:solidFill>
                          <a:effectLst/>
                          <a:latin typeface="+mn-lt"/>
                        </a:rPr>
                        <a:t>путь/к/файлу'</a:t>
                      </a:r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Макросы</a:t>
            </a:r>
            <a:r>
              <a:rPr lang="ru-RU" sz="2400" b="1" dirty="0"/>
              <a:t>.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6840760" cy="576064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К макросредствам ассемблера относятся константы, макросы и структуры.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Обработкой макросов занимается </a:t>
            </a:r>
            <a:r>
              <a:rPr lang="ru-RU" i="1" dirty="0"/>
              <a:t>препроцессор</a:t>
            </a:r>
            <a:r>
              <a:rPr lang="ru-RU" dirty="0"/>
              <a:t> (в FASM).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Первый этап — </a:t>
            </a:r>
            <a:r>
              <a:rPr lang="ru-RU" i="1" dirty="0" err="1"/>
              <a:t>препроцессирование</a:t>
            </a:r>
            <a:r>
              <a:rPr lang="ru-RU" dirty="0"/>
              <a:t>,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происходит вычисление всех числовых выражений, вместо констант и названий меток подставляются их фактические значения, вместо макросов подставляется сгенерированный код.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Второй этап — </a:t>
            </a:r>
            <a:r>
              <a:rPr lang="ru-RU" i="1" dirty="0"/>
              <a:t>ассемблирование</a:t>
            </a:r>
            <a:r>
              <a:rPr lang="ru-RU" dirty="0"/>
              <a:t> или </a:t>
            </a:r>
            <a:r>
              <a:rPr lang="ru-RU" i="1" dirty="0"/>
              <a:t>компиляция</a:t>
            </a:r>
            <a:r>
              <a:rPr lang="ru-RU" dirty="0"/>
              <a:t>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все данные и машинные команды преобразуются в соответствующие байты, и в результате получается исполняемый файл требуемого формата.</a:t>
            </a:r>
          </a:p>
          <a:p>
            <a:pPr marL="285750" lvl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300" dirty="0"/>
              <a:t>Макросы можно поместить в отдельный файл и воспользоваться директивой включения файла </a:t>
            </a:r>
            <a:r>
              <a:rPr lang="ru-RU" sz="3300" i="1" dirty="0" err="1"/>
              <a:t>include</a:t>
            </a:r>
            <a:r>
              <a:rPr lang="ru-RU" sz="3300" dirty="0"/>
              <a:t>.  </a:t>
            </a:r>
          </a:p>
          <a:p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92280" y="1052736"/>
            <a:ext cx="1746373" cy="147732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macro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print_str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ah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dx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21h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967660" y="2636912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CONST1 </a:t>
            </a:r>
            <a:r>
              <a:rPr lang="en-US" sz="1600" dirty="0" err="1"/>
              <a:t>equ</a:t>
            </a:r>
            <a:r>
              <a:rPr lang="en-US" sz="1600" dirty="0"/>
              <a:t> 0123h</a:t>
            </a:r>
            <a:endParaRPr lang="ru-RU" sz="1600" dirty="0"/>
          </a:p>
          <a:p>
            <a:r>
              <a:rPr lang="ru-RU" sz="1600" dirty="0"/>
              <a:t>_СС = 42</a:t>
            </a:r>
            <a:endParaRPr lang="en-US" sz="16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56053"/>
              </p:ext>
            </p:extLst>
          </p:nvPr>
        </p:nvGraphicFramePr>
        <p:xfrm>
          <a:off x="6931048" y="5661248"/>
          <a:ext cx="2068836" cy="1203201"/>
        </p:xfrm>
        <a:graphic>
          <a:graphicData uri="http://schemas.openxmlformats.org/drawingml/2006/table">
            <a:tbl>
              <a:tblPr/>
              <a:tblGrid>
                <a:gridCol w="2068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0320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include </a:t>
                      </a:r>
                      <a:r>
                        <a:rPr lang="en-US" sz="1600" dirty="0">
                          <a:solidFill>
                            <a:srgbClr val="B00000"/>
                          </a:solidFill>
                          <a:effectLst/>
                          <a:latin typeface="+mn-lt"/>
                        </a:rPr>
                        <a:t>'</a:t>
                      </a:r>
                      <a:r>
                        <a:rPr lang="ru-RU" sz="1600" dirty="0">
                          <a:solidFill>
                            <a:srgbClr val="B00000"/>
                          </a:solidFill>
                          <a:effectLst/>
                          <a:latin typeface="+mn-lt"/>
                        </a:rPr>
                        <a:t>путь/к/файлу'</a:t>
                      </a:r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35897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Модель памяти процессора. </a:t>
            </a:r>
            <a:br>
              <a:rPr lang="ru-RU" sz="2800" b="1" dirty="0"/>
            </a:br>
            <a:r>
              <a:rPr lang="ru-RU" sz="2800" b="1" dirty="0"/>
              <a:t>Регистровая память</a:t>
            </a:r>
            <a:r>
              <a:rPr lang="en-US" sz="2800" b="1" dirty="0"/>
              <a:t> IA-32 (X86)</a:t>
            </a:r>
            <a:r>
              <a:rPr lang="ru-RU" sz="2800" b="1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914" y="968731"/>
            <a:ext cx="4335566" cy="5484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63791" y="900601"/>
            <a:ext cx="4680520" cy="57042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en-US" sz="1800" b="1" dirty="0"/>
              <a:t>EAX, EBX, ECX </a:t>
            </a:r>
            <a:r>
              <a:rPr lang="ru-RU" sz="1800" b="1" dirty="0"/>
              <a:t>и </a:t>
            </a:r>
            <a:r>
              <a:rPr lang="en-US" sz="1800" b="1" dirty="0"/>
              <a:t>EDX</a:t>
            </a:r>
            <a:r>
              <a:rPr lang="ru-RU" sz="1800" b="1" dirty="0"/>
              <a:t> – 32 разрядные </a:t>
            </a:r>
            <a:r>
              <a:rPr lang="en-US" sz="1800" b="1" dirty="0"/>
              <a:t>GPR</a:t>
            </a:r>
            <a:endParaRPr lang="ru-RU" sz="1800" b="1" dirty="0"/>
          </a:p>
          <a:p>
            <a:pPr marL="577850" lvl="2" indent="-177800">
              <a:tabLst>
                <a:tab pos="625475" algn="l"/>
              </a:tabLst>
            </a:pPr>
            <a:r>
              <a:rPr lang="en-US" sz="1700" dirty="0"/>
              <a:t>(GPR - </a:t>
            </a:r>
            <a:r>
              <a:rPr lang="ru-RU" sz="1700" dirty="0"/>
              <a:t>регистры общего назначения);</a:t>
            </a:r>
            <a:endParaRPr lang="en-US" sz="1700" dirty="0"/>
          </a:p>
          <a:p>
            <a:pPr marL="577850" lvl="2" indent="-177800">
              <a:tabLst>
                <a:tab pos="625475" algn="l"/>
              </a:tabLst>
            </a:pPr>
            <a:r>
              <a:rPr lang="ru-RU" sz="1700" dirty="0"/>
              <a:t> также допустимы регистры 8 и 16 бит</a:t>
            </a:r>
          </a:p>
          <a:p>
            <a:pPr marL="577850" lvl="2" indent="-177800">
              <a:tabLst>
                <a:tab pos="625475" algn="l"/>
              </a:tabLst>
            </a:pPr>
            <a:r>
              <a:rPr lang="en-US" sz="1700" b="1" dirty="0"/>
              <a:t>EAX</a:t>
            </a:r>
            <a:r>
              <a:rPr lang="en-US" sz="1700" dirty="0"/>
              <a:t> — </a:t>
            </a:r>
            <a:r>
              <a:rPr lang="ru-RU" sz="1700" dirty="0"/>
              <a:t>основной арифметический регистр; </a:t>
            </a:r>
            <a:endParaRPr lang="en-US" sz="1700" dirty="0"/>
          </a:p>
          <a:p>
            <a:pPr marL="806450" lvl="3" indent="-177800"/>
            <a:r>
              <a:rPr lang="ru-RU" sz="1600" dirty="0"/>
              <a:t>EBX предназначен для хранения указателей (адресов памяти); </a:t>
            </a:r>
            <a:endParaRPr lang="en-US" sz="1600" dirty="0"/>
          </a:p>
          <a:p>
            <a:pPr marL="577850" lvl="2" indent="-177800"/>
            <a:r>
              <a:rPr lang="ru-RU" sz="1700" b="1" dirty="0"/>
              <a:t>ECX</a:t>
            </a:r>
            <a:r>
              <a:rPr lang="en-US" sz="1700" dirty="0"/>
              <a:t> </a:t>
            </a:r>
            <a:r>
              <a:rPr lang="ru-RU" sz="1700" dirty="0"/>
              <a:t>связан с организацией циклов; </a:t>
            </a:r>
            <a:endParaRPr lang="en-US" sz="1700" dirty="0"/>
          </a:p>
          <a:p>
            <a:pPr marL="577850" lvl="2" indent="-177800"/>
            <a:r>
              <a:rPr lang="ru-RU" sz="1700" b="1" dirty="0"/>
              <a:t>EDX</a:t>
            </a:r>
            <a:r>
              <a:rPr lang="ru-RU" sz="1700" dirty="0"/>
              <a:t> нужен для умножения и деления </a:t>
            </a:r>
          </a:p>
          <a:p>
            <a:pPr marL="714375" lvl="3" indent="-85725"/>
            <a:r>
              <a:rPr lang="ru-RU" sz="1600" dirty="0"/>
              <a:t>вместе с EAX 64-разрядные произведения   и делимые.</a:t>
            </a:r>
            <a:endParaRPr lang="en-US" sz="1600" dirty="0"/>
          </a:p>
          <a:p>
            <a:pPr marL="177800" indent="-177800"/>
            <a:r>
              <a:rPr lang="ru-RU" sz="1800" b="1" dirty="0"/>
              <a:t>ESI и </a:t>
            </a:r>
            <a:r>
              <a:rPr lang="en-US" sz="1800" b="1" dirty="0"/>
              <a:t>EDI </a:t>
            </a:r>
            <a:r>
              <a:rPr lang="ru-RU" sz="1800" dirty="0"/>
              <a:t>- указатели строковых команд:</a:t>
            </a:r>
          </a:p>
          <a:p>
            <a:pPr marL="541338" lvl="1" indent="-144463">
              <a:buFont typeface="Arial" panose="020B0604020202020204" pitchFamily="34" charset="0"/>
              <a:buChar char="•"/>
            </a:pPr>
            <a:r>
              <a:rPr lang="ru-RU" sz="1700" dirty="0"/>
              <a:t> </a:t>
            </a:r>
            <a:r>
              <a:rPr lang="ru-RU" sz="1700" b="1" dirty="0"/>
              <a:t>ESI</a:t>
            </a:r>
            <a:r>
              <a:rPr lang="ru-RU" sz="1700" dirty="0"/>
              <a:t> указывает на исходную строку,</a:t>
            </a:r>
          </a:p>
          <a:p>
            <a:pPr marL="541338" lvl="1" indent="-144463">
              <a:buFont typeface="Arial" panose="020B0604020202020204" pitchFamily="34" charset="0"/>
              <a:buChar char="•"/>
            </a:pPr>
            <a:r>
              <a:rPr lang="ru-RU" sz="1700" dirty="0"/>
              <a:t> </a:t>
            </a:r>
            <a:r>
              <a:rPr lang="ru-RU" sz="1700" b="1" dirty="0"/>
              <a:t>EDI</a:t>
            </a:r>
            <a:r>
              <a:rPr lang="ru-RU" sz="1700" dirty="0"/>
              <a:t> — на целевую.</a:t>
            </a:r>
          </a:p>
          <a:p>
            <a:pPr marL="177800" indent="-165100"/>
            <a:r>
              <a:rPr lang="ru-RU" sz="1800" b="1" dirty="0"/>
              <a:t>EBP</a:t>
            </a:r>
            <a:r>
              <a:rPr lang="ru-RU" sz="1800" dirty="0"/>
              <a:t> предназначен для хранения указателей</a:t>
            </a:r>
          </a:p>
          <a:p>
            <a:pPr marL="0" indent="0">
              <a:buNone/>
            </a:pPr>
            <a:r>
              <a:rPr lang="ru-RU" sz="1800" b="1" dirty="0"/>
              <a:t>   (указатель кадра)</a:t>
            </a:r>
            <a:r>
              <a:rPr lang="ru-RU" sz="1800" dirty="0"/>
              <a:t>. </a:t>
            </a:r>
          </a:p>
          <a:p>
            <a:pPr marL="177800" indent="-165100"/>
            <a:r>
              <a:rPr lang="ru-RU" sz="1800" b="1" dirty="0"/>
              <a:t>ESP</a:t>
            </a:r>
            <a:r>
              <a:rPr lang="ru-RU" sz="1800" dirty="0"/>
              <a:t> — это указатель стека</a:t>
            </a:r>
          </a:p>
          <a:p>
            <a:pPr marL="177800" indent="-165100"/>
            <a:r>
              <a:rPr lang="en-US" sz="1800" b="1" dirty="0"/>
              <a:t>EIP</a:t>
            </a:r>
            <a:r>
              <a:rPr lang="ru-RU" sz="1800" dirty="0"/>
              <a:t> – счетчик команд</a:t>
            </a:r>
          </a:p>
          <a:p>
            <a:pPr marL="177800" indent="-165100"/>
            <a:r>
              <a:rPr lang="en-US" sz="1800" b="1" dirty="0"/>
              <a:t>EFLAGS</a:t>
            </a:r>
            <a:r>
              <a:rPr lang="en-US" sz="1800" dirty="0"/>
              <a:t> — </a:t>
            </a:r>
            <a:r>
              <a:rPr lang="ru-RU" sz="1800" dirty="0" err="1"/>
              <a:t>флаговый</a:t>
            </a:r>
            <a:r>
              <a:rPr lang="ru-RU" sz="1800" dirty="0"/>
              <a:t> регистр.</a:t>
            </a:r>
          </a:p>
          <a:p>
            <a:pPr marL="177800" indent="-165100"/>
            <a:r>
              <a:rPr lang="en-US" sz="1800" b="1" dirty="0"/>
              <a:t>CS-GS</a:t>
            </a:r>
            <a:r>
              <a:rPr lang="en-US" sz="1800" dirty="0"/>
              <a:t> </a:t>
            </a:r>
            <a:r>
              <a:rPr lang="ru-RU" sz="1800" dirty="0"/>
              <a:t>сегментные регистры.</a:t>
            </a:r>
          </a:p>
        </p:txBody>
      </p:sp>
    </p:spTree>
    <p:extLst>
      <p:ext uri="{BB962C8B-B14F-4D97-AF65-F5344CB8AC3E}">
        <p14:creationId xmlns:p14="http://schemas.microsoft.com/office/powerpoint/2010/main" val="12014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Макросы</a:t>
            </a:r>
            <a:r>
              <a:rPr lang="ru-RU" sz="2400" b="1" dirty="0"/>
              <a:t>. Константы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6120680" cy="57606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макросредствам ассемблера относятся константы, макросы и структуры.</a:t>
            </a:r>
          </a:p>
          <a:p>
            <a:pPr marL="0" indent="0">
              <a:buNone/>
            </a:pPr>
            <a:r>
              <a:rPr lang="ru-RU" b="1" dirty="0"/>
              <a:t>Объявление констант </a:t>
            </a:r>
          </a:p>
          <a:p>
            <a:r>
              <a:rPr lang="ru-RU" dirty="0"/>
              <a:t>объявление имени константы и определение её </a:t>
            </a:r>
            <a:r>
              <a:rPr lang="ru-RU" b="1" dirty="0"/>
              <a:t>значения через знак =.</a:t>
            </a:r>
          </a:p>
          <a:p>
            <a:pPr lvl="1"/>
            <a:r>
              <a:rPr lang="ru-RU" sz="2900" dirty="0"/>
              <a:t>при использовании директивы = значение константы вычисляется сразу и при подстановке вставляется вычисленное значение. </a:t>
            </a:r>
          </a:p>
          <a:p>
            <a:r>
              <a:rPr lang="ru-RU" b="1" dirty="0"/>
              <a:t>через директиву EQU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При использовании </a:t>
            </a:r>
            <a:r>
              <a:rPr lang="ru-RU" dirty="0" err="1"/>
              <a:t>equ</a:t>
            </a:r>
            <a:r>
              <a:rPr lang="ru-RU" dirty="0"/>
              <a:t> значение константы не вычисляется и просто заменяется её определением при использовании.</a:t>
            </a:r>
          </a:p>
          <a:p>
            <a:pPr lvl="1"/>
            <a:r>
              <a:rPr lang="ru-RU" dirty="0"/>
              <a:t>подстановочное значение константы, объявленной с помощью директивы </a:t>
            </a:r>
            <a:r>
              <a:rPr lang="en-US" dirty="0" err="1"/>
              <a:t>equ</a:t>
            </a:r>
            <a:r>
              <a:rPr lang="en-US" dirty="0"/>
              <a:t>, </a:t>
            </a:r>
            <a:r>
              <a:rPr lang="ru-RU" dirty="0"/>
              <a:t>может изменяться.</a:t>
            </a:r>
          </a:p>
          <a:p>
            <a:r>
              <a:rPr lang="ru-RU" dirty="0"/>
              <a:t>Константе можно присвоить значение метки (т. е. её адрес) или некоторую команду. </a:t>
            </a:r>
          </a:p>
          <a:p>
            <a:r>
              <a:rPr lang="ru-RU" dirty="0"/>
              <a:t>Если константа определена как команда, то она не может использоваться как операнд; её можно указать просто одиночно, и при этом она будет заменена своим значением.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372200" y="1196752"/>
            <a:ext cx="268255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_С = 45;</a:t>
            </a:r>
          </a:p>
          <a:p>
            <a:r>
              <a:rPr lang="en-US" sz="1600" dirty="0"/>
              <a:t>_name = 0A1h</a:t>
            </a:r>
          </a:p>
          <a:p>
            <a:r>
              <a:rPr lang="ru-RU" sz="1600" dirty="0" err="1"/>
              <a:t>Value</a:t>
            </a:r>
            <a:r>
              <a:rPr lang="ru-RU" sz="1600" dirty="0"/>
              <a:t> = "S"; </a:t>
            </a:r>
          </a:p>
          <a:p>
            <a:r>
              <a:rPr lang="ru-RU" sz="1600" dirty="0" err="1"/>
              <a:t>Value</a:t>
            </a:r>
            <a:r>
              <a:rPr lang="ru-RU" sz="1600" dirty="0"/>
              <a:t> = 53h</a:t>
            </a:r>
          </a:p>
          <a:p>
            <a:r>
              <a:rPr lang="en-US" sz="1600" dirty="0"/>
              <a:t>CONST1 </a:t>
            </a:r>
            <a:r>
              <a:rPr lang="en-US" sz="1600" dirty="0" err="1"/>
              <a:t>equ</a:t>
            </a:r>
            <a:r>
              <a:rPr lang="en-US" sz="1600" dirty="0"/>
              <a:t> 0123h</a:t>
            </a:r>
          </a:p>
          <a:p>
            <a:r>
              <a:rPr lang="en-US" sz="1600" dirty="0"/>
              <a:t>CONST2 </a:t>
            </a:r>
            <a:r>
              <a:rPr lang="en-US" sz="1600" dirty="0" err="1"/>
              <a:t>equ</a:t>
            </a:r>
            <a:r>
              <a:rPr lang="en-US" sz="1600" dirty="0"/>
              <a:t> 14d*15h</a:t>
            </a:r>
          </a:p>
          <a:p>
            <a:r>
              <a:rPr lang="en-US" sz="1600" dirty="0"/>
              <a:t>CONST3 </a:t>
            </a:r>
            <a:r>
              <a:rPr lang="en-US" sz="1600" dirty="0" err="1"/>
              <a:t>equ</a:t>
            </a:r>
            <a:r>
              <a:rPr lang="en-US" sz="1600" dirty="0"/>
              <a:t> "</a:t>
            </a:r>
            <a:r>
              <a:rPr lang="en-US" sz="1600" dirty="0" err="1"/>
              <a:t>slovo</a:t>
            </a:r>
            <a:r>
              <a:rPr lang="en-US" sz="1600" dirty="0"/>
              <a:t>"</a:t>
            </a:r>
          </a:p>
          <a:p>
            <a:r>
              <a:rPr lang="en-US" sz="1600" dirty="0"/>
              <a:t>CONST4 </a:t>
            </a:r>
            <a:r>
              <a:rPr lang="en-US" sz="1600" dirty="0" err="1"/>
              <a:t>equ</a:t>
            </a:r>
            <a:r>
              <a:rPr lang="en-US" sz="1600" dirty="0"/>
              <a:t> 56-45</a:t>
            </a:r>
          </a:p>
          <a:p>
            <a:r>
              <a:rPr lang="en-US" sz="1600" dirty="0"/>
              <a:t>CONST5 </a:t>
            </a:r>
            <a:r>
              <a:rPr lang="en-US" sz="1600" dirty="0" err="1"/>
              <a:t>equ</a:t>
            </a:r>
            <a:r>
              <a:rPr lang="en-US" sz="1600" dirty="0"/>
              <a:t> (metka1)</a:t>
            </a:r>
          </a:p>
          <a:p>
            <a:r>
              <a:rPr lang="en-US" sz="1600" dirty="0"/>
              <a:t>CONST6 </a:t>
            </a:r>
            <a:r>
              <a:rPr lang="en-US" sz="1600" dirty="0" err="1"/>
              <a:t>equ</a:t>
            </a:r>
            <a:r>
              <a:rPr lang="en-US" sz="1600" dirty="0"/>
              <a:t> (m2+ m3)</a:t>
            </a:r>
          </a:p>
          <a:p>
            <a:r>
              <a:rPr lang="en-US" sz="1600" dirty="0"/>
              <a:t>CONST7 </a:t>
            </a:r>
            <a:r>
              <a:rPr lang="en-US" sz="1600" dirty="0" err="1"/>
              <a:t>equ</a:t>
            </a:r>
            <a:r>
              <a:rPr lang="en-US" sz="1600" dirty="0"/>
              <a:t> (CONST2+10b)</a:t>
            </a:r>
          </a:p>
          <a:p>
            <a:r>
              <a:rPr lang="en-US" sz="1600" dirty="0"/>
              <a:t>CONST8 </a:t>
            </a:r>
            <a:r>
              <a:rPr lang="en-US" sz="1600" dirty="0" err="1"/>
              <a:t>equ</a:t>
            </a:r>
            <a:r>
              <a:rPr lang="en-US" sz="1600" dirty="0"/>
              <a:t> CONST7/2</a:t>
            </a:r>
          </a:p>
          <a:p>
            <a:r>
              <a:rPr lang="en-US" sz="1600" dirty="0"/>
              <a:t>CONST11 </a:t>
            </a:r>
            <a:r>
              <a:rPr lang="en-US" sz="1600" dirty="0" err="1"/>
              <a:t>equ</a:t>
            </a:r>
            <a:r>
              <a:rPr lang="en-US" sz="1600" dirty="0"/>
              <a:t> add </a:t>
            </a:r>
            <a:r>
              <a:rPr lang="en-US" sz="1600" dirty="0" err="1"/>
              <a:t>edx,edi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68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Макросы</a:t>
            </a:r>
            <a:r>
              <a:rPr lang="ru-RU" sz="2400" b="1" dirty="0"/>
              <a:t>. Макро команды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764704"/>
            <a:ext cx="7234969" cy="5904656"/>
          </a:xfrm>
        </p:spPr>
        <p:txBody>
          <a:bodyPr>
            <a:normAutofit fontScale="55000" lnSpcReduction="20000"/>
          </a:bodyPr>
          <a:lstStyle/>
          <a:p>
            <a:r>
              <a:rPr lang="ru-RU" i="1" dirty="0"/>
              <a:t>Макро команда (макрос)  </a:t>
            </a:r>
            <a:r>
              <a:rPr lang="ru-RU" dirty="0"/>
              <a:t>– это набор инструкций.</a:t>
            </a:r>
          </a:p>
          <a:p>
            <a:r>
              <a:rPr lang="ru-RU" dirty="0"/>
              <a:t>Макросы объявляются следующим образом:</a:t>
            </a:r>
          </a:p>
          <a:p>
            <a:pPr marL="400050" lvl="1" indent="0">
              <a:buNone/>
            </a:pPr>
            <a:r>
              <a:rPr lang="ru-RU" sz="2900" dirty="0" err="1"/>
              <a:t>macro</a:t>
            </a:r>
            <a:r>
              <a:rPr lang="ru-RU" sz="2900" dirty="0"/>
              <a:t> &lt;</a:t>
            </a:r>
            <a:r>
              <a:rPr lang="ru-RU" sz="2900" b="1" i="1" dirty="0"/>
              <a:t>имя макроса</a:t>
            </a:r>
            <a:r>
              <a:rPr lang="ru-RU" sz="2900" dirty="0"/>
              <a:t>&gt; &lt;</a:t>
            </a:r>
            <a:r>
              <a:rPr lang="ru-RU" sz="2900" b="1" i="1" dirty="0"/>
              <a:t>параметры макроса</a:t>
            </a:r>
            <a:r>
              <a:rPr lang="ru-RU" sz="2900" dirty="0"/>
              <a:t>&gt;{</a:t>
            </a:r>
          </a:p>
          <a:p>
            <a:pPr marL="400050" lvl="1" indent="0">
              <a:buNone/>
            </a:pPr>
            <a:r>
              <a:rPr lang="ru-RU" sz="2900" dirty="0"/>
              <a:t>	&lt;</a:t>
            </a:r>
            <a:r>
              <a:rPr lang="ru-RU" sz="2900" b="1" i="1" dirty="0"/>
              <a:t>тело макроса</a:t>
            </a:r>
            <a:r>
              <a:rPr lang="ru-RU" sz="2900" dirty="0"/>
              <a:t>&gt;</a:t>
            </a:r>
          </a:p>
          <a:p>
            <a:pPr marL="400050" lvl="1" indent="0">
              <a:buNone/>
            </a:pPr>
            <a:r>
              <a:rPr lang="ru-RU" sz="2900" dirty="0"/>
              <a:t>}</a:t>
            </a:r>
          </a:p>
          <a:p>
            <a:pPr lvl="1"/>
            <a:r>
              <a:rPr lang="ru-RU" sz="2900" dirty="0"/>
              <a:t>при каждом вызове макрос будет заменен телом макроса, </a:t>
            </a:r>
          </a:p>
          <a:p>
            <a:r>
              <a:rPr lang="ru-RU" dirty="0"/>
              <a:t>различие макрокоманды и константы в том, что имя макро инструкции будет распознаваться только как мнемоник инструкции, т. е. как команда ассемблера. </a:t>
            </a:r>
          </a:p>
          <a:p>
            <a:pPr lvl="1"/>
            <a:r>
              <a:rPr lang="ru-RU" sz="3300" dirty="0" err="1"/>
              <a:t>макроинструкции</a:t>
            </a:r>
            <a:r>
              <a:rPr lang="ru-RU" sz="3300" dirty="0"/>
              <a:t> заменяются соответствующим кодом даже перед заменой символьных констант их значениями. Т. е., если вы определите </a:t>
            </a:r>
            <a:r>
              <a:rPr lang="ru-RU" sz="3300" dirty="0" err="1"/>
              <a:t>макроинструкцию</a:t>
            </a:r>
            <a:r>
              <a:rPr lang="ru-RU" sz="3300" dirty="0"/>
              <a:t> и константу под одним и тем же именем и используете это имя как мнемоник инструкции, оно будет заменено содержанием </a:t>
            </a:r>
            <a:r>
              <a:rPr lang="ru-RU" sz="3300" dirty="0" err="1"/>
              <a:t>макроинструкции</a:t>
            </a:r>
            <a:r>
              <a:rPr lang="ru-RU" sz="3300" dirty="0"/>
              <a:t>, но если вы используете его внутри операндов, имя будет заменено значением константы.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3400" dirty="0"/>
              <a:t>Возможно создавать макросы с переменным количеством параметров. </a:t>
            </a:r>
          </a:p>
          <a:p>
            <a:pPr marL="857250" lvl="2" indent="-457200"/>
            <a:r>
              <a:rPr lang="ru-RU" sz="3000" dirty="0"/>
              <a:t>В этом случае имя параметра записывается в квадратных скобках. </a:t>
            </a:r>
          </a:p>
          <a:p>
            <a:pPr marL="857250" lvl="2" indent="-457200"/>
            <a:r>
              <a:rPr lang="ru-RU" sz="3000" dirty="0"/>
              <a:t>Для генерации кода макрос вызывается столько раз, сколько параметров ему было передано.</a:t>
            </a:r>
            <a:endParaRPr lang="en-US" sz="3000" dirty="0"/>
          </a:p>
          <a:p>
            <a:pPr marL="857250" lvl="2" indent="-457200"/>
            <a:r>
              <a:rPr lang="ru-RU" sz="3100" dirty="0"/>
              <a:t>Если имя макроса совпадает с именем функции в теле макроса это имя считается именем команды (аналог - перегрузка оператора)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380312" y="908720"/>
            <a:ext cx="14915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macro </a:t>
            </a:r>
            <a:r>
              <a:rPr lang="en-US" sz="1600" dirty="0" err="1"/>
              <a:t>tst</a:t>
            </a:r>
            <a:r>
              <a:rPr lang="en-US" sz="1600" dirty="0"/>
              <a:t> </a:t>
            </a:r>
            <a:endParaRPr lang="ru-RU" sz="1600" dirty="0"/>
          </a:p>
          <a:p>
            <a:r>
              <a:rPr lang="en-US" sz="1600" dirty="0"/>
              <a:t>{</a:t>
            </a:r>
            <a:endParaRPr lang="ru-RU" sz="1600" dirty="0"/>
          </a:p>
          <a:p>
            <a:r>
              <a:rPr lang="ru-RU" sz="1600" dirty="0"/>
              <a:t>      </a:t>
            </a:r>
            <a:r>
              <a:rPr lang="en-US" sz="1600" dirty="0" err="1"/>
              <a:t>cmp</a:t>
            </a:r>
            <a:r>
              <a:rPr lang="en-US" sz="1600" dirty="0"/>
              <a:t> </a:t>
            </a:r>
            <a:r>
              <a:rPr lang="en-US" sz="1600" dirty="0" err="1"/>
              <a:t>eax,ebx</a:t>
            </a:r>
            <a:endParaRPr lang="ru-RU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96336" y="2567228"/>
            <a:ext cx="1477999" cy="344709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Макрос - улучшенная команда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macro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 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arg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{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arg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push</a:t>
            </a:r>
            <a:r>
              <a:rPr lang="en-US" sz="1600" dirty="0"/>
              <a:t> </a:t>
            </a:r>
            <a:r>
              <a:rPr lang="en-US" sz="1600" b="1" dirty="0"/>
              <a:t>ax</a:t>
            </a:r>
            <a:r>
              <a:rPr lang="en-US" sz="1600" dirty="0"/>
              <a:t>, </a:t>
            </a:r>
            <a:r>
              <a:rPr lang="en-US" sz="1600" b="1" dirty="0"/>
              <a:t>_C</a:t>
            </a:r>
            <a:r>
              <a:rPr lang="en-US" sz="1600" dirty="0"/>
              <a:t>,5</a:t>
            </a:r>
            <a:endParaRPr lang="ru-RU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cs typeface="Courier New" pitchFamily="49" charset="0"/>
              </a:rPr>
              <a:t>;в результате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/>
              <a:t>push</a:t>
            </a:r>
            <a:r>
              <a:rPr lang="ru-RU" sz="1600" i="1" dirty="0"/>
              <a:t> </a:t>
            </a:r>
            <a:r>
              <a:rPr lang="en-US" sz="1600" i="1" dirty="0"/>
              <a:t>ax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0" i="1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push  _C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i="1" dirty="0">
                <a:cs typeface="Courier New" pitchFamily="49" charset="0"/>
              </a:rPr>
              <a:t>push 5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Макросы</a:t>
            </a:r>
            <a:r>
              <a:rPr lang="ru-RU" sz="2400" b="1" dirty="0"/>
              <a:t>. Структуры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764704"/>
            <a:ext cx="5904657" cy="5904656"/>
          </a:xfrm>
        </p:spPr>
        <p:txBody>
          <a:bodyPr>
            <a:normAutofit/>
          </a:bodyPr>
          <a:lstStyle/>
          <a:p>
            <a:r>
              <a:rPr lang="ru-RU" sz="2000" i="1" dirty="0"/>
              <a:t>Структура </a:t>
            </a:r>
            <a:r>
              <a:rPr lang="ru-RU" sz="2000" dirty="0"/>
              <a:t>– это набор переменных (данных). </a:t>
            </a:r>
          </a:p>
          <a:p>
            <a:r>
              <a:rPr lang="ru-RU" sz="2000" dirty="0"/>
              <a:t>Структура задаётся с помощью директивы </a:t>
            </a:r>
            <a:r>
              <a:rPr lang="en-US" sz="2000" dirty="0"/>
              <a:t>STRUC.</a:t>
            </a:r>
            <a:endParaRPr lang="ru-RU" sz="2000" dirty="0"/>
          </a:p>
          <a:p>
            <a:r>
              <a:rPr lang="ru-RU" sz="2000" dirty="0"/>
              <a:t>Поля структуры могут вызываться чрез знак «</a:t>
            </a:r>
            <a:r>
              <a:rPr lang="en-US" sz="2000" dirty="0"/>
              <a:t>.</a:t>
            </a:r>
            <a:r>
              <a:rPr lang="ru-RU" sz="2000" dirty="0"/>
              <a:t>»</a:t>
            </a:r>
            <a:endParaRPr lang="en-US" sz="2000" dirty="0"/>
          </a:p>
          <a:p>
            <a:r>
              <a:rPr lang="ru-RU" sz="2000" dirty="0"/>
              <a:t>Вызов поля эквивалентен инкременту адреса от начального адреса структуры (указателя на структуру).</a:t>
            </a:r>
          </a:p>
          <a:p>
            <a:endParaRPr lang="ru-RU" sz="2000" dirty="0"/>
          </a:p>
          <a:p>
            <a:r>
              <a:rPr lang="ru-RU" sz="2000" dirty="0"/>
              <a:t>При использовании полей структуры выражение заменяется адресом равным смещению переменной плюс смещение поля в самой структуре.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ru-RU" sz="2000" dirty="0"/>
              <a:t>структура может быть адресована регистром.</a:t>
            </a:r>
          </a:p>
          <a:p>
            <a:r>
              <a:rPr lang="ru-RU" sz="2000" dirty="0"/>
              <a:t>При этом регистр пишется через префикс «</a:t>
            </a:r>
            <a:r>
              <a:rPr lang="en-US" sz="2000" dirty="0"/>
              <a:t>.</a:t>
            </a:r>
            <a:r>
              <a:rPr lang="ru-RU" sz="2000" dirty="0"/>
              <a:t>»</a:t>
            </a:r>
          </a:p>
          <a:p>
            <a:r>
              <a:rPr lang="ru-RU" sz="2000" dirty="0"/>
              <a:t>То есть через метку с названием регистра.</a:t>
            </a:r>
          </a:p>
          <a:p>
            <a:endParaRPr lang="ru-RU" dirty="0"/>
          </a:p>
          <a:p>
            <a:endParaRPr lang="ru-RU" sz="31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380312" y="908720"/>
            <a:ext cx="14915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Struc</a:t>
            </a:r>
            <a:r>
              <a:rPr lang="en-US" sz="1600" dirty="0"/>
              <a:t> sample</a:t>
            </a:r>
          </a:p>
          <a:p>
            <a:r>
              <a:rPr lang="ru-RU" sz="1600" dirty="0"/>
              <a:t>{</a:t>
            </a:r>
          </a:p>
          <a:p>
            <a:r>
              <a:rPr lang="en-US" sz="1600" dirty="0"/>
              <a:t>.x1 </a:t>
            </a:r>
            <a:r>
              <a:rPr lang="en-US" sz="1600" dirty="0" err="1"/>
              <a:t>dd</a:t>
            </a:r>
            <a:r>
              <a:rPr lang="en-US" sz="1600" dirty="0"/>
              <a:t> ?</a:t>
            </a:r>
          </a:p>
          <a:p>
            <a:r>
              <a:rPr lang="en-US" sz="1600" dirty="0"/>
              <a:t>.y1 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</a:p>
          <a:p>
            <a:r>
              <a:rPr lang="en-US" sz="1600" dirty="0"/>
              <a:t>.y2 </a:t>
            </a:r>
            <a:r>
              <a:rPr lang="en-US" sz="1600" dirty="0" err="1"/>
              <a:t>db</a:t>
            </a:r>
            <a:r>
              <a:rPr lang="en-US" sz="1600" dirty="0"/>
              <a:t> ?</a:t>
            </a:r>
          </a:p>
          <a:p>
            <a:r>
              <a:rPr lang="ru-RU" sz="1600" dirty="0"/>
              <a:t>}</a:t>
            </a:r>
            <a:endParaRPr lang="en-US" sz="1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84168" y="754541"/>
            <a:ext cx="2787674" cy="587853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</a:t>
            </a:r>
            <a:r>
              <a:rPr lang="en-US" sz="1600" dirty="0"/>
              <a:t> _</a:t>
            </a:r>
            <a:r>
              <a:rPr lang="en-US" sz="1600" dirty="0" err="1"/>
              <a:t>Var</a:t>
            </a:r>
            <a:r>
              <a:rPr lang="en-US" sz="1600" dirty="0"/>
              <a:t> sample</a:t>
            </a:r>
          </a:p>
          <a:p>
            <a:r>
              <a:rPr lang="ru-RU" sz="1600" dirty="0"/>
              <a:t>...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ax, [_Var.y1]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i="1" dirty="0">
                <a:cs typeface="Courier New" pitchFamily="49" charset="0"/>
              </a:rPr>
              <a:t>Эквивалентно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/>
              <a:t>mov</a:t>
            </a:r>
            <a:r>
              <a:rPr lang="en-US" sz="1600" dirty="0"/>
              <a:t> ax, word [_Var+4]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r>
              <a:rPr lang="en-US" sz="1600" dirty="0" err="1"/>
              <a:t>struc</a:t>
            </a:r>
            <a:r>
              <a:rPr lang="en-US" sz="1600" dirty="0"/>
              <a:t> numbers </a:t>
            </a:r>
            <a:r>
              <a:rPr lang="en-US" sz="1600" dirty="0" err="1"/>
              <a:t>x,y</a:t>
            </a:r>
            <a:endParaRPr lang="en-US" sz="1600" dirty="0"/>
          </a:p>
          <a:p>
            <a:r>
              <a:rPr lang="ru-RU" sz="1600" dirty="0"/>
              <a:t>{</a:t>
            </a:r>
          </a:p>
          <a:p>
            <a:pPr lvl="1"/>
            <a:r>
              <a:rPr lang="en-US" sz="1600" dirty="0"/>
              <a:t>.x1 </a:t>
            </a:r>
            <a:r>
              <a:rPr lang="en-US" sz="1600" dirty="0" err="1"/>
              <a:t>dd</a:t>
            </a:r>
            <a:r>
              <a:rPr lang="en-US" sz="1600" dirty="0"/>
              <a:t> x</a:t>
            </a:r>
          </a:p>
          <a:p>
            <a:pPr lvl="1"/>
            <a:r>
              <a:rPr lang="en-US" sz="1600" dirty="0"/>
              <a:t>.y1 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</a:p>
          <a:p>
            <a:pPr lvl="1"/>
            <a:r>
              <a:rPr lang="en-US" sz="1600" dirty="0"/>
              <a:t>.y2 </a:t>
            </a:r>
            <a:r>
              <a:rPr lang="en-US" sz="1600" dirty="0" err="1"/>
              <a:t>db</a:t>
            </a:r>
            <a:r>
              <a:rPr lang="en-US" sz="1600" dirty="0"/>
              <a:t> y</a:t>
            </a:r>
          </a:p>
          <a:p>
            <a:r>
              <a:rPr lang="ru-RU" sz="1600" dirty="0"/>
              <a:t>}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_</a:t>
            </a:r>
            <a:r>
              <a:rPr lang="en-US" sz="1600" dirty="0" err="1"/>
              <a:t>Var</a:t>
            </a:r>
            <a:r>
              <a:rPr lang="en-US" sz="1600" dirty="0"/>
              <a:t> numbers 34, 67</a:t>
            </a:r>
            <a:endParaRPr lang="ru-RU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r>
              <a:rPr lang="en-US" sz="1600" dirty="0"/>
              <a:t>_</a:t>
            </a:r>
            <a:r>
              <a:rPr lang="en-US" sz="1600" dirty="0" err="1"/>
              <a:t>Var</a:t>
            </a:r>
            <a:r>
              <a:rPr lang="en-US" sz="1600" dirty="0"/>
              <a:t> numbers</a:t>
            </a:r>
          </a:p>
          <a:p>
            <a:r>
              <a:rPr lang="ru-RU" sz="1600" dirty="0"/>
              <a:t>...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ebx</a:t>
            </a:r>
            <a:r>
              <a:rPr lang="en-US" sz="1600" dirty="0"/>
              <a:t>, _</a:t>
            </a:r>
            <a:r>
              <a:rPr lang="en-US" sz="1600" dirty="0" err="1"/>
              <a:t>Var</a:t>
            </a:r>
            <a:endParaRPr lang="en-US" sz="1600" dirty="0"/>
          </a:p>
          <a:p>
            <a:r>
              <a:rPr lang="en-US" sz="1600" dirty="0"/>
              <a:t>virtual at </a:t>
            </a:r>
            <a:r>
              <a:rPr lang="en-US" sz="1600" dirty="0" err="1"/>
              <a:t>ebx</a:t>
            </a:r>
            <a:endParaRPr lang="en-US" sz="1600" dirty="0"/>
          </a:p>
          <a:p>
            <a:r>
              <a:rPr lang="en-US" sz="1600" dirty="0"/>
              <a:t>.</a:t>
            </a:r>
            <a:r>
              <a:rPr lang="en-US" sz="1600" dirty="0" err="1"/>
              <a:t>ebx</a:t>
            </a:r>
            <a:r>
              <a:rPr lang="en-US" sz="1600" dirty="0"/>
              <a:t> numbers</a:t>
            </a:r>
          </a:p>
          <a:p>
            <a:r>
              <a:rPr lang="en-US" sz="1600" dirty="0"/>
              <a:t>end virtual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dl, [.ebx.y2]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692696"/>
            <a:ext cx="5940153" cy="5976664"/>
          </a:xfrm>
        </p:spPr>
        <p:txBody>
          <a:bodyPr>
            <a:normAutofit fontScale="70000" lnSpcReduction="20000"/>
          </a:bodyPr>
          <a:lstStyle/>
          <a:p>
            <a:r>
              <a:rPr lang="ru-RU" sz="2600" b="1" dirty="0"/>
              <a:t>Процедура</a:t>
            </a:r>
            <a:r>
              <a:rPr lang="ru-RU" sz="2600" dirty="0"/>
              <a:t> – это код, который может выполняться многократно и к которому можно обращаться из разных частей программы. </a:t>
            </a:r>
          </a:p>
          <a:p>
            <a:pPr lvl="1"/>
            <a:r>
              <a:rPr lang="ru-RU" sz="2300" dirty="0"/>
              <a:t>Процедуры предназначены для выполнения отдельных, законченных действий программы (подпрограмм, функций, методов и </a:t>
            </a:r>
            <a:r>
              <a:rPr lang="ru-RU" sz="2300" dirty="0" err="1"/>
              <a:t>тд</a:t>
            </a:r>
            <a:r>
              <a:rPr lang="ru-RU" sz="2300" dirty="0"/>
              <a:t>). </a:t>
            </a:r>
          </a:p>
          <a:p>
            <a:r>
              <a:rPr lang="ru-RU" sz="2600" b="1" dirty="0"/>
              <a:t>Команда CALL</a:t>
            </a:r>
            <a:r>
              <a:rPr lang="ru-RU" sz="2600" dirty="0"/>
              <a:t> выполняет </a:t>
            </a:r>
            <a:r>
              <a:rPr lang="ru-RU" sz="2600" i="1" dirty="0"/>
              <a:t>вызов </a:t>
            </a:r>
            <a:r>
              <a:rPr lang="ru-RU" sz="2600" dirty="0"/>
              <a:t>процедуры. </a:t>
            </a:r>
          </a:p>
          <a:p>
            <a:pPr lvl="1"/>
            <a:r>
              <a:rPr lang="ru-RU" sz="2300" dirty="0"/>
              <a:t>Команда работает, как команда безусловного перехода (JMP), но в стек сохраняется текущее значение регистра IP.</a:t>
            </a:r>
          </a:p>
          <a:p>
            <a:pPr lvl="1"/>
            <a:r>
              <a:rPr lang="ru-RU" sz="2300" dirty="0"/>
              <a:t> Это позволяет потом вернуться к тому месту в коде, откуда была вызвана процедура. </a:t>
            </a:r>
          </a:p>
          <a:p>
            <a:pPr lvl="1"/>
            <a:r>
              <a:rPr lang="ru-RU" sz="2300" dirty="0"/>
              <a:t>В качестве операнда указывается адрес перехода, который может быть</a:t>
            </a:r>
          </a:p>
          <a:p>
            <a:pPr lvl="2"/>
            <a:r>
              <a:rPr lang="ru-RU" sz="2300" dirty="0"/>
              <a:t>непосредственным значением (меткой), </a:t>
            </a:r>
          </a:p>
          <a:p>
            <a:pPr lvl="2"/>
            <a:r>
              <a:rPr lang="ru-RU" sz="2300" dirty="0"/>
              <a:t>16-разрядным регистром (кроме сегментных) </a:t>
            </a:r>
          </a:p>
          <a:p>
            <a:pPr lvl="2"/>
            <a:r>
              <a:rPr lang="ru-RU" sz="2300" dirty="0"/>
              <a:t> ячейкой памяти, содержащей адрес.</a:t>
            </a:r>
          </a:p>
          <a:p>
            <a:r>
              <a:rPr lang="ru-RU" sz="2600" b="1" dirty="0"/>
              <a:t>команда RET - </a:t>
            </a:r>
            <a:r>
              <a:rPr lang="ru-RU" sz="2600" dirty="0"/>
              <a:t>возврат из процедуры выполняется. </a:t>
            </a:r>
          </a:p>
          <a:p>
            <a:pPr lvl="1"/>
            <a:r>
              <a:rPr lang="ru-RU" sz="2300" dirty="0"/>
              <a:t>Команда восстанавливает значение из вершины стека в регистр IP. </a:t>
            </a:r>
          </a:p>
          <a:p>
            <a:pPr lvl="1"/>
            <a:r>
              <a:rPr lang="ru-RU" sz="2300" dirty="0"/>
              <a:t>После </a:t>
            </a:r>
            <a:r>
              <a:rPr lang="en-US" sz="2300" dirty="0"/>
              <a:t>RET </a:t>
            </a:r>
            <a:r>
              <a:rPr lang="ru-RU" sz="2300" dirty="0"/>
              <a:t>выполнение программы продолжается с команды, следующей сразу после команды CALL. </a:t>
            </a:r>
          </a:p>
          <a:p>
            <a:r>
              <a:rPr lang="ru-RU" sz="2600" dirty="0"/>
              <a:t>Команды CALL и RET не изменяют значения флагов (кроме некоторых особых случаев в защищенном режиме). </a:t>
            </a:r>
            <a:endParaRPr lang="ru-RU" sz="3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88224" y="908720"/>
            <a:ext cx="2304256" cy="2462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</a:t>
            </a:r>
            <a:r>
              <a:rPr lang="en-US" sz="1600" dirty="0"/>
              <a:t> _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91672" y="620688"/>
            <a:ext cx="2952328" cy="587853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ax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bx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myproc_addr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400" dirty="0">
              <a:solidFill>
                <a:srgbClr val="110000"/>
              </a:solidFill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;Вызов процедуры </a:t>
            </a:r>
            <a:endParaRPr lang="en-US" altLang="ru-RU" sz="1600" i="1" dirty="0">
              <a:solidFill>
                <a:srgbClr val="808080"/>
              </a:solidFill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call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altLang="ru-RU" sz="7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;Вызов процедуры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;по адресу в AX</a:t>
            </a:r>
            <a:r>
              <a:rPr lang="ru-RU" altLang="ru-RU" sz="1600" dirty="0">
                <a:solidFill>
                  <a:srgbClr val="110000"/>
                </a:solidFill>
                <a:cs typeface="Courier New" pitchFamily="49" charset="0"/>
              </a:rPr>
              <a:t> </a:t>
            </a:r>
            <a:endParaRPr lang="en-US" altLang="ru-RU" sz="1600" dirty="0">
              <a:solidFill>
                <a:srgbClr val="110000"/>
              </a:solidFill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call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ax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;Вызов процедуры</a:t>
            </a:r>
            <a:endParaRPr lang="en-US" altLang="ru-RU" sz="1600" i="1" dirty="0">
              <a:solidFill>
                <a:srgbClr val="808080"/>
              </a:solidFill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 (адрес перехода - </a:t>
            </a:r>
            <a:r>
              <a:rPr lang="ru-RU" altLang="ru-RU" sz="1600" i="1" dirty="0" err="1">
                <a:solidFill>
                  <a:srgbClr val="808080"/>
                </a:solidFill>
                <a:cs typeface="Courier New" pitchFamily="49" charset="0"/>
              </a:rPr>
              <a:t>myproc</a:t>
            </a: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110000"/>
                </a:solidFill>
                <a:cs typeface="Courier New" pitchFamily="49" charset="0"/>
              </a:rPr>
              <a:t> </a:t>
            </a:r>
            <a:endParaRPr lang="en-US" altLang="ru-RU" sz="1600" dirty="0">
              <a:solidFill>
                <a:srgbClr val="110000"/>
              </a:solidFill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call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myproc_addr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rgbClr val="3030F0"/>
              </a:solidFill>
              <a:effectLst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;/ Завершение программы</a:t>
            </a:r>
            <a:r>
              <a:rPr lang="ru-RU" altLang="ru-RU" sz="1600" dirty="0">
                <a:solidFill>
                  <a:srgbClr val="110000"/>
                </a:solidFill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21h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  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ru-RU" altLang="ru-RU" sz="8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Процедура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nop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     ;Код процедуры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ret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;Возврат из процедуры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400" i="1" dirty="0">
              <a:solidFill>
                <a:srgbClr val="808080"/>
              </a:solidFill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;Переменная с адресом процедуры</a:t>
            </a:r>
            <a:r>
              <a:rPr lang="ru-RU" altLang="ru-RU" sz="1600" dirty="0">
                <a:cs typeface="Arial" pitchFamily="34" charset="0"/>
              </a:rPr>
              <a:t> </a:t>
            </a:r>
            <a:endParaRPr lang="ru-RU" altLang="ru-RU" sz="4000" dirty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myproc_addr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dw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692696"/>
            <a:ext cx="5940153" cy="5976664"/>
          </a:xfrm>
        </p:spPr>
        <p:txBody>
          <a:bodyPr>
            <a:normAutofit/>
          </a:bodyPr>
          <a:lstStyle/>
          <a:p>
            <a:r>
              <a:rPr lang="ru-RU" sz="1800" dirty="0"/>
              <a:t> </a:t>
            </a:r>
            <a:r>
              <a:rPr lang="ru-RU" sz="1800" b="1" i="1" dirty="0"/>
              <a:t>Ближний вызов</a:t>
            </a:r>
            <a:r>
              <a:rPr lang="ru-RU" sz="1800" dirty="0"/>
              <a:t> -это вызов процедуры, которая находится в текущем сегменте кода.</a:t>
            </a:r>
          </a:p>
          <a:p>
            <a:r>
              <a:rPr lang="ru-RU" sz="1800" dirty="0"/>
              <a:t> </a:t>
            </a:r>
            <a:r>
              <a:rPr lang="ru-RU" sz="1800" b="1" i="1" dirty="0"/>
              <a:t>Дальний</a:t>
            </a:r>
            <a:r>
              <a:rPr lang="ru-RU" sz="1800" b="1" dirty="0"/>
              <a:t> вызов </a:t>
            </a:r>
            <a:r>
              <a:rPr lang="ru-RU" sz="1800" dirty="0"/>
              <a:t>— это вызов процедуры в другом сегменте. Соответственно существуют 2 вида команды RET — для ближнего и дальнего возврата. Компилятор FASM автоматически определяет нужный тип машинной команды.</a:t>
            </a:r>
          </a:p>
          <a:p>
            <a:r>
              <a:rPr lang="ru-RU" sz="1800" dirty="0"/>
              <a:t>Если нужно, то в процедуру можно передавать параметры или можно поместить их в регистры из которых потом считать.</a:t>
            </a:r>
          </a:p>
          <a:p>
            <a:r>
              <a:rPr lang="ru-RU" sz="1800" dirty="0"/>
              <a:t>самый часто используемый способ возврата </a:t>
            </a:r>
            <a:r>
              <a:rPr lang="ru-RU" sz="1800" dirty="0" err="1"/>
              <a:t>знакчений</a:t>
            </a:r>
            <a:r>
              <a:rPr lang="ru-RU" sz="1800" dirty="0"/>
              <a:t> из процедуры — это поместить его в один из регистров. Обычно для этой цели используют регистры AL и AX.</a:t>
            </a:r>
          </a:p>
          <a:p>
            <a:r>
              <a:rPr lang="ru-RU" sz="1800" dirty="0"/>
              <a:t>Хорошим тоном является при вызове процедуры помещать значения регистров, над которыми будет  проводится операция в стек </a:t>
            </a:r>
          </a:p>
          <a:p>
            <a:r>
              <a:rPr lang="ru-RU" sz="1800" dirty="0"/>
              <a:t>Если вы объявили процедуру, но ни разу не вызывали, то её код не будет добавлен в исполняемый файл! 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88224" y="908720"/>
            <a:ext cx="2304256" cy="2462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</a:t>
            </a:r>
            <a:r>
              <a:rPr lang="en-US" sz="1600" dirty="0"/>
              <a:t> _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64188" y="1150879"/>
            <a:ext cx="2879812" cy="270843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/>
              <a:t>myproc</a:t>
            </a:r>
            <a:r>
              <a:rPr lang="ru-RU" sz="1600" dirty="0"/>
              <a:t>: </a:t>
            </a: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bx</a:t>
            </a:r>
            <a:r>
              <a:rPr lang="ru-RU" sz="1600" dirty="0"/>
              <a:t> </a:t>
            </a:r>
            <a:r>
              <a:rPr lang="ru-RU" sz="1600" i="1" dirty="0"/>
              <a:t>;Сохранение регистров</a:t>
            </a:r>
            <a:r>
              <a:rPr lang="ru-RU" sz="16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cx</a:t>
            </a:r>
            <a:endParaRPr lang="ru-RU" sz="16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/>
              <a:t> </a:t>
            </a: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si</a:t>
            </a:r>
            <a:r>
              <a:rPr lang="ru-RU" sz="1600" dirty="0"/>
              <a:t> ...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;Код процедуры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/>
              <a:t> </a:t>
            </a:r>
            <a:r>
              <a:rPr lang="ru-RU" sz="1600" b="1" dirty="0" err="1"/>
              <a:t>pop</a:t>
            </a:r>
            <a:r>
              <a:rPr lang="ru-RU" sz="1600" dirty="0"/>
              <a:t> </a:t>
            </a:r>
            <a:r>
              <a:rPr lang="ru-RU" sz="1600" b="1" dirty="0" err="1"/>
              <a:t>si</a:t>
            </a:r>
            <a:r>
              <a:rPr lang="ru-RU" sz="1600" dirty="0"/>
              <a:t> </a:t>
            </a:r>
            <a:r>
              <a:rPr lang="ru-RU" sz="1600" i="1" dirty="0"/>
              <a:t>;Восстановление регистров</a:t>
            </a:r>
            <a:r>
              <a:rPr lang="ru-RU" sz="16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/>
              <a:t>pop</a:t>
            </a:r>
            <a:r>
              <a:rPr lang="ru-RU" sz="1600" dirty="0"/>
              <a:t> </a:t>
            </a:r>
            <a:r>
              <a:rPr lang="ru-RU" sz="1600" b="1" dirty="0" err="1"/>
              <a:t>cx</a:t>
            </a:r>
            <a:endParaRPr lang="ru-RU" sz="16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/>
              <a:t> </a:t>
            </a:r>
            <a:r>
              <a:rPr lang="ru-RU" sz="1600" b="1" dirty="0" err="1"/>
              <a:t>pop</a:t>
            </a:r>
            <a:r>
              <a:rPr lang="ru-RU" sz="1600" dirty="0"/>
              <a:t> </a:t>
            </a:r>
            <a:r>
              <a:rPr lang="ru-RU" sz="1600" b="1" dirty="0" err="1"/>
              <a:t>bx</a:t>
            </a:r>
            <a:r>
              <a:rPr lang="ru-RU" sz="16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/>
              <a:t>ret</a:t>
            </a:r>
            <a:r>
              <a:rPr lang="ru-RU" sz="1600" dirty="0"/>
              <a:t> </a:t>
            </a:r>
            <a:r>
              <a:rPr lang="ru-RU" sz="1600" i="1" dirty="0"/>
              <a:t>;Возврат из процедуры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Локальные переменные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764703"/>
            <a:ext cx="4896545" cy="601207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b="1" i="1" dirty="0"/>
              <a:t>Глобальные переменные</a:t>
            </a:r>
            <a:r>
              <a:rPr lang="ru-RU" dirty="0"/>
              <a:t> —это переменные , которые созданы и инициализированы при запуске программы и к ним можно было обратиться из любой её части.</a:t>
            </a:r>
          </a:p>
          <a:p>
            <a:pPr>
              <a:lnSpc>
                <a:spcPct val="120000"/>
              </a:lnSpc>
            </a:pPr>
            <a:r>
              <a:rPr lang="ru-RU" b="1" i="1" dirty="0"/>
              <a:t>Локальные переменные</a:t>
            </a:r>
            <a:r>
              <a:rPr lang="ru-RU" dirty="0"/>
              <a:t> используются для хранения промежуточных результатов во время выполнения процедуры.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В отличие от глобальных, локальные переменные являются временными и создаются при запуске процедуры. </a:t>
            </a:r>
          </a:p>
        </p:txBody>
      </p:sp>
      <p:pic>
        <p:nvPicPr>
          <p:cNvPr id="10242" name="Picture 2" descr="http://asmworld.ru/content/course/026/img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92896"/>
            <a:ext cx="2323962" cy="41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76056" y="959823"/>
            <a:ext cx="3672408" cy="4431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 </a:t>
            </a:r>
            <a:r>
              <a:rPr lang="ru-RU" sz="1600" b="1" dirty="0" err="1"/>
              <a:t>myproc</a:t>
            </a:r>
            <a:r>
              <a:rPr lang="ru-RU" sz="1600" b="1" dirty="0"/>
              <a:t>: </a:t>
            </a:r>
            <a:endParaRPr lang="en-US" sz="1600" b="1" dirty="0"/>
          </a:p>
          <a:p>
            <a:r>
              <a:rPr lang="en-US" sz="1600" i="1" dirty="0"/>
              <a:t>     </a:t>
            </a:r>
            <a:r>
              <a:rPr lang="ru-RU" sz="1600" i="1" dirty="0"/>
              <a:t>;Сохранение BP</a:t>
            </a:r>
            <a:endParaRPr lang="en-US" sz="1600" i="1" dirty="0"/>
          </a:p>
          <a:p>
            <a:pPr marL="180975"/>
            <a:r>
              <a:rPr lang="ru-RU" sz="1600" b="1" dirty="0"/>
              <a:t> </a:t>
            </a: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endParaRPr lang="en-US" sz="1600" b="1" dirty="0"/>
          </a:p>
          <a:p>
            <a:pPr marL="180975"/>
            <a:r>
              <a:rPr lang="ru-RU" sz="1600" i="1" dirty="0"/>
              <a:t>;Копирование указателя стека в BP</a:t>
            </a:r>
            <a:endParaRPr lang="en-US" sz="1600" i="1" dirty="0"/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mov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r>
              <a:rPr lang="ru-RU" sz="1600" dirty="0" err="1"/>
              <a:t>,</a:t>
            </a:r>
            <a:r>
              <a:rPr lang="ru-RU" sz="1600" b="1" dirty="0" err="1"/>
              <a:t>sp</a:t>
            </a:r>
            <a:endParaRPr lang="en-US" sz="1600" b="1" dirty="0"/>
          </a:p>
          <a:p>
            <a:pPr marL="180975"/>
            <a:r>
              <a:rPr lang="ru-RU" sz="1600" i="1" dirty="0"/>
              <a:t>;Выделение памяти для локальных переменных</a:t>
            </a:r>
            <a:r>
              <a:rPr lang="ru-RU" sz="1600" dirty="0"/>
              <a:t> </a:t>
            </a:r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sub</a:t>
            </a:r>
            <a:r>
              <a:rPr lang="ru-RU" sz="1600" dirty="0"/>
              <a:t> </a:t>
            </a:r>
            <a:r>
              <a:rPr lang="ru-RU" sz="1600" b="1" dirty="0" err="1"/>
              <a:t>sp</a:t>
            </a:r>
            <a:r>
              <a:rPr lang="ru-RU" sz="1600" dirty="0" err="1"/>
              <a:t>,locals_size</a:t>
            </a:r>
            <a:endParaRPr lang="en-US" sz="1600" dirty="0"/>
          </a:p>
          <a:p>
            <a:pPr marL="180975"/>
            <a:endParaRPr lang="en-US" sz="1600" dirty="0"/>
          </a:p>
          <a:p>
            <a:pPr marL="180975"/>
            <a:r>
              <a:rPr lang="ru-RU" sz="1600" dirty="0"/>
              <a:t>...</a:t>
            </a:r>
            <a:endParaRPr lang="en-US" sz="1600" dirty="0"/>
          </a:p>
          <a:p>
            <a:pPr marL="180975"/>
            <a:endParaRPr lang="ru-RU" sz="1600" dirty="0"/>
          </a:p>
          <a:p>
            <a:pPr marL="180975"/>
            <a:r>
              <a:rPr lang="ru-RU" sz="1600" i="1" dirty="0"/>
              <a:t>;</a:t>
            </a:r>
            <a:r>
              <a:rPr lang="en-US" sz="1600" i="1" dirty="0"/>
              <a:t> </a:t>
            </a:r>
            <a:r>
              <a:rPr lang="ru-RU" sz="1600" i="1" dirty="0"/>
              <a:t>Восстановление</a:t>
            </a:r>
          </a:p>
          <a:p>
            <a:pPr marL="180975"/>
            <a:r>
              <a:rPr lang="ru-RU" sz="1600" i="1" dirty="0"/>
              <a:t>; указателя стека</a:t>
            </a:r>
            <a:r>
              <a:rPr lang="ru-RU" sz="1600" dirty="0"/>
              <a:t> </a:t>
            </a:r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mov</a:t>
            </a:r>
            <a:r>
              <a:rPr lang="ru-RU" sz="1600" dirty="0"/>
              <a:t> </a:t>
            </a:r>
            <a:r>
              <a:rPr lang="ru-RU" sz="1600" b="1" dirty="0" err="1"/>
              <a:t>sp</a:t>
            </a:r>
            <a:r>
              <a:rPr lang="ru-RU" sz="1600" dirty="0" err="1"/>
              <a:t>,</a:t>
            </a:r>
            <a:r>
              <a:rPr lang="ru-RU" sz="1600" b="1" dirty="0" err="1"/>
              <a:t>bp</a:t>
            </a:r>
            <a:r>
              <a:rPr lang="ru-RU" sz="1600" dirty="0"/>
              <a:t> </a:t>
            </a:r>
          </a:p>
          <a:p>
            <a:pPr marL="180975"/>
            <a:r>
              <a:rPr lang="ru-RU" sz="1600" i="1" dirty="0"/>
              <a:t>;Восстановление </a:t>
            </a:r>
            <a:r>
              <a:rPr lang="en-US" sz="1600" i="1" dirty="0"/>
              <a:t>BP</a:t>
            </a:r>
            <a:endParaRPr lang="ru-RU" sz="1600" i="1" dirty="0"/>
          </a:p>
          <a:p>
            <a:pPr marL="180975"/>
            <a:r>
              <a:rPr lang="ru-RU" sz="1600" b="1" dirty="0"/>
              <a:t> </a:t>
            </a:r>
            <a:r>
              <a:rPr lang="ru-RU" sz="1600" b="1" dirty="0" err="1"/>
              <a:t>pop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r>
              <a:rPr lang="ru-RU" sz="1600" dirty="0"/>
              <a:t>  </a:t>
            </a:r>
            <a:endParaRPr lang="en-US" sz="1600" dirty="0"/>
          </a:p>
          <a:p>
            <a:pPr marL="180975"/>
            <a:r>
              <a:rPr lang="ru-RU" sz="1600" i="1" dirty="0"/>
              <a:t>;Возврат </a:t>
            </a:r>
            <a:endParaRPr lang="en-US" sz="1600" i="1" dirty="0"/>
          </a:p>
          <a:p>
            <a:pPr marL="180975"/>
            <a:r>
              <a:rPr lang="ru-RU" sz="1600" b="1" dirty="0" err="1"/>
              <a:t>ret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Локальные переменные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5" y="764703"/>
            <a:ext cx="5040560" cy="601207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b="1" dirty="0"/>
              <a:t>Область видимости локальных переменных </a:t>
            </a:r>
            <a:r>
              <a:rPr lang="ru-RU" dirty="0"/>
              <a:t>– это область программы, в которой доступна переменная.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sz="2900" dirty="0"/>
              <a:t>Обычно в ассемблере область видимости ограничена процедурой, создавшей локальную переменную. 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Чтобы создать локальные переменные в процедуре, необходимо выделить для них память в стеке. 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При выходе из процедуры нужно восстановить указатель стека. 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Код, выполняемый при входе в процедуру, называют также кодом </a:t>
            </a:r>
            <a:r>
              <a:rPr lang="ru-RU" sz="2900" i="1" dirty="0"/>
              <a:t>пролога</a:t>
            </a:r>
            <a:r>
              <a:rPr lang="ru-RU" sz="2900" dirty="0"/>
              <a:t>, 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код, выполняемый при выходе, — кодом </a:t>
            </a:r>
            <a:r>
              <a:rPr lang="ru-RU" sz="2900" i="1" dirty="0"/>
              <a:t>эпилога</a:t>
            </a:r>
            <a:r>
              <a:rPr lang="ru-RU" sz="2900" dirty="0"/>
              <a:t>. </a:t>
            </a:r>
          </a:p>
          <a:p>
            <a:pPr>
              <a:lnSpc>
                <a:spcPct val="120000"/>
              </a:lnSpc>
            </a:pPr>
            <a:endParaRPr lang="ru-RU" sz="3100" dirty="0"/>
          </a:p>
        </p:txBody>
      </p:sp>
      <p:pic>
        <p:nvPicPr>
          <p:cNvPr id="10242" name="Picture 2" descr="http://asmworld.ru/content/course/026/img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92896"/>
            <a:ext cx="2323962" cy="41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76056" y="959823"/>
            <a:ext cx="3672408" cy="4431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 </a:t>
            </a:r>
            <a:r>
              <a:rPr lang="ru-RU" sz="1600" b="1" dirty="0" err="1"/>
              <a:t>myproc</a:t>
            </a:r>
            <a:r>
              <a:rPr lang="ru-RU" sz="1600" b="1" dirty="0"/>
              <a:t>: </a:t>
            </a:r>
            <a:endParaRPr lang="en-US" sz="1600" b="1" dirty="0"/>
          </a:p>
          <a:p>
            <a:r>
              <a:rPr lang="en-US" sz="1600" i="1" dirty="0"/>
              <a:t>     </a:t>
            </a:r>
            <a:r>
              <a:rPr lang="ru-RU" sz="1600" i="1" dirty="0"/>
              <a:t>;Сохранение BP</a:t>
            </a:r>
            <a:endParaRPr lang="en-US" sz="1600" i="1" dirty="0"/>
          </a:p>
          <a:p>
            <a:pPr marL="180975"/>
            <a:r>
              <a:rPr lang="ru-RU" sz="1600" b="1" dirty="0"/>
              <a:t> </a:t>
            </a: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endParaRPr lang="en-US" sz="1600" b="1" dirty="0"/>
          </a:p>
          <a:p>
            <a:pPr marL="180975"/>
            <a:r>
              <a:rPr lang="ru-RU" sz="1600" i="1" dirty="0"/>
              <a:t>;Копирование указателя стека в BP</a:t>
            </a:r>
            <a:endParaRPr lang="en-US" sz="1600" i="1" dirty="0"/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mov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r>
              <a:rPr lang="ru-RU" sz="1600" dirty="0" err="1"/>
              <a:t>,</a:t>
            </a:r>
            <a:r>
              <a:rPr lang="ru-RU" sz="1600" b="1" dirty="0" err="1"/>
              <a:t>sp</a:t>
            </a:r>
            <a:endParaRPr lang="en-US" sz="1600" b="1" dirty="0"/>
          </a:p>
          <a:p>
            <a:pPr marL="180975"/>
            <a:r>
              <a:rPr lang="ru-RU" sz="1600" i="1" dirty="0"/>
              <a:t>;Выделение памяти для локальных переменных</a:t>
            </a:r>
            <a:r>
              <a:rPr lang="ru-RU" sz="1600" dirty="0"/>
              <a:t> </a:t>
            </a:r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sub</a:t>
            </a:r>
            <a:r>
              <a:rPr lang="ru-RU" sz="1600" dirty="0"/>
              <a:t> </a:t>
            </a:r>
            <a:r>
              <a:rPr lang="ru-RU" sz="1600" b="1" dirty="0" err="1"/>
              <a:t>sp</a:t>
            </a:r>
            <a:r>
              <a:rPr lang="ru-RU" sz="1600" dirty="0" err="1"/>
              <a:t>,locals_size</a:t>
            </a:r>
            <a:endParaRPr lang="en-US" sz="1600" dirty="0"/>
          </a:p>
          <a:p>
            <a:pPr marL="180975"/>
            <a:endParaRPr lang="en-US" sz="1600" dirty="0"/>
          </a:p>
          <a:p>
            <a:pPr marL="180975"/>
            <a:r>
              <a:rPr lang="ru-RU" sz="1600" dirty="0"/>
              <a:t>...</a:t>
            </a:r>
            <a:endParaRPr lang="en-US" sz="1600" dirty="0"/>
          </a:p>
          <a:p>
            <a:pPr marL="180975"/>
            <a:endParaRPr lang="ru-RU" sz="1600" dirty="0"/>
          </a:p>
          <a:p>
            <a:pPr marL="180975"/>
            <a:r>
              <a:rPr lang="ru-RU" sz="1600" i="1" dirty="0"/>
              <a:t>;</a:t>
            </a:r>
            <a:r>
              <a:rPr lang="en-US" sz="1600" i="1" dirty="0"/>
              <a:t> </a:t>
            </a:r>
            <a:r>
              <a:rPr lang="ru-RU" sz="1600" i="1" dirty="0"/>
              <a:t>Восстановление</a:t>
            </a:r>
          </a:p>
          <a:p>
            <a:pPr marL="180975"/>
            <a:r>
              <a:rPr lang="ru-RU" sz="1600" i="1" dirty="0"/>
              <a:t>; указателя стека</a:t>
            </a:r>
            <a:r>
              <a:rPr lang="ru-RU" sz="1600" dirty="0"/>
              <a:t> </a:t>
            </a:r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mov</a:t>
            </a:r>
            <a:r>
              <a:rPr lang="ru-RU" sz="1600" dirty="0"/>
              <a:t> </a:t>
            </a:r>
            <a:r>
              <a:rPr lang="ru-RU" sz="1600" b="1" dirty="0" err="1"/>
              <a:t>sp</a:t>
            </a:r>
            <a:r>
              <a:rPr lang="ru-RU" sz="1600" dirty="0" err="1"/>
              <a:t>,</a:t>
            </a:r>
            <a:r>
              <a:rPr lang="ru-RU" sz="1600" b="1" dirty="0" err="1"/>
              <a:t>bp</a:t>
            </a:r>
            <a:r>
              <a:rPr lang="ru-RU" sz="1600" dirty="0"/>
              <a:t> </a:t>
            </a:r>
          </a:p>
          <a:p>
            <a:pPr marL="180975"/>
            <a:r>
              <a:rPr lang="ru-RU" sz="1600" i="1" dirty="0"/>
              <a:t>;Восстановление </a:t>
            </a:r>
            <a:r>
              <a:rPr lang="en-US" sz="1600" i="1" dirty="0"/>
              <a:t>BP</a:t>
            </a:r>
            <a:endParaRPr lang="ru-RU" sz="1600" i="1" dirty="0"/>
          </a:p>
          <a:p>
            <a:pPr marL="180975"/>
            <a:r>
              <a:rPr lang="ru-RU" sz="1600" b="1" dirty="0"/>
              <a:t> </a:t>
            </a:r>
            <a:r>
              <a:rPr lang="ru-RU" sz="1600" b="1" dirty="0" err="1"/>
              <a:t>pop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r>
              <a:rPr lang="ru-RU" sz="1600" dirty="0"/>
              <a:t>  </a:t>
            </a:r>
            <a:endParaRPr lang="en-US" sz="1600" dirty="0"/>
          </a:p>
          <a:p>
            <a:pPr marL="180975"/>
            <a:r>
              <a:rPr lang="ru-RU" sz="1600" i="1" dirty="0"/>
              <a:t>;Возврат </a:t>
            </a:r>
            <a:endParaRPr lang="en-US" sz="1600" i="1" dirty="0"/>
          </a:p>
          <a:p>
            <a:pPr marL="180975"/>
            <a:r>
              <a:rPr lang="ru-RU" sz="1600" b="1" dirty="0" err="1"/>
              <a:t>ret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Локальные переменные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764703"/>
            <a:ext cx="6048673" cy="6012077"/>
          </a:xfrm>
        </p:spPr>
        <p:txBody>
          <a:bodyPr>
            <a:normAutofit fontScale="92500" lnSpcReduction="20000"/>
          </a:bodyPr>
          <a:lstStyle/>
          <a:p>
            <a:pPr marL="180975" lvl="1" indent="-180975">
              <a:buFont typeface="Arial" panose="020B0604020202020204" pitchFamily="34" charset="0"/>
              <a:buChar char="•"/>
            </a:pPr>
            <a:r>
              <a:rPr lang="ru-RU" sz="1900" b="1" dirty="0"/>
              <a:t>Команда </a:t>
            </a:r>
            <a:r>
              <a:rPr lang="en-US" sz="1900" b="1" dirty="0"/>
              <a:t>e</a:t>
            </a:r>
            <a:r>
              <a:rPr lang="ru-RU" sz="1900" b="1" dirty="0" err="1"/>
              <a:t>nter</a:t>
            </a:r>
            <a:r>
              <a:rPr lang="en-US" sz="1900" b="1" dirty="0"/>
              <a:t> </a:t>
            </a:r>
            <a:r>
              <a:rPr lang="en-US" sz="1900" dirty="0"/>
              <a:t>x1,x2 – </a:t>
            </a:r>
            <a:r>
              <a:rPr lang="ru-RU" sz="1900" dirty="0"/>
              <a:t>загрузка стека</a:t>
            </a:r>
            <a:endParaRPr lang="en-US" sz="1900" dirty="0"/>
          </a:p>
          <a:p>
            <a:pPr marL="857250" lvl="2" indent="-457200"/>
            <a:r>
              <a:rPr lang="ru-RU" sz="1900" dirty="0"/>
              <a:t>Размещается в начале процедуры. </a:t>
            </a:r>
            <a:endParaRPr lang="en-US" sz="1900" dirty="0"/>
          </a:p>
          <a:p>
            <a:pPr marL="857250" lvl="2" indent="-457200"/>
            <a:r>
              <a:rPr lang="ru-RU" sz="1900" dirty="0"/>
              <a:t>первый операнд — размер памяти, выделяемой под локальные переменные</a:t>
            </a:r>
            <a:endParaRPr lang="en-US" sz="1900" dirty="0"/>
          </a:p>
          <a:p>
            <a:pPr marL="857250" lvl="2" indent="-457200"/>
            <a:r>
              <a:rPr lang="ru-RU" sz="1900" dirty="0"/>
              <a:t>второй операнд — уровень вложенности. </a:t>
            </a:r>
          </a:p>
          <a:p>
            <a:pPr marL="1314450" lvl="3" indent="-457200"/>
            <a:r>
              <a:rPr lang="ru-RU" sz="1700" dirty="0"/>
              <a:t>Данный операнд этой команды позволяет организовывать вложенные области видимости, как в некоторых языках высокого уровня. В ассемблере эти возможности используются редко.</a:t>
            </a:r>
            <a:endParaRPr lang="en-US" sz="1700" dirty="0"/>
          </a:p>
          <a:p>
            <a:pPr marL="857250" lvl="2" indent="-457200"/>
            <a:r>
              <a:rPr lang="ru-RU" sz="1900" dirty="0"/>
              <a:t>Если второй операнд будет равен 0, то по действию команда будет аналогична трём следующим командам:</a:t>
            </a:r>
          </a:p>
          <a:p>
            <a:pPr marL="1314450" lvl="4" indent="0">
              <a:buNone/>
            </a:pPr>
            <a:r>
              <a:rPr lang="en-US" sz="1700" b="1" dirty="0"/>
              <a:t>push</a:t>
            </a:r>
            <a:r>
              <a:rPr lang="en-US" sz="1700" dirty="0"/>
              <a:t> </a:t>
            </a:r>
            <a:r>
              <a:rPr lang="en-US" sz="1700" b="1" dirty="0" err="1"/>
              <a:t>bp</a:t>
            </a:r>
            <a:r>
              <a:rPr lang="en-US" sz="1700" dirty="0"/>
              <a:t> </a:t>
            </a:r>
            <a:r>
              <a:rPr lang="ru-RU" sz="1700" i="1" dirty="0"/>
              <a:t>;Сохранение </a:t>
            </a:r>
            <a:r>
              <a:rPr lang="en-US" sz="1700" i="1" dirty="0"/>
              <a:t>BP</a:t>
            </a:r>
            <a:endParaRPr lang="en-US" sz="1700" b="1" dirty="0"/>
          </a:p>
          <a:p>
            <a:pPr marL="1314450" lvl="4" indent="0">
              <a:buNone/>
            </a:pPr>
            <a:r>
              <a:rPr lang="ru-RU" sz="1700" i="1" dirty="0"/>
              <a:t>;Копирование указателя стека в BP</a:t>
            </a:r>
            <a:endParaRPr lang="en-US" sz="1700" i="1" dirty="0"/>
          </a:p>
          <a:p>
            <a:pPr marL="1314450" lvl="4" indent="0">
              <a:buNone/>
            </a:pPr>
            <a:r>
              <a:rPr lang="en-US" sz="1700" b="1" dirty="0" err="1"/>
              <a:t>mov</a:t>
            </a:r>
            <a:r>
              <a:rPr lang="en-US" sz="1700" dirty="0"/>
              <a:t> </a:t>
            </a:r>
            <a:r>
              <a:rPr lang="en-US" sz="1700" b="1" dirty="0" err="1"/>
              <a:t>bp</a:t>
            </a:r>
            <a:r>
              <a:rPr lang="en-US" sz="1700" dirty="0" err="1"/>
              <a:t>,</a:t>
            </a:r>
            <a:r>
              <a:rPr lang="en-US" sz="1700" b="1" dirty="0" err="1"/>
              <a:t>sp</a:t>
            </a:r>
            <a:r>
              <a:rPr lang="en-US" sz="1700" dirty="0"/>
              <a:t> </a:t>
            </a:r>
            <a:r>
              <a:rPr lang="en-US" sz="1700" i="1" dirty="0"/>
              <a:t>; &gt; </a:t>
            </a:r>
            <a:r>
              <a:rPr lang="ru-RU" sz="1700" i="1" dirty="0"/>
              <a:t>или </a:t>
            </a:r>
            <a:r>
              <a:rPr lang="en-US" sz="1700" i="1" dirty="0"/>
              <a:t>enter locals_size,0</a:t>
            </a:r>
            <a:r>
              <a:rPr lang="en-US" sz="1700" dirty="0"/>
              <a:t> </a:t>
            </a:r>
          </a:p>
          <a:p>
            <a:pPr marL="1314450" lvl="4" indent="0">
              <a:buNone/>
            </a:pPr>
            <a:r>
              <a:rPr lang="ru-RU" sz="1700" i="1" dirty="0"/>
              <a:t>; память для локальных переменных</a:t>
            </a:r>
            <a:r>
              <a:rPr lang="ru-RU" sz="1700" dirty="0"/>
              <a:t> </a:t>
            </a:r>
          </a:p>
          <a:p>
            <a:pPr marL="1314450" lvl="4" indent="0">
              <a:buNone/>
            </a:pPr>
            <a:r>
              <a:rPr lang="en-US" sz="1700" b="1" dirty="0"/>
              <a:t>sub</a:t>
            </a:r>
            <a:r>
              <a:rPr lang="en-US" sz="1700" dirty="0"/>
              <a:t> </a:t>
            </a:r>
            <a:r>
              <a:rPr lang="en-US" sz="1700" b="1" dirty="0" err="1"/>
              <a:t>sp</a:t>
            </a:r>
            <a:r>
              <a:rPr lang="en-US" sz="1700" dirty="0" err="1"/>
              <a:t>,locals_size</a:t>
            </a:r>
            <a:r>
              <a:rPr lang="en-US" sz="1700" dirty="0"/>
              <a:t> </a:t>
            </a:r>
            <a:r>
              <a:rPr lang="en-US" sz="1700" i="1" dirty="0"/>
              <a:t>;</a:t>
            </a:r>
            <a:endParaRPr lang="ru-RU" sz="1700" i="1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Команда</a:t>
            </a:r>
            <a:r>
              <a:rPr lang="ru-RU" sz="1800" dirty="0"/>
              <a:t> </a:t>
            </a:r>
            <a:r>
              <a:rPr lang="en-US" sz="1800" b="1" dirty="0"/>
              <a:t>leave</a:t>
            </a:r>
            <a:r>
              <a:rPr lang="ru-RU" sz="1800" dirty="0"/>
              <a:t> не имеет операндов </a:t>
            </a:r>
            <a:r>
              <a:rPr lang="en-US" sz="1800" dirty="0"/>
              <a:t>– </a:t>
            </a:r>
            <a:r>
              <a:rPr lang="ru-RU" sz="1800" dirty="0"/>
              <a:t>выгрузка из стека</a:t>
            </a:r>
            <a:endParaRPr lang="en-US" sz="1800" dirty="0"/>
          </a:p>
          <a:p>
            <a:pPr marL="742950" lvl="5" indent="-285750"/>
            <a:r>
              <a:rPr lang="ru-RU" sz="1800" dirty="0"/>
              <a:t> аналогична по действию двум командам:</a:t>
            </a:r>
            <a:endParaRPr lang="en-US" sz="1800" dirty="0"/>
          </a:p>
          <a:p>
            <a:pPr marL="1343025" lvl="6" indent="0">
              <a:buNone/>
            </a:pPr>
            <a:r>
              <a:rPr lang="en-US" sz="1700" b="1" dirty="0" err="1"/>
              <a:t>mov</a:t>
            </a:r>
            <a:r>
              <a:rPr lang="en-US" sz="1700" dirty="0"/>
              <a:t> </a:t>
            </a:r>
            <a:r>
              <a:rPr lang="en-US" sz="1700" b="1" dirty="0" err="1"/>
              <a:t>sp</a:t>
            </a:r>
            <a:r>
              <a:rPr lang="en-US" sz="1700" dirty="0" err="1"/>
              <a:t>,</a:t>
            </a:r>
            <a:r>
              <a:rPr lang="en-US" sz="1700" b="1" dirty="0" err="1"/>
              <a:t>bp</a:t>
            </a:r>
            <a:r>
              <a:rPr lang="en-US" sz="1700" dirty="0"/>
              <a:t> </a:t>
            </a:r>
            <a:r>
              <a:rPr lang="en-US" sz="1700" i="1" dirty="0"/>
              <a:t>;\</a:t>
            </a:r>
            <a:r>
              <a:rPr lang="en-US" sz="1700" dirty="0"/>
              <a:t> </a:t>
            </a:r>
          </a:p>
          <a:p>
            <a:pPr marL="1343025" lvl="6" indent="0">
              <a:buNone/>
            </a:pPr>
            <a:r>
              <a:rPr lang="en-US" sz="1700" b="1" dirty="0"/>
              <a:t>pop</a:t>
            </a:r>
            <a:r>
              <a:rPr lang="en-US" sz="1700" dirty="0"/>
              <a:t> </a:t>
            </a:r>
            <a:r>
              <a:rPr lang="en-US" sz="1700" b="1" dirty="0" err="1"/>
              <a:t>bp</a:t>
            </a:r>
            <a:r>
              <a:rPr lang="en-US" sz="1700" dirty="0"/>
              <a:t> </a:t>
            </a:r>
            <a:r>
              <a:rPr lang="en-US" sz="1700" i="1" dirty="0"/>
              <a:t>;/ </a:t>
            </a:r>
            <a:r>
              <a:rPr lang="ru-RU" sz="1700" i="1" dirty="0"/>
              <a:t>или </a:t>
            </a:r>
            <a:r>
              <a:rPr lang="en-US" sz="1700" i="1" dirty="0"/>
              <a:t>leave</a:t>
            </a:r>
            <a:endParaRPr lang="ru-RU" sz="1700" i="1" dirty="0"/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ru-RU" sz="1800" dirty="0"/>
              <a:t>команда ENTER на современных процессорах выполняется гораздо медленнее, чем пролог из 3-х команд</a:t>
            </a:r>
            <a:endParaRPr lang="ru-RU" sz="1900" i="1" dirty="0"/>
          </a:p>
          <a:p>
            <a:pPr marL="342900" lvl="3" indent="-342900"/>
            <a:endParaRPr lang="ru-RU" sz="1900" i="1" dirty="0"/>
          </a:p>
          <a:p>
            <a:pPr marL="857250" lvl="2" indent="-457200"/>
            <a:endParaRPr lang="ru-RU" sz="2300" i="1" dirty="0"/>
          </a:p>
          <a:p>
            <a:pPr marL="857250" lvl="2" indent="-457200"/>
            <a:endParaRPr lang="ru-RU" sz="2300" i="1" dirty="0"/>
          </a:p>
          <a:p>
            <a:pPr marL="857250" lvl="2" indent="-457200"/>
            <a:endParaRPr lang="en-US" sz="2900" dirty="0"/>
          </a:p>
          <a:p>
            <a:pPr lvl="1"/>
            <a:endParaRPr lang="ru-RU" sz="2900" dirty="0"/>
          </a:p>
          <a:p>
            <a:endParaRPr lang="ru-RU" sz="31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72200" y="908720"/>
            <a:ext cx="2771800" cy="543225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simpleproc2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: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enter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4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;Создание кадра стека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 </a:t>
            </a:r>
          </a:p>
          <a:p>
            <a:pPr marL="180975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500" i="1" dirty="0">
                <a:solidFill>
                  <a:srgbClr val="808080"/>
                </a:solidFill>
                <a:cs typeface="Courier New" pitchFamily="49" charset="0"/>
              </a:rPr>
              <a:t>;Инициализация локальной переменной 1</a:t>
            </a: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urier New" pitchFamily="49" charset="0"/>
              </a:rPr>
              <a:t>word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[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bp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-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4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]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1234</a:t>
            </a:r>
          </a:p>
          <a:p>
            <a:pPr marL="180975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lang="ru-RU" altLang="ru-RU" sz="1500" i="1" dirty="0">
                <a:solidFill>
                  <a:srgbClr val="808080"/>
                </a:solidFill>
                <a:cs typeface="Courier New" pitchFamily="49" charset="0"/>
              </a:rPr>
              <a:t>;Инициализация локальной переменной 2</a:t>
            </a: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urier New" pitchFamily="49" charset="0"/>
              </a:rPr>
              <a:t>byte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[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bp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-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2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]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10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180975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500" b="1" dirty="0">
                <a:solidFill>
                  <a:srgbClr val="000000"/>
                </a:solidFill>
                <a:cs typeface="Courier New" pitchFamily="49" charset="0"/>
              </a:rPr>
              <a:t>…</a:t>
            </a:r>
            <a:endParaRPr kumimoji="0" lang="ru-RU" altLang="ru-RU" sz="15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cs typeface="Courier New" pitchFamily="49" charset="0"/>
            </a:endParaRPr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lang="ru-RU" altLang="ru-RU" sz="1500" i="1" dirty="0">
                <a:solidFill>
                  <a:srgbClr val="808080"/>
                </a:solidFill>
                <a:cs typeface="Courier New" pitchFamily="49" charset="0"/>
              </a:rPr>
              <a:t>;Освобождение памяти, восстановление BP</a:t>
            </a:r>
            <a:r>
              <a:rPr lang="ru-RU" altLang="ru-RU" sz="1500" dirty="0">
                <a:solidFill>
                  <a:srgbClr val="110000"/>
                </a:solidFill>
                <a:cs typeface="Courier New" pitchFamily="49" charset="0"/>
              </a:rPr>
              <a:t> 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cs typeface="Courier New" pitchFamily="49" charset="0"/>
            </a:endParaRP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L</a:t>
            </a: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eave</a:t>
            </a:r>
            <a:endParaRPr kumimoji="0" lang="ru-RU" altLang="ru-RU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itchFamily="49" charset="0"/>
            </a:endParaRP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ret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500" dirty="0">
              <a:solidFill>
                <a:srgbClr val="110000"/>
              </a:solidFill>
              <a:cs typeface="Courier New" pitchFamily="49" charset="0"/>
            </a:endParaRPr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самый быстрый вариант</a:t>
            </a:r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/>
              <a:t>myproc</a:t>
            </a:r>
            <a:r>
              <a:rPr lang="ru-RU" sz="1600" dirty="0"/>
              <a:t>: </a:t>
            </a:r>
          </a:p>
          <a:p>
            <a:pPr marL="180975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/>
              <a:t>  </a:t>
            </a: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endParaRPr lang="ru-RU" sz="1600" b="1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/>
              <a:t>  </a:t>
            </a:r>
            <a:r>
              <a:rPr lang="ru-RU" sz="1600" b="1" dirty="0" err="1"/>
              <a:t>mov</a:t>
            </a:r>
            <a:r>
              <a:rPr lang="ru-RU" sz="1600" dirty="0"/>
              <a:t>  </a:t>
            </a:r>
            <a:r>
              <a:rPr lang="ru-RU" sz="1600" b="1" dirty="0" err="1"/>
              <a:t>bp</a:t>
            </a:r>
            <a:r>
              <a:rPr lang="ru-RU" sz="1600" dirty="0" err="1"/>
              <a:t>,</a:t>
            </a:r>
            <a:r>
              <a:rPr lang="ru-RU" sz="1600" b="1" dirty="0" err="1"/>
              <a:t>sp</a:t>
            </a:r>
            <a:endParaRPr lang="ru-RU" sz="1600" dirty="0"/>
          </a:p>
          <a:p>
            <a:pPr marL="180975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  </a:t>
            </a:r>
            <a:r>
              <a:rPr lang="ru-RU" sz="1600" b="1" dirty="0" err="1"/>
              <a:t>sub</a:t>
            </a:r>
            <a:r>
              <a:rPr lang="ru-RU" sz="1600" dirty="0"/>
              <a:t> </a:t>
            </a:r>
            <a:r>
              <a:rPr lang="ru-RU" sz="1600" b="1" dirty="0" err="1"/>
              <a:t>sp</a:t>
            </a:r>
            <a:r>
              <a:rPr lang="ru-RU" sz="1600" dirty="0"/>
              <a:t>, </a:t>
            </a:r>
            <a:r>
              <a:rPr lang="ru-RU" sz="1600" dirty="0" err="1"/>
              <a:t>locals_size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/>
              <a:t>  ... </a:t>
            </a:r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/>
              <a:t>  </a:t>
            </a:r>
            <a:r>
              <a:rPr lang="ru-RU" sz="1600" b="1" dirty="0" err="1"/>
              <a:t>leave</a:t>
            </a:r>
            <a:r>
              <a:rPr lang="ru-RU" sz="1600" dirty="0"/>
              <a:t> </a:t>
            </a:r>
            <a:r>
              <a:rPr lang="ru-RU" sz="1600" i="1" dirty="0"/>
              <a:t>;</a:t>
            </a:r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  </a:t>
            </a:r>
            <a:r>
              <a:rPr lang="ru-RU" sz="1600" b="1" dirty="0" err="1"/>
              <a:t>ret</a:t>
            </a:r>
            <a:r>
              <a:rPr lang="ru-RU" sz="1600" dirty="0"/>
              <a:t> </a:t>
            </a:r>
            <a:r>
              <a:rPr lang="ru-RU" sz="1600" i="1" dirty="0"/>
              <a:t>;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Рекурсия и циклы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2046332"/>
            <a:ext cx="8640961" cy="4730448"/>
          </a:xfrm>
        </p:spPr>
        <p:txBody>
          <a:bodyPr>
            <a:normAutofit fontScale="55000" lnSpcReduction="20000"/>
          </a:bodyPr>
          <a:lstStyle/>
          <a:p>
            <a:pPr marL="0" lvl="2" indent="0">
              <a:buNone/>
            </a:pPr>
            <a:r>
              <a:rPr lang="ru-RU" sz="2900" i="1" dirty="0"/>
              <a:t>; вход: </a:t>
            </a:r>
            <a:r>
              <a:rPr lang="en-US" sz="2900" i="1" dirty="0"/>
              <a:t>CX - </a:t>
            </a:r>
            <a:r>
              <a:rPr lang="ru-RU" sz="2900" i="1" dirty="0"/>
              <a:t>число без знака</a:t>
            </a:r>
          </a:p>
          <a:p>
            <a:pPr marL="0" lvl="2" indent="0">
              <a:buNone/>
            </a:pPr>
            <a:r>
              <a:rPr lang="ru-RU" sz="2900" i="1" dirty="0"/>
              <a:t>; выход: </a:t>
            </a:r>
            <a:r>
              <a:rPr lang="en-US" sz="2900" i="1" dirty="0"/>
              <a:t>AX - </a:t>
            </a:r>
            <a:r>
              <a:rPr lang="ru-RU" sz="2900" i="1" dirty="0"/>
              <a:t>результат</a:t>
            </a:r>
            <a:r>
              <a:rPr lang="ru-RU" sz="2900" dirty="0"/>
              <a:t> </a:t>
            </a:r>
          </a:p>
          <a:p>
            <a:pPr marL="0" lvl="2" indent="0">
              <a:buNone/>
            </a:pPr>
            <a:r>
              <a:rPr lang="ru-RU" sz="2900" i="1" dirty="0"/>
              <a:t>; Процедура вычисления в цикле</a:t>
            </a:r>
            <a:r>
              <a:rPr lang="ru-RU" sz="2900" dirty="0"/>
              <a:t> </a:t>
            </a:r>
          </a:p>
          <a:p>
            <a:pPr marL="0" lvl="2" indent="0">
              <a:buNone/>
            </a:pPr>
            <a:r>
              <a:rPr lang="en-US" sz="2900" dirty="0" err="1"/>
              <a:t>factorial_loop</a:t>
            </a:r>
            <a:r>
              <a:rPr lang="en-US" sz="2900" dirty="0"/>
              <a:t>: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/>
              <a:t>push</a:t>
            </a:r>
            <a:r>
              <a:rPr lang="en-US" sz="2900" dirty="0"/>
              <a:t> </a:t>
            </a:r>
            <a:r>
              <a:rPr lang="en-US" sz="2900" b="1" dirty="0" err="1"/>
              <a:t>bp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Сохранение </a:t>
            </a:r>
            <a:r>
              <a:rPr lang="en-US" sz="2900" i="1" dirty="0"/>
              <a:t>BP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 err="1"/>
              <a:t>mov</a:t>
            </a:r>
            <a:r>
              <a:rPr lang="en-US" sz="2900" dirty="0"/>
              <a:t> </a:t>
            </a:r>
            <a:r>
              <a:rPr lang="en-US" sz="2900" b="1" dirty="0" err="1"/>
              <a:t>bp</a:t>
            </a:r>
            <a:r>
              <a:rPr lang="en-US" sz="2900" dirty="0" err="1"/>
              <a:t>,</a:t>
            </a:r>
            <a:r>
              <a:rPr lang="en-US" sz="2900" b="1" dirty="0" err="1"/>
              <a:t>sp</a:t>
            </a:r>
            <a:r>
              <a:rPr lang="en-US" sz="2900" dirty="0"/>
              <a:t> </a:t>
            </a:r>
            <a:r>
              <a:rPr lang="en-US" sz="2900" i="1" dirty="0"/>
              <a:t>;BP=SP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/>
              <a:t>push</a:t>
            </a:r>
            <a:r>
              <a:rPr lang="en-US" sz="2900" dirty="0"/>
              <a:t> </a:t>
            </a:r>
            <a:r>
              <a:rPr lang="en-US" sz="2900" b="1" dirty="0"/>
              <a:t>cx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Сохранение </a:t>
            </a:r>
            <a:r>
              <a:rPr lang="en-US" sz="2900" i="1" dirty="0"/>
              <a:t>CX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 err="1"/>
              <a:t>mov</a:t>
            </a:r>
            <a:r>
              <a:rPr lang="en-US" sz="2900" dirty="0"/>
              <a:t> </a:t>
            </a:r>
            <a:r>
              <a:rPr lang="en-US" sz="2900" b="1" dirty="0"/>
              <a:t>cx</a:t>
            </a:r>
            <a:r>
              <a:rPr lang="en-US" sz="2900" dirty="0"/>
              <a:t>,[</a:t>
            </a:r>
            <a:r>
              <a:rPr lang="en-US" sz="2900" b="1" dirty="0"/>
              <a:t>bp</a:t>
            </a:r>
            <a:r>
              <a:rPr lang="en-US" sz="2900" dirty="0"/>
              <a:t>+4] </a:t>
            </a:r>
            <a:r>
              <a:rPr lang="en-US" sz="2900" i="1" dirty="0"/>
              <a:t>;CX=</a:t>
            </a:r>
            <a:r>
              <a:rPr lang="ru-RU" sz="2900" i="1" dirty="0"/>
              <a:t>параметр</a:t>
            </a:r>
            <a:r>
              <a:rPr lang="ru-RU" sz="2900" dirty="0"/>
              <a:t> </a:t>
            </a:r>
          </a:p>
          <a:p>
            <a:pPr marL="180975" lvl="2" indent="0">
              <a:buNone/>
            </a:pPr>
            <a:r>
              <a:rPr lang="en-US" sz="2900" b="1" dirty="0" err="1"/>
              <a:t>xor</a:t>
            </a:r>
            <a:r>
              <a:rPr lang="en-US" sz="2900" dirty="0"/>
              <a:t> </a:t>
            </a:r>
            <a:r>
              <a:rPr lang="en-US" sz="2900" b="1" dirty="0" err="1"/>
              <a:t>ax</a:t>
            </a:r>
            <a:r>
              <a:rPr lang="en-US" sz="2900" dirty="0" err="1"/>
              <a:t>,</a:t>
            </a:r>
            <a:r>
              <a:rPr lang="en-US" sz="2900" b="1" dirty="0" err="1"/>
              <a:t>ax</a:t>
            </a:r>
            <a:r>
              <a:rPr lang="en-US" sz="2900" dirty="0"/>
              <a:t> </a:t>
            </a:r>
            <a:r>
              <a:rPr lang="en-US" sz="2900" i="1" dirty="0"/>
              <a:t>;AX=0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 err="1"/>
              <a:t>inc</a:t>
            </a:r>
            <a:r>
              <a:rPr lang="en-US" sz="2900" dirty="0"/>
              <a:t> </a:t>
            </a:r>
            <a:r>
              <a:rPr lang="en-US" sz="2900" b="1" dirty="0"/>
              <a:t>ax</a:t>
            </a:r>
            <a:r>
              <a:rPr lang="en-US" sz="2900" dirty="0"/>
              <a:t> </a:t>
            </a:r>
            <a:r>
              <a:rPr lang="en-US" sz="2900" i="1" dirty="0"/>
              <a:t>;AX=1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 err="1"/>
              <a:t>jcxz</a:t>
            </a:r>
            <a:r>
              <a:rPr lang="en-US" sz="2900" dirty="0"/>
              <a:t> </a:t>
            </a:r>
            <a:r>
              <a:rPr lang="en-US" sz="2900" dirty="0" err="1"/>
              <a:t>f_ret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Если </a:t>
            </a:r>
            <a:r>
              <a:rPr lang="en-US" sz="2900" i="1" dirty="0"/>
              <a:t>CX=0, </a:t>
            </a:r>
            <a:r>
              <a:rPr lang="ru-RU" sz="2900" i="1" dirty="0"/>
              <a:t>выход</a:t>
            </a:r>
            <a:endParaRPr lang="ru-RU" sz="2900" dirty="0"/>
          </a:p>
          <a:p>
            <a:pPr marL="0" lvl="2" indent="0">
              <a:buNone/>
            </a:pPr>
            <a:r>
              <a:rPr lang="en-US" sz="2900" dirty="0" err="1"/>
              <a:t>f_lp</a:t>
            </a:r>
            <a:r>
              <a:rPr lang="en-US" sz="2900" dirty="0"/>
              <a:t>: </a:t>
            </a:r>
            <a:endParaRPr lang="ru-RU" sz="2900" dirty="0"/>
          </a:p>
          <a:p>
            <a:pPr marL="0" lvl="2" indent="0">
              <a:buNone/>
            </a:pPr>
            <a:r>
              <a:rPr lang="ru-RU" sz="2900" b="1" dirty="0"/>
              <a:t>     </a:t>
            </a:r>
            <a:r>
              <a:rPr lang="en-US" sz="2900" b="1" dirty="0" err="1"/>
              <a:t>mul</a:t>
            </a:r>
            <a:r>
              <a:rPr lang="en-US" sz="2900" dirty="0"/>
              <a:t> </a:t>
            </a:r>
            <a:r>
              <a:rPr lang="en-US" sz="2900" b="1" dirty="0"/>
              <a:t>cx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Умножение</a:t>
            </a:r>
            <a:r>
              <a:rPr lang="ru-RU" sz="2900" dirty="0"/>
              <a:t> </a:t>
            </a:r>
          </a:p>
          <a:p>
            <a:pPr marL="180975" lvl="2" indent="0">
              <a:buNone/>
            </a:pPr>
            <a:r>
              <a:rPr lang="en-US" sz="2900" b="1" dirty="0"/>
              <a:t>loop</a:t>
            </a:r>
            <a:r>
              <a:rPr lang="en-US" sz="2900" dirty="0"/>
              <a:t> </a:t>
            </a:r>
            <a:r>
              <a:rPr lang="en-US" sz="2900" dirty="0" err="1"/>
              <a:t>f_lp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Команда цикла</a:t>
            </a:r>
            <a:r>
              <a:rPr lang="ru-RU" sz="2900" dirty="0"/>
              <a:t> </a:t>
            </a:r>
          </a:p>
          <a:p>
            <a:pPr marL="0" lvl="2" indent="0">
              <a:buNone/>
            </a:pPr>
            <a:r>
              <a:rPr lang="en-US" sz="2900" dirty="0" err="1"/>
              <a:t>f_ret</a:t>
            </a:r>
            <a:r>
              <a:rPr lang="en-US" sz="2900" dirty="0"/>
              <a:t>: </a:t>
            </a:r>
            <a:endParaRPr lang="ru-RU" sz="2900" dirty="0"/>
          </a:p>
          <a:p>
            <a:pPr marL="0" lvl="2" indent="0">
              <a:buNone/>
            </a:pPr>
            <a:r>
              <a:rPr lang="ru-RU" sz="2900" b="1" dirty="0"/>
              <a:t>    </a:t>
            </a:r>
            <a:r>
              <a:rPr lang="en-US" sz="2900" b="1" dirty="0"/>
              <a:t>pop</a:t>
            </a:r>
            <a:r>
              <a:rPr lang="en-US" sz="2900" dirty="0"/>
              <a:t> </a:t>
            </a:r>
            <a:r>
              <a:rPr lang="en-US" sz="2900" b="1" dirty="0"/>
              <a:t>cx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Восстановление </a:t>
            </a:r>
            <a:r>
              <a:rPr lang="en-US" sz="2900" i="1" dirty="0"/>
              <a:t>CX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/>
              <a:t>pop</a:t>
            </a:r>
            <a:r>
              <a:rPr lang="en-US" sz="2900" dirty="0"/>
              <a:t> </a:t>
            </a:r>
            <a:r>
              <a:rPr lang="en-US" sz="2900" b="1" dirty="0" err="1"/>
              <a:t>bp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Восстановление </a:t>
            </a:r>
            <a:r>
              <a:rPr lang="en-US" sz="2900" i="1" dirty="0"/>
              <a:t>BP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/>
              <a:t>ret</a:t>
            </a:r>
            <a:r>
              <a:rPr lang="en-US" sz="2900" dirty="0"/>
              <a:t> 2 </a:t>
            </a:r>
            <a:r>
              <a:rPr lang="en-US" sz="2900" i="1" dirty="0"/>
              <a:t>;</a:t>
            </a:r>
            <a:r>
              <a:rPr lang="ru-RU" sz="2900" i="1" dirty="0"/>
              <a:t>Возврат из процедуры</a:t>
            </a:r>
          </a:p>
          <a:p>
            <a:pPr lvl="1"/>
            <a:endParaRPr lang="ru-RU" sz="2900" dirty="0"/>
          </a:p>
          <a:p>
            <a:endParaRPr lang="ru-RU" sz="31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95936" y="2348880"/>
            <a:ext cx="514806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ru-RU" sz="1600" i="1" dirty="0"/>
              <a:t>; Рекурсивная процедура</a:t>
            </a:r>
            <a:endParaRPr lang="ru-RU" sz="1600" dirty="0"/>
          </a:p>
          <a:p>
            <a:pPr marL="0" lvl="2">
              <a:buNone/>
            </a:pPr>
            <a:r>
              <a:rPr lang="en-US" sz="1600" dirty="0"/>
              <a:t>factorial: </a:t>
            </a:r>
            <a:r>
              <a:rPr lang="en-US" sz="1600" b="1" dirty="0"/>
              <a:t>push</a:t>
            </a:r>
            <a:r>
              <a:rPr lang="en-US" sz="1600" dirty="0"/>
              <a:t> </a:t>
            </a:r>
            <a:r>
              <a:rPr lang="en-US" sz="1600" b="1" dirty="0" err="1"/>
              <a:t>bp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Сохранение </a:t>
            </a:r>
            <a:r>
              <a:rPr lang="en-US" sz="1600" i="1" dirty="0"/>
              <a:t>BP</a:t>
            </a:r>
            <a:r>
              <a:rPr lang="en-US" sz="1600" dirty="0"/>
              <a:t> </a:t>
            </a:r>
            <a:endParaRPr lang="ru-RU" sz="1600" dirty="0"/>
          </a:p>
          <a:p>
            <a:pPr marL="180975" lvl="2">
              <a:buNone/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bp</a:t>
            </a:r>
            <a:r>
              <a:rPr lang="en-US" sz="1600" dirty="0" err="1"/>
              <a:t>,</a:t>
            </a:r>
            <a:r>
              <a:rPr lang="en-US" sz="1600" b="1" dirty="0" err="1"/>
              <a:t>sp</a:t>
            </a:r>
            <a:r>
              <a:rPr lang="en-US" sz="1600" dirty="0"/>
              <a:t> </a:t>
            </a:r>
            <a:r>
              <a:rPr lang="en-US" sz="1600" i="1" dirty="0"/>
              <a:t>;BP=SP</a:t>
            </a:r>
            <a:r>
              <a:rPr lang="en-US" sz="1600" dirty="0"/>
              <a:t> </a:t>
            </a:r>
            <a:endParaRPr lang="ru-RU" sz="1600" dirty="0"/>
          </a:p>
          <a:p>
            <a:pPr marL="180975" lvl="2">
              <a:buNone/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/>
              <a:t>ax</a:t>
            </a:r>
            <a:r>
              <a:rPr lang="en-US" sz="1600" dirty="0"/>
              <a:t>,[</a:t>
            </a:r>
            <a:r>
              <a:rPr lang="en-US" sz="1600" b="1" dirty="0"/>
              <a:t>bp</a:t>
            </a:r>
            <a:r>
              <a:rPr lang="en-US" sz="1600" dirty="0"/>
              <a:t>+4] </a:t>
            </a:r>
            <a:r>
              <a:rPr lang="en-US" sz="1600" i="1" dirty="0"/>
              <a:t>;AX=</a:t>
            </a:r>
            <a:r>
              <a:rPr lang="ru-RU" sz="1600" i="1" dirty="0"/>
              <a:t>параметр</a:t>
            </a:r>
            <a:r>
              <a:rPr lang="ru-RU" sz="1600" dirty="0"/>
              <a:t> </a:t>
            </a:r>
          </a:p>
          <a:p>
            <a:pPr marL="180975" lvl="2">
              <a:buNone/>
            </a:pPr>
            <a:r>
              <a:rPr lang="en-US" sz="1600" b="1" dirty="0"/>
              <a:t>test</a:t>
            </a:r>
            <a:r>
              <a:rPr lang="en-US" sz="1600" dirty="0"/>
              <a:t> </a:t>
            </a:r>
            <a:r>
              <a:rPr lang="en-US" sz="1600" b="1" dirty="0" err="1"/>
              <a:t>ax</a:t>
            </a:r>
            <a:r>
              <a:rPr lang="en-US" sz="1600" dirty="0" err="1"/>
              <a:t>,</a:t>
            </a:r>
            <a:r>
              <a:rPr lang="en-US" sz="1600" b="1" dirty="0" err="1"/>
              <a:t>ax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Проверка </a:t>
            </a:r>
            <a:r>
              <a:rPr lang="en-US" sz="1600" i="1" dirty="0"/>
              <a:t>AX</a:t>
            </a:r>
            <a:r>
              <a:rPr lang="en-US" sz="1600" dirty="0"/>
              <a:t> </a:t>
            </a:r>
            <a:endParaRPr lang="ru-RU" sz="1600" dirty="0"/>
          </a:p>
          <a:p>
            <a:pPr marL="180975" lvl="2">
              <a:buNone/>
            </a:pPr>
            <a:r>
              <a:rPr lang="en-US" sz="1600" b="1" dirty="0" err="1"/>
              <a:t>jz</a:t>
            </a:r>
            <a:r>
              <a:rPr lang="en-US" sz="1600" dirty="0"/>
              <a:t> f_ret1 </a:t>
            </a:r>
            <a:r>
              <a:rPr lang="en-US" sz="1600" i="1" dirty="0"/>
              <a:t>;</a:t>
            </a:r>
            <a:r>
              <a:rPr lang="ru-RU" sz="1600" i="1" dirty="0"/>
              <a:t>Если 0, вернуть 1</a:t>
            </a:r>
          </a:p>
          <a:p>
            <a:pPr marL="180975" lvl="2">
              <a:buNone/>
            </a:pPr>
            <a:r>
              <a:rPr lang="ru-RU" sz="1600" dirty="0"/>
              <a:t> </a:t>
            </a:r>
            <a:r>
              <a:rPr lang="en-US" sz="1600" b="1" dirty="0" err="1"/>
              <a:t>dec</a:t>
            </a:r>
            <a:r>
              <a:rPr lang="en-US" sz="1600" dirty="0"/>
              <a:t>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Декремент </a:t>
            </a:r>
            <a:r>
              <a:rPr lang="en-US" sz="1600" i="1" dirty="0"/>
              <a:t>AX</a:t>
            </a:r>
            <a:r>
              <a:rPr lang="en-US" sz="1600" dirty="0"/>
              <a:t> </a:t>
            </a:r>
            <a:endParaRPr lang="ru-RU" sz="1600" dirty="0"/>
          </a:p>
          <a:p>
            <a:pPr marL="180975" lvl="2">
              <a:buNone/>
            </a:pPr>
            <a:r>
              <a:rPr lang="en-US" sz="1600" b="1" dirty="0"/>
              <a:t>push</a:t>
            </a:r>
            <a:r>
              <a:rPr lang="en-US" sz="1600" dirty="0"/>
              <a:t>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Помещение параметра в стек</a:t>
            </a:r>
            <a:r>
              <a:rPr lang="ru-RU" sz="1600" dirty="0"/>
              <a:t> </a:t>
            </a:r>
          </a:p>
          <a:p>
            <a:pPr marL="180975" lvl="2">
              <a:buNone/>
            </a:pPr>
            <a:r>
              <a:rPr lang="en-US" sz="1600" b="1" dirty="0"/>
              <a:t>call</a:t>
            </a:r>
            <a:r>
              <a:rPr lang="en-US" sz="1600" dirty="0"/>
              <a:t> factorial </a:t>
            </a:r>
            <a:r>
              <a:rPr lang="en-US" sz="1600" i="1" dirty="0"/>
              <a:t>;</a:t>
            </a:r>
            <a:r>
              <a:rPr lang="ru-RU" sz="1600" i="1" dirty="0"/>
              <a:t>Вызов для предыдущего числа</a:t>
            </a:r>
          </a:p>
          <a:p>
            <a:pPr marL="180975" lvl="2">
              <a:buNone/>
            </a:pPr>
            <a:r>
              <a:rPr lang="ru-RU" sz="1600" dirty="0"/>
              <a:t> </a:t>
            </a:r>
            <a:r>
              <a:rPr lang="en-US" sz="1600" b="1" dirty="0" err="1"/>
              <a:t>mul</a:t>
            </a:r>
            <a:r>
              <a:rPr lang="en-US" sz="1600" dirty="0"/>
              <a:t> </a:t>
            </a:r>
            <a:r>
              <a:rPr lang="en-US" sz="1600" b="1" dirty="0"/>
              <a:t>word</a:t>
            </a:r>
            <a:r>
              <a:rPr lang="en-US" sz="1600" dirty="0"/>
              <a:t>[</a:t>
            </a:r>
            <a:r>
              <a:rPr lang="en-US" sz="1600" b="1" dirty="0"/>
              <a:t>bp</a:t>
            </a:r>
            <a:r>
              <a:rPr lang="en-US" sz="1600" dirty="0"/>
              <a:t>+4] </a:t>
            </a:r>
            <a:r>
              <a:rPr lang="en-US" sz="1600" i="1" dirty="0"/>
              <a:t>;</a:t>
            </a:r>
            <a:r>
              <a:rPr lang="ru-RU" sz="1600" i="1" dirty="0"/>
              <a:t>Умножение результата на параметр процедуры</a:t>
            </a:r>
          </a:p>
          <a:p>
            <a:pPr marL="180975" lvl="2">
              <a:buNone/>
            </a:pPr>
            <a:r>
              <a:rPr lang="en-US" sz="1600" b="1" dirty="0" err="1"/>
              <a:t>jmp</a:t>
            </a:r>
            <a:r>
              <a:rPr lang="en-US" sz="1600" dirty="0"/>
              <a:t> </a:t>
            </a:r>
            <a:r>
              <a:rPr lang="en-US" sz="1600" dirty="0" err="1"/>
              <a:t>f_ret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Переход к возврату из процедуры</a:t>
            </a:r>
            <a:r>
              <a:rPr lang="ru-RU" sz="1600" dirty="0"/>
              <a:t> </a:t>
            </a:r>
          </a:p>
          <a:p>
            <a:pPr marL="0" lvl="2">
              <a:buNone/>
            </a:pPr>
            <a:r>
              <a:rPr lang="en-US" sz="1600" dirty="0"/>
              <a:t>f_ret1: </a:t>
            </a:r>
            <a:endParaRPr lang="ru-RU" sz="1600" dirty="0"/>
          </a:p>
          <a:p>
            <a:pPr marL="0" lvl="2">
              <a:buNone/>
            </a:pPr>
            <a:r>
              <a:rPr lang="ru-RU" sz="1600" b="1" dirty="0"/>
              <a:t>     </a:t>
            </a:r>
            <a:r>
              <a:rPr lang="en-US" sz="1600" b="1" dirty="0" err="1"/>
              <a:t>inc</a:t>
            </a:r>
            <a:r>
              <a:rPr lang="en-US" sz="1600" dirty="0"/>
              <a:t> </a:t>
            </a:r>
            <a:r>
              <a:rPr lang="en-US" sz="1600" b="1" dirty="0"/>
              <a:t>ax</a:t>
            </a:r>
            <a:endParaRPr lang="ru-RU" sz="1600" b="1" dirty="0"/>
          </a:p>
          <a:p>
            <a:pPr marL="0" lvl="2">
              <a:buNone/>
            </a:pPr>
            <a:r>
              <a:rPr lang="en-US" sz="1600" dirty="0"/>
              <a:t> </a:t>
            </a:r>
            <a:r>
              <a:rPr lang="en-US" sz="1600" dirty="0" err="1"/>
              <a:t>f_ret</a:t>
            </a:r>
            <a:r>
              <a:rPr lang="en-US" sz="1600" dirty="0"/>
              <a:t>:</a:t>
            </a:r>
            <a:endParaRPr lang="ru-RU" sz="1600" dirty="0"/>
          </a:p>
          <a:p>
            <a:pPr marL="0" lvl="2">
              <a:buNone/>
            </a:pPr>
            <a:r>
              <a:rPr lang="ru-RU" sz="1600" dirty="0"/>
              <a:t>    </a:t>
            </a:r>
            <a:r>
              <a:rPr lang="en-US" sz="1600" b="1" dirty="0"/>
              <a:t>pop</a:t>
            </a:r>
            <a:r>
              <a:rPr lang="en-US" sz="1600" dirty="0"/>
              <a:t> </a:t>
            </a:r>
            <a:r>
              <a:rPr lang="en-US" sz="1600" b="1" dirty="0" err="1"/>
              <a:t>bp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Восстановление </a:t>
            </a:r>
            <a:r>
              <a:rPr lang="en-US" sz="1600" i="1" dirty="0"/>
              <a:t>BP</a:t>
            </a:r>
            <a:r>
              <a:rPr lang="en-US" sz="1600" dirty="0"/>
              <a:t> </a:t>
            </a:r>
            <a:endParaRPr lang="ru-RU" sz="1600" dirty="0"/>
          </a:p>
          <a:p>
            <a:pPr marL="180975" lvl="2">
              <a:buNone/>
            </a:pPr>
            <a:r>
              <a:rPr lang="en-US" sz="1600" b="1" dirty="0"/>
              <a:t>ret</a:t>
            </a:r>
            <a:r>
              <a:rPr lang="en-US" sz="1600" dirty="0"/>
              <a:t> 2 </a:t>
            </a:r>
            <a:r>
              <a:rPr lang="en-US" sz="1600" i="1" dirty="0"/>
              <a:t>;</a:t>
            </a:r>
            <a:r>
              <a:rPr lang="ru-RU" sz="1600" i="1" dirty="0"/>
              <a:t>Возврат из процедуры</a:t>
            </a:r>
            <a:endParaRPr lang="en-US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1558" y="476672"/>
            <a:ext cx="89289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2" indent="-266700"/>
            <a:r>
              <a:rPr lang="ru-RU" sz="1600" b="1" i="1" dirty="0"/>
              <a:t>рекурсивной</a:t>
            </a:r>
            <a:r>
              <a:rPr lang="ru-RU" sz="1600" dirty="0"/>
              <a:t> называется процедура, которая прямо или косвенно вызывает саму себя.</a:t>
            </a:r>
          </a:p>
          <a:p>
            <a:r>
              <a:rPr lang="ru-RU" sz="1600" b="1" dirty="0"/>
              <a:t>Основной недостаток рекурсии </a:t>
            </a:r>
            <a:r>
              <a:rPr lang="ru-RU" sz="1600" dirty="0"/>
              <a:t>— это большое использование памяти в стеке. </a:t>
            </a:r>
          </a:p>
          <a:p>
            <a:pPr lvl="1"/>
            <a:r>
              <a:rPr lang="ru-RU" sz="1600" dirty="0"/>
              <a:t>При каждом вызове процедуры в стеке сохраняется адрес возврата, используемые регистры, параметры процедуры, а также может выделяться место для локальных переменных. </a:t>
            </a:r>
          </a:p>
          <a:p>
            <a:pPr lvl="1"/>
            <a:r>
              <a:rPr lang="ru-RU" sz="1600" dirty="0"/>
              <a:t>На работу со стеком тратится дополнительное время, что может сделать рекурсию медленной.</a:t>
            </a:r>
          </a:p>
          <a:p>
            <a:pPr lvl="1"/>
            <a:r>
              <a:rPr lang="ru-RU" sz="1600" dirty="0"/>
              <a:t>Во многих случаях можно заменить рекурсию циклом. </a:t>
            </a:r>
          </a:p>
        </p:txBody>
      </p:sp>
    </p:spTree>
    <p:extLst>
      <p:ext uri="{BB962C8B-B14F-4D97-AF65-F5344CB8AC3E}">
        <p14:creationId xmlns:p14="http://schemas.microsoft.com/office/powerpoint/2010/main" val="13952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Передача данных через стек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156" y="703585"/>
            <a:ext cx="67601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dirty="0"/>
              <a:t>Передача параметров через стек – альтернатива традиционному способу передачи через регистры. </a:t>
            </a:r>
          </a:p>
          <a:p>
            <a:pPr lvl="1" defTabSz="447675"/>
            <a:r>
              <a:rPr lang="ru-RU" sz="1600" dirty="0"/>
              <a:t>Через регистры можно передать максимум 6-7 параметров, </a:t>
            </a:r>
          </a:p>
          <a:p>
            <a:pPr lvl="1" defTabSz="447675"/>
            <a:r>
              <a:rPr lang="ru-RU" sz="1600" dirty="0"/>
              <a:t>Через стек — можно передать переменное число параметров. </a:t>
            </a:r>
          </a:p>
          <a:p>
            <a:pPr lvl="1" defTabSz="447675"/>
            <a:r>
              <a:rPr lang="ru-RU" sz="1600" dirty="0"/>
              <a:t>Обращение к параметрам в стеке происходит медленнее чем в регистрах.</a:t>
            </a:r>
            <a:endParaRPr lang="en-US" sz="1600" dirty="0"/>
          </a:p>
          <a:p>
            <a:pPr lvl="1" defTabSz="447675"/>
            <a:endParaRPr lang="en-US" sz="1600" dirty="0"/>
          </a:p>
          <a:p>
            <a:r>
              <a:rPr lang="ru-RU" dirty="0"/>
              <a:t>Для обращения к параметрам внутри процедуры обычно используют регистр BP. </a:t>
            </a:r>
            <a:endParaRPr lang="en-US" dirty="0"/>
          </a:p>
          <a:p>
            <a:r>
              <a:rPr lang="ru-RU" dirty="0"/>
              <a:t>В самом начале процедуры содержимое регистра BP сохраняется в стеке и в него копируется значение регистра SP.</a:t>
            </a:r>
            <a:endParaRPr lang="en-US" dirty="0"/>
          </a:p>
          <a:p>
            <a:r>
              <a:rPr lang="ru-RU" dirty="0"/>
              <a:t>Это позволяет «запомнить» положение вершины стека и адресовать параметры относительно регистра BP.</a:t>
            </a:r>
          </a:p>
          <a:p>
            <a:pPr lvl="1" defTabSz="447675"/>
            <a:endParaRPr lang="en-US" sz="1600" dirty="0"/>
          </a:p>
          <a:p>
            <a:pPr lvl="1" defTabSz="447675"/>
            <a:endParaRPr lang="en-US" sz="1600" dirty="0"/>
          </a:p>
          <a:p>
            <a:pPr lvl="1" defTabSz="447675"/>
            <a:endParaRPr lang="ru-RU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36296" y="725314"/>
            <a:ext cx="1584176" cy="270843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; Данные</a:t>
            </a:r>
            <a:r>
              <a:rPr lang="ru-RU" sz="16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arg0 </a:t>
            </a:r>
            <a:r>
              <a:rPr lang="en-US" sz="1600" b="1" dirty="0" err="1"/>
              <a:t>dw</a:t>
            </a:r>
            <a:r>
              <a:rPr lang="en-US" sz="1600" dirty="0"/>
              <a:t> 0 </a:t>
            </a:r>
            <a:endParaRPr lang="ru-RU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arg1 </a:t>
            </a:r>
            <a:r>
              <a:rPr lang="en-US" sz="1600" b="1" dirty="0" err="1"/>
              <a:t>dw</a:t>
            </a:r>
            <a:r>
              <a:rPr lang="en-US" sz="1600" dirty="0"/>
              <a:t> 12 </a:t>
            </a:r>
            <a:endParaRPr lang="ru-RU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/>
              <a:t>argN</a:t>
            </a:r>
            <a:r>
              <a:rPr lang="en-US" sz="1600" dirty="0"/>
              <a:t> </a:t>
            </a:r>
            <a:r>
              <a:rPr lang="en-US" sz="1600" b="1" dirty="0" err="1"/>
              <a:t>dw</a:t>
            </a:r>
            <a:r>
              <a:rPr lang="en-US" sz="1600" dirty="0"/>
              <a:t> 345 </a:t>
            </a:r>
            <a:endParaRPr lang="ru-RU" sz="1600" i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/>
              <a:t>;</a:t>
            </a:r>
            <a:r>
              <a:rPr lang="ru-RU" sz="1600" i="1" dirty="0"/>
              <a:t>Код</a:t>
            </a:r>
            <a:r>
              <a:rPr lang="ru-RU" sz="1600" dirty="0"/>
              <a:t> </a:t>
            </a:r>
            <a:endParaRPr lang="en-US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push</a:t>
            </a:r>
            <a:r>
              <a:rPr lang="en-US" sz="1600" dirty="0"/>
              <a:t> [</a:t>
            </a:r>
            <a:r>
              <a:rPr lang="en-US" sz="1600" dirty="0" err="1"/>
              <a:t>argN</a:t>
            </a:r>
            <a:r>
              <a:rPr lang="en-US" sz="1600" dirty="0"/>
              <a:t>]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Push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...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push</a:t>
            </a:r>
            <a:r>
              <a:rPr lang="en-US" sz="1600" dirty="0"/>
              <a:t> [arg1]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push</a:t>
            </a:r>
            <a:r>
              <a:rPr lang="en-US" sz="1600" dirty="0"/>
              <a:t> [arg0]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call</a:t>
            </a:r>
            <a:r>
              <a:rPr lang="en-US" sz="1600" dirty="0"/>
              <a:t> </a:t>
            </a:r>
            <a:r>
              <a:rPr lang="en-US" sz="1600" dirty="0" err="1"/>
              <a:t>myproc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 descr="http://asmworld.ru/content/course/025/img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131" y="4311513"/>
            <a:ext cx="1464980" cy="233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http://asmworld.ru/content/course/025/img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187479"/>
            <a:ext cx="1426722" cy="258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451244" y="4434004"/>
            <a:ext cx="388843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/>
              <a:t>Стек после вызова</a:t>
            </a:r>
          </a:p>
          <a:p>
            <a:r>
              <a:rPr lang="ru-RU" sz="1600" i="1" dirty="0" err="1"/>
              <a:t>ret_addr</a:t>
            </a:r>
            <a:r>
              <a:rPr lang="ru-RU" sz="1600" dirty="0"/>
              <a:t> адрес возврата, помещаемый в стек командой вызова процедуры,</a:t>
            </a:r>
            <a:endParaRPr lang="en-US" sz="1600" dirty="0"/>
          </a:p>
          <a:p>
            <a:r>
              <a:rPr lang="ru-RU" sz="1600" dirty="0"/>
              <a:t> </a:t>
            </a:r>
            <a:r>
              <a:rPr lang="ru-RU" sz="1600" i="1" dirty="0" err="1"/>
              <a:t>bp</a:t>
            </a:r>
            <a:r>
              <a:rPr lang="ru-RU" sz="1600" dirty="0"/>
              <a:t> — сохранённое значение регистра BP. </a:t>
            </a:r>
            <a:endParaRPr lang="en-US" sz="1600" dirty="0"/>
          </a:p>
          <a:p>
            <a:r>
              <a:rPr lang="ru-RU" sz="1600" dirty="0"/>
              <a:t>Если имеет ширину 16 бит, поэтому первый параметр будет доступен как </a:t>
            </a:r>
            <a:r>
              <a:rPr lang="ru-RU" sz="1600" dirty="0" err="1"/>
              <a:t>word</a:t>
            </a:r>
            <a:r>
              <a:rPr lang="ru-RU" sz="1600" dirty="0"/>
              <a:t>[bp+4], второй как </a:t>
            </a:r>
            <a:r>
              <a:rPr lang="ru-RU" sz="1600" dirty="0" err="1"/>
              <a:t>word</a:t>
            </a:r>
            <a:r>
              <a:rPr lang="ru-RU" sz="1600" dirty="0"/>
              <a:t>[bp+6] и так далее</a:t>
            </a:r>
            <a:r>
              <a:rPr lang="ru-RU" dirty="0"/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4434005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/>
              <a:t>Стек до вызова</a:t>
            </a:r>
          </a:p>
        </p:txBody>
      </p:sp>
    </p:spTree>
    <p:extLst>
      <p:ext uri="{BB962C8B-B14F-4D97-AF65-F5344CB8AC3E}">
        <p14:creationId xmlns:p14="http://schemas.microsoft.com/office/powerpoint/2010/main" val="10190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988" y="103791"/>
            <a:ext cx="8229600" cy="60162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2304" y="620688"/>
            <a:ext cx="8712968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b="1" dirty="0" smtClean="0"/>
              <a:t>Язык ассемблера </a:t>
            </a:r>
            <a:r>
              <a:rPr lang="ru-RU" sz="2400" dirty="0" smtClean="0"/>
              <a:t>— символьная форма записи машинного кода, использование которого упрощает написание машинных программ. </a:t>
            </a:r>
          </a:p>
          <a:p>
            <a:pPr marL="790575" indent="-34290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/>
              <a:t>Язык ассемблера обеспечивает доступ к регистрам, указание методов адресации и описание операций в терминах команд процессора.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Для одной и той же ЭВМ могут быть разработаны разные языки ассемблера.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Для идеального микропроцессора, у которого система команд точно соответствует языку программирования, ассемблер вырабатывает по одному машинному коду на каждый оператор языка. </a:t>
            </a:r>
          </a:p>
        </p:txBody>
      </p:sp>
    </p:spTree>
    <p:extLst>
      <p:ext uri="{BB962C8B-B14F-4D97-AF65-F5344CB8AC3E}">
        <p14:creationId xmlns:p14="http://schemas.microsoft.com/office/powerpoint/2010/main" val="18605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Передача данных через стек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156" y="703585"/>
            <a:ext cx="6827526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447675">
              <a:spcBef>
                <a:spcPts val="300"/>
              </a:spcBef>
            </a:pPr>
            <a:r>
              <a:rPr lang="ru-RU" dirty="0"/>
              <a:t>После того, как процедура выполнилась, необходимо очистить стек, вытолкнув из него параметры. 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стек может быть очищен самой процедурой или кодом, который эту процедуру вызывал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.Для первого способа используется команда RET с одним операндом, который должен быть равен количеству байтов, выталкиваемых из стека. 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Для 16 битного стека он должен быть равен количеству параметров, умноженному на 2.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Если </a:t>
            </a:r>
            <a:r>
              <a:rPr lang="en-US" dirty="0"/>
              <a:t>ret </a:t>
            </a:r>
            <a:r>
              <a:rPr lang="ru-RU" dirty="0"/>
              <a:t>вызван без параметров стек восстанавливается после выполнения процедуры путём прибавления значения к SP. 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С помощью такого способа программируются процедуры с переменным количеством параметров. 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Особенности работы со стеком определяют соглашением о вызовах.</a:t>
            </a:r>
          </a:p>
          <a:p>
            <a:pPr marL="0" lvl="1" defTabSz="447675">
              <a:spcBef>
                <a:spcPts val="300"/>
              </a:spcBef>
            </a:pPr>
            <a:r>
              <a:rPr lang="ru-RU" sz="1600" dirty="0"/>
              <a:t>В случае передачи переменного числа параметров через стек рекомендуется либо сначала передавать число параметров либо параметр окончания параметров, например нулевой адрес. </a:t>
            </a:r>
            <a:endParaRPr lang="en-US" sz="1600" dirty="0"/>
          </a:p>
          <a:p>
            <a:pPr lvl="1" defTabSz="447675"/>
            <a:endParaRPr lang="en-US" sz="1600" dirty="0"/>
          </a:p>
          <a:p>
            <a:pPr lvl="1" defTabSz="447675"/>
            <a:endParaRPr lang="ru-RU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31682" y="764704"/>
            <a:ext cx="1584176" cy="123110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;Из стека дополнительно извлекается 4 байта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/>
              <a:t>ret</a:t>
            </a:r>
            <a:r>
              <a:rPr lang="ru-RU" sz="1600" dirty="0"/>
              <a:t> 4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Макросы процедур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156" y="703585"/>
            <a:ext cx="651672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dirty="0"/>
              <a:t>В </a:t>
            </a:r>
            <a:r>
              <a:rPr lang="en-US" dirty="0"/>
              <a:t>FASM </a:t>
            </a:r>
            <a:r>
              <a:rPr lang="ru-RU" dirty="0"/>
              <a:t>подключаются отдельно</a:t>
            </a:r>
          </a:p>
          <a:p>
            <a:pPr defTabSz="447675"/>
            <a:r>
              <a:rPr lang="ru-RU" dirty="0"/>
              <a:t>	</a:t>
            </a:r>
            <a:r>
              <a:rPr lang="en-US" dirty="0"/>
              <a:t>include 'proc16.inc‘</a:t>
            </a:r>
            <a:endParaRPr lang="ru-RU" dirty="0"/>
          </a:p>
          <a:p>
            <a:pPr defTabSz="447675"/>
            <a:r>
              <a:rPr lang="ru-RU" dirty="0"/>
              <a:t>Для создания процедуры используется следующий синтаксис:</a:t>
            </a:r>
          </a:p>
          <a:p>
            <a:pPr lvl="1" defTabSz="447675"/>
            <a:r>
              <a:rPr lang="ru-RU" dirty="0"/>
              <a:t> </a:t>
            </a:r>
            <a:r>
              <a:rPr lang="ru-RU" dirty="0" err="1"/>
              <a:t>proc</a:t>
            </a:r>
            <a:r>
              <a:rPr lang="ru-RU" dirty="0"/>
              <a:t> &lt; </a:t>
            </a:r>
            <a:r>
              <a:rPr lang="ru-RU" dirty="0" err="1"/>
              <a:t>имя_процедуры</a:t>
            </a:r>
            <a:r>
              <a:rPr lang="ru-RU" dirty="0"/>
              <a:t>&gt;[,][&lt; </a:t>
            </a:r>
            <a:r>
              <a:rPr lang="ru-RU" dirty="0" err="1"/>
              <a:t>список_параметров</a:t>
            </a:r>
            <a:r>
              <a:rPr lang="ru-RU" dirty="0"/>
              <a:t>&gt;] </a:t>
            </a:r>
          </a:p>
          <a:p>
            <a:pPr lvl="1" defTabSz="447675"/>
            <a:r>
              <a:rPr lang="ru-RU" dirty="0"/>
              <a:t>     ... </a:t>
            </a:r>
          </a:p>
          <a:p>
            <a:pPr lvl="1" defTabSz="447675"/>
            <a:r>
              <a:rPr lang="ru-RU" b="1" dirty="0"/>
              <a:t>    </a:t>
            </a:r>
            <a:r>
              <a:rPr lang="ru-RU" b="1" dirty="0" err="1"/>
              <a:t>ret</a:t>
            </a:r>
            <a:r>
              <a:rPr lang="ru-RU" dirty="0"/>
              <a:t> </a:t>
            </a:r>
          </a:p>
          <a:p>
            <a:pPr lvl="1" defTabSz="447675"/>
            <a:r>
              <a:rPr lang="en-US" dirty="0"/>
              <a:t>e</a:t>
            </a:r>
            <a:r>
              <a:rPr lang="ru-RU" dirty="0" err="1"/>
              <a:t>ndp</a:t>
            </a:r>
            <a:endParaRPr lang="ru-RU" dirty="0"/>
          </a:p>
          <a:p>
            <a:pPr marL="180975" indent="-180975" defTabSz="447675"/>
            <a:r>
              <a:rPr lang="ru-RU" dirty="0"/>
              <a:t>После </a:t>
            </a:r>
            <a:r>
              <a:rPr lang="ru-RU" i="1" dirty="0" err="1"/>
              <a:t>proc</a:t>
            </a:r>
            <a:r>
              <a:rPr lang="ru-RU" dirty="0"/>
              <a:t> указывается имя процедуры. Далее через запятую список параметров. Между именем процедуры и списком параметров запятую ставить не обязательно (можно просто поставить пробел). </a:t>
            </a:r>
            <a:endParaRPr lang="en-US" dirty="0"/>
          </a:p>
          <a:p>
            <a:pPr defTabSz="447675"/>
            <a:r>
              <a:rPr lang="ru-RU" dirty="0"/>
              <a:t>Для возврата из процедуры следует использовать команду RET без операндов. Завершается процедура макросом </a:t>
            </a:r>
            <a:r>
              <a:rPr lang="ru-RU" i="1" dirty="0" err="1"/>
              <a:t>endp</a:t>
            </a:r>
            <a:r>
              <a:rPr lang="ru-RU" dirty="0"/>
              <a:t>. </a:t>
            </a:r>
            <a:endParaRPr lang="en-US" dirty="0"/>
          </a:p>
          <a:p>
            <a:pPr defTabSz="447675"/>
            <a:r>
              <a:rPr lang="ru-RU" dirty="0"/>
              <a:t>Внутри процедуры обращаться к параметрам можно как к простым переменным — с помощью квадратных скобок! </a:t>
            </a:r>
            <a:endParaRPr lang="en-US" dirty="0"/>
          </a:p>
          <a:p>
            <a:pPr defTabSz="447675"/>
            <a:r>
              <a:rPr lang="ru-RU" dirty="0"/>
              <a:t>Макросы </a:t>
            </a:r>
            <a:r>
              <a:rPr lang="ru-RU" dirty="0" err="1"/>
              <a:t>proc</a:t>
            </a:r>
            <a:r>
              <a:rPr lang="ru-RU" dirty="0"/>
              <a:t>  и </a:t>
            </a:r>
            <a:r>
              <a:rPr lang="en-US" dirty="0"/>
              <a:t>e</a:t>
            </a:r>
            <a:r>
              <a:rPr lang="ru-RU" dirty="0" err="1"/>
              <a:t>ndp</a:t>
            </a:r>
            <a:r>
              <a:rPr lang="ru-RU" dirty="0"/>
              <a:t> создают пролог и эпилог процедуры.</a:t>
            </a:r>
          </a:p>
          <a:p>
            <a:pPr defTabSz="447675"/>
            <a:r>
              <a:rPr lang="ru-RU" dirty="0"/>
              <a:t>По умолчанию размер параметров считается равным ширине стека, в случае </a:t>
            </a:r>
            <a:r>
              <a:rPr lang="en-US" dirty="0"/>
              <a:t>proc16.inc </a:t>
            </a:r>
            <a:r>
              <a:rPr lang="ru-RU" dirty="0"/>
              <a:t> - 16-бит. </a:t>
            </a:r>
          </a:p>
          <a:p>
            <a:pPr defTabSz="447675"/>
            <a:r>
              <a:rPr lang="ru-RU" dirty="0"/>
              <a:t>Если требуется передавать процедуре байт или двойное слово, то нужно дополнительно указать размер. 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60232" y="1319862"/>
            <a:ext cx="2339752" cy="369331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proc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myproc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endp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proc </a:t>
            </a:r>
            <a:r>
              <a:rPr lang="en-US" sz="1600" dirty="0" err="1"/>
              <a:t>myproc</a:t>
            </a:r>
            <a:r>
              <a:rPr lang="en-US" sz="1600" dirty="0"/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a:</a:t>
            </a:r>
            <a:r>
              <a:rPr lang="en-US" sz="1600" b="1" dirty="0"/>
              <a:t>BYTE</a:t>
            </a:r>
            <a:r>
              <a:rPr lang="en-US" sz="1600" dirty="0"/>
              <a:t>,b:</a:t>
            </a:r>
            <a:r>
              <a:rPr lang="en-US" sz="1600" b="1" dirty="0"/>
              <a:t>WORD</a:t>
            </a:r>
            <a:r>
              <a:rPr lang="en-US" sz="1600" dirty="0"/>
              <a:t>,c:</a:t>
            </a:r>
            <a:r>
              <a:rPr lang="en-US" sz="1600" b="1" dirty="0"/>
              <a:t>DWORD</a:t>
            </a:r>
            <a:r>
              <a:rPr lang="en-US" sz="1600" dirty="0"/>
              <a:t> 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/>
              <a:t>cl</a:t>
            </a:r>
            <a:r>
              <a:rPr lang="en-US" sz="1600" dirty="0"/>
              <a:t>,[a]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,[b] 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ax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[c] 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dx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[c+2] 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... 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ret</a:t>
            </a:r>
            <a:endParaRPr lang="ru-RU" sz="16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err="1"/>
              <a:t>endp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Макросы процедур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156" y="703584"/>
            <a:ext cx="58240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endParaRPr lang="ru-RU" sz="1600" dirty="0"/>
          </a:p>
          <a:p>
            <a:pPr marL="0" lvl="1" defTabSz="447675"/>
            <a:r>
              <a:rPr lang="ru-RU" sz="2400" b="1" dirty="0"/>
              <a:t>Макрос </a:t>
            </a:r>
            <a:r>
              <a:rPr lang="ru-RU" sz="2400" b="1" i="1" dirty="0" err="1"/>
              <a:t>local</a:t>
            </a:r>
            <a:r>
              <a:rPr lang="ru-RU" sz="2400" b="1" dirty="0"/>
              <a:t> </a:t>
            </a:r>
            <a:r>
              <a:rPr lang="ru-RU" sz="2400" dirty="0"/>
              <a:t>предназначен для создания локальных переменных. </a:t>
            </a:r>
          </a:p>
          <a:p>
            <a:pPr marL="361950" lvl="1" defTabSz="447675"/>
            <a:r>
              <a:rPr lang="ru-RU" sz="2400" dirty="0"/>
              <a:t>	</a:t>
            </a:r>
            <a:r>
              <a:rPr lang="ru-RU" sz="2000" dirty="0"/>
              <a:t>После слова </a:t>
            </a:r>
            <a:r>
              <a:rPr lang="ru-RU" sz="2000" i="1" dirty="0" err="1"/>
              <a:t>local</a:t>
            </a:r>
            <a:r>
              <a:rPr lang="ru-RU" sz="2000" dirty="0"/>
              <a:t> локальные переменные объявляются обычными директивами. </a:t>
            </a:r>
          </a:p>
          <a:p>
            <a:pPr marL="361950" lvl="1" defTabSz="447675"/>
            <a:r>
              <a:rPr lang="ru-RU" sz="2000" dirty="0"/>
              <a:t>	Можно использовать как инициализированные, так и неинициализированные переменные. </a:t>
            </a:r>
          </a:p>
          <a:p>
            <a:pPr marL="361950" lvl="1" defTabSz="447675"/>
            <a:r>
              <a:rPr lang="ru-RU" sz="2000" dirty="0"/>
              <a:t>	Можно объявлять несколько переменных в одной 	строке через запятую (однако, не получится объявить массив, перечислив значения).</a:t>
            </a:r>
            <a:endParaRPr lang="en-US" sz="2000" dirty="0"/>
          </a:p>
          <a:p>
            <a:pPr marL="361950" lvl="1" defTabSz="447675"/>
            <a:r>
              <a:rPr lang="ru-RU" sz="2000" dirty="0"/>
              <a:t>Можно объявить переменные с указанием типа,</a:t>
            </a:r>
          </a:p>
          <a:p>
            <a:pPr marL="361950" lvl="1" defTabSz="447675"/>
            <a:r>
              <a:rPr lang="ru-RU" sz="2000" dirty="0"/>
              <a:t>Можно объявить буфер</a:t>
            </a:r>
          </a:p>
          <a:p>
            <a:pPr marL="361950" lvl="1" defTabSz="447675"/>
            <a:r>
              <a:rPr lang="ru-RU" sz="2000" dirty="0"/>
              <a:t>Можно объявить набор переменных между макросами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local </a:t>
            </a:r>
            <a:r>
              <a:rPr lang="ru-RU" sz="2000" dirty="0"/>
              <a:t>и </a:t>
            </a:r>
            <a:r>
              <a:rPr lang="en-US" sz="2000" dirty="0" err="1"/>
              <a:t>endl</a:t>
            </a:r>
            <a:endParaRPr lang="ru-RU" sz="2400" dirty="0"/>
          </a:p>
          <a:p>
            <a:pPr defTabSz="447675"/>
            <a:endParaRPr lang="ru-RU" dirty="0"/>
          </a:p>
          <a:p>
            <a:pPr defTabSz="447675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00464" y="682153"/>
            <a:ext cx="2736304" cy="61555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1600" dirty="0"/>
              <a:t>proc </a:t>
            </a:r>
            <a:r>
              <a:rPr lang="en-US" sz="1600" dirty="0" err="1"/>
              <a:t>myproc</a:t>
            </a:r>
            <a:r>
              <a:rPr lang="en-US" sz="1600" dirty="0"/>
              <a:t> c uses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 </a:t>
            </a:r>
            <a:r>
              <a:rPr lang="en-US" sz="1600" b="1" dirty="0"/>
              <a:t>cx</a:t>
            </a:r>
            <a:r>
              <a:rPr lang="en-US" sz="1600" dirty="0"/>
              <a:t> </a:t>
            </a:r>
            <a:r>
              <a:rPr lang="en-US" sz="1600" b="1" dirty="0"/>
              <a:t>dx</a:t>
            </a:r>
            <a:r>
              <a:rPr lang="en-US" sz="1600" dirty="0"/>
              <a:t>,</a:t>
            </a:r>
            <a:endParaRPr lang="ru-RU" sz="1600" dirty="0"/>
          </a:p>
          <a:p>
            <a:pPr fontAlgn="t"/>
            <a:r>
              <a:rPr lang="en-US" sz="1600" dirty="0"/>
              <a:t>a:</a:t>
            </a:r>
            <a:r>
              <a:rPr lang="en-US" sz="1600" b="1" dirty="0"/>
              <a:t>BYTE</a:t>
            </a:r>
            <a:r>
              <a:rPr lang="en-US" sz="1600" dirty="0"/>
              <a:t>,b:</a:t>
            </a:r>
            <a:r>
              <a:rPr lang="en-US" sz="1600" b="1" dirty="0"/>
              <a:t>WORD</a:t>
            </a:r>
            <a:r>
              <a:rPr lang="en-US" sz="1600" dirty="0"/>
              <a:t>,c:</a:t>
            </a:r>
            <a:r>
              <a:rPr lang="en-US" sz="1600" b="1" dirty="0"/>
              <a:t>DWORD</a:t>
            </a:r>
            <a:r>
              <a:rPr lang="en-US" sz="1600" dirty="0"/>
              <a:t>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/>
              <a:t>cl</a:t>
            </a:r>
            <a:r>
              <a:rPr lang="en-US" sz="1600" dirty="0"/>
              <a:t>,[a]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,[b]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ax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dx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[c+2] </a:t>
            </a:r>
            <a:endParaRPr lang="ru-RU" sz="1600" dirty="0"/>
          </a:p>
          <a:p>
            <a:pPr marL="180975" fontAlgn="t"/>
            <a:r>
              <a:rPr lang="en-US" sz="1600" dirty="0"/>
              <a:t>... </a:t>
            </a:r>
            <a:endParaRPr lang="ru-RU" sz="1600" dirty="0"/>
          </a:p>
          <a:p>
            <a:pPr marL="180975" fontAlgn="t"/>
            <a:r>
              <a:rPr lang="en-US" sz="1600" b="1" dirty="0"/>
              <a:t>ret</a:t>
            </a:r>
            <a:r>
              <a:rPr lang="en-US" sz="1600" dirty="0"/>
              <a:t> </a:t>
            </a:r>
            <a:endParaRPr lang="ru-RU" sz="1600" dirty="0"/>
          </a:p>
          <a:p>
            <a:pPr fontAlgn="t"/>
            <a:r>
              <a:rPr lang="en-US" sz="1600" dirty="0" err="1"/>
              <a:t>endp</a:t>
            </a:r>
            <a:endParaRPr lang="ru-RU" sz="1600" dirty="0"/>
          </a:p>
          <a:p>
            <a:pPr fontAlgn="t"/>
            <a:endParaRPr lang="ru-RU" sz="600" dirty="0"/>
          </a:p>
          <a:p>
            <a:pPr fontAlgn="t"/>
            <a:r>
              <a:rPr lang="en-US" sz="1600" dirty="0"/>
              <a:t>proc </a:t>
            </a:r>
            <a:r>
              <a:rPr lang="en-US" sz="1600" dirty="0" err="1"/>
              <a:t>myproc</a:t>
            </a:r>
            <a:r>
              <a:rPr lang="en-US" sz="1600" dirty="0"/>
              <a:t> c uses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 </a:t>
            </a:r>
            <a:r>
              <a:rPr lang="en-US" sz="1600" b="1" dirty="0"/>
              <a:t>cx</a:t>
            </a:r>
            <a:r>
              <a:rPr lang="en-US" sz="1600" dirty="0"/>
              <a:t> </a:t>
            </a:r>
            <a:r>
              <a:rPr lang="en-US" sz="1600" b="1" dirty="0"/>
              <a:t>dx</a:t>
            </a:r>
            <a:r>
              <a:rPr lang="en-US" sz="1600" dirty="0"/>
              <a:t>,\ a:</a:t>
            </a:r>
            <a:r>
              <a:rPr lang="en-US" sz="1600" b="1" dirty="0"/>
              <a:t>BYTE</a:t>
            </a:r>
            <a:r>
              <a:rPr lang="en-US" sz="1600" dirty="0"/>
              <a:t>,b:</a:t>
            </a:r>
            <a:r>
              <a:rPr lang="en-US" sz="1600" b="1" dirty="0"/>
              <a:t>WORD</a:t>
            </a:r>
            <a:r>
              <a:rPr lang="en-US" sz="1600" dirty="0"/>
              <a:t>,c:</a:t>
            </a:r>
            <a:r>
              <a:rPr lang="en-US" sz="1600" b="1" dirty="0"/>
              <a:t>DWORD</a:t>
            </a:r>
          </a:p>
          <a:p>
            <a:pPr marL="266700" fontAlgn="t"/>
            <a:r>
              <a:rPr lang="en-US" sz="1600" dirty="0"/>
              <a:t>local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 err="1"/>
              <a:t>db</a:t>
            </a:r>
            <a:r>
              <a:rPr lang="en-US" sz="1600" dirty="0"/>
              <a:t> 5 </a:t>
            </a:r>
          </a:p>
          <a:p>
            <a:pPr marL="266700" fontAlgn="t"/>
            <a:r>
              <a:rPr lang="en-US" sz="1600" dirty="0"/>
              <a:t>local j </a:t>
            </a:r>
            <a:r>
              <a:rPr lang="en-US" sz="1600" b="1" dirty="0" err="1"/>
              <a:t>dw</a:t>
            </a:r>
            <a:r>
              <a:rPr lang="en-US" sz="1600" dirty="0"/>
              <a:t> ?,  k </a:t>
            </a:r>
            <a:r>
              <a:rPr lang="en-US" sz="1600" dirty="0" err="1"/>
              <a:t>rd</a:t>
            </a:r>
            <a:r>
              <a:rPr lang="en-US" sz="1600" dirty="0"/>
              <a:t> 1</a:t>
            </a:r>
          </a:p>
          <a:p>
            <a:pPr marL="266700" fontAlgn="t"/>
            <a:r>
              <a:rPr lang="en-US" sz="1600" dirty="0"/>
              <a:t>local l1:</a:t>
            </a:r>
            <a:r>
              <a:rPr lang="en-US" sz="1600" b="1" dirty="0"/>
              <a:t>BYTE</a:t>
            </a:r>
            <a:r>
              <a:rPr lang="en-US" sz="1600" dirty="0"/>
              <a:t> </a:t>
            </a:r>
          </a:p>
          <a:p>
            <a:pPr marL="266700" fontAlgn="t"/>
            <a:r>
              <a:rPr lang="en-US" sz="1600" dirty="0"/>
              <a:t>local l2:</a:t>
            </a:r>
            <a:r>
              <a:rPr lang="en-US" sz="1600" b="1" dirty="0"/>
              <a:t>WORD</a:t>
            </a:r>
            <a:r>
              <a:rPr lang="en-US" sz="1600" dirty="0"/>
              <a:t>, k:</a:t>
            </a:r>
            <a:r>
              <a:rPr lang="en-US" sz="1600" b="1" dirty="0"/>
              <a:t>DWORD</a:t>
            </a:r>
          </a:p>
          <a:p>
            <a:pPr marL="266700" fontAlgn="t"/>
            <a:endParaRPr lang="en-US" sz="1600" b="1" dirty="0"/>
          </a:p>
          <a:p>
            <a:pPr marL="266700" fontAlgn="t"/>
            <a:r>
              <a:rPr lang="ru-RU" sz="1600" i="1" dirty="0"/>
              <a:t>;Локальный буфер размером 256 байт</a:t>
            </a:r>
            <a:endParaRPr lang="en-US" sz="1600" b="1" dirty="0"/>
          </a:p>
          <a:p>
            <a:pPr marL="266700" fontAlgn="t"/>
            <a:r>
              <a:rPr lang="ru-RU" sz="1600" dirty="0" err="1"/>
              <a:t>local</a:t>
            </a:r>
            <a:r>
              <a:rPr lang="ru-RU" sz="1600" dirty="0"/>
              <a:t> </a:t>
            </a:r>
            <a:r>
              <a:rPr lang="ru-RU" sz="1600" dirty="0" err="1"/>
              <a:t>buffer</a:t>
            </a:r>
            <a:r>
              <a:rPr lang="ru-RU" sz="1600" dirty="0"/>
              <a:t>[256]:</a:t>
            </a:r>
            <a:r>
              <a:rPr lang="ru-RU" sz="1600" b="1" dirty="0"/>
              <a:t>BYTE</a:t>
            </a:r>
            <a:endParaRPr lang="en-US" sz="1600" b="1" dirty="0"/>
          </a:p>
          <a:p>
            <a:pPr marL="266700" fontAlgn="t"/>
            <a:r>
              <a:rPr lang="en-US" sz="1600" dirty="0"/>
              <a:t>locals </a:t>
            </a:r>
          </a:p>
          <a:p>
            <a:pPr marL="542925" fontAlgn="t"/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 err="1"/>
              <a:t>db</a:t>
            </a:r>
            <a:r>
              <a:rPr lang="en-US" sz="1600" dirty="0"/>
              <a:t> 5 </a:t>
            </a:r>
          </a:p>
          <a:p>
            <a:pPr marL="542925" fontAlgn="t"/>
            <a:r>
              <a:rPr lang="en-US" sz="1600" dirty="0"/>
              <a:t>j </a:t>
            </a:r>
            <a:r>
              <a:rPr lang="en-US" sz="1600" b="1" dirty="0" err="1"/>
              <a:t>dw</a:t>
            </a:r>
            <a:r>
              <a:rPr lang="en-US" sz="1600" dirty="0"/>
              <a:t> ? </a:t>
            </a:r>
          </a:p>
          <a:p>
            <a:pPr marL="542925" fontAlgn="t"/>
            <a:r>
              <a:rPr lang="en-US" sz="1600" dirty="0"/>
              <a:t>k </a:t>
            </a:r>
            <a:r>
              <a:rPr lang="en-US" sz="1600" dirty="0" err="1"/>
              <a:t>rd</a:t>
            </a:r>
            <a:r>
              <a:rPr lang="en-US" sz="1600" dirty="0"/>
              <a:t> 1</a:t>
            </a:r>
          </a:p>
          <a:p>
            <a:pPr marL="266700" fontAlgn="t"/>
            <a:r>
              <a:rPr lang="en-US" sz="1600" dirty="0"/>
              <a:t> </a:t>
            </a:r>
            <a:r>
              <a:rPr lang="en-US" sz="1600" dirty="0" err="1"/>
              <a:t>endl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23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Макросы процедур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156" y="703584"/>
            <a:ext cx="58240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sz="2400" b="1" dirty="0"/>
              <a:t>При мощи команды </a:t>
            </a:r>
            <a:r>
              <a:rPr lang="en-US" sz="2400" b="1" dirty="0"/>
              <a:t>uses </a:t>
            </a:r>
            <a:r>
              <a:rPr lang="ru-RU" sz="2400" dirty="0"/>
              <a:t>макросы PROC и ENDP позволяют организовать сохранение и восстановление регистров, используемых кодом процедуры. </a:t>
            </a:r>
          </a:p>
          <a:p>
            <a:pPr lvl="1" defTabSz="447675"/>
            <a:r>
              <a:rPr lang="ru-RU" sz="2000" dirty="0"/>
              <a:t>нужно указать ключевое слово </a:t>
            </a:r>
            <a:r>
              <a:rPr lang="ru-RU" sz="2000" b="1" i="1" dirty="0" err="1"/>
              <a:t>uses</a:t>
            </a:r>
            <a:r>
              <a:rPr lang="ru-RU" sz="2000" dirty="0"/>
              <a:t> и список регистров через пробел. </a:t>
            </a:r>
          </a:p>
          <a:p>
            <a:pPr lvl="1" defTabSz="447675"/>
            <a:r>
              <a:rPr lang="ru-RU" sz="2000" dirty="0"/>
              <a:t>Регистры будут помещены в стек при входе в процедуру (в порядке их записи) и восстановлены перед возвратом. 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00464" y="682153"/>
            <a:ext cx="2736304" cy="61555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1600" dirty="0"/>
              <a:t>proc </a:t>
            </a:r>
            <a:r>
              <a:rPr lang="en-US" sz="1600" dirty="0" err="1"/>
              <a:t>myproc</a:t>
            </a:r>
            <a:r>
              <a:rPr lang="en-US" sz="1600" dirty="0"/>
              <a:t> c uses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 </a:t>
            </a:r>
            <a:r>
              <a:rPr lang="en-US" sz="1600" b="1" dirty="0"/>
              <a:t>cx</a:t>
            </a:r>
            <a:r>
              <a:rPr lang="en-US" sz="1600" dirty="0"/>
              <a:t> </a:t>
            </a:r>
            <a:r>
              <a:rPr lang="en-US" sz="1600" b="1" dirty="0"/>
              <a:t>dx</a:t>
            </a:r>
            <a:r>
              <a:rPr lang="en-US" sz="1600" dirty="0"/>
              <a:t>,</a:t>
            </a:r>
            <a:endParaRPr lang="ru-RU" sz="1600" dirty="0"/>
          </a:p>
          <a:p>
            <a:pPr fontAlgn="t"/>
            <a:r>
              <a:rPr lang="en-US" sz="1600" dirty="0"/>
              <a:t>a:</a:t>
            </a:r>
            <a:r>
              <a:rPr lang="en-US" sz="1600" b="1" dirty="0"/>
              <a:t>BYTE</a:t>
            </a:r>
            <a:r>
              <a:rPr lang="en-US" sz="1600" dirty="0"/>
              <a:t>,b:</a:t>
            </a:r>
            <a:r>
              <a:rPr lang="en-US" sz="1600" b="1" dirty="0"/>
              <a:t>WORD</a:t>
            </a:r>
            <a:r>
              <a:rPr lang="en-US" sz="1600" dirty="0"/>
              <a:t>,c:</a:t>
            </a:r>
            <a:r>
              <a:rPr lang="en-US" sz="1600" b="1" dirty="0"/>
              <a:t>DWORD</a:t>
            </a:r>
            <a:r>
              <a:rPr lang="en-US" sz="1600" dirty="0"/>
              <a:t>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/>
              <a:t>cl</a:t>
            </a:r>
            <a:r>
              <a:rPr lang="en-US" sz="1600" dirty="0"/>
              <a:t>,[a]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,[b]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ax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dx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[c+2] </a:t>
            </a:r>
            <a:endParaRPr lang="ru-RU" sz="1600" dirty="0"/>
          </a:p>
          <a:p>
            <a:pPr marL="180975" fontAlgn="t"/>
            <a:r>
              <a:rPr lang="en-US" sz="1600" dirty="0"/>
              <a:t>... </a:t>
            </a:r>
            <a:endParaRPr lang="ru-RU" sz="1600" dirty="0"/>
          </a:p>
          <a:p>
            <a:pPr marL="180975" fontAlgn="t"/>
            <a:r>
              <a:rPr lang="en-US" sz="1600" b="1" dirty="0"/>
              <a:t>ret</a:t>
            </a:r>
            <a:r>
              <a:rPr lang="en-US" sz="1600" dirty="0"/>
              <a:t> </a:t>
            </a:r>
            <a:endParaRPr lang="ru-RU" sz="1600" dirty="0"/>
          </a:p>
          <a:p>
            <a:pPr fontAlgn="t"/>
            <a:r>
              <a:rPr lang="en-US" sz="1600" dirty="0" err="1"/>
              <a:t>endp</a:t>
            </a:r>
            <a:endParaRPr lang="ru-RU" sz="1600" dirty="0"/>
          </a:p>
          <a:p>
            <a:pPr fontAlgn="t"/>
            <a:endParaRPr lang="ru-RU" sz="600" dirty="0"/>
          </a:p>
          <a:p>
            <a:pPr fontAlgn="t"/>
            <a:r>
              <a:rPr lang="en-US" sz="1600" dirty="0"/>
              <a:t>proc </a:t>
            </a:r>
            <a:r>
              <a:rPr lang="en-US" sz="1600" dirty="0" err="1"/>
              <a:t>myproc</a:t>
            </a:r>
            <a:r>
              <a:rPr lang="en-US" sz="1600" dirty="0"/>
              <a:t> c uses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 </a:t>
            </a:r>
            <a:r>
              <a:rPr lang="en-US" sz="1600" b="1" dirty="0"/>
              <a:t>cx</a:t>
            </a:r>
            <a:r>
              <a:rPr lang="en-US" sz="1600" dirty="0"/>
              <a:t> </a:t>
            </a:r>
            <a:r>
              <a:rPr lang="en-US" sz="1600" b="1" dirty="0"/>
              <a:t>dx</a:t>
            </a:r>
            <a:r>
              <a:rPr lang="en-US" sz="1600" dirty="0"/>
              <a:t>,\ a:</a:t>
            </a:r>
            <a:r>
              <a:rPr lang="en-US" sz="1600" b="1" dirty="0"/>
              <a:t>BYTE</a:t>
            </a:r>
            <a:r>
              <a:rPr lang="en-US" sz="1600" dirty="0"/>
              <a:t>,b:</a:t>
            </a:r>
            <a:r>
              <a:rPr lang="en-US" sz="1600" b="1" dirty="0"/>
              <a:t>WORD</a:t>
            </a:r>
            <a:r>
              <a:rPr lang="en-US" sz="1600" dirty="0"/>
              <a:t>,c:</a:t>
            </a:r>
            <a:r>
              <a:rPr lang="en-US" sz="1600" b="1" dirty="0"/>
              <a:t>DWORD</a:t>
            </a:r>
          </a:p>
          <a:p>
            <a:pPr marL="266700" fontAlgn="t"/>
            <a:r>
              <a:rPr lang="en-US" sz="1600" dirty="0"/>
              <a:t>local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 err="1"/>
              <a:t>db</a:t>
            </a:r>
            <a:r>
              <a:rPr lang="en-US" sz="1600" dirty="0"/>
              <a:t> 5 </a:t>
            </a:r>
          </a:p>
          <a:p>
            <a:pPr marL="266700" fontAlgn="t"/>
            <a:r>
              <a:rPr lang="en-US" sz="1600" dirty="0"/>
              <a:t>local j </a:t>
            </a:r>
            <a:r>
              <a:rPr lang="en-US" sz="1600" b="1" dirty="0" err="1"/>
              <a:t>dw</a:t>
            </a:r>
            <a:r>
              <a:rPr lang="en-US" sz="1600" dirty="0"/>
              <a:t> ?,  k </a:t>
            </a:r>
            <a:r>
              <a:rPr lang="en-US" sz="1600" dirty="0" err="1"/>
              <a:t>rd</a:t>
            </a:r>
            <a:r>
              <a:rPr lang="en-US" sz="1600" dirty="0"/>
              <a:t> 1</a:t>
            </a:r>
          </a:p>
          <a:p>
            <a:pPr marL="266700" fontAlgn="t"/>
            <a:r>
              <a:rPr lang="en-US" sz="1600" dirty="0"/>
              <a:t>local l1:</a:t>
            </a:r>
            <a:r>
              <a:rPr lang="en-US" sz="1600" b="1" dirty="0"/>
              <a:t>BYTE</a:t>
            </a:r>
            <a:r>
              <a:rPr lang="en-US" sz="1600" dirty="0"/>
              <a:t> </a:t>
            </a:r>
          </a:p>
          <a:p>
            <a:pPr marL="266700" fontAlgn="t"/>
            <a:r>
              <a:rPr lang="en-US" sz="1600" dirty="0"/>
              <a:t>local l2:</a:t>
            </a:r>
            <a:r>
              <a:rPr lang="en-US" sz="1600" b="1" dirty="0"/>
              <a:t>WORD</a:t>
            </a:r>
            <a:r>
              <a:rPr lang="en-US" sz="1600" dirty="0"/>
              <a:t>, k:</a:t>
            </a:r>
            <a:r>
              <a:rPr lang="en-US" sz="1600" b="1" dirty="0"/>
              <a:t>DWORD</a:t>
            </a:r>
          </a:p>
          <a:p>
            <a:pPr marL="266700" fontAlgn="t"/>
            <a:endParaRPr lang="en-US" sz="1600" b="1" dirty="0"/>
          </a:p>
          <a:p>
            <a:pPr marL="266700" fontAlgn="t"/>
            <a:r>
              <a:rPr lang="ru-RU" sz="1600" i="1" dirty="0"/>
              <a:t>;Локальный буфер размером 256 байт</a:t>
            </a:r>
            <a:endParaRPr lang="en-US" sz="1600" b="1" dirty="0"/>
          </a:p>
          <a:p>
            <a:pPr marL="266700" fontAlgn="t"/>
            <a:r>
              <a:rPr lang="ru-RU" sz="1600" dirty="0" err="1"/>
              <a:t>local</a:t>
            </a:r>
            <a:r>
              <a:rPr lang="ru-RU" sz="1600" dirty="0"/>
              <a:t> </a:t>
            </a:r>
            <a:r>
              <a:rPr lang="ru-RU" sz="1600" dirty="0" err="1"/>
              <a:t>buffer</a:t>
            </a:r>
            <a:r>
              <a:rPr lang="ru-RU" sz="1600" dirty="0"/>
              <a:t>[256]:</a:t>
            </a:r>
            <a:r>
              <a:rPr lang="ru-RU" sz="1600" b="1" dirty="0"/>
              <a:t>BYTE</a:t>
            </a:r>
            <a:endParaRPr lang="en-US" sz="1600" b="1" dirty="0"/>
          </a:p>
          <a:p>
            <a:pPr marL="266700" fontAlgn="t"/>
            <a:r>
              <a:rPr lang="en-US" sz="1600" dirty="0"/>
              <a:t>locals </a:t>
            </a:r>
          </a:p>
          <a:p>
            <a:pPr marL="542925" fontAlgn="t"/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 err="1"/>
              <a:t>db</a:t>
            </a:r>
            <a:r>
              <a:rPr lang="en-US" sz="1600" dirty="0"/>
              <a:t> 5 </a:t>
            </a:r>
          </a:p>
          <a:p>
            <a:pPr marL="542925" fontAlgn="t"/>
            <a:r>
              <a:rPr lang="en-US" sz="1600" dirty="0"/>
              <a:t>j </a:t>
            </a:r>
            <a:r>
              <a:rPr lang="en-US" sz="1600" b="1" dirty="0" err="1"/>
              <a:t>dw</a:t>
            </a:r>
            <a:r>
              <a:rPr lang="en-US" sz="1600" dirty="0"/>
              <a:t> ? </a:t>
            </a:r>
          </a:p>
          <a:p>
            <a:pPr marL="542925" fontAlgn="t"/>
            <a:r>
              <a:rPr lang="en-US" sz="1600" dirty="0"/>
              <a:t>k </a:t>
            </a:r>
            <a:r>
              <a:rPr lang="en-US" sz="1600" dirty="0" err="1"/>
              <a:t>rd</a:t>
            </a:r>
            <a:r>
              <a:rPr lang="en-US" sz="1600" dirty="0"/>
              <a:t> 1</a:t>
            </a:r>
          </a:p>
          <a:p>
            <a:pPr marL="266700" fontAlgn="t"/>
            <a:r>
              <a:rPr lang="en-US" sz="1600" dirty="0"/>
              <a:t> </a:t>
            </a:r>
            <a:r>
              <a:rPr lang="en-US" sz="1600" dirty="0" err="1"/>
              <a:t>endl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29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Соглашения </a:t>
            </a:r>
            <a:r>
              <a:rPr lang="ru-RU" sz="2400" b="1" dirty="0"/>
              <a:t>о </a:t>
            </a:r>
            <a:r>
              <a:rPr lang="ru-RU" sz="2400" b="1" dirty="0" smtClean="0"/>
              <a:t>вызовах процедур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03585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dirty="0"/>
              <a:t>Соглашения описывают технических особенностей вызова подпрограмм,: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способы передачи параметров подпрограммам;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способы вызова (передачи управления) подпрограмм;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способы передачи результатов вычислений, выполненных подпрограммами, в точку вызова;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способы возврата (передачи управления) из подпрограмм в точку вызова.</a:t>
            </a:r>
          </a:p>
          <a:p>
            <a:pPr defTabSz="447675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60232" y="2734910"/>
            <a:ext cx="2339752" cy="73866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;3-й параметр находится в DX:AX</a:t>
            </a:r>
            <a:endParaRPr lang="ru-RU" altLang="ru-RU" sz="16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/>
              <a:t>ccall</a:t>
            </a:r>
            <a:r>
              <a:rPr lang="ru-RU" sz="1600" dirty="0"/>
              <a:t> </a:t>
            </a:r>
            <a:r>
              <a:rPr lang="ru-RU" sz="1600" dirty="0" err="1"/>
              <a:t>myproc</a:t>
            </a:r>
            <a:r>
              <a:rPr lang="ru-RU" sz="1600" dirty="0"/>
              <a:t>, 5,0,</a:t>
            </a:r>
            <a:r>
              <a:rPr lang="ru-RU" sz="1600" b="1" dirty="0"/>
              <a:t>ax</a:t>
            </a:r>
            <a:r>
              <a:rPr lang="ru-RU" sz="1600" dirty="0"/>
              <a:t>,</a:t>
            </a:r>
            <a:r>
              <a:rPr lang="ru-RU" sz="1600" b="1" dirty="0"/>
              <a:t>dx</a:t>
            </a:r>
            <a:r>
              <a:rPr lang="ru-RU" sz="1600" dirty="0"/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03285"/>
              </p:ext>
            </p:extLst>
          </p:nvPr>
        </p:nvGraphicFramePr>
        <p:xfrm>
          <a:off x="467544" y="2555364"/>
          <a:ext cx="6048672" cy="21107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1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7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Макрос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stdcall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Вызов процедуры с соглашениями вызова </a:t>
                      </a:r>
                      <a:r>
                        <a:rPr lang="ru-RU" dirty="0" err="1"/>
                        <a:t>stdcall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(стандарт</a:t>
                      </a:r>
                      <a:r>
                        <a:rPr lang="ru-RU" baseline="0" dirty="0"/>
                        <a:t> для </a:t>
                      </a:r>
                      <a:r>
                        <a:rPr lang="en-US" baseline="0" dirty="0" err="1"/>
                        <a:t>windll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напр. </a:t>
                      </a:r>
                      <a:r>
                        <a:rPr lang="en-US" baseline="0" dirty="0" err="1"/>
                        <a:t>winAPI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Cdecl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ccal</a:t>
                      </a:r>
                      <a:r>
                        <a:rPr lang="en-US" dirty="0"/>
                        <a:t>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Вызов процедуры с соглашениями вызова  «</a:t>
                      </a:r>
                      <a:r>
                        <a:rPr lang="ru-RU" dirty="0" err="1"/>
                        <a:t>cи</a:t>
                      </a:r>
                      <a:r>
                        <a:rPr lang="ru-RU" dirty="0"/>
                        <a:t>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invoke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 же самое, что </a:t>
                      </a:r>
                      <a:r>
                        <a:rPr lang="ru-RU" dirty="0" err="1"/>
                        <a:t>stdcall</a:t>
                      </a:r>
                      <a:r>
                        <a:rPr lang="ru-RU" dirty="0"/>
                        <a:t> [&lt;</a:t>
                      </a:r>
                      <a:r>
                        <a:rPr lang="ru-RU" dirty="0" err="1"/>
                        <a:t>имя_переменной</a:t>
                      </a:r>
                      <a:r>
                        <a:rPr lang="ru-RU" dirty="0"/>
                        <a:t>&gt;]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cinvoke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 же самое, что </a:t>
                      </a:r>
                      <a:r>
                        <a:rPr lang="ru-RU" dirty="0" err="1"/>
                        <a:t>ccall</a:t>
                      </a:r>
                      <a:r>
                        <a:rPr lang="ru-RU" dirty="0"/>
                        <a:t> [&lt;</a:t>
                      </a:r>
                      <a:r>
                        <a:rPr lang="ru-RU" dirty="0" err="1"/>
                        <a:t>имя_переменной</a:t>
                      </a:r>
                      <a:r>
                        <a:rPr lang="ru-RU" dirty="0"/>
                        <a:t>&gt;]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15516" y="4758199"/>
            <a:ext cx="85689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sz="1600" dirty="0"/>
              <a:t>Два последних макроса чаще используются в программировании для </a:t>
            </a:r>
            <a:r>
              <a:rPr lang="ru-RU" sz="1600" dirty="0" err="1"/>
              <a:t>Windows</a:t>
            </a:r>
            <a:r>
              <a:rPr lang="ru-RU" sz="1600" dirty="0"/>
              <a:t>. </a:t>
            </a:r>
          </a:p>
          <a:p>
            <a:pPr defTabSz="447675"/>
            <a:r>
              <a:rPr lang="ru-RU" sz="1600" dirty="0"/>
              <a:t>Соглашения о вызовах избавляют от необходимости писать несколько команд PUSH для помещения параметров в стек. </a:t>
            </a:r>
          </a:p>
          <a:p>
            <a:pPr defTabSz="447675"/>
            <a:r>
              <a:rPr lang="ru-RU" sz="1600" dirty="0"/>
              <a:t>Вместо этого достаточно написать одну строку, в которой указывается имя процедуры и список параметров через запятую</a:t>
            </a:r>
          </a:p>
          <a:p>
            <a:pPr defTabSz="447675"/>
            <a:r>
              <a:rPr lang="ru-RU" sz="1600" dirty="0"/>
              <a:t>	</a:t>
            </a:r>
            <a:r>
              <a:rPr lang="en-US" sz="1600" dirty="0" err="1"/>
              <a:t>stdcall</a:t>
            </a:r>
            <a:r>
              <a:rPr lang="en-US" sz="1600" dirty="0"/>
              <a:t> &lt;</a:t>
            </a:r>
            <a:r>
              <a:rPr lang="ru-RU" sz="1600" dirty="0" err="1"/>
              <a:t>имя_процедуры</a:t>
            </a:r>
            <a:r>
              <a:rPr lang="ru-RU" sz="1600" dirty="0"/>
              <a:t>&gt;[,&lt;</a:t>
            </a:r>
            <a:r>
              <a:rPr lang="ru-RU" sz="1600" dirty="0" err="1"/>
              <a:t>список_параметров</a:t>
            </a:r>
            <a:r>
              <a:rPr lang="ru-RU" sz="1600" dirty="0"/>
              <a:t>&gt;]</a:t>
            </a:r>
          </a:p>
          <a:p>
            <a:pPr defTabSz="447675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5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Соглашения </a:t>
            </a:r>
            <a:r>
              <a:rPr lang="ru-RU" sz="2400" b="1" dirty="0"/>
              <a:t>о </a:t>
            </a:r>
            <a:r>
              <a:rPr lang="ru-RU" sz="2400" b="1" dirty="0" smtClean="0"/>
              <a:t>вызовах </a:t>
            </a:r>
            <a:r>
              <a:rPr lang="en-US" sz="2400" b="1" dirty="0" err="1" smtClean="0"/>
              <a:t>FastCall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03585"/>
            <a:ext cx="849694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>
              <a:spcBef>
                <a:spcPts val="600"/>
              </a:spcBef>
            </a:pPr>
            <a:r>
              <a:rPr lang="ru-RU" sz="2000" dirty="0"/>
              <a:t>В x64-соглашении </a:t>
            </a:r>
            <a:r>
              <a:rPr lang="en-US" sz="2000" dirty="0"/>
              <a:t>(</a:t>
            </a:r>
            <a:r>
              <a:rPr lang="en-US" sz="2000" dirty="0" err="1"/>
              <a:t>fastcall</a:t>
            </a:r>
            <a:r>
              <a:rPr lang="en-US" sz="2000" dirty="0"/>
              <a:t>)</a:t>
            </a:r>
            <a:r>
              <a:rPr lang="ru-RU" sz="2000" dirty="0"/>
              <a:t> первые четыре целочисленных аргумента (слева направо) передаются в 64-битных регистрах, выбранных специально для этой цели: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RCX: 1-й целочисленный аргумент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RDX: 2-й целочисленный аргумент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R8: 3-й целочисленный аргумент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R9: 4-й целочисленный аргумент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Остальные целочисленные аргументы передаются через стек (справа на лево).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Если передаются значения с плавающей точкой, то первые четыре из них передаются в регистрах XMM0-XMM3, а последующие — через стек.</a:t>
            </a:r>
            <a:endParaRPr lang="en-US" sz="2000" dirty="0"/>
          </a:p>
          <a:p>
            <a:pPr defTabSz="447675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4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ru-RU" dirty="0" smtClean="0"/>
              <a:t>диалекта </a:t>
            </a:r>
            <a:r>
              <a:rPr lang="en-US" dirty="0" smtClean="0"/>
              <a:t>FASM (Flat Assembler)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en-US" sz="2400" b="1" dirty="0"/>
              <a:t>Flat </a:t>
            </a:r>
            <a:r>
              <a:rPr lang="en-US" sz="2400" b="1" dirty="0" smtClean="0"/>
              <a:t>assembler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1540" y="836712"/>
            <a:ext cx="8445624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>
              <a:spcBef>
                <a:spcPts val="600"/>
              </a:spcBef>
            </a:pPr>
            <a:r>
              <a:rPr lang="ru-RU" sz="2000" dirty="0"/>
              <a:t>FASM поддерживает почти весь набор команд x86-64. </a:t>
            </a:r>
            <a:endParaRPr lang="en-US" sz="2000" dirty="0"/>
          </a:p>
          <a:p>
            <a:pPr defTabSz="447675">
              <a:spcBef>
                <a:spcPts val="600"/>
              </a:spcBef>
            </a:pPr>
            <a:r>
              <a:rPr lang="ru-RU" sz="2000" dirty="0"/>
              <a:t> Наличие </a:t>
            </a:r>
            <a:r>
              <a:rPr lang="ru-RU" sz="2000" dirty="0" err="1"/>
              <a:t>Linux</a:t>
            </a:r>
            <a:r>
              <a:rPr lang="ru-RU" sz="2000" dirty="0"/>
              <a:t>- и </a:t>
            </a:r>
            <a:r>
              <a:rPr lang="ru-RU" sz="2000" dirty="0" err="1"/>
              <a:t>Windows</a:t>
            </a:r>
            <a:r>
              <a:rPr lang="ru-RU" sz="2000" dirty="0"/>
              <a:t>-версий, а также поддержка широкого списка выходных файлов. Можно компилировать программы для </a:t>
            </a:r>
            <a:r>
              <a:rPr lang="ru-RU" sz="2000" dirty="0" err="1"/>
              <a:t>Windows</a:t>
            </a:r>
            <a:r>
              <a:rPr lang="ru-RU" sz="2000" dirty="0"/>
              <a:t> (формат PE) и для </a:t>
            </a:r>
            <a:r>
              <a:rPr lang="ru-RU" sz="2000" dirty="0" err="1"/>
              <a:t>Linux</a:t>
            </a:r>
            <a:r>
              <a:rPr lang="ru-RU" sz="2000" dirty="0"/>
              <a:t> (формат ELF). </a:t>
            </a:r>
            <a:endParaRPr lang="en-US" sz="2000" dirty="0"/>
          </a:p>
          <a:p>
            <a:pPr defTabSz="447675">
              <a:spcBef>
                <a:spcPts val="600"/>
              </a:spcBef>
            </a:pPr>
            <a:r>
              <a:rPr lang="ru-RU" sz="2000" dirty="0"/>
              <a:t>Гибкий синтаксис и отсутствие бесполезных, но обязательных директив (например, .386, .486 и т. п.). </a:t>
            </a:r>
            <a:endParaRPr lang="en-US" sz="2000" dirty="0"/>
          </a:p>
          <a:p>
            <a:pPr defTabSz="447675">
              <a:spcBef>
                <a:spcPts val="600"/>
              </a:spcBef>
            </a:pPr>
            <a:r>
              <a:rPr lang="ru-RU" sz="2000" dirty="0"/>
              <a:t> Полный контроль над размещением данных в исполняемом файле. </a:t>
            </a:r>
            <a:endParaRPr lang="en-US" sz="2000" dirty="0"/>
          </a:p>
          <a:p>
            <a:pPr defTabSz="447675">
              <a:spcBef>
                <a:spcPts val="600"/>
              </a:spcBef>
            </a:pPr>
            <a:r>
              <a:rPr lang="ru-RU" sz="2000" dirty="0"/>
              <a:t>Возможность создания макроассемблера</a:t>
            </a:r>
            <a:endParaRPr lang="en-US" sz="2000" dirty="0"/>
          </a:p>
          <a:p>
            <a:pPr defTabSz="447675">
              <a:spcBef>
                <a:spcPts val="600"/>
              </a:spcBef>
            </a:pPr>
            <a:r>
              <a:rPr lang="ru-RU" sz="2000" dirty="0"/>
              <a:t>Простота настройки компиляции</a:t>
            </a:r>
          </a:p>
        </p:txBody>
      </p:sp>
    </p:spTree>
    <p:extLst>
      <p:ext uri="{BB962C8B-B14F-4D97-AF65-F5344CB8AC3E}">
        <p14:creationId xmlns:p14="http://schemas.microsoft.com/office/powerpoint/2010/main" val="1777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Пример программы на </a:t>
            </a:r>
            <a:r>
              <a:rPr lang="en-US" sz="3200" b="1" dirty="0" err="1" smtClean="0"/>
              <a:t>Fasm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147248" cy="576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format PE GUI 4.0 </a:t>
            </a:r>
            <a:r>
              <a:rPr lang="ru-RU" sz="1900" dirty="0"/>
              <a:t>   </a:t>
            </a:r>
            <a:r>
              <a:rPr lang="en-US" sz="1900" dirty="0"/>
              <a:t>; </a:t>
            </a:r>
            <a:r>
              <a:rPr lang="ru-RU" sz="1700" i="1" dirty="0"/>
              <a:t>создание графического приложения под </a:t>
            </a:r>
            <a:r>
              <a:rPr lang="en-US" sz="1700" i="1" dirty="0"/>
              <a:t>windows</a:t>
            </a:r>
          </a:p>
          <a:p>
            <a:pPr marL="0" indent="0">
              <a:buNone/>
            </a:pPr>
            <a:r>
              <a:rPr lang="en-US" sz="1900" dirty="0"/>
              <a:t>entry start </a:t>
            </a:r>
            <a:r>
              <a:rPr lang="ru-RU" sz="1900" dirty="0"/>
              <a:t>                </a:t>
            </a:r>
            <a:r>
              <a:rPr lang="en-US" sz="1900" dirty="0"/>
              <a:t>; </a:t>
            </a:r>
            <a:r>
              <a:rPr lang="ru-RU" sz="1700" i="1" dirty="0"/>
              <a:t>определяется точка входа в программу</a:t>
            </a:r>
            <a:r>
              <a:rPr lang="ru-RU" sz="1900" dirty="0"/>
              <a:t>.</a:t>
            </a:r>
          </a:p>
          <a:p>
            <a:pPr marL="0" indent="0">
              <a:buNone/>
            </a:pPr>
            <a:r>
              <a:rPr lang="en-US" sz="1900" dirty="0"/>
              <a:t>include 'win32a.inc' ;  </a:t>
            </a:r>
            <a:r>
              <a:rPr lang="ru-RU" sz="1700" i="1" dirty="0"/>
              <a:t>подключение набора микрокоманд (из стандартной библиотеки)</a:t>
            </a:r>
          </a:p>
          <a:p>
            <a:pPr marL="0" indent="0">
              <a:buNone/>
            </a:pPr>
            <a:r>
              <a:rPr lang="en-US" sz="1900" dirty="0"/>
              <a:t>section '.data' data readable writeable </a:t>
            </a:r>
            <a:r>
              <a:rPr lang="ru-RU" sz="1900" dirty="0"/>
              <a:t>   </a:t>
            </a:r>
            <a:r>
              <a:rPr lang="en-US" sz="1900" dirty="0"/>
              <a:t>; </a:t>
            </a:r>
            <a:r>
              <a:rPr lang="ru-RU" sz="1700" i="1" dirty="0"/>
              <a:t>объявление данных</a:t>
            </a:r>
            <a:endParaRPr lang="ru-RU" sz="1900" i="1" dirty="0"/>
          </a:p>
          <a:p>
            <a:pPr marL="400050" lvl="1" indent="0">
              <a:buNone/>
            </a:pPr>
            <a:r>
              <a:rPr lang="ru-RU" sz="1500" dirty="0"/>
              <a:t> </a:t>
            </a:r>
            <a:r>
              <a:rPr lang="en-US" sz="1900" dirty="0"/>
              <a:t>Caption </a:t>
            </a:r>
            <a:r>
              <a:rPr lang="en-US" sz="1900" dirty="0" err="1"/>
              <a:t>db</a:t>
            </a:r>
            <a:r>
              <a:rPr lang="en-US" sz="1900" dirty="0"/>
              <a:t> 'first program',0</a:t>
            </a:r>
          </a:p>
          <a:p>
            <a:pPr marL="400050" lvl="1" indent="0">
              <a:buNone/>
            </a:pPr>
            <a:r>
              <a:rPr lang="en-US" sz="1900" dirty="0"/>
              <a:t> Text </a:t>
            </a:r>
            <a:r>
              <a:rPr lang="en-US" sz="1900" dirty="0" err="1"/>
              <a:t>db</a:t>
            </a:r>
            <a:r>
              <a:rPr lang="en-US" sz="1900" dirty="0"/>
              <a:t> 'FASM – </a:t>
            </a:r>
            <a:r>
              <a:rPr lang="en-US" sz="1900" dirty="0" err="1"/>
              <a:t>hellow</a:t>
            </a:r>
            <a:r>
              <a:rPr lang="en-US" sz="1900" dirty="0"/>
              <a:t> world?',0</a:t>
            </a:r>
          </a:p>
          <a:p>
            <a:pPr marL="0" indent="0">
              <a:buNone/>
            </a:pPr>
            <a:r>
              <a:rPr lang="en-US" sz="1900" dirty="0"/>
              <a:t>section '.code' code readable executable ; </a:t>
            </a:r>
            <a:r>
              <a:rPr lang="ru-RU" sz="1700" i="1" dirty="0"/>
              <a:t>объявление кода</a:t>
            </a:r>
          </a:p>
          <a:p>
            <a:pPr marL="400050" lvl="1" indent="0">
              <a:buNone/>
            </a:pPr>
            <a:r>
              <a:rPr lang="en-US" sz="1900" dirty="0"/>
              <a:t>start:</a:t>
            </a:r>
          </a:p>
          <a:p>
            <a:pPr marL="800100" lvl="2" indent="0">
              <a:buNone/>
            </a:pPr>
            <a:r>
              <a:rPr lang="en-US" sz="1900" dirty="0"/>
              <a:t> invoke MessageBox,0,Text,Caption,MB_OK</a:t>
            </a:r>
            <a:r>
              <a:rPr lang="ru-RU" sz="1900" dirty="0"/>
              <a:t>  </a:t>
            </a:r>
            <a:r>
              <a:rPr lang="en-US" sz="1700" i="1" dirty="0"/>
              <a:t>; </a:t>
            </a:r>
            <a:r>
              <a:rPr lang="ru-RU" sz="1700" i="1" dirty="0"/>
              <a:t>вызов окна</a:t>
            </a:r>
            <a:endParaRPr lang="en-US" sz="1700" i="1" dirty="0"/>
          </a:p>
          <a:p>
            <a:pPr marL="800100" lvl="2" indent="0">
              <a:buNone/>
            </a:pPr>
            <a:r>
              <a:rPr lang="en-US" sz="1900" dirty="0"/>
              <a:t> invoke ExitProcess,0</a:t>
            </a:r>
            <a:r>
              <a:rPr lang="ru-RU" sz="1900" dirty="0"/>
              <a:t>       </a:t>
            </a:r>
            <a:r>
              <a:rPr lang="en-US" sz="1700" i="1" dirty="0"/>
              <a:t>; </a:t>
            </a:r>
            <a:r>
              <a:rPr lang="ru-RU" sz="1700" i="1" dirty="0"/>
              <a:t>вызов подпрограммы выхода </a:t>
            </a:r>
            <a:endParaRPr lang="en-US" sz="1700" i="1" dirty="0"/>
          </a:p>
          <a:p>
            <a:pPr marL="0" indent="0">
              <a:buNone/>
            </a:pPr>
            <a:r>
              <a:rPr lang="en-US" sz="1900" dirty="0"/>
              <a:t>section '.</a:t>
            </a:r>
            <a:r>
              <a:rPr lang="en-US" sz="1900" dirty="0" err="1"/>
              <a:t>idata</a:t>
            </a:r>
            <a:r>
              <a:rPr lang="en-US" sz="1900" dirty="0"/>
              <a:t>' import data readable writeable ; </a:t>
            </a:r>
            <a:r>
              <a:rPr lang="ru-RU" sz="1700" i="1" dirty="0"/>
              <a:t>импорт функций </a:t>
            </a:r>
            <a:r>
              <a:rPr lang="en-US" sz="1700" i="1" dirty="0"/>
              <a:t>Win32 API </a:t>
            </a:r>
            <a:r>
              <a:rPr lang="en-US" sz="1700" dirty="0"/>
              <a:t>(</a:t>
            </a:r>
            <a:r>
              <a:rPr lang="en-US" sz="1700" i="1" dirty="0"/>
              <a:t>Application Programming Interface )</a:t>
            </a:r>
            <a:endParaRPr lang="ru-RU" sz="1700" i="1" dirty="0"/>
          </a:p>
          <a:p>
            <a:pPr marL="0" indent="0">
              <a:buNone/>
            </a:pPr>
            <a:r>
              <a:rPr lang="en-US" sz="1700" i="1" dirty="0"/>
              <a:t>; </a:t>
            </a:r>
            <a:r>
              <a:rPr lang="ru-RU" sz="1700" i="1" dirty="0"/>
              <a:t>сначала импортируется библиотека потом из нее функции</a:t>
            </a:r>
            <a:endParaRPr lang="en-US" sz="1700" i="1" dirty="0"/>
          </a:p>
          <a:p>
            <a:pPr marL="400050" lvl="1" indent="0">
              <a:buNone/>
            </a:pPr>
            <a:r>
              <a:rPr lang="en-US" sz="1500" dirty="0"/>
              <a:t> </a:t>
            </a:r>
            <a:r>
              <a:rPr lang="en-US" sz="1900" dirty="0"/>
              <a:t>library KERNEL32, 'KERNEL32.DLL',\</a:t>
            </a:r>
            <a:r>
              <a:rPr lang="ru-RU" sz="1900" dirty="0"/>
              <a:t> </a:t>
            </a:r>
            <a:r>
              <a:rPr lang="en-US" sz="1900" dirty="0"/>
              <a:t> </a:t>
            </a:r>
            <a:r>
              <a:rPr lang="en-US" sz="1700" i="1" dirty="0"/>
              <a:t>;</a:t>
            </a:r>
            <a:r>
              <a:rPr lang="ru-RU" sz="1700" i="1" dirty="0"/>
              <a:t> управление памятью</a:t>
            </a:r>
            <a:endParaRPr lang="en-US" sz="1700" i="1" dirty="0"/>
          </a:p>
          <a:p>
            <a:pPr marL="400050" lvl="1" indent="0">
              <a:buNone/>
            </a:pPr>
            <a:r>
              <a:rPr lang="ru-RU" sz="1900" dirty="0"/>
              <a:t>	</a:t>
            </a:r>
            <a:r>
              <a:rPr lang="en-US" sz="1900" dirty="0"/>
              <a:t> USER32, 'USER32.DLL‘</a:t>
            </a:r>
            <a:r>
              <a:rPr lang="ru-RU" sz="1900" dirty="0"/>
              <a:t>  	   </a:t>
            </a:r>
            <a:r>
              <a:rPr lang="en-US" sz="1700" i="1" dirty="0"/>
              <a:t>; </a:t>
            </a:r>
            <a:r>
              <a:rPr lang="ru-RU" sz="1700" i="1" dirty="0"/>
              <a:t>управление интерфейсом </a:t>
            </a:r>
            <a:endParaRPr lang="en-US" sz="1700" i="1" dirty="0"/>
          </a:p>
          <a:p>
            <a:pPr marL="400050" lvl="1" indent="0">
              <a:buNone/>
            </a:pPr>
            <a:r>
              <a:rPr lang="en-US" sz="1900" dirty="0"/>
              <a:t> import KERNEL32,\</a:t>
            </a:r>
          </a:p>
          <a:p>
            <a:pPr marL="400050" lvl="1" indent="0">
              <a:buNone/>
            </a:pPr>
            <a:r>
              <a:rPr lang="en-US" sz="1900" dirty="0"/>
              <a:t> </a:t>
            </a:r>
            <a:r>
              <a:rPr lang="ru-RU" sz="1900" dirty="0"/>
              <a:t>	</a:t>
            </a:r>
            <a:r>
              <a:rPr lang="en-US" sz="1900" dirty="0" err="1"/>
              <a:t>ExitProcess</a:t>
            </a:r>
            <a:r>
              <a:rPr lang="en-US" sz="1900" dirty="0"/>
              <a:t>, '</a:t>
            </a:r>
            <a:r>
              <a:rPr lang="en-US" sz="1900" dirty="0" err="1"/>
              <a:t>ExitProcess</a:t>
            </a:r>
            <a:r>
              <a:rPr lang="en-US" sz="1900" dirty="0"/>
              <a:t>‘</a:t>
            </a:r>
            <a:r>
              <a:rPr lang="ru-RU" sz="1900" dirty="0"/>
              <a:t>            </a:t>
            </a:r>
            <a:r>
              <a:rPr lang="en-US" sz="1700" i="1" dirty="0"/>
              <a:t>; </a:t>
            </a:r>
            <a:r>
              <a:rPr lang="ru-RU" sz="1700" i="1" dirty="0"/>
              <a:t>указание функций </a:t>
            </a:r>
            <a:endParaRPr lang="en-US" sz="1700" i="1" dirty="0"/>
          </a:p>
          <a:p>
            <a:pPr marL="400050" lvl="1" indent="0">
              <a:buNone/>
            </a:pPr>
            <a:r>
              <a:rPr lang="en-US" sz="1900" dirty="0"/>
              <a:t> import USER32,\</a:t>
            </a:r>
          </a:p>
          <a:p>
            <a:pPr marL="400050" lvl="1" indent="0">
              <a:buNone/>
            </a:pPr>
            <a:r>
              <a:rPr lang="ru-RU" sz="1900" dirty="0"/>
              <a:t>	</a:t>
            </a:r>
            <a:r>
              <a:rPr lang="en-US" sz="1900" dirty="0"/>
              <a:t> </a:t>
            </a:r>
            <a:r>
              <a:rPr lang="en-US" sz="1900" dirty="0" err="1"/>
              <a:t>MessageBox</a:t>
            </a:r>
            <a:r>
              <a:rPr lang="en-US" sz="1900" dirty="0"/>
              <a:t>, '</a:t>
            </a:r>
            <a:r>
              <a:rPr lang="en-US" sz="1900" dirty="0" err="1"/>
              <a:t>MessageBoxA</a:t>
            </a:r>
            <a:r>
              <a:rPr lang="en-US" sz="1900" dirty="0"/>
              <a:t>' </a:t>
            </a:r>
            <a:r>
              <a:rPr lang="ru-RU" sz="1900" dirty="0"/>
              <a:t>   </a:t>
            </a:r>
            <a:r>
              <a:rPr lang="en-US" sz="1700" i="1" dirty="0"/>
              <a:t>; </a:t>
            </a:r>
            <a:r>
              <a:rPr lang="ru-RU" sz="1700" i="1" dirty="0"/>
              <a:t>указание функций </a:t>
            </a:r>
            <a:endParaRPr lang="en-US" sz="1700" i="1" dirty="0"/>
          </a:p>
          <a:p>
            <a:pPr marL="400050" lvl="1" indent="0">
              <a:buNone/>
            </a:pPr>
            <a:r>
              <a:rPr lang="en-US" sz="1700" i="1" dirty="0"/>
              <a:t>;</a:t>
            </a:r>
            <a:r>
              <a:rPr lang="ru-RU" sz="1700" i="1" dirty="0"/>
              <a:t>буква </a:t>
            </a:r>
            <a:r>
              <a:rPr lang="en-US" sz="1700" i="1" dirty="0"/>
              <a:t>A </a:t>
            </a:r>
            <a:r>
              <a:rPr lang="ru-RU" sz="1700" i="1" dirty="0"/>
              <a:t>означает </a:t>
            </a:r>
            <a:r>
              <a:rPr lang="en-US" sz="1700" i="1" dirty="0" err="1"/>
              <a:t>AscII</a:t>
            </a:r>
            <a:r>
              <a:rPr lang="en-US" sz="1700" i="1" dirty="0"/>
              <a:t> </a:t>
            </a:r>
            <a:r>
              <a:rPr lang="ru-RU" sz="1700" i="1" dirty="0"/>
              <a:t>для </a:t>
            </a:r>
            <a:r>
              <a:rPr lang="en-US" sz="1700" i="1" dirty="0" err="1"/>
              <a:t>Unicod</a:t>
            </a:r>
            <a:r>
              <a:rPr lang="en-US" sz="1700" i="1" dirty="0"/>
              <a:t> </a:t>
            </a:r>
            <a:r>
              <a:rPr lang="ru-RU" sz="1700" i="1" dirty="0"/>
              <a:t>было бы </a:t>
            </a:r>
            <a:r>
              <a:rPr lang="en-US" sz="1700" i="1" dirty="0"/>
              <a:t>'</a:t>
            </a:r>
            <a:r>
              <a:rPr lang="en-US" sz="1700" i="1" dirty="0" err="1"/>
              <a:t>MessageBoxW</a:t>
            </a:r>
            <a:endParaRPr lang="ru-RU" sz="17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4869160"/>
            <a:ext cx="22193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3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</a:t>
            </a:r>
            <a:r>
              <a:rPr lang="ru-RU" dirty="0" smtClean="0"/>
              <a:t>заголовков файлов в операционных системах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988" y="103791"/>
            <a:ext cx="8229600" cy="60162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2304" y="620688"/>
            <a:ext cx="871296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На практике для реальных микропроцессоров может потребоваться несколько машинных команд для реализации одного оператора языка.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Ассемблер </a:t>
            </a:r>
            <a:r>
              <a:rPr lang="ru-RU" sz="2400" dirty="0"/>
              <a:t>может содержать средства более высокого уровня абстракции: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/>
              <a:t>встроенные и определяемые макрокоманды, соответствующие нескольким машинным командам,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/>
              <a:t>средства описания структур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37701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Формат </a:t>
            </a:r>
            <a:r>
              <a:rPr lang="ru-RU" sz="2800" b="1" dirty="0"/>
              <a:t>файлов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/>
              <a:t>Форматы выходных файлов 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/>
              <a:t>Для написания в FASM работающего приложения необходимо указать компилятору, какого формата должен быть создаваемый файл. 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/>
              <a:t>Это делается директивой </a:t>
            </a:r>
            <a:r>
              <a:rPr lang="ru-RU" sz="2000" dirty="0" err="1"/>
              <a:t>format</a:t>
            </a:r>
            <a:r>
              <a:rPr lang="ru-RU" sz="2000" dirty="0"/>
              <a:t> после, которой следует указание форматов: 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ru-RU" sz="1700" b="1" dirty="0"/>
              <a:t>PE</a:t>
            </a:r>
            <a:r>
              <a:rPr lang="ru-RU" sz="1700" dirty="0"/>
              <a:t> (</a:t>
            </a:r>
            <a:r>
              <a:rPr lang="ru-RU" sz="1700" dirty="0" err="1"/>
              <a:t>Portable</a:t>
            </a:r>
            <a:r>
              <a:rPr lang="ru-RU" sz="1700" dirty="0"/>
              <a:t> </a:t>
            </a:r>
            <a:r>
              <a:rPr lang="ru-RU" sz="1700" dirty="0" err="1"/>
              <a:t>Executable</a:t>
            </a:r>
            <a:r>
              <a:rPr lang="ru-RU" sz="1700" dirty="0"/>
              <a:t>) — формат исполняемых файлов </a:t>
            </a:r>
            <a:r>
              <a:rPr lang="ru-RU" sz="1700" dirty="0" err="1"/>
              <a:t>Windows</a:t>
            </a:r>
            <a:r>
              <a:rPr lang="ru-RU" sz="1700" dirty="0"/>
              <a:t>. Далее должно следовать уточнение GUI (графический интерфейс), </a:t>
            </a:r>
            <a:r>
              <a:rPr lang="ru-RU" sz="1700" dirty="0" err="1"/>
              <a:t>console</a:t>
            </a:r>
            <a:r>
              <a:rPr lang="ru-RU" sz="1700" dirty="0"/>
              <a:t> (консольное приложение) или </a:t>
            </a:r>
            <a:r>
              <a:rPr lang="ru-RU" sz="1700" dirty="0" err="1"/>
              <a:t>native</a:t>
            </a:r>
            <a:r>
              <a:rPr lang="ru-RU" sz="1700" dirty="0"/>
              <a:t>. Если выбран графический интерфейс, то следует также указать версию графического интерфейса 4.0, а так же зарезервированное слово DLL, если собирается динамическая библиотека. </a:t>
            </a:r>
            <a:endParaRPr lang="en-US" sz="1700" dirty="0"/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ru-RU" sz="1700" b="1" dirty="0"/>
              <a:t>MZ</a:t>
            </a:r>
            <a:r>
              <a:rPr lang="ru-RU" sz="1700" dirty="0"/>
              <a:t> — формат исполняемых файлов MS DOS. </a:t>
            </a:r>
            <a:endParaRPr lang="en-US" sz="1700" dirty="0"/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ru-RU" sz="1700" b="1" dirty="0"/>
              <a:t>COFF</a:t>
            </a:r>
            <a:r>
              <a:rPr lang="ru-RU" sz="1700" dirty="0"/>
              <a:t> или MS COFF (</a:t>
            </a:r>
            <a:r>
              <a:rPr lang="ru-RU" sz="1700" dirty="0" err="1"/>
              <a:t>Common</a:t>
            </a:r>
            <a:r>
              <a:rPr lang="ru-RU" sz="1700" dirty="0"/>
              <a:t> </a:t>
            </a:r>
            <a:r>
              <a:rPr lang="ru-RU" sz="1700" dirty="0" err="1"/>
              <a:t>Object</a:t>
            </a:r>
            <a:r>
              <a:rPr lang="ru-RU" sz="1700" dirty="0"/>
              <a:t> </a:t>
            </a:r>
            <a:r>
              <a:rPr lang="ru-RU" sz="1700" dirty="0" err="1"/>
              <a:t>File</a:t>
            </a:r>
            <a:r>
              <a:rPr lang="ru-RU" sz="1700" dirty="0"/>
              <a:t> </a:t>
            </a:r>
            <a:r>
              <a:rPr lang="ru-RU" sz="1700" dirty="0" err="1"/>
              <a:t>Format</a:t>
            </a:r>
            <a:r>
              <a:rPr lang="ru-RU" sz="1700" dirty="0"/>
              <a:t>) — объектный файл, который в дальнейшем будет линковаться к другому проекту или к ресурсам. </a:t>
            </a:r>
            <a:endParaRPr lang="en-US" sz="1700" dirty="0"/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ru-RU" sz="1700" b="1" dirty="0"/>
              <a:t>ELF</a:t>
            </a:r>
            <a:r>
              <a:rPr lang="ru-RU" sz="1700" dirty="0"/>
              <a:t> (</a:t>
            </a:r>
            <a:r>
              <a:rPr lang="ru-RU" sz="1700" dirty="0" err="1"/>
              <a:t>Executable</a:t>
            </a:r>
            <a:r>
              <a:rPr lang="ru-RU" sz="1700" dirty="0"/>
              <a:t> </a:t>
            </a:r>
            <a:r>
              <a:rPr lang="ru-RU" sz="1700" dirty="0" err="1"/>
              <a:t>and</a:t>
            </a:r>
            <a:r>
              <a:rPr lang="ru-RU" sz="1700" dirty="0"/>
              <a:t> </a:t>
            </a:r>
            <a:r>
              <a:rPr lang="ru-RU" sz="1700" dirty="0" err="1"/>
              <a:t>Linkable</a:t>
            </a:r>
            <a:r>
              <a:rPr lang="ru-RU" sz="1700" dirty="0"/>
              <a:t> </a:t>
            </a:r>
            <a:r>
              <a:rPr lang="ru-RU" sz="1700" dirty="0" err="1"/>
              <a:t>Format</a:t>
            </a:r>
            <a:r>
              <a:rPr lang="ru-RU" sz="1700" dirty="0"/>
              <a:t>) — формат для создания исполняемых файлов UNIX подобных систем (</a:t>
            </a:r>
            <a:r>
              <a:rPr lang="ru-RU" sz="1700" dirty="0" err="1"/>
              <a:t>Linux</a:t>
            </a:r>
            <a:r>
              <a:rPr lang="ru-RU" sz="1700" dirty="0"/>
              <a:t>). </a:t>
            </a:r>
            <a:endParaRPr lang="en-US" sz="17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/>
              <a:t>При отсутствии директивы </a:t>
            </a:r>
            <a:r>
              <a:rPr lang="ru-RU" sz="2000" dirty="0" err="1"/>
              <a:t>format</a:t>
            </a:r>
            <a:r>
              <a:rPr lang="ru-RU" sz="2000" dirty="0"/>
              <a:t>, указав смещение 100h (</a:t>
            </a:r>
            <a:r>
              <a:rPr lang="ru-RU" sz="2000" dirty="0" err="1"/>
              <a:t>org</a:t>
            </a:r>
            <a:r>
              <a:rPr lang="ru-RU" sz="2000" dirty="0"/>
              <a:t> 100h), можно получить исполняемый файл формата </a:t>
            </a:r>
            <a:r>
              <a:rPr lang="ru-RU" sz="2000" dirty="0" err="1"/>
              <a:t>com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/>
              <a:t>формат PE может использоваться на 64-разрядных аппаратных платформах, Основное отличие касается разрядности полей структур PE-файла.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7627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Примеры</a:t>
            </a:r>
            <a:r>
              <a:rPr lang="en-US" sz="2800" b="1" dirty="0"/>
              <a:t>. </a:t>
            </a:r>
            <a:r>
              <a:rPr lang="ru-RU" sz="2800" b="1" dirty="0"/>
              <a:t>Форма </a:t>
            </a:r>
            <a:r>
              <a:rPr lang="en-US" sz="2800" b="1" dirty="0"/>
              <a:t>PE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059815"/>
            <a:ext cx="6336704" cy="554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П</a:t>
            </a:r>
            <a:r>
              <a:rPr lang="ru-RU" sz="2800" b="1" dirty="0" smtClean="0"/>
              <a:t>римеры</a:t>
            </a:r>
            <a:r>
              <a:rPr lang="en-US" sz="2800" b="1" dirty="0"/>
              <a:t>. </a:t>
            </a:r>
            <a:r>
              <a:rPr lang="ru-RU" sz="2800" b="1" dirty="0"/>
              <a:t>Форма </a:t>
            </a:r>
            <a:r>
              <a:rPr lang="en-US" sz="2800" b="1" dirty="0"/>
              <a:t>PE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779988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Примеры</a:t>
            </a:r>
            <a:r>
              <a:rPr lang="en-US" sz="2800" b="1" dirty="0"/>
              <a:t>. </a:t>
            </a:r>
            <a:r>
              <a:rPr lang="ru-RU" sz="2800" b="1" dirty="0"/>
              <a:t>Форма </a:t>
            </a:r>
            <a:r>
              <a:rPr lang="en-US" sz="2800" b="1" dirty="0"/>
              <a:t>PE. </a:t>
            </a:r>
            <a:r>
              <a:rPr lang="ru-RU" sz="2800" b="1" dirty="0"/>
              <a:t>Заголовки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8259133" cy="40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Примеры</a:t>
            </a:r>
            <a:r>
              <a:rPr lang="en-US" sz="2800" b="1" dirty="0"/>
              <a:t>. </a:t>
            </a:r>
            <a:r>
              <a:rPr lang="ru-RU" sz="2800" b="1" dirty="0"/>
              <a:t>Форма </a:t>
            </a:r>
            <a:r>
              <a:rPr lang="en-US" sz="2800" b="1" dirty="0"/>
              <a:t>PE. </a:t>
            </a:r>
            <a:r>
              <a:rPr lang="ru-RU" sz="2800" b="1" dirty="0"/>
              <a:t>Данные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7954639" cy="321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smtClean="0"/>
              <a:t>Примеры</a:t>
            </a:r>
            <a:r>
              <a:rPr lang="en-US" sz="2800" b="1" dirty="0"/>
              <a:t>. </a:t>
            </a:r>
            <a:r>
              <a:rPr lang="ru-RU" sz="2800" b="1" dirty="0"/>
              <a:t>Форма </a:t>
            </a:r>
            <a:r>
              <a:rPr lang="en-US" sz="2800" b="1" dirty="0"/>
              <a:t>PE. </a:t>
            </a:r>
            <a:r>
              <a:rPr lang="ru-RU" sz="2800" b="1" dirty="0"/>
              <a:t>Данные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8937064" cy="32403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826969"/>
            <a:ext cx="3607315" cy="14401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868116"/>
            <a:ext cx="3616459" cy="135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Практическое применение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36712"/>
            <a:ext cx="87849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ru-RU" sz="2800" b="1" dirty="0"/>
              <a:t>Требование к низкому объему памяти и высокой скорости исполнения кода</a:t>
            </a:r>
          </a:p>
          <a:p>
            <a:pPr marL="628650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программы-загрузчики, </a:t>
            </a:r>
          </a:p>
          <a:p>
            <a:pPr marL="628650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встраиваемое программное обеспечение (драйвера), </a:t>
            </a:r>
          </a:p>
          <a:p>
            <a:pPr marL="628650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программы для микроконтроллеров и процессоров с ограниченными ресурсами, вирусы, </a:t>
            </a:r>
          </a:p>
          <a:p>
            <a:pPr marL="628650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программные защиты;</a:t>
            </a:r>
          </a:p>
        </p:txBody>
      </p:sp>
    </p:spTree>
    <p:extLst>
      <p:ext uri="{BB962C8B-B14F-4D97-AF65-F5344CB8AC3E}">
        <p14:creationId xmlns:p14="http://schemas.microsoft.com/office/powerpoint/2010/main" val="40769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Практическое применение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36712"/>
            <a:ext cx="8784976" cy="392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tabLst>
                <a:tab pos="266700" algn="l"/>
              </a:tabLst>
            </a:pPr>
            <a:r>
              <a:rPr lang="ru-RU" sz="2000" dirty="0"/>
              <a:t>2. </a:t>
            </a:r>
            <a:r>
              <a:rPr lang="ru-RU" sz="2400" b="1" dirty="0"/>
              <a:t>Быстродействие и оптимизация кода</a:t>
            </a:r>
            <a:r>
              <a:rPr lang="ru-RU" sz="2000" dirty="0"/>
              <a:t>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tabLst>
                <a:tab pos="266700" algn="l"/>
              </a:tabLst>
            </a:pPr>
            <a:r>
              <a:rPr lang="ru-RU" sz="2000" i="1" dirty="0"/>
              <a:t>вставки в «узкие места ПО» программы, написанные на языке ассемблера выполняются гораздо быстрее, чем программы-аналоги, написанные на языках программирования высокого уровня абстракции.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2000" u="sng" dirty="0"/>
              <a:t>Быстродействие зависит от оптимизации работы под конкретную модель процессора, реальный конвейер на процессоре, размер кэша, тонкости работы операционной системы. 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ru-RU" sz="2000" b="1" dirty="0"/>
              <a:t>В результате, программа начинает работать быстрее, но теряет переносимость и универсальность.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5424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5924</Words>
  <Application>Microsoft Office PowerPoint</Application>
  <PresentationFormat>Экран (4:3)</PresentationFormat>
  <Paragraphs>1173</Paragraphs>
  <Slides>75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76" baseType="lpstr">
      <vt:lpstr>Тема Office</vt:lpstr>
      <vt:lpstr>Аппаратные средства телекоммуникационных систем</vt:lpstr>
      <vt:lpstr>Особенности языка Ассемблер</vt:lpstr>
      <vt:lpstr>Уровень архитектуры набора команд</vt:lpstr>
      <vt:lpstr>Языки Ассембер. </vt:lpstr>
      <vt:lpstr>Модель памяти процессора.  Регистровая память IA-32 (X86).</vt:lpstr>
      <vt:lpstr>Языки Assembler. </vt:lpstr>
      <vt:lpstr>Языки Assembler. </vt:lpstr>
      <vt:lpstr>Языки Assembler. Практическое применение </vt:lpstr>
      <vt:lpstr>Языки Assembler. Практическое применение </vt:lpstr>
      <vt:lpstr>Языки Assembler. Диалекты</vt:lpstr>
      <vt:lpstr>Особенности построения синтаксиса языка Ассемблер</vt:lpstr>
      <vt:lpstr>Языки Assembler. Формат команды и программы</vt:lpstr>
      <vt:lpstr>Язык Assembler. Формат команд</vt:lpstr>
      <vt:lpstr>Язык Assembler.  Примеры основных команд</vt:lpstr>
      <vt:lpstr>Язык Assembler.  Способы адресации</vt:lpstr>
      <vt:lpstr>Язык Assembler.  Способы адресации</vt:lpstr>
      <vt:lpstr>Язык Assembler.  Примеры</vt:lpstr>
      <vt:lpstr>Язык Assembler.  Примеры</vt:lpstr>
      <vt:lpstr>Синтаксис языка Ассемблер</vt:lpstr>
      <vt:lpstr>Язык Assembler. Данные </vt:lpstr>
      <vt:lpstr>Язык Assembler. Данные </vt:lpstr>
      <vt:lpstr>Команды перехода. Безусловный переход </vt:lpstr>
      <vt:lpstr>Команды перехода. Безусловный переход </vt:lpstr>
      <vt:lpstr>Команды перехода. Безусловный переход </vt:lpstr>
      <vt:lpstr>Команды перехода. Условный переход </vt:lpstr>
      <vt:lpstr>Команды перехода. Условный переход </vt:lpstr>
      <vt:lpstr>Команды перехода. Условный переход </vt:lpstr>
      <vt:lpstr>Команды работы со стеком</vt:lpstr>
      <vt:lpstr>Команды работы со стеком</vt:lpstr>
      <vt:lpstr>Команды работы с памятью</vt:lpstr>
      <vt:lpstr>Арифметические команды</vt:lpstr>
      <vt:lpstr>Команды умножения и деления</vt:lpstr>
      <vt:lpstr>Команды умножения и деления</vt:lpstr>
      <vt:lpstr>Команды умножения и деления</vt:lpstr>
      <vt:lpstr>Логические команды и команды сдвига</vt:lpstr>
      <vt:lpstr>Команды работы с блоками данных</vt:lpstr>
      <vt:lpstr>Команды работы с блоками данных</vt:lpstr>
      <vt:lpstr>Команды работы с блоками данных</vt:lpstr>
      <vt:lpstr>Команды работы с блоками данных</vt:lpstr>
      <vt:lpstr>Команды работы с портами ввода-вывода</vt:lpstr>
      <vt:lpstr>. Примеры команд сопроцессора x87 FPU</vt:lpstr>
      <vt:lpstr>Примеры команд SSE</vt:lpstr>
      <vt:lpstr>Примеры команд 3DNow!</vt:lpstr>
      <vt:lpstr>Особые конструкции языка Ассемблер</vt:lpstr>
      <vt:lpstr>Метки</vt:lpstr>
      <vt:lpstr>Метки</vt:lpstr>
      <vt:lpstr>Метки</vt:lpstr>
      <vt:lpstr>Макросы. </vt:lpstr>
      <vt:lpstr>Макросы. </vt:lpstr>
      <vt:lpstr>Макросы. Константы</vt:lpstr>
      <vt:lpstr>Макросы. Макро команды</vt:lpstr>
      <vt:lpstr>Макросы. Структуры</vt:lpstr>
      <vt:lpstr>Процедуры. </vt:lpstr>
      <vt:lpstr>Процедуры. </vt:lpstr>
      <vt:lpstr>Процедуры. Локальные переменные</vt:lpstr>
      <vt:lpstr>Процедуры. Локальные переменные</vt:lpstr>
      <vt:lpstr>Процедуры. Локальные переменные</vt:lpstr>
      <vt:lpstr>Процедуры. Рекурсия и циклы </vt:lpstr>
      <vt:lpstr>Процедуры. Передача данных через стек</vt:lpstr>
      <vt:lpstr>Процедуры. Передача данных через стек</vt:lpstr>
      <vt:lpstr>Процедуры. Макросы процедур</vt:lpstr>
      <vt:lpstr>Процедуры. Макросы процедур</vt:lpstr>
      <vt:lpstr>Процедуры. Макросы процедур</vt:lpstr>
      <vt:lpstr>Соглашения о вызовах процедур</vt:lpstr>
      <vt:lpstr>Соглашения о вызовах FastCall</vt:lpstr>
      <vt:lpstr>Особенности диалекта FASM (Flat Assembler)</vt:lpstr>
      <vt:lpstr>Flat assembler</vt:lpstr>
      <vt:lpstr>Пример программы на Fasm</vt:lpstr>
      <vt:lpstr>Особенности заголовков файлов в операционных системах</vt:lpstr>
      <vt:lpstr>Формат файлов</vt:lpstr>
      <vt:lpstr>Примеры. Форма PE</vt:lpstr>
      <vt:lpstr>Примеры. Форма PE</vt:lpstr>
      <vt:lpstr>Примеры. Форма PE. Заголовки</vt:lpstr>
      <vt:lpstr>Примеры. Форма PE. Данные</vt:lpstr>
      <vt:lpstr>Примеры. Форма PE. Данные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RonkinMV</cp:lastModifiedBy>
  <cp:revision>278</cp:revision>
  <dcterms:created xsi:type="dcterms:W3CDTF">2018-09-05T04:46:37Z</dcterms:created>
  <dcterms:modified xsi:type="dcterms:W3CDTF">2019-09-25T10:53:20Z</dcterms:modified>
</cp:coreProperties>
</file>