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28" r:id="rId9"/>
    <p:sldId id="429" r:id="rId10"/>
    <p:sldId id="443" r:id="rId11"/>
    <p:sldId id="430" r:id="rId12"/>
    <p:sldId id="431" r:id="rId13"/>
    <p:sldId id="432" r:id="rId14"/>
    <p:sldId id="435" r:id="rId15"/>
    <p:sldId id="436" r:id="rId16"/>
    <p:sldId id="444" r:id="rId17"/>
    <p:sldId id="360" r:id="rId18"/>
    <p:sldId id="389" r:id="rId19"/>
    <p:sldId id="445" r:id="rId20"/>
    <p:sldId id="388" r:id="rId21"/>
    <p:sldId id="446" r:id="rId22"/>
    <p:sldId id="447" r:id="rId23"/>
    <p:sldId id="390" r:id="rId24"/>
    <p:sldId id="361" r:id="rId25"/>
    <p:sldId id="448" r:id="rId26"/>
    <p:sldId id="363" r:id="rId27"/>
    <p:sldId id="364" r:id="rId28"/>
    <p:sldId id="451" r:id="rId29"/>
    <p:sldId id="391" r:id="rId30"/>
    <p:sldId id="452" r:id="rId31"/>
    <p:sldId id="365" r:id="rId32"/>
    <p:sldId id="453" r:id="rId33"/>
    <p:sldId id="392" r:id="rId34"/>
    <p:sldId id="454" r:id="rId35"/>
    <p:sldId id="366" r:id="rId36"/>
    <p:sldId id="455" r:id="rId37"/>
    <p:sldId id="404" r:id="rId38"/>
    <p:sldId id="367" r:id="rId39"/>
    <p:sldId id="368" r:id="rId40"/>
    <p:sldId id="393" r:id="rId41"/>
    <p:sldId id="457" r:id="rId42"/>
    <p:sldId id="405" r:id="rId43"/>
    <p:sldId id="458" r:id="rId44"/>
    <p:sldId id="410" r:id="rId45"/>
    <p:sldId id="459" r:id="rId46"/>
    <p:sldId id="456" r:id="rId47"/>
    <p:sldId id="406" r:id="rId48"/>
    <p:sldId id="460" r:id="rId49"/>
    <p:sldId id="407" r:id="rId50"/>
    <p:sldId id="461" r:id="rId51"/>
    <p:sldId id="408" r:id="rId52"/>
    <p:sldId id="462" r:id="rId53"/>
    <p:sldId id="409" r:id="rId54"/>
    <p:sldId id="463" r:id="rId55"/>
    <p:sldId id="423" r:id="rId56"/>
    <p:sldId id="464" r:id="rId57"/>
    <p:sldId id="424" r:id="rId58"/>
    <p:sldId id="465" r:id="rId59"/>
    <p:sldId id="425" r:id="rId60"/>
    <p:sldId id="466" r:id="rId61"/>
    <p:sldId id="422" r:id="rId62"/>
    <p:sldId id="467" r:id="rId63"/>
    <p:sldId id="426" r:id="rId64"/>
    <p:sldId id="427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 varScale="1">
        <p:scale>
          <a:sx n="109" d="100"/>
          <a:sy n="109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2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8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0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2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05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6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6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9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0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4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8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48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8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7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50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6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1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4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53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9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8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2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65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3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6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44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6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76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6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36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09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92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52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59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29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90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9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2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9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По </a:t>
            </a:r>
            <a:r>
              <a:rPr lang="ru-RU" sz="2400" b="1" dirty="0" smtClean="0"/>
              <a:t>степени синхронности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b="1" dirty="0" smtClean="0"/>
              <a:t>синхронные </a:t>
            </a:r>
            <a:r>
              <a:rPr lang="ru-RU" sz="2400" dirty="0" smtClean="0"/>
              <a:t>(осуществляющими передачу данных только по тактовым импульсам) </a:t>
            </a:r>
          </a:p>
          <a:p>
            <a:pPr lvl="1"/>
            <a:r>
              <a:rPr lang="ru-RU" sz="2400" b="1" dirty="0" smtClean="0"/>
              <a:t>асинхронные </a:t>
            </a:r>
            <a:r>
              <a:rPr lang="ru-RU" sz="2400" dirty="0"/>
              <a:t>(осуществляющими передачу данных в произвольные моменты времени), </a:t>
            </a:r>
            <a:endParaRPr lang="ru-RU" sz="2400" dirty="0" smtClean="0"/>
          </a:p>
          <a:p>
            <a:pPr lvl="1"/>
            <a:r>
              <a:rPr lang="ru-RU" sz="2400" b="1" dirty="0" smtClean="0"/>
              <a:t>С мультиплексированием </a:t>
            </a:r>
            <a:r>
              <a:rPr lang="ru-RU" sz="2400" dirty="0"/>
              <a:t>(передачу адреса и данных по одним и тем же линиям) </a:t>
            </a:r>
            <a:endParaRPr lang="ru-RU" sz="2400" dirty="0" smtClean="0"/>
          </a:p>
          <a:p>
            <a:pPr lvl="1"/>
            <a:r>
              <a:rPr lang="ru-RU" sz="2400" b="1" dirty="0" smtClean="0"/>
              <a:t>Со схемами </a:t>
            </a:r>
            <a:r>
              <a:rPr lang="ru-RU" sz="2400" b="1" dirty="0"/>
              <a:t>арбитража </a:t>
            </a:r>
            <a:r>
              <a:rPr lang="ru-RU" sz="2400" dirty="0"/>
              <a:t>(то есть способа совместного использования шины несколькими устройствами</a:t>
            </a:r>
            <a:r>
              <a:rPr lang="ru-RU" sz="2400" dirty="0" smtClean="0"/>
              <a:t>).</a:t>
            </a:r>
          </a:p>
          <a:p>
            <a:pPr lvl="1"/>
            <a:r>
              <a:rPr lang="ru-RU" sz="2400" b="1" dirty="0" smtClean="0"/>
              <a:t>Изохронные </a:t>
            </a:r>
            <a:r>
              <a:rPr lang="ru-RU" sz="2400" dirty="0" smtClean="0"/>
              <a:t>– то есть на каждое устройство выделяется время передачи пакетов сообщений, и не важно сколько их в этот промежуток времени будет передано (пример </a:t>
            </a:r>
            <a:r>
              <a:rPr lang="en-US" sz="2400" dirty="0" smtClean="0"/>
              <a:t>USB </a:t>
            </a:r>
            <a:r>
              <a:rPr lang="ru-RU" sz="2400" dirty="0" err="1" smtClean="0"/>
              <a:t>хаб</a:t>
            </a:r>
            <a:r>
              <a:rPr lang="ru-RU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36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9507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b="1" dirty="0"/>
              <a:t>Шины по методу передачи данных</a:t>
            </a:r>
            <a:r>
              <a:rPr lang="ru-RU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Последовательные </a:t>
            </a:r>
            <a:r>
              <a:rPr lang="en-US" sz="2000" dirty="0"/>
              <a:t>(USB, SATA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  <a:endParaRPr lang="ru-RU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Параллельные </a:t>
            </a:r>
            <a:r>
              <a:rPr lang="en-US" sz="2000" dirty="0"/>
              <a:t>(PCI, DIMM, PATA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параллельных 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Последовательно-параллельные </a:t>
            </a:r>
            <a:r>
              <a:rPr lang="ru-RU" sz="2000" dirty="0"/>
              <a:t>(</a:t>
            </a:r>
            <a:r>
              <a:rPr lang="en-US" sz="2000" dirty="0"/>
              <a:t>PCI-Express</a:t>
            </a:r>
            <a:r>
              <a:rPr lang="ru-RU" sz="2000" dirty="0" smtClean="0"/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Несколько последовательных шин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повышения скорости передачи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Как правило работают асинхронно.</a:t>
            </a:r>
            <a:endParaRPr lang="en-US" sz="2000" dirty="0"/>
          </a:p>
          <a:p>
            <a:pPr lvl="2">
              <a:spcBef>
                <a:spcPts val="0"/>
              </a:spcBef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80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Параллельные шины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Недостатки</a:t>
            </a:r>
            <a:r>
              <a:rPr lang="ru-RU" sz="2200" dirty="0"/>
              <a:t>: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Широкая </a:t>
            </a:r>
            <a:r>
              <a:rPr lang="ru-RU" sz="2200" dirty="0"/>
              <a:t>шина данных 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отдельный тактирующий сигнал. 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Ра</a:t>
            </a:r>
            <a:r>
              <a:rPr lang="en-US" sz="2200" b="1" dirty="0" smtClean="0"/>
              <a:t>c</a:t>
            </a:r>
            <a:r>
              <a:rPr lang="ru-RU" sz="2200" b="1" dirty="0" smtClean="0"/>
              <a:t>синхронизация </a:t>
            </a:r>
            <a:endParaRPr lang="ru-RU" sz="2200" b="1" dirty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Разница задержек сигнала между проводниками в шине ограничения на максимально возможную скорость передачи данных.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Взаимное влияние устройств на шине </a:t>
            </a:r>
            <a:endParaRPr lang="ru-RU" sz="2200" b="1" dirty="0" smtClean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Помехи, вызванные отражениями и разным  время прохождения к различным нагрузкам. </a:t>
            </a:r>
            <a:endParaRPr lang="en-US" sz="2000" dirty="0" smtClean="0"/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Особенно влияют при больших длинах кабелей</a:t>
            </a:r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Шум также может повредить данные.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4381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9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Последовательные шины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2200" b="1" dirty="0" smtClean="0"/>
              <a:t>Интерфейсы </a:t>
            </a:r>
            <a:r>
              <a:rPr lang="ru-RU" sz="2200" b="1" dirty="0"/>
              <a:t>«точка-точка».</a:t>
            </a:r>
          </a:p>
          <a:p>
            <a:pPr>
              <a:spcBef>
                <a:spcPts val="800"/>
              </a:spcBef>
            </a:pPr>
            <a:r>
              <a:rPr lang="ru-RU" sz="2200" b="1" dirty="0" smtClean="0"/>
              <a:t>Низкое влияние шумов</a:t>
            </a:r>
          </a:p>
          <a:p>
            <a:pPr lvl="1">
              <a:spcBef>
                <a:spcPts val="800"/>
              </a:spcBef>
            </a:pPr>
            <a:r>
              <a:rPr lang="ru-RU" sz="2200" i="1" dirty="0" smtClean="0"/>
              <a:t>Данные </a:t>
            </a:r>
            <a:r>
              <a:rPr lang="ru-RU" sz="2200" i="1" dirty="0"/>
              <a:t>часто передаются по дифференциальной паре. </a:t>
            </a:r>
          </a:p>
          <a:p>
            <a:pPr lvl="2">
              <a:spcBef>
                <a:spcPts val="0"/>
              </a:spcBef>
            </a:pPr>
            <a:r>
              <a:rPr lang="ru-RU" sz="2000" u="sng" dirty="0"/>
              <a:t>Внешний шум воздействует на оба проводника в паре, и, таким образом, перестает влиять на передаваемый сигнал. </a:t>
            </a:r>
          </a:p>
          <a:p>
            <a:pPr>
              <a:spcBef>
                <a:spcPts val="800"/>
              </a:spcBef>
            </a:pPr>
            <a:r>
              <a:rPr lang="ru-RU" sz="2200" b="1" dirty="0"/>
              <a:t>Линии передачи проще соединять, так как </a:t>
            </a:r>
            <a:r>
              <a:rPr lang="ru-RU" sz="2200" b="1" dirty="0" smtClean="0"/>
              <a:t>помехи взаимного влияния малы</a:t>
            </a:r>
            <a:r>
              <a:rPr lang="ru-RU" sz="2200" b="1" dirty="0"/>
              <a:t>.</a:t>
            </a:r>
          </a:p>
          <a:p>
            <a:pPr>
              <a:spcBef>
                <a:spcPts val="800"/>
              </a:spcBef>
            </a:pPr>
            <a:r>
              <a:rPr lang="ru-RU" sz="2200" i="1" dirty="0"/>
              <a:t>Тактирующий сигнал не подается в явном виде; </a:t>
            </a:r>
            <a:endParaRPr lang="ru-RU" sz="2200" i="1" dirty="0" smtClean="0"/>
          </a:p>
          <a:p>
            <a:pPr lvl="1">
              <a:spcBef>
                <a:spcPts val="800"/>
              </a:spcBef>
            </a:pPr>
            <a:r>
              <a:rPr lang="ru-RU" sz="2200" u="sng" dirty="0" smtClean="0"/>
              <a:t>вместо </a:t>
            </a:r>
            <a:r>
              <a:rPr lang="ru-RU" sz="2200" u="sng" dirty="0"/>
              <a:t>этого, </a:t>
            </a:r>
            <a:r>
              <a:rPr lang="ru-RU" sz="2200" u="sng" dirty="0" smtClean="0"/>
              <a:t>приемник восстанавливает </a:t>
            </a:r>
            <a:r>
              <a:rPr lang="ru-RU" sz="2200" u="sng" dirty="0"/>
              <a:t>его по временам переключения данных (из 0 в 1 и из </a:t>
            </a:r>
            <a:r>
              <a:rPr lang="ru-RU" sz="2200" u="sng" dirty="0" smtClean="0"/>
              <a:t>1в </a:t>
            </a:r>
            <a:r>
              <a:rPr lang="ru-RU" sz="2200" u="sng" dirty="0"/>
              <a:t>0).</a:t>
            </a:r>
          </a:p>
          <a:p>
            <a:pPr>
              <a:spcBef>
                <a:spcPts val="800"/>
              </a:spcBef>
            </a:pPr>
            <a:r>
              <a:rPr lang="ru-RU" sz="2200" u="sng" dirty="0"/>
              <a:t>Хорошие интерфейсы могут работать на скоростях более 10 Гбит/с по медным проводникам, а по оптоволокну –быстрее.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811"/>
            <a:ext cx="3059280" cy="109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Контроллеры </a:t>
            </a:r>
            <a:r>
              <a:rPr lang="ru-RU" sz="2600" b="1" dirty="0" smtClean="0"/>
              <a:t>шин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866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За распределение порядка передачи данных по шине отвечает особое устройство – </a:t>
            </a:r>
            <a:r>
              <a:rPr lang="ru-RU" sz="2200" b="1" dirty="0"/>
              <a:t>контроллер</a:t>
            </a:r>
            <a:r>
              <a:rPr lang="ru-RU" sz="2200" dirty="0"/>
              <a:t> (адаптеры) шины.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Сложный контроллер может иметь в своем составе и собственный процессор.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200" b="1" dirty="0"/>
              <a:t>прямой доступ к памяти </a:t>
            </a:r>
            <a:r>
              <a:rPr lang="ru-RU" sz="2200" dirty="0"/>
              <a:t>(</a:t>
            </a:r>
            <a:r>
              <a:rPr lang="en-US" sz="2200" dirty="0"/>
              <a:t>Direct Memory Access</a:t>
            </a:r>
            <a:r>
              <a:rPr lang="ru-RU" sz="2200" dirty="0"/>
              <a:t>, </a:t>
            </a:r>
            <a:r>
              <a:rPr lang="en-US" sz="2200" b="1" dirty="0"/>
              <a:t>DMA</a:t>
            </a:r>
            <a:r>
              <a:rPr lang="ru-RU" sz="2200" dirty="0"/>
              <a:t>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оповещения</a:t>
            </a:r>
            <a:r>
              <a:rPr lang="ru-RU" sz="2200" dirty="0" smtClean="0"/>
              <a:t> процессора о возникновении новых событий на шине у контроллера есть особый механизм вызова</a:t>
            </a:r>
            <a:r>
              <a:rPr lang="ru-RU" sz="2200" b="1" dirty="0" smtClean="0"/>
              <a:t> аппаратных прерываний.</a:t>
            </a:r>
            <a:endParaRPr lang="ru-RU" sz="2200" b="1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200" b="1" dirty="0"/>
              <a:t>регистры ввода-вывода, управления и состояния</a:t>
            </a:r>
            <a:r>
              <a:rPr lang="en-US" sz="2200" b="1" dirty="0" smtClean="0"/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54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558404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Контроллеры </a:t>
            </a:r>
            <a:r>
              <a:rPr lang="ru-RU" sz="2400" b="1" dirty="0" smtClean="0"/>
              <a:t>шин. Механизм прерываний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Когда </a:t>
            </a:r>
            <a:r>
              <a:rPr lang="ru-RU" sz="2200" dirty="0"/>
              <a:t>передача данных заканчивается, контроллер выдает </a:t>
            </a:r>
            <a:r>
              <a:rPr lang="ru-RU" sz="2200" b="1" dirty="0"/>
              <a:t>прерывание</a:t>
            </a:r>
            <a:r>
              <a:rPr lang="ru-RU" sz="22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процедура </a:t>
            </a:r>
            <a:r>
              <a:rPr lang="ru-RU" sz="2200" b="1" dirty="0" smtClean="0"/>
              <a:t>программой </a:t>
            </a:r>
            <a:r>
              <a:rPr lang="ru-RU" sz="2200" b="1" dirty="0"/>
              <a:t>обработки прерываний </a:t>
            </a:r>
            <a:endParaRPr lang="ru-RU" sz="2200" b="1" dirty="0" smtClean="0"/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процедура, </a:t>
            </a:r>
            <a:r>
              <a:rPr lang="ru-RU" sz="2200" dirty="0" smtClean="0"/>
              <a:t>необходима, чтобы событие </a:t>
            </a:r>
            <a:r>
              <a:rPr lang="ru-RU" sz="2200" dirty="0" smtClean="0"/>
              <a:t>на шине было учтено в основном коде программ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Также порывание необходимо, чтобы </a:t>
            </a:r>
            <a:r>
              <a:rPr lang="ru-RU" sz="2200" dirty="0"/>
              <a:t>проверить, нет ли ошибок</a:t>
            </a:r>
            <a:r>
              <a:rPr lang="ru-RU" sz="2200" dirty="0" smtClean="0"/>
              <a:t>,</a:t>
            </a:r>
          </a:p>
          <a:p>
            <a:pPr lvl="3">
              <a:spcBef>
                <a:spcPts val="1200"/>
              </a:spcBef>
            </a:pPr>
            <a:r>
              <a:rPr lang="ru-RU" dirty="0" smtClean="0"/>
              <a:t>в случае </a:t>
            </a:r>
            <a:r>
              <a:rPr lang="ru-RU" dirty="0"/>
              <a:t>обнаружения </a:t>
            </a:r>
            <a:r>
              <a:rPr lang="ru-RU" dirty="0" smtClean="0"/>
              <a:t>ошибок </a:t>
            </a:r>
            <a:r>
              <a:rPr lang="ru-RU" dirty="0" err="1" smtClean="0"/>
              <a:t>процедуедура</a:t>
            </a:r>
            <a:r>
              <a:rPr lang="ru-RU" dirty="0" smtClean="0"/>
              <a:t> произведет необходимые </a:t>
            </a:r>
            <a:r>
              <a:rPr lang="ru-RU" dirty="0"/>
              <a:t>действия и </a:t>
            </a:r>
            <a:r>
              <a:rPr lang="ru-RU" dirty="0" smtClean="0"/>
              <a:t>сообщит </a:t>
            </a:r>
            <a:r>
              <a:rPr lang="ru-RU" dirty="0"/>
              <a:t>операционной системе, что процесс ввода-вывода завершен.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593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1343443" y="929381"/>
            <a:ext cx="6539670" cy="233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64400" y="3249857"/>
            <a:ext cx="871296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  <a:cs typeface="PetersburgCTT-Bold"/>
              </a:rPr>
              <a:t>PCI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Peripheral Component Interconnect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000" b="1" dirty="0">
                <a:ea typeface="Calibri" panose="020F0502020204030204" pitchFamily="34" charset="0"/>
                <a:cs typeface="PetersburgCTT-Bold"/>
              </a:rPr>
              <a:t>взаимодействие периферийных компонентов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разработанная компанией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/>
              <a:t>Центральный процессор взаимодействует с контроллером памяти по выделенному высокоскоростному соединению. </a:t>
            </a:r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подсоединяются прямо к шине PCI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Шина </a:t>
            </a:r>
            <a:r>
              <a:rPr lang="ru-RU" sz="2000" u="sng" dirty="0"/>
              <a:t>PCI распознает подключаемые устройства и подключает их по принципу </a:t>
            </a:r>
            <a:r>
              <a:rPr lang="en-US" sz="2000" b="1" u="sng" dirty="0"/>
              <a:t>PLUG&amp;PLAY.</a:t>
            </a:r>
            <a:endParaRPr lang="ru-RU" sz="2000" b="1" u="sng" dirty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756" y="2923949"/>
            <a:ext cx="8964488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Принцип </a:t>
            </a:r>
            <a:r>
              <a:rPr lang="ru-RU" sz="2400" b="1" u="sng" dirty="0" err="1"/>
              <a:t>Bus</a:t>
            </a:r>
            <a:r>
              <a:rPr lang="ru-RU" sz="2400" b="1" u="sng" dirty="0"/>
              <a:t> </a:t>
            </a:r>
            <a:r>
              <a:rPr lang="ru-RU" sz="2400" b="1" u="sng" dirty="0" err="1"/>
              <a:t>Mastering</a:t>
            </a:r>
            <a:r>
              <a:rPr lang="ru-RU" sz="2400" u="sng" dirty="0"/>
              <a:t>, - способность внешнего устройства при пересылке данных управлять шиной (без участия CPU</a:t>
            </a:r>
            <a:r>
              <a:rPr lang="ru-RU" sz="2400" u="sng" dirty="0" smtClean="0"/>
              <a:t>).</a:t>
            </a:r>
            <a:endParaRPr lang="ru-RU" sz="2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Полная </a:t>
            </a:r>
            <a:r>
              <a:rPr lang="ru-RU" sz="2400" i="1" dirty="0"/>
              <a:t>поддержка </a:t>
            </a:r>
            <a:r>
              <a:rPr lang="ru-RU" sz="2400" b="1" i="1" dirty="0" err="1"/>
              <a:t>multiply</a:t>
            </a:r>
            <a:r>
              <a:rPr lang="ru-RU" sz="2400" b="1" i="1" dirty="0"/>
              <a:t> </a:t>
            </a:r>
            <a:r>
              <a:rPr lang="ru-RU" sz="2400" b="1" i="1" dirty="0" err="1"/>
              <a:t>bus</a:t>
            </a:r>
            <a:r>
              <a:rPr lang="ru-RU" sz="2400" b="1" i="1" dirty="0"/>
              <a:t> </a:t>
            </a:r>
            <a:r>
              <a:rPr lang="ru-RU" sz="2400" b="1" i="1" dirty="0" err="1"/>
              <a:t>master</a:t>
            </a:r>
            <a:r>
              <a:rPr lang="ru-RU" sz="2400" b="1" i="1" dirty="0"/>
              <a:t> </a:t>
            </a:r>
            <a:r>
              <a:rPr lang="ru-RU" sz="2400" i="1" dirty="0"/>
              <a:t>(например, несколько контроллеров жестких дисков могут одновременно работать на шине</a:t>
            </a:r>
            <a:r>
              <a:rPr lang="ru-RU" sz="2400" i="1" dirty="0" smtClean="0"/>
              <a:t>).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Метод </a:t>
            </a:r>
            <a:r>
              <a:rPr lang="ru-RU" sz="2400" b="1" i="1" dirty="0"/>
              <a:t>"</a:t>
            </a:r>
            <a:r>
              <a:rPr lang="ru-RU" sz="2400" b="1" i="1" dirty="0" err="1"/>
              <a:t>linear</a:t>
            </a:r>
            <a:r>
              <a:rPr lang="ru-RU" sz="2400" b="1" i="1" dirty="0"/>
              <a:t> </a:t>
            </a:r>
            <a:r>
              <a:rPr lang="ru-RU" sz="2400" b="1" i="1" dirty="0" err="1"/>
              <a:t>burst</a:t>
            </a:r>
            <a:r>
              <a:rPr lang="ru-RU" sz="2400" b="1" i="1" dirty="0"/>
              <a:t>"</a:t>
            </a:r>
            <a:r>
              <a:rPr lang="ru-RU" sz="2400" i="1" dirty="0"/>
              <a:t> </a:t>
            </a:r>
            <a:r>
              <a:rPr lang="ru-RU" sz="2400" dirty="0"/>
              <a:t>(линейных пакетов). -пакет информации считывается (или записывается) "одним куском", 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адрес </a:t>
            </a:r>
            <a:r>
              <a:rPr lang="ru-RU" sz="2400" i="1" dirty="0"/>
              <a:t>внутри пакета автоматически увеличивается для  каждого следующего байта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222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7504" y="300190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Шина </a:t>
            </a:r>
            <a:r>
              <a:rPr lang="ru-RU" sz="2400" dirty="0"/>
              <a:t>PCI использует </a:t>
            </a:r>
            <a:r>
              <a:rPr lang="ru-RU" sz="2400" b="1" dirty="0"/>
              <a:t>мультиплексирование данных</a:t>
            </a:r>
            <a:r>
              <a:rPr lang="ru-RU" sz="2400" dirty="0"/>
              <a:t>, то есть данные и адрес передаются по одним и тем же физическим линиям</a:t>
            </a:r>
            <a:r>
              <a:rPr lang="ru-RU" sz="2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PCI-устройства оборудованы таймером, который используется для определения максимального промежутка времени, в течении которого устройство может занимать шину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37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устройств ввода-вывода через интерфейсные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Синхронный </a:t>
            </a:r>
            <a:r>
              <a:rPr lang="ru-RU" sz="2400" b="1" dirty="0"/>
              <a:t>32-х или 64-х разрядный обмен </a:t>
            </a:r>
            <a:r>
              <a:rPr lang="ru-RU" sz="2400" b="1" dirty="0" smtClean="0"/>
              <a:t>данными.</a:t>
            </a:r>
            <a:r>
              <a:rPr lang="ru-RU" sz="2400" b="1" dirty="0"/>
              <a:t> </a:t>
            </a:r>
            <a:endParaRPr lang="ru-RU" sz="2400" b="1" dirty="0" smtClean="0"/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/>
              <a:t>Частота работы шины 33MHz или 66MHz </a:t>
            </a:r>
            <a:r>
              <a:rPr lang="ru-RU" sz="2400" u="sng" dirty="0" smtClean="0"/>
              <a:t>- широкий </a:t>
            </a:r>
            <a:r>
              <a:rPr lang="ru-RU" sz="2400" u="sng" dirty="0"/>
              <a:t>диапазон пропускных способностей (с использованием пакетного режима</a:t>
            </a:r>
            <a:r>
              <a:rPr lang="ru-RU" sz="2400" u="sng" dirty="0" smtClean="0"/>
              <a:t>):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132 </a:t>
            </a:r>
            <a:r>
              <a:rPr lang="ru-RU" sz="2000" dirty="0"/>
              <a:t>МВ/сек при 32-bit/33MHz;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До 528 </a:t>
            </a:r>
            <a:r>
              <a:rPr lang="ru-RU" sz="2000" dirty="0"/>
              <a:t>МВ/сек при 64-bit/66MHz</a:t>
            </a:r>
            <a:r>
              <a:rPr lang="ru-RU" sz="2000" dirty="0" smtClean="0"/>
              <a:t>. 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также в PCI-X —1056 МВ/сек при  64-bit/133MHz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Комбинирование </a:t>
            </a:r>
            <a:r>
              <a:rPr lang="ru-RU" sz="2400" dirty="0"/>
              <a:t>до </a:t>
            </a:r>
            <a:r>
              <a:rPr lang="ru-RU" sz="2400" dirty="0" smtClean="0"/>
              <a:t>8 функций </a:t>
            </a:r>
            <a:r>
              <a:rPr lang="ru-RU" sz="2400" dirty="0"/>
              <a:t>на одной карте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(, </a:t>
            </a:r>
            <a:r>
              <a:rPr lang="ru-RU" sz="2400" dirty="0"/>
              <a:t>видео + звук и т.д</a:t>
            </a:r>
            <a:r>
              <a:rPr lang="ru-RU" sz="2400" dirty="0" smtClean="0"/>
              <a:t>.).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Шина позволяет устанавливать до 4 слотов расширения, </a:t>
            </a:r>
            <a:endParaRPr lang="en-US" sz="2400" dirty="0" smtClean="0"/>
          </a:p>
          <a:p>
            <a:pPr marL="81915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озможно </a:t>
            </a:r>
            <a:r>
              <a:rPr lang="ru-RU" sz="2400" dirty="0"/>
              <a:t>использование моста PCI-PCI для увеличения количества карт расширения.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 подключение логик 5 В и 3.3 В</a:t>
            </a:r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r>
              <a:rPr lang="ru-RU" dirty="0" smtClean="0"/>
              <a:t>-</a:t>
            </a:r>
            <a:r>
              <a:rPr lang="en-US" dirty="0" smtClean="0"/>
              <a:t>Express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5692" y="4772049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PCI </a:t>
            </a:r>
            <a:r>
              <a:rPr lang="ru-RU" sz="2400" b="1" dirty="0" err="1"/>
              <a:t>Express</a:t>
            </a:r>
            <a:r>
              <a:rPr lang="ru-RU" sz="2400" b="1" dirty="0"/>
              <a:t> – </a:t>
            </a:r>
            <a:r>
              <a:rPr lang="ru-RU" sz="2400" dirty="0"/>
              <a:t>компьютерная </a:t>
            </a:r>
            <a:r>
              <a:rPr lang="ru-RU" sz="2400" dirty="0" smtClean="0"/>
              <a:t>шина, образующая </a:t>
            </a:r>
            <a:r>
              <a:rPr lang="ru-RU" sz="2400" dirty="0" err="1" smtClean="0"/>
              <a:t>одноранговую</a:t>
            </a:r>
            <a:r>
              <a:rPr lang="ru-RU" sz="2400" dirty="0" smtClean="0"/>
              <a:t> сеть, </a:t>
            </a:r>
            <a:r>
              <a:rPr lang="ru-RU" sz="2400" dirty="0"/>
              <a:t>использующая </a:t>
            </a:r>
            <a:r>
              <a:rPr lang="ru-RU" sz="2400" dirty="0" smtClean="0"/>
              <a:t>программную</a:t>
            </a:r>
            <a:r>
              <a:rPr lang="en-US" sz="2400" dirty="0" smtClean="0"/>
              <a:t> </a:t>
            </a:r>
            <a:r>
              <a:rPr lang="ru-RU" sz="2400" dirty="0" smtClean="0"/>
              <a:t>модель </a:t>
            </a:r>
            <a:r>
              <a:rPr lang="ru-RU" sz="2400" dirty="0"/>
              <a:t>шины PCI и </a:t>
            </a:r>
            <a:r>
              <a:rPr lang="ru-RU" sz="2400" dirty="0" smtClean="0"/>
              <a:t>физический </a:t>
            </a:r>
            <a:r>
              <a:rPr lang="ru-RU" sz="2400" dirty="0"/>
              <a:t>протокол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основанный </a:t>
            </a:r>
            <a:r>
              <a:rPr lang="ru-RU" sz="2400" dirty="0"/>
              <a:t>на последовательной </a:t>
            </a:r>
            <a:r>
              <a:rPr lang="ru-RU" sz="2400" dirty="0" smtClean="0"/>
              <a:t>передаче</a:t>
            </a:r>
            <a:r>
              <a:rPr lang="en-US" sz="2400" dirty="0" smtClean="0"/>
              <a:t> </a:t>
            </a:r>
            <a:r>
              <a:rPr lang="ru-RU" sz="2400" dirty="0" smtClean="0"/>
              <a:t>пакетных данных</a:t>
            </a:r>
            <a:r>
              <a:rPr lang="en-US" sz="2400" dirty="0" smtClean="0"/>
              <a:t>.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65692" y="844366"/>
            <a:ext cx="6927880" cy="361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54877" y="1997956"/>
            <a:ext cx="3510815" cy="16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429000"/>
            <a:ext cx="89697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 smtClean="0"/>
              <a:t>PCI </a:t>
            </a:r>
            <a:r>
              <a:rPr lang="ru-RU" sz="2300" b="1" dirty="0" err="1" smtClean="0"/>
              <a:t>Express</a:t>
            </a:r>
            <a:r>
              <a:rPr lang="ru-RU" sz="2300" b="1" dirty="0" smtClean="0"/>
              <a:t> – </a:t>
            </a:r>
            <a:r>
              <a:rPr lang="ru-RU" sz="2300" dirty="0" smtClean="0"/>
              <a:t>компьютерная шина, использующая программную</a:t>
            </a:r>
            <a:r>
              <a:rPr lang="en-US" sz="2300" dirty="0" smtClean="0"/>
              <a:t> </a:t>
            </a:r>
            <a:r>
              <a:rPr lang="ru-RU" sz="2300" dirty="0" smtClean="0"/>
              <a:t>модель шины PCI и физический протокол,</a:t>
            </a:r>
            <a:r>
              <a:rPr lang="en-US" sz="2300" dirty="0" smtClean="0"/>
              <a:t> </a:t>
            </a:r>
            <a:r>
              <a:rPr lang="ru-RU" sz="2300" dirty="0" smtClean="0"/>
              <a:t>основанный на последовательной передаче</a:t>
            </a:r>
            <a:r>
              <a:rPr lang="en-US" sz="2300" dirty="0" smtClean="0"/>
              <a:t> </a:t>
            </a:r>
            <a:r>
              <a:rPr lang="ru-RU" sz="2300" dirty="0" smtClean="0"/>
              <a:t>пакетных данных</a:t>
            </a:r>
            <a:r>
              <a:rPr lang="en-US" sz="2300" dirty="0" smtClean="0"/>
              <a:t>.</a:t>
            </a:r>
          </a:p>
          <a:p>
            <a:pPr marL="285750" indent="-285750" 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Шина п</a:t>
            </a:r>
            <a:r>
              <a:rPr lang="ru-RU" sz="2300" b="1" dirty="0" smtClean="0"/>
              <a:t>редставляет  </a:t>
            </a:r>
            <a:r>
              <a:rPr lang="ru-RU" sz="2300" b="1" dirty="0" err="1"/>
              <a:t>одноранговую</a:t>
            </a:r>
            <a:r>
              <a:rPr lang="ru-RU" sz="2300" b="1" dirty="0"/>
              <a:t> сеть, использующая </a:t>
            </a:r>
            <a:r>
              <a:rPr lang="ru-RU" sz="2300" b="1" dirty="0" smtClean="0"/>
              <a:t/>
            </a:r>
            <a:br>
              <a:rPr lang="ru-RU" sz="2300" b="1" dirty="0" smtClean="0"/>
            </a:br>
            <a:r>
              <a:rPr lang="ru-RU" sz="2300" b="1" dirty="0" smtClean="0"/>
              <a:t>разрядно-последовательные </a:t>
            </a:r>
            <a:r>
              <a:rPr lang="ru-RU" sz="2300" b="1" dirty="0"/>
              <a:t>линии и коммутацию пакетов</a:t>
            </a:r>
            <a:r>
              <a:rPr lang="ru-RU" sz="2300" b="1" dirty="0" smtClean="0"/>
              <a:t>.</a:t>
            </a:r>
            <a:endParaRPr lang="en-US" sz="2300" b="1" dirty="0" smtClean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184275" y="711982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126648"/>
            <a:ext cx="89697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</a:t>
            </a:r>
            <a:r>
              <a:rPr lang="ru-RU" sz="2200" dirty="0" smtClean="0"/>
              <a:t>шине </a:t>
            </a:r>
            <a:r>
              <a:rPr lang="en-US" sz="2200" dirty="0" smtClean="0"/>
              <a:t>PCI</a:t>
            </a:r>
            <a:r>
              <a:rPr lang="ru-RU" sz="2200" dirty="0" smtClean="0"/>
              <a:t>-</a:t>
            </a:r>
            <a:r>
              <a:rPr lang="en-US" sz="2200" dirty="0" smtClean="0"/>
              <a:t>Express </a:t>
            </a:r>
            <a:r>
              <a:rPr lang="ru-RU" sz="2200" dirty="0" smtClean="0"/>
              <a:t>у</a:t>
            </a:r>
            <a:r>
              <a:rPr lang="ru-RU" sz="2200" dirty="0" smtClean="0"/>
              <a:t>стройства </a:t>
            </a:r>
            <a:r>
              <a:rPr lang="ru-RU" sz="2200" dirty="0"/>
              <a:t>взаимодействуют между собой через</a:t>
            </a:r>
            <a:r>
              <a:rPr lang="en-US" sz="2200" dirty="0"/>
              <a:t> </a:t>
            </a:r>
            <a:r>
              <a:rPr lang="ru-RU" sz="2200" dirty="0"/>
              <a:t>среду, образованную коммутаторами( соединение типа точка-точка</a:t>
            </a:r>
            <a:r>
              <a:rPr lang="ru-RU" sz="22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PetersburgCTT-Regular"/>
              </a:rPr>
              <a:t>применение узких последовательных двухточечных </a:t>
            </a:r>
            <a:r>
              <a:rPr lang="ru-RU" sz="2000" b="1" i="1" dirty="0" smtClean="0">
                <a:latin typeface="PetersburgCTT-Regular"/>
              </a:rPr>
              <a:t>соединений.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400" u="sng" dirty="0" smtClean="0">
                <a:latin typeface="PetersburgCTT-Regular"/>
              </a:rPr>
              <a:t>передача данных </a:t>
            </a:r>
            <a:r>
              <a:rPr lang="ru-RU" sz="2400" u="sng" dirty="0" smtClean="0">
                <a:latin typeface="PetersburgCTT-Regular"/>
              </a:rPr>
              <a:t>происходит пакетами</a:t>
            </a:r>
            <a:r>
              <a:rPr lang="ru-RU" sz="2400" u="sng" dirty="0" smtClean="0">
                <a:latin typeface="PetersburgCTT-Regular"/>
              </a:rPr>
              <a:t>, содержащими </a:t>
            </a:r>
            <a:endParaRPr lang="ru-RU" sz="2400" u="sng" dirty="0" smtClean="0">
              <a:latin typeface="PetersburgCTT-Regular"/>
            </a:endParaRP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саму </a:t>
            </a:r>
            <a:r>
              <a:rPr lang="ru-RU" sz="2400" u="sng" dirty="0" smtClean="0">
                <a:latin typeface="PetersburgCTT-Regular"/>
              </a:rPr>
              <a:t>посылку, </a:t>
            </a:r>
            <a:endParaRPr lang="ru-RU" sz="2400" u="sng" dirty="0" smtClean="0">
              <a:latin typeface="PetersburgCTT-Regular"/>
            </a:endParaRP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системную </a:t>
            </a:r>
            <a:r>
              <a:rPr lang="ru-RU" sz="2400" u="sng" dirty="0" smtClean="0">
                <a:latin typeface="PetersburgCTT-Regular"/>
              </a:rPr>
              <a:t>информацию (протокольная передача данных).</a:t>
            </a:r>
            <a:endParaRPr lang="ru-RU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097156" y="729231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>
                <a:latin typeface="PetersburgCTT-Regular"/>
              </a:rPr>
              <a:t>Отличия </a:t>
            </a:r>
            <a:r>
              <a:rPr lang="ru-RU" sz="2800" b="1" dirty="0" smtClean="0">
                <a:latin typeface="PetersburgCTT-Regular"/>
              </a:rPr>
              <a:t>архитектуру PCI </a:t>
            </a:r>
            <a:r>
              <a:rPr lang="ru-RU" sz="2800" b="1" dirty="0" err="1" smtClean="0">
                <a:latin typeface="PetersburgCTT-Regular"/>
              </a:rPr>
              <a:t>Express</a:t>
            </a:r>
            <a:r>
              <a:rPr lang="ru-RU" sz="2800" b="1" dirty="0" smtClean="0">
                <a:latin typeface="PetersburgCTT-Regular"/>
              </a:rPr>
              <a:t> от </a:t>
            </a:r>
            <a:r>
              <a:rPr lang="ru-RU" sz="2800" b="1" dirty="0" smtClean="0">
                <a:latin typeface="PetersburgCTT-Regular"/>
              </a:rPr>
              <a:t>PCI</a:t>
            </a:r>
            <a:r>
              <a:rPr lang="ru-RU" sz="2800" b="1" dirty="0" smtClean="0">
                <a:latin typeface="PetersburgCTT-Regular"/>
              </a:rPr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898" y="1004540"/>
            <a:ext cx="8826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Express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последовательно-параллельная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шина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централизованный </a:t>
            </a:r>
            <a:r>
              <a:rPr lang="ru-RU" sz="2000" i="1" dirty="0" smtClean="0">
                <a:latin typeface="PetersburgCTT-Regular"/>
              </a:rPr>
              <a:t>коммутатора вместо </a:t>
            </a:r>
            <a:r>
              <a:rPr lang="ru-RU" sz="2000" i="1" dirty="0" smtClean="0">
                <a:latin typeface="PetersburgCTT-Regular"/>
              </a:rPr>
              <a:t>шины</a:t>
            </a:r>
            <a:r>
              <a:rPr lang="ru-RU" sz="2000" i="1" dirty="0">
                <a:latin typeface="PetersburgCTT-Regular"/>
              </a:rPr>
              <a:t>, 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PetersburgCTT-Regular"/>
              </a:rPr>
              <a:t>Последовательная передача данных и служебной информации по сети в виде пакета.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Вся передача пакетов через </a:t>
            </a:r>
            <a:r>
              <a:rPr lang="ru-RU" sz="2000" u="sng" dirty="0" err="1" smtClean="0">
                <a:latin typeface="PetersburgCTT-Regular"/>
              </a:rPr>
              <a:t>корнейвой</a:t>
            </a: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000" u="sng" dirty="0" err="1" smtClean="0">
                <a:latin typeface="PetersburgCTT-Regular"/>
              </a:rPr>
              <a:t>хаб</a:t>
            </a:r>
            <a:endParaRPr lang="ru-RU" sz="2000" u="sng" dirty="0" smtClean="0">
              <a:latin typeface="PetersburgCTT-Regular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параллельная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Многоотводная 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PetersburgCTT-Regular"/>
              </a:rPr>
              <a:t>В </a:t>
            </a:r>
            <a:r>
              <a:rPr lang="en-US" sz="2000" dirty="0">
                <a:latin typeface="PetersburgCTT-Regular"/>
              </a:rPr>
              <a:t>PCI</a:t>
            </a:r>
            <a:r>
              <a:rPr lang="ru-RU" sz="2000" dirty="0">
                <a:latin typeface="PetersburgCTT-Regular"/>
              </a:rPr>
              <a:t> передаются отдельные управляющие сигналы. </a:t>
            </a:r>
            <a:endParaRPr lang="en-US" sz="2000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Есть задающие (мастер) и принимающие устройства </a:t>
            </a:r>
            <a:endParaRPr lang="ru-RU" sz="2000" u="sng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u="sng" dirty="0">
              <a:latin typeface="PetersburgCTT-Regular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97352" y="4592249"/>
            <a:ext cx="4940279" cy="18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4728898" y="4544053"/>
            <a:ext cx="4309782" cy="212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Физическая </a:t>
            </a:r>
            <a:r>
              <a:rPr lang="ru-RU" sz="2300" b="1" dirty="0"/>
              <a:t>длина соединения </a:t>
            </a:r>
            <a:r>
              <a:rPr lang="ru-RU" sz="2300" b="1" dirty="0" smtClean="0"/>
              <a:t>до коммутатора до </a:t>
            </a:r>
            <a:r>
              <a:rPr lang="ru-RU" sz="2300" b="1" dirty="0"/>
              <a:t>50 см, </a:t>
            </a:r>
            <a:endParaRPr lang="ru-RU" sz="23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Скорость до 20 Гбит/сек.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Режим эмуляции шины </a:t>
            </a:r>
            <a:r>
              <a:rPr lang="en-US" sz="2300" u="sng" dirty="0" smtClean="0"/>
              <a:t>PCI</a:t>
            </a:r>
            <a:r>
              <a:rPr lang="ru-RU" sz="2300" u="sng" dirty="0" smtClean="0"/>
              <a:t> (программный уровень).</a:t>
            </a:r>
            <a:endParaRPr lang="ru-RU" sz="2300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 </a:t>
            </a:r>
            <a:r>
              <a:rPr lang="ru-RU" sz="2300" dirty="0"/>
              <a:t>базовому коммутатору можно </a:t>
            </a:r>
            <a:r>
              <a:rPr lang="ru-RU" sz="2300" dirty="0" smtClean="0"/>
              <a:t>подключить другой </a:t>
            </a:r>
            <a:r>
              <a:rPr lang="ru-RU" sz="2300" dirty="0"/>
              <a:t>коммутатор, </a:t>
            </a:r>
            <a:endParaRPr lang="ru-RU" sz="23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Возможность формирования древовидной структуры повышается </a:t>
            </a:r>
            <a:r>
              <a:rPr lang="ru-RU" sz="2300" dirty="0"/>
              <a:t>степень расширяемости системы</a:t>
            </a:r>
            <a:r>
              <a:rPr lang="ru-RU" sz="23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1094"/>
            <a:ext cx="6507118" cy="30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Может </a:t>
            </a:r>
            <a:r>
              <a:rPr lang="ru-RU" sz="2200" dirty="0"/>
              <a:t>иметь до 32 проводных пар, называемых трактами (</a:t>
            </a:r>
            <a:r>
              <a:rPr lang="ru-RU" sz="2200" dirty="0" err="1"/>
              <a:t>lanes</a:t>
            </a:r>
            <a:r>
              <a:rPr lang="ru-RU" sz="2200" dirty="0"/>
              <a:t>) или дорожками.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Тракты работают несинхронно</a:t>
            </a:r>
            <a:r>
              <a:rPr lang="ru-RU" sz="2200" dirty="0" smtClean="0"/>
              <a:t>, но </a:t>
            </a:r>
            <a:r>
              <a:rPr lang="ru-RU" sz="2200" dirty="0" err="1"/>
              <a:t>расфазировка</a:t>
            </a:r>
            <a:r>
              <a:rPr lang="ru-RU" sz="2200" dirty="0"/>
              <a:t> несущественна</a:t>
            </a:r>
            <a:r>
              <a:rPr lang="ru-RU" sz="22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Устройства на шину могут быть подключены по 1, 4, 8 или 16 </a:t>
            </a:r>
            <a:r>
              <a:rPr lang="ru-RU" sz="2200" dirty="0" err="1" smtClean="0"/>
              <a:t>ленсам</a:t>
            </a:r>
            <a:r>
              <a:rPr lang="ru-RU" sz="2200" dirty="0" smtClean="0"/>
              <a:t>. </a:t>
            </a:r>
            <a:endParaRPr lang="ru-RU" sz="22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10" y="3219460"/>
            <a:ext cx="7143980" cy="32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34324"/>
            <a:ext cx="870313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Протокол </a:t>
            </a:r>
            <a:r>
              <a:rPr lang="ru-RU" sz="2400" dirty="0" smtClean="0"/>
              <a:t>набор </a:t>
            </a:r>
            <a:r>
              <a:rPr lang="ru-RU" sz="2400" dirty="0"/>
              <a:t>правил, определяющих механизм взаимодействия между </a:t>
            </a:r>
            <a:r>
              <a:rPr lang="ru-RU" sz="2400" dirty="0" smtClean="0"/>
              <a:t>устройствами. </a:t>
            </a:r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Стек протоколов </a:t>
            </a:r>
            <a:r>
              <a:rPr lang="ru-RU" sz="2400" dirty="0"/>
              <a:t>— это иерархическая система </a:t>
            </a:r>
            <a:r>
              <a:rPr lang="ru-RU" sz="2400" dirty="0" smtClean="0"/>
              <a:t>протоколов, которые </a:t>
            </a:r>
            <a:r>
              <a:rPr lang="ru-RU" sz="2400" dirty="0"/>
              <a:t>регламентируют различные аспекты взаимодействия на тех или </a:t>
            </a:r>
            <a:r>
              <a:rPr lang="ru-RU" sz="2400" dirty="0" smtClean="0"/>
              <a:t>иных уровнях. </a:t>
            </a:r>
            <a:endParaRPr lang="ru-RU" sz="2400" dirty="0" smtClean="0"/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en-US" sz="2400" dirty="0" smtClean="0"/>
              <a:t>PCI-Express </a:t>
            </a:r>
            <a:r>
              <a:rPr lang="ru-RU" sz="2400" dirty="0" smtClean="0"/>
              <a:t>стек состоит из 4 уровней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отправителе пакет проходит их все чтобы передаться на приемное устройств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стороне получателя происходит обратный процесс.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1" y="4524657"/>
            <a:ext cx="8779165" cy="2304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4376866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Шинная организация платы.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современных платах предусмотрено несколько </a:t>
            </a:r>
            <a:r>
              <a:rPr lang="ru-RU" sz="2200" dirty="0" smtClean="0"/>
              <a:t>шин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      	− </a:t>
            </a:r>
            <a:r>
              <a:rPr lang="ru-RU" sz="2200" dirty="0"/>
              <a:t>шины «процессор-память</a:t>
            </a:r>
            <a:r>
              <a:rPr lang="ru-RU" sz="2200" dirty="0" smtClean="0"/>
              <a:t>» </a:t>
            </a:r>
            <a:r>
              <a:rPr lang="en-US" sz="2200" dirty="0" smtClean="0"/>
              <a:t>(FSB, UMI, DMI)</a:t>
            </a:r>
            <a:r>
              <a:rPr lang="ru-RU" sz="2200" dirty="0" smtClean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	− </a:t>
            </a:r>
            <a:r>
              <a:rPr lang="ru-RU" sz="2200" dirty="0"/>
              <a:t>шины </a:t>
            </a:r>
            <a:r>
              <a:rPr lang="ru-RU" sz="2200" dirty="0" smtClean="0"/>
              <a:t>ввода/вывода	</a:t>
            </a:r>
            <a:r>
              <a:rPr lang="en-US" sz="2200" dirty="0" smtClean="0"/>
              <a:t>(PCI, PCI-Express</a:t>
            </a:r>
            <a:r>
              <a:rPr lang="ru-RU" sz="2200" dirty="0" smtClean="0"/>
              <a:t>, </a:t>
            </a:r>
            <a:r>
              <a:rPr lang="en-US" sz="2200" dirty="0" smtClean="0"/>
              <a:t>USB)</a:t>
            </a:r>
            <a:r>
              <a:rPr lang="ru-RU" sz="2200" dirty="0" smtClean="0"/>
              <a:t>; 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− </a:t>
            </a:r>
            <a:r>
              <a:rPr lang="ru-RU" sz="2200" dirty="0"/>
              <a:t>системные </a:t>
            </a:r>
            <a:r>
              <a:rPr lang="ru-RU" sz="2200" dirty="0" smtClean="0"/>
              <a:t>шины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 smtClean="0"/>
              <a:t>DMA)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1800" dirty="0"/>
          </a:p>
        </p:txBody>
      </p:sp>
      <p:pic>
        <p:nvPicPr>
          <p:cNvPr id="1026" name="Picture 2" descr="Ð Ð¸ÑÑÐ½Ð¾Ðº 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868783" cy="401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21" y="4327686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844365"/>
            <a:ext cx="882676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Стек </a:t>
            </a:r>
            <a:r>
              <a:rPr lang="ru-RU" sz="2000" b="1" dirty="0" smtClean="0"/>
              <a:t>протоколов </a:t>
            </a:r>
            <a:r>
              <a:rPr lang="en-US" sz="2000" b="1" dirty="0" smtClean="0"/>
              <a:t>PCI-Express</a:t>
            </a:r>
            <a:endParaRPr lang="en-US" sz="2000" b="1" dirty="0" smtClean="0"/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Концепция присоединения дополнительных данных на каждом уровне стека</a:t>
            </a:r>
          </a:p>
          <a:p>
            <a:pPr marL="742950" lvl="3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u="sng" dirty="0" smtClean="0"/>
              <a:t>многоуровневые протоколы, делают возможной модульную разработку с высоким уровнем гибкости</a:t>
            </a:r>
            <a:r>
              <a:rPr lang="en-US" sz="2300" u="sng" dirty="0" smtClean="0"/>
              <a:t>.</a:t>
            </a:r>
            <a:endParaRPr lang="ru-RU" sz="2300" u="sng" dirty="0" smtClean="0"/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Протоколы реализованы в аппаратном обеспечении</a:t>
            </a:r>
            <a:r>
              <a:rPr lang="en-US" sz="2300" b="1" dirty="0" smtClean="0"/>
              <a:t>.</a:t>
            </a:r>
            <a:r>
              <a:rPr lang="ru-RU" sz="2300" b="1" dirty="0" smtClean="0"/>
              <a:t> </a:t>
            </a:r>
            <a:endParaRPr lang="ru-RU" sz="2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50301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925" y="4021147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. </a:t>
            </a:r>
            <a:r>
              <a:rPr lang="ru-RU" sz="2800" b="1" dirty="0" smtClean="0"/>
              <a:t>Физический </a:t>
            </a:r>
            <a:r>
              <a:rPr lang="ru-RU" sz="2800" b="1" dirty="0" smtClean="0"/>
              <a:t>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75242"/>
            <a:ext cx="882676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Физический уровень </a:t>
            </a:r>
            <a:r>
              <a:rPr lang="ru-RU" sz="2000" i="1" dirty="0" smtClean="0"/>
              <a:t>– линии (</a:t>
            </a:r>
            <a:r>
              <a:rPr lang="ru-RU" sz="2000" i="1" dirty="0" err="1" smtClean="0"/>
              <a:t>ленсы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lanse</a:t>
            </a:r>
            <a:r>
              <a:rPr lang="ru-RU" sz="2000" i="1" dirty="0" smtClean="0"/>
              <a:t>)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соединения (1-32 пар на каждое соединение).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вправе начинать передачу в любой момент</a:t>
            </a:r>
            <a:r>
              <a:rPr lang="ru-RU" sz="2000" b="1" dirty="0" smtClean="0"/>
              <a:t>, как </a:t>
            </a:r>
            <a:r>
              <a:rPr lang="ru-RU" sz="2000" b="1" dirty="0"/>
              <a:t>только им будет, что </a:t>
            </a:r>
            <a:r>
              <a:rPr lang="ru-RU" sz="2000" b="1" dirty="0" smtClean="0"/>
              <a:t>передавать</a:t>
            </a:r>
            <a:endParaRPr lang="ru-RU" sz="20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" y="4309736"/>
            <a:ext cx="9042784" cy="237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314073"/>
            <a:ext cx="292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. </a:t>
            </a:r>
            <a:r>
              <a:rPr lang="ru-RU" sz="2800" b="1" dirty="0" smtClean="0"/>
              <a:t>Физический </a:t>
            </a:r>
            <a:r>
              <a:rPr lang="ru-RU" sz="2800" b="1" dirty="0" smtClean="0"/>
              <a:t>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595" y="861871"/>
            <a:ext cx="88267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Используется </a:t>
            </a:r>
            <a:r>
              <a:rPr lang="ru-RU" sz="2400" b="1" dirty="0" smtClean="0"/>
              <a:t>кодировки 8/10 и 127/130 </a:t>
            </a:r>
            <a:r>
              <a:rPr lang="en-US" sz="2400" b="1" dirty="0" smtClean="0"/>
              <a:t>(PCI-e v.3)</a:t>
            </a:r>
            <a:r>
              <a:rPr lang="ru-RU" sz="2400" dirty="0" smtClean="0"/>
              <a:t>. 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Проблема</a:t>
            </a:r>
            <a:r>
              <a:rPr lang="ru-RU" sz="2400" dirty="0" smtClean="0"/>
              <a:t> – взаимосвязь устройств с разными логическими </a:t>
            </a:r>
            <a:r>
              <a:rPr lang="ru-RU" sz="2400" dirty="0" smtClean="0"/>
              <a:t>уровнями – могут возникнуть потери данных – тогда данные нужно </a:t>
            </a:r>
            <a:r>
              <a:rPr lang="ru-RU" sz="2400" dirty="0" err="1" smtClean="0"/>
              <a:t>восстонавливать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Решение</a:t>
            </a:r>
            <a:r>
              <a:rPr lang="ru-RU" sz="2000" i="1" dirty="0" smtClean="0"/>
              <a:t>: 1 </a:t>
            </a:r>
            <a:r>
              <a:rPr lang="ru-RU" sz="2000" i="1" dirty="0" smtClean="0"/>
              <a:t>байт (8 бит) </a:t>
            </a:r>
            <a:r>
              <a:rPr lang="ru-RU" sz="2000" i="1" dirty="0" smtClean="0"/>
              <a:t>кодируется 10-разрядным символом,</a:t>
            </a:r>
          </a:p>
          <a:p>
            <a:pPr marL="1657350" lvl="3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Коды выбираются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такие, чтобы за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счет достаточного количества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фронтов импульсов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задающего генератора обеспечить синхронизацию по границам битов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2114550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То есть проблема если пойдет слишком много 1 подряд, то потеряется синхронизация и не ясно будет сколько конкретно бит пришло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74" y="5101998"/>
            <a:ext cx="5937842" cy="155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2953" y="5103487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10" y="260648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</a:t>
            </a:r>
            <a:r>
              <a:rPr lang="ru-RU" sz="2800" b="1" dirty="0" smtClean="0"/>
              <a:t>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579" y="935309"/>
            <a:ext cx="87528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Канальный </a:t>
            </a:r>
            <a:r>
              <a:rPr lang="ru-RU" sz="2400" b="1" dirty="0"/>
              <a:t>уровень </a:t>
            </a:r>
            <a:r>
              <a:rPr lang="ru-RU" sz="2400" dirty="0"/>
              <a:t>отвечает за передачу пакетов.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К пакету добавляется порядковый номер </a:t>
            </a:r>
            <a:r>
              <a:rPr lang="ru-RU" sz="2400" i="1" dirty="0"/>
              <a:t>и код исправления ошибок — так называемый </a:t>
            </a:r>
            <a:r>
              <a:rPr lang="ru-RU" sz="2400" b="1" i="1" dirty="0" smtClean="0"/>
              <a:t>CRC </a:t>
            </a:r>
            <a:r>
              <a:rPr lang="ru-RU" sz="2000" b="1" i="1" dirty="0" smtClean="0"/>
              <a:t>(контрольная сумма)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Данный код необходим для подтверждения правильности передачи данных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контрольная </a:t>
            </a:r>
            <a:r>
              <a:rPr lang="ru-RU" sz="2000" i="1" dirty="0" smtClean="0"/>
              <a:t>сумма однозначно соответствует каждому сообщению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Приемник проверяет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у принятого пакета и сверяет с принятым значением </a:t>
            </a:r>
            <a:r>
              <a:rPr lang="en-US" sz="2000" i="1" dirty="0" smtClean="0"/>
              <a:t>CRC</a:t>
            </a:r>
            <a:endParaRPr lang="ru-RU" sz="2000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" y="4538672"/>
            <a:ext cx="9110290" cy="2391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538672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10" y="260648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</a:t>
            </a:r>
            <a:r>
              <a:rPr lang="ru-RU" sz="2800" b="1" dirty="0" smtClean="0"/>
              <a:t>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0264" y="1164327"/>
            <a:ext cx="875289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Механизм </a:t>
            </a:r>
            <a:r>
              <a:rPr lang="ru-RU" sz="2000" b="1" dirty="0" smtClean="0"/>
              <a:t>управления потоками: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выдача </a:t>
            </a:r>
            <a:r>
              <a:rPr lang="ru-RU" sz="2400" i="1" dirty="0"/>
              <a:t>получателем отправителю </a:t>
            </a:r>
            <a:r>
              <a:rPr lang="ru-RU" sz="2400" i="1" dirty="0" smtClean="0"/>
              <a:t>определенного числа разрешений </a:t>
            </a:r>
            <a:r>
              <a:rPr lang="ru-RU" sz="2400" i="1" dirty="0"/>
              <a:t>на передачу </a:t>
            </a:r>
            <a:r>
              <a:rPr lang="ru-RU" sz="2400" i="1" dirty="0" smtClean="0"/>
              <a:t>пакетов</a:t>
            </a:r>
            <a:endParaRPr lang="en-US" sz="2400" i="1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Число определяется </a:t>
            </a:r>
            <a:r>
              <a:rPr lang="ru-RU" sz="2400" i="1" dirty="0"/>
              <a:t>в зависимости от </a:t>
            </a:r>
            <a:r>
              <a:rPr lang="ru-RU" sz="2400" i="1" dirty="0" smtClean="0"/>
              <a:t>объема свободного </a:t>
            </a:r>
            <a:r>
              <a:rPr lang="ru-RU" sz="2400" i="1" dirty="0" smtClean="0"/>
              <a:t>пространства в буферной памяти получателя,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Механизм является </a:t>
            </a:r>
            <a:r>
              <a:rPr lang="ru-RU" sz="2400" i="1" dirty="0" smtClean="0"/>
              <a:t>решение </a:t>
            </a:r>
            <a:r>
              <a:rPr lang="ru-RU" sz="2400" i="1" dirty="0" smtClean="0"/>
              <a:t>проблемы работы медленных устройств.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4" y="4468116"/>
            <a:ext cx="8570271" cy="2249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0984" y="4810938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Уровень </a:t>
            </a:r>
            <a:r>
              <a:rPr lang="ru-RU" sz="2300" b="1" dirty="0"/>
              <a:t>транзакций </a:t>
            </a:r>
            <a:r>
              <a:rPr lang="ru-RU" sz="2300" b="1" dirty="0" smtClean="0"/>
              <a:t>- </a:t>
            </a:r>
            <a:r>
              <a:rPr lang="ru-RU" sz="2300" dirty="0" smtClean="0"/>
              <a:t>выполняются </a:t>
            </a:r>
            <a:r>
              <a:rPr lang="ru-RU" sz="2300" dirty="0" smtClean="0"/>
              <a:t>все операции по пересылке данных по шине.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Как служебные, так и основные.</a:t>
            </a:r>
            <a:r>
              <a:rPr lang="ru-RU" sz="2300" dirty="0" smtClean="0"/>
              <a:t> </a:t>
            </a:r>
            <a:endParaRPr lang="ru-RU" sz="2300" dirty="0" smtClean="0"/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Напр., для считывания </a:t>
            </a:r>
            <a:r>
              <a:rPr lang="ru-RU" sz="2300" dirty="0"/>
              <a:t>слова из памяти нужно выполнить две транзакции,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одна инициирует </a:t>
            </a:r>
            <a:r>
              <a:rPr lang="ru-RU" sz="2300" dirty="0"/>
              <a:t>процессор или канал DMA, запрашивающий данные,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вторая— целевой </a:t>
            </a:r>
            <a:r>
              <a:rPr lang="ru-RU" sz="2300" dirty="0"/>
              <a:t>объект (поставщик данных</a:t>
            </a:r>
            <a:r>
              <a:rPr lang="ru-RU" sz="2300" dirty="0" smtClean="0"/>
              <a:t>).</a:t>
            </a:r>
            <a:endParaRPr lang="ru-RU" sz="23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0" y="4367718"/>
            <a:ext cx="8983950" cy="2358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/>
              <a:t>Виртуальные </a:t>
            </a:r>
            <a:r>
              <a:rPr lang="ru-RU" sz="2800" b="1" dirty="0" smtClean="0"/>
              <a:t>каналы - </a:t>
            </a:r>
            <a:r>
              <a:rPr lang="ru-RU" sz="2800" dirty="0" smtClean="0"/>
              <a:t>каждая </a:t>
            </a:r>
            <a:r>
              <a:rPr lang="ru-RU" sz="2800" dirty="0"/>
              <a:t>полоса </a:t>
            </a:r>
            <a:r>
              <a:rPr lang="ru-RU" sz="2800" dirty="0" smtClean="0"/>
              <a:t>(</a:t>
            </a:r>
            <a:r>
              <a:rPr lang="ru-RU" sz="2800" dirty="0" err="1" smtClean="0"/>
              <a:t>ленс</a:t>
            </a:r>
            <a:r>
              <a:rPr lang="ru-RU" sz="2800" dirty="0" smtClean="0"/>
              <a:t>) на </a:t>
            </a:r>
            <a:r>
              <a:rPr lang="ru-RU" sz="2800" dirty="0"/>
              <a:t>уровне </a:t>
            </a:r>
            <a:r>
              <a:rPr lang="ru-RU" sz="2800" dirty="0" smtClean="0"/>
              <a:t>транзакций делится на </a:t>
            </a:r>
            <a:r>
              <a:rPr lang="ru-RU" sz="2800" dirty="0"/>
              <a:t>несколько </a:t>
            </a:r>
            <a:r>
              <a:rPr lang="ru-RU" sz="2800" dirty="0" smtClean="0"/>
              <a:t>(до 8</a:t>
            </a:r>
            <a:r>
              <a:rPr lang="ru-RU" sz="2800" dirty="0" smtClean="0"/>
              <a:t>) виртуальных каналов </a:t>
            </a:r>
            <a:endParaRPr lang="ru-RU" sz="28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 </a:t>
            </a:r>
            <a:r>
              <a:rPr lang="ru-RU" sz="2400" dirty="0"/>
              <a:t>каждому </a:t>
            </a:r>
            <a:r>
              <a:rPr lang="ru-RU" sz="2400" dirty="0" smtClean="0"/>
              <a:t>каналу </a:t>
            </a:r>
            <a:r>
              <a:rPr lang="ru-RU" sz="2400" dirty="0" smtClean="0"/>
              <a:t>передаются свои данные.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</a:t>
            </a:r>
            <a:r>
              <a:rPr lang="ru-RU" sz="2400" dirty="0"/>
              <a:t>уровне транзакций пакеты маркируются согласно </a:t>
            </a:r>
            <a:r>
              <a:rPr lang="ru-RU" sz="2400" dirty="0" smtClean="0"/>
              <a:t>классу трафика</a:t>
            </a:r>
          </a:p>
          <a:p>
            <a:pPr marL="1657350" lvl="3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Класс трафика - приоритет, номер в очереди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0" y="4367718"/>
            <a:ext cx="8983950" cy="2358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Пространства транзакций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337" y="805076"/>
            <a:ext cx="8826760" cy="324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Каждая транзакция в </a:t>
            </a:r>
            <a:r>
              <a:rPr lang="ru-RU" sz="2200" u="sng" dirty="0"/>
              <a:t>одном из четырех адресных пространств: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i="1" dirty="0" smtClean="0"/>
              <a:t>Пространство </a:t>
            </a:r>
            <a:r>
              <a:rPr lang="ru-RU" sz="2200" b="1" i="1" dirty="0"/>
              <a:t>памяти</a:t>
            </a:r>
            <a:r>
              <a:rPr lang="ru-RU" sz="2200" i="1" dirty="0"/>
              <a:t> (при выполнении стандартных </a:t>
            </a:r>
            <a:r>
              <a:rPr lang="ru-RU" sz="2200" i="1" dirty="0" smtClean="0"/>
              <a:t>операций </a:t>
            </a:r>
            <a:r>
              <a:rPr lang="ru-RU" sz="2200" i="1" dirty="0" smtClean="0"/>
              <a:t>чтения </a:t>
            </a:r>
            <a:r>
              <a:rPr lang="ru-RU" sz="2200" i="1" dirty="0" smtClean="0"/>
              <a:t>и </a:t>
            </a:r>
            <a:r>
              <a:rPr lang="ru-RU" sz="2200" i="1" dirty="0"/>
              <a:t>записи);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Пространство </a:t>
            </a:r>
            <a:r>
              <a:rPr lang="ru-RU" sz="2200" b="1" dirty="0"/>
              <a:t>ввода-вывода </a:t>
            </a:r>
            <a:r>
              <a:rPr lang="ru-RU" sz="2200" dirty="0"/>
              <a:t>(для адресации регистров устройств);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 Конфигурационное </a:t>
            </a:r>
            <a:r>
              <a:rPr lang="ru-RU" sz="2200" b="1" dirty="0"/>
              <a:t>пространство </a:t>
            </a:r>
            <a:r>
              <a:rPr lang="ru-RU" sz="2200" dirty="0"/>
              <a:t>(для инициализации </a:t>
            </a:r>
            <a:r>
              <a:rPr lang="ru-RU" sz="2200" dirty="0" smtClean="0"/>
              <a:t>системы, </a:t>
            </a:r>
            <a:r>
              <a:rPr lang="en-US" sz="2200" dirty="0" smtClean="0"/>
              <a:t>PnP</a:t>
            </a:r>
            <a:r>
              <a:rPr lang="ru-RU" sz="2200" dirty="0" smtClean="0"/>
              <a:t> </a:t>
            </a:r>
            <a:r>
              <a:rPr lang="ru-RU" sz="2200" dirty="0"/>
              <a:t>и т. д.);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b="1" dirty="0" smtClean="0"/>
              <a:t>Пространство </a:t>
            </a:r>
            <a:r>
              <a:rPr lang="ru-RU" sz="2200" b="1" dirty="0"/>
              <a:t>сообщений </a:t>
            </a:r>
            <a:r>
              <a:rPr lang="ru-RU" sz="2200" dirty="0"/>
              <a:t>(для отправки сигналов, прерываний и т. д.).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6" y="4365104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339589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5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Программный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6618" y="5753940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96" y="908026"/>
            <a:ext cx="882676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Программный уровень </a:t>
            </a:r>
            <a:r>
              <a:rPr lang="ru-RU" sz="2400" b="1" dirty="0" smtClean="0"/>
              <a:t> - </a:t>
            </a:r>
            <a:r>
              <a:rPr lang="ru-RU" sz="2400" dirty="0" smtClean="0"/>
              <a:t>взаимодействие между </a:t>
            </a:r>
            <a:r>
              <a:rPr lang="ru-RU" sz="2400" dirty="0"/>
              <a:t>PCI </a:t>
            </a:r>
            <a:r>
              <a:rPr lang="ru-RU" sz="2400" dirty="0" err="1"/>
              <a:t>Express</a:t>
            </a:r>
            <a:r>
              <a:rPr lang="ru-RU" sz="2400" dirty="0"/>
              <a:t> и </a:t>
            </a:r>
            <a:r>
              <a:rPr lang="ru-RU" sz="2400" dirty="0" smtClean="0"/>
              <a:t>операционной </a:t>
            </a:r>
            <a:r>
              <a:rPr lang="ru-RU" sz="2400" dirty="0"/>
              <a:t>системой</a:t>
            </a:r>
            <a:r>
              <a:rPr lang="ru-RU" sz="2400" dirty="0" smtClean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программном уровне рассматриваются уже сами команды (полезная нагрузка).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8" y="3861048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267" y="3517598"/>
            <a:ext cx="375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уровень -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Причины появления </a:t>
            </a:r>
            <a:r>
              <a:rPr lang="en-US" sz="2200" dirty="0" smtClean="0"/>
              <a:t>PCI-e 4 – </a:t>
            </a:r>
            <a:r>
              <a:rPr lang="ru-RU" sz="2200" dirty="0" smtClean="0"/>
              <a:t>появление новых устройств на шине </a:t>
            </a:r>
            <a:r>
              <a:rPr lang="en-US" sz="2200" dirty="0" err="1" smtClean="0"/>
              <a:t>PCIe</a:t>
            </a:r>
            <a:r>
              <a:rPr lang="en-US" sz="2200" dirty="0" smtClean="0"/>
              <a:t>, </a:t>
            </a:r>
            <a:r>
              <a:rPr lang="ru-RU" sz="2200" dirty="0" smtClean="0"/>
              <a:t>типа </a:t>
            </a:r>
            <a:r>
              <a:rPr lang="en-US" sz="2200" dirty="0" smtClean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линий и скорости передачи на каждую линию (актуально для серверных систем). 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Увеличение толерантности к палатам расширения (подключение через </a:t>
            </a:r>
            <a:r>
              <a:rPr lang="en-US" sz="2200" dirty="0" smtClean="0"/>
              <a:t>PCI-e</a:t>
            </a:r>
            <a:r>
              <a:rPr lang="ru-RU" sz="2200" dirty="0" smtClean="0"/>
              <a:t> </a:t>
            </a:r>
            <a:r>
              <a:rPr lang="en-US" sz="2200" dirty="0" smtClean="0"/>
              <a:t>X1, X4) </a:t>
            </a:r>
            <a:endParaRPr lang="ru-RU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– </a:t>
            </a:r>
            <a:r>
              <a:rPr lang="ru-RU" sz="2200" dirty="0" smtClean="0"/>
              <a:t>то есть максимально допустимой скорости при переходниках с таких устройств на </a:t>
            </a:r>
            <a:r>
              <a:rPr lang="en-US" sz="2200" dirty="0" smtClean="0"/>
              <a:t>PCI-e 16.</a:t>
            </a:r>
            <a:endParaRPr lang="ru-RU" sz="2200" dirty="0"/>
          </a:p>
        </p:txBody>
      </p:sp>
      <p:pic>
        <p:nvPicPr>
          <p:cNvPr id="23556" name="Picture 4" descr="PCI Ex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71" y="3360549"/>
            <a:ext cx="480621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</a:t>
            </a:r>
            <a:r>
              <a:rPr lang="ru-RU" sz="2800" b="1" dirty="0" smtClean="0"/>
              <a:t>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28830"/>
            <a:ext cx="85584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периферийных устройств подключаются через промежуточные периферийные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 периферийным устройствам </a:t>
            </a:r>
            <a:r>
              <a:rPr lang="ru-RU" sz="2000" dirty="0" smtClean="0"/>
              <a:t>относятся: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большинство </a:t>
            </a:r>
            <a:r>
              <a:rPr lang="ru-RU" dirty="0"/>
              <a:t>устройств хранения (дисковые, </a:t>
            </a:r>
            <a:r>
              <a:rPr lang="ru-RU" dirty="0" smtClean="0"/>
              <a:t>флэш),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устройств </a:t>
            </a:r>
            <a:r>
              <a:rPr lang="ru-RU" dirty="0"/>
              <a:t>ввода-вывода (дисплеи, клавиатуры, мыши, принтеры, плоттеры), </a:t>
            </a:r>
            <a:endParaRPr lang="ru-RU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коммуникационные </a:t>
            </a:r>
            <a:r>
              <a:rPr lang="ru-RU" dirty="0"/>
              <a:t>устройств (внешние модемы</a:t>
            </a:r>
            <a:r>
              <a:rPr lang="ru-RU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38" y="3204846"/>
            <a:ext cx="5281459" cy="33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97916"/>
              </p:ext>
            </p:extLst>
          </p:nvPr>
        </p:nvGraphicFramePr>
        <p:xfrm>
          <a:off x="323528" y="1412776"/>
          <a:ext cx="8496944" cy="444111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363"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Год </a:t>
                      </a:r>
                      <a:br>
                        <a:rPr lang="ru-RU" sz="1700" dirty="0">
                          <a:effectLst/>
                        </a:rPr>
                      </a:b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Версия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en-US" sz="1700" dirty="0" err="1" smtClean="0">
                          <a:effectLst/>
                        </a:rPr>
                        <a:t>PCIe</a:t>
                      </a:r>
                      <a:endParaRPr lang="en-US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Кодирование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Скорость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передачи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Пропускная способность на x </a:t>
                      </a:r>
                      <a:r>
                        <a:rPr lang="ru-RU" sz="1700" dirty="0" smtClean="0">
                          <a:effectLst/>
                        </a:rPr>
                        <a:t>линий (Гбайт/с)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×4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×8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×16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2,5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250 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0.50</a:t>
                      </a:r>
                      <a:endParaRPr lang="en-US" sz="2000" dirty="0" smtClean="0">
                        <a:effectLst/>
                      </a:endParaRP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2.0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4.0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2.0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500</a:t>
                      </a:r>
                      <a:br>
                        <a:rPr lang="ru-RU" sz="1800" dirty="0" smtClean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2.0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4.0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8.0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8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984</a:t>
                      </a:r>
                      <a:r>
                        <a:rPr lang="en-US" sz="1800" dirty="0" smtClean="0">
                          <a:effectLst/>
                        </a:rPr>
                        <a:t>.6 </a:t>
                      </a: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1.97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16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</a:rPr>
                        <a:t>2019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32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3.938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7.88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31.51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63.0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Пропускная способность PCI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Гбайт/с</a:t>
            </a:r>
          </a:p>
        </p:txBody>
      </p:sp>
    </p:spTree>
    <p:extLst>
      <p:ext uri="{BB962C8B-B14F-4D97-AF65-F5344CB8AC3E}">
        <p14:creationId xmlns:p14="http://schemas.microsoft.com/office/powerpoint/2010/main" val="4238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ru-RU" dirty="0" err="1"/>
              <a:t>FireWire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6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908026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могут </a:t>
            </a:r>
            <a:r>
              <a:rPr lang="ru-RU" sz="2400" dirty="0"/>
              <a:t>подключаться как внутренние, так и внешние устройства (всего до 127 устройств на один контроллер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Максимальная </a:t>
            </a:r>
            <a:r>
              <a:rPr lang="ru-RU" sz="2400" i="1" dirty="0"/>
              <a:t>пропускная способность достигает 50 Мбайт/с; </a:t>
            </a:r>
            <a:r>
              <a:rPr lang="en-US" sz="2400" i="1" dirty="0" smtClean="0"/>
              <a:t>(</a:t>
            </a:r>
            <a:r>
              <a:rPr lang="ru-RU" sz="2400" i="1" dirty="0" smtClean="0"/>
              <a:t>200 </a:t>
            </a:r>
            <a:r>
              <a:rPr lang="ru-RU" sz="2400" i="1" dirty="0"/>
              <a:t>Мбайт/с </a:t>
            </a:r>
            <a:r>
              <a:rPr lang="en-US" sz="2400" i="1" dirty="0" smtClean="0"/>
              <a:t>-  4</a:t>
            </a:r>
            <a:r>
              <a:rPr lang="ru-RU" sz="2400" i="1" dirty="0" smtClean="0"/>
              <a:t>00 Мбайт/с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разных модификаций). 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032490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Предназначен </a:t>
            </a:r>
            <a:r>
              <a:rPr lang="ru-RU" sz="2400" dirty="0" smtClean="0"/>
              <a:t>для замены IDE/ATA </a:t>
            </a:r>
            <a:r>
              <a:rPr lang="ru-RU" sz="2400" dirty="0"/>
              <a:t>при подключении жестких дисков, CD-ROM и DVD дисководов,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</a:t>
            </a:r>
            <a:r>
              <a:rPr lang="ru-RU" sz="2400" dirty="0"/>
              <a:t>также </a:t>
            </a:r>
            <a:r>
              <a:rPr lang="ru-RU" sz="2400" dirty="0" smtClean="0"/>
              <a:t>для </a:t>
            </a:r>
            <a:r>
              <a:rPr lang="ru-RU" sz="2400" dirty="0"/>
              <a:t>соединения с высокоскоростными внешними устройствами — цифровыми видеокамерами, видеомагнитофонами, различными накопителями.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 скорость – возможность обработки мультимедиа сигналов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Асинхронные операции – записи/чтение 32 битных слов, блоков слов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Изохронные </a:t>
            </a:r>
            <a:r>
              <a:rPr lang="ru-RU" sz="2400" dirty="0" smtClean="0"/>
              <a:t>операции передача пакетов данных в ритме 8 кГц, задаваемым </a:t>
            </a:r>
            <a:r>
              <a:rPr lang="ru-RU" sz="2400" dirty="0" err="1" smtClean="0"/>
              <a:t>ведущуим</a:t>
            </a:r>
            <a:r>
              <a:rPr lang="ru-RU" sz="2400" dirty="0" smtClean="0"/>
              <a:t> </a:t>
            </a:r>
            <a:r>
              <a:rPr lang="ru-RU" sz="2400" dirty="0" smtClean="0"/>
              <a:t>устройством</a:t>
            </a:r>
            <a:endParaRPr lang="ru-RU" sz="2400" dirty="0" smtClean="0"/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2898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694495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Напряжение </a:t>
            </a:r>
            <a:r>
              <a:rPr lang="ru-RU" sz="2400" dirty="0" smtClean="0"/>
              <a:t>до 40 вольт,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Подключение до 63 устройств.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подключение нескольких устройств по единому шестижильному кабелю: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две жилы обеспечивают питание,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четыре — служат для обмена данными.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(бывают и другие конфигурации)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2898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694495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2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752" y="788119"/>
            <a:ext cx="88267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интерфейс </a:t>
            </a:r>
            <a:r>
              <a:rPr lang="ru-RU" sz="2400" i="1" dirty="0"/>
              <a:t>предназначен только для подключения жестких дисков и других </a:t>
            </a:r>
            <a:r>
              <a:rPr lang="ru-RU" sz="2400" i="1" dirty="0" smtClean="0"/>
              <a:t>накопителей</a:t>
            </a:r>
            <a:endParaRPr lang="en-US" sz="24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поддерживает </a:t>
            </a:r>
            <a:r>
              <a:rPr lang="ru-RU" sz="2400" u="sng" dirty="0"/>
              <a:t>два разъема IDE </a:t>
            </a:r>
            <a:r>
              <a:rPr lang="ru-RU" sz="2400" u="sng" dirty="0" err="1" smtClean="0"/>
              <a:t>Primary</a:t>
            </a:r>
            <a:r>
              <a:rPr lang="ru-RU" sz="2400" u="sng" dirty="0"/>
              <a:t> — Первичный и </a:t>
            </a:r>
            <a:r>
              <a:rPr lang="ru-RU" sz="2400" u="sng" dirty="0" err="1"/>
              <a:t>Secondary</a:t>
            </a:r>
            <a:r>
              <a:rPr lang="ru-RU" sz="2400" u="sng" dirty="0"/>
              <a:t> — </a:t>
            </a:r>
            <a:r>
              <a:rPr lang="ru-RU" sz="2400" u="sng" dirty="0" smtClean="0"/>
              <a:t>Вторичный, </a:t>
            </a:r>
            <a:endParaRPr lang="en-US" sz="2400" u="sng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к </a:t>
            </a:r>
            <a:r>
              <a:rPr lang="ru-RU" sz="2300" b="1" dirty="0"/>
              <a:t>каждому из </a:t>
            </a:r>
            <a:r>
              <a:rPr lang="ru-RU" sz="2300" b="1" dirty="0" smtClean="0"/>
              <a:t>разъемов можно </a:t>
            </a:r>
            <a:r>
              <a:rPr lang="ru-RU" sz="2300" b="1" dirty="0"/>
              <a:t>подключать по два устройства (</a:t>
            </a:r>
            <a:r>
              <a:rPr lang="ru-RU" sz="2300" b="1" dirty="0" err="1"/>
              <a:t>Master</a:t>
            </a:r>
            <a:r>
              <a:rPr lang="ru-RU" sz="2300" b="1" dirty="0"/>
              <a:t> и </a:t>
            </a:r>
            <a:r>
              <a:rPr lang="ru-RU" sz="2300" b="1" dirty="0" err="1"/>
              <a:t>Slave</a:t>
            </a:r>
            <a:r>
              <a:rPr lang="ru-RU" sz="2300" b="1" dirty="0"/>
              <a:t> — ведущий и ведомый). </a:t>
            </a:r>
            <a:endParaRPr lang="ru-RU" sz="2300" b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4365104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1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14118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пропускная способность интерфейса  — до 66 Мбайт/с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</a:t>
            </a:r>
            <a:r>
              <a:rPr lang="ru-RU" sz="2400" i="1" dirty="0"/>
              <a:t>обеспечения совместимости с накопителями, отличными от жестких дисков, существует протокол обмена данными ATAPI </a:t>
            </a:r>
            <a:endParaRPr lang="en-US" sz="2400" i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(</a:t>
            </a:r>
            <a:r>
              <a:rPr lang="ru-RU" sz="2400" i="1" dirty="0"/>
              <a:t>АТА </a:t>
            </a:r>
            <a:r>
              <a:rPr lang="ru-RU" sz="2400" i="1" dirty="0" err="1"/>
              <a:t>Packet</a:t>
            </a:r>
            <a:r>
              <a:rPr lang="ru-RU" sz="2400" i="1" dirty="0"/>
              <a:t> </a:t>
            </a:r>
            <a:r>
              <a:rPr lang="ru-RU" sz="2400" i="1" dirty="0" err="1"/>
              <a:t>Interface</a:t>
            </a:r>
            <a:r>
              <a:rPr lang="ru-RU" sz="2400" i="1" dirty="0"/>
              <a:t> — Пакетный интерфейс АТА). </a:t>
            </a:r>
            <a:endParaRPr lang="ru-RU" sz="2400" i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4365104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SATA (англ. </a:t>
            </a:r>
            <a:r>
              <a:rPr lang="ru-RU" sz="2400" dirty="0" err="1"/>
              <a:t>Serial</a:t>
            </a:r>
            <a:r>
              <a:rPr lang="ru-RU" sz="2400" dirty="0"/>
              <a:t> ATA) — последовательный интерфейс обмена данными с накопителями информации.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SATA </a:t>
            </a:r>
            <a:r>
              <a:rPr lang="ru-RU" sz="2400" dirty="0"/>
              <a:t>является развитием паралле</a:t>
            </a:r>
            <a:r>
              <a:rPr lang="ru-RU" sz="2000" dirty="0"/>
              <a:t>льного интерфейса ATA (IDE), который после появления SATA был переименован в PATA (</a:t>
            </a:r>
            <a:r>
              <a:rPr lang="ru-RU" sz="2000" dirty="0" err="1"/>
              <a:t>Parallel</a:t>
            </a:r>
            <a:r>
              <a:rPr lang="ru-RU" sz="2000" dirty="0"/>
              <a:t> ATA).  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2402560" cy="32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7787" y="2148334"/>
            <a:ext cx="898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SATA I  1.5 Гбит / с. Пропускная способность </a:t>
            </a:r>
            <a:r>
              <a:rPr lang="ru-RU" sz="2000" dirty="0" smtClean="0"/>
              <a:t>интерфейса </a:t>
            </a:r>
            <a:r>
              <a:rPr lang="ru-RU" sz="2000" dirty="0"/>
              <a:t>- до 150МБ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 </a:t>
            </a:r>
            <a:r>
              <a:rPr lang="ru-RU" sz="2000" dirty="0" smtClean="0"/>
              <a:t>(</a:t>
            </a:r>
            <a:r>
              <a:rPr lang="ru-RU" sz="2000" dirty="0"/>
              <a:t> SATA 3 Гбит / </a:t>
            </a:r>
            <a:r>
              <a:rPr lang="ru-RU" sz="2000" dirty="0" smtClean="0"/>
              <a:t>с) ,Пропускная </a:t>
            </a:r>
            <a:r>
              <a:rPr lang="ru-RU" sz="2000" dirty="0"/>
              <a:t>способность интерфейса </a:t>
            </a:r>
            <a:r>
              <a:rPr lang="ru-RU" sz="2000" dirty="0" smtClean="0"/>
              <a:t>- </a:t>
            </a:r>
            <a:r>
              <a:rPr lang="ru-RU" sz="2000" dirty="0"/>
              <a:t>до 300МБ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III </a:t>
            </a:r>
            <a:r>
              <a:rPr lang="ru-RU" sz="2000" dirty="0" smtClean="0"/>
              <a:t>(</a:t>
            </a:r>
            <a:r>
              <a:rPr lang="ru-RU" sz="2000" dirty="0"/>
              <a:t> SATA 6 Гбит / </a:t>
            </a:r>
            <a:r>
              <a:rPr lang="ru-RU" sz="2000" dirty="0" smtClean="0"/>
              <a:t>с(.Пропускная </a:t>
            </a:r>
            <a:r>
              <a:rPr lang="ru-RU" sz="2000" dirty="0"/>
              <a:t>способность интерфейса  600 МБ / с. </a:t>
            </a:r>
            <a:r>
              <a:rPr lang="ru-RU" sz="2000" dirty="0" smtClean="0"/>
              <a:t>	интерфейсы </a:t>
            </a:r>
            <a:r>
              <a:rPr lang="ru-RU" sz="2000" dirty="0"/>
              <a:t>обратно </a:t>
            </a:r>
            <a:r>
              <a:rPr lang="ru-RU" sz="2000" dirty="0" smtClean="0"/>
              <a:t>совместимы.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2"/>
            <a:ext cx="864096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</a:t>
            </a:r>
            <a:r>
              <a:rPr lang="ru-RU" sz="2800" b="1" dirty="0" smtClean="0"/>
              <a:t>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64319"/>
            <a:ext cx="6516216" cy="231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268760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подключение  периферийных устройств осуществляется через входные интерфейсы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устройства имеют дополнительные контроллеры подключения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Интерфейсы соединены с процессором и/или южным мостом системной платы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соединяются через т.н. шины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шины объединены в т.н. </a:t>
            </a:r>
            <a:r>
              <a:rPr lang="ru-RU" sz="2200" i="1" dirty="0" err="1" smtClean="0"/>
              <a:t>хабы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733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95360"/>
            <a:ext cx="8826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Главное преимуществом SATA перед РАТА -использование последовательной шины вместо </a:t>
            </a:r>
            <a:r>
              <a:rPr lang="ru-RU" sz="2400" b="1" dirty="0" smtClean="0"/>
              <a:t>параллельной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ru-RU" sz="2400" b="1" dirty="0" smtClean="0"/>
              <a:t>– </a:t>
            </a:r>
            <a:r>
              <a:rPr lang="ru-RU" sz="2400" b="1" dirty="0"/>
              <a:t>увеличение помехоустойчивости и повышение </a:t>
            </a:r>
            <a:r>
              <a:rPr lang="en-US" sz="2400" b="1" dirty="0" smtClean="0"/>
              <a:t>	</a:t>
            </a:r>
            <a:r>
              <a:rPr lang="ru-RU" sz="2400" b="1" dirty="0" smtClean="0"/>
              <a:t>скорости </a:t>
            </a:r>
            <a:r>
              <a:rPr lang="ru-RU" sz="2400" b="1" dirty="0"/>
              <a:t>передачи данных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dirty="0"/>
              <a:t>Интерфейс SATA поддерживает все периферийные устройства ATAPI — CD, DVD, и </a:t>
            </a:r>
            <a:r>
              <a:rPr lang="ru-RU" sz="2400" dirty="0" err="1"/>
              <a:t>тп</a:t>
            </a:r>
            <a:r>
              <a:rPr lang="ru-RU" sz="2400" dirty="0"/>
              <a:t>, ленты, а также АТА.</a:t>
            </a:r>
          </a:p>
          <a:p>
            <a:endParaRPr lang="ru-RU" sz="24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789040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Интерфейс SATA обладает высокой пропускной способностью шины и помехоустойчивостью кабеля данных </a:t>
            </a:r>
            <a:r>
              <a:rPr lang="ru-RU" sz="2000" b="1" dirty="0" smtClean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меньшее количество </a:t>
            </a:r>
            <a:r>
              <a:rPr lang="ru-RU" sz="2000" dirty="0"/>
              <a:t>линий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дифференциальная передача </a:t>
            </a:r>
            <a:r>
              <a:rPr lang="ru-RU" sz="2000" dirty="0"/>
              <a:t>сигналов</a:t>
            </a:r>
            <a:r>
              <a:rPr lang="ru-RU" sz="20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Для передачи и приема используются две токовые петли — два замкнутых кольца, через которые циркулируют данные, синхронизированные частотой 1,5 ГГц.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Каналы </a:t>
            </a:r>
            <a:r>
              <a:rPr lang="ru-RU" sz="2000" dirty="0"/>
              <a:t>работают в противофазе, в силу чего происходит уничтожение взаимных помех.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586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329" y="788119"/>
            <a:ext cx="840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тонкие семижильные кабели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 напряжения (12/5/3.3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Требует 15 контактный разъем питания.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 каждому разъему только один диск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Подключение </a:t>
            </a:r>
            <a:r>
              <a:rPr lang="en-US" sz="2000" dirty="0" smtClean="0"/>
              <a:t>PnP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32-разрядный CRC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Код </a:t>
            </a:r>
            <a:r>
              <a:rPr lang="ru-RU" sz="2000" dirty="0"/>
              <a:t>CRC, </a:t>
            </a:r>
            <a:r>
              <a:rPr lang="ru-RU" sz="2000" dirty="0" smtClean="0"/>
              <a:t>записывается </a:t>
            </a:r>
            <a:r>
              <a:rPr lang="ru-RU" sz="2000" dirty="0"/>
              <a:t>в секторы жестких дисков,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для </a:t>
            </a:r>
            <a:r>
              <a:rPr lang="ru-RU" sz="2000" dirty="0"/>
              <a:t>обна­ружения </a:t>
            </a:r>
            <a:r>
              <a:rPr lang="ru-RU" sz="2000" dirty="0" smtClean="0"/>
              <a:t>ошибок- </a:t>
            </a:r>
            <a:r>
              <a:rPr lang="ru-RU" sz="2000" dirty="0"/>
              <a:t>надежность передачи данных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err="1" smtClean="0"/>
              <a:t>eSATA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903649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Спецификация </a:t>
            </a:r>
            <a:r>
              <a:rPr lang="ru-RU" sz="2200" dirty="0" err="1" smtClean="0"/>
              <a:t>eSATA</a:t>
            </a:r>
            <a:r>
              <a:rPr lang="ru-RU" sz="2200" dirty="0" smtClean="0"/>
              <a:t> (</a:t>
            </a:r>
            <a:r>
              <a:rPr lang="ru-RU" sz="2200" dirty="0" err="1" smtClean="0"/>
              <a:t>External</a:t>
            </a:r>
            <a:r>
              <a:rPr lang="ru-RU" sz="2200" dirty="0" smtClean="0"/>
              <a:t> SATA) предназначена для подключения к настольному или переносимому персональному компьютеру внешних жестких дисков 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Удвоенная длина кабеля 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Скорость до 6 ГБ/с – конкурент </a:t>
            </a:r>
            <a:r>
              <a:rPr lang="en-US" sz="2200" dirty="0" smtClean="0"/>
              <a:t>USB3.0</a:t>
            </a:r>
            <a:endParaRPr lang="ru-RU" sz="2200" dirty="0" smtClean="0"/>
          </a:p>
        </p:txBody>
      </p:sp>
      <p:pic>
        <p:nvPicPr>
          <p:cNvPr id="8197" name="Picture 5" descr="ÐÐ°ÑÑÐ¸Ð½ÐºÐ¸ Ð¿Ð¾ Ð·Ð°Ð¿ÑÐ¾ÑÑ e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1206"/>
            <a:ext cx="3888432" cy="26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SCSI </a:t>
            </a:r>
            <a:r>
              <a:rPr lang="ru-RU" dirty="0" smtClean="0"/>
              <a:t>и </a:t>
            </a:r>
            <a:r>
              <a:rPr lang="en-US" dirty="0" smtClean="0"/>
              <a:t>SAS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7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Интерфейс </a:t>
            </a:r>
            <a:r>
              <a:rPr lang="en-US" sz="2300" dirty="0"/>
              <a:t>SCSI (Small Computer System Interface — </a:t>
            </a:r>
            <a:r>
              <a:rPr lang="ru-RU" sz="2300" dirty="0"/>
              <a:t>системный интерфейс малых компьютеров, произносится «</a:t>
            </a:r>
            <a:r>
              <a:rPr lang="ru-RU" sz="2300" dirty="0" err="1"/>
              <a:t>скази</a:t>
            </a:r>
            <a:r>
              <a:rPr lang="ru-RU" sz="2300" dirty="0" smtClean="0"/>
              <a:t>»)</a:t>
            </a:r>
            <a:endParaRPr lang="en-US" sz="23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интерфейс</a:t>
            </a:r>
            <a:r>
              <a:rPr lang="ru-RU" sz="2300" i="1" dirty="0"/>
              <a:t>, разработанный для объединения в единую систему устройств различного профиля: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накопителей </a:t>
            </a:r>
            <a:r>
              <a:rPr lang="ru-RU" sz="2300" i="1" dirty="0"/>
              <a:t>на жестких магнитных носителях, сканеров,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стримеров,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 </a:t>
            </a:r>
            <a:r>
              <a:rPr lang="ru-RU" sz="2300" i="1" dirty="0"/>
              <a:t>CD-ROM и т.п.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6" y="4149080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6" y="4365104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Наиболее </a:t>
            </a:r>
            <a:r>
              <a:rPr lang="ru-RU" sz="2200" b="1" dirty="0"/>
              <a:t>широко </a:t>
            </a:r>
            <a:r>
              <a:rPr lang="ru-RU" sz="2200" b="1" dirty="0" smtClean="0"/>
              <a:t>используется </a:t>
            </a:r>
            <a:r>
              <a:rPr lang="ru-RU" sz="2200" b="1" dirty="0"/>
              <a:t>для устройств и систем хранения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Устройства </a:t>
            </a:r>
            <a:r>
              <a:rPr lang="en-US" sz="2200" u="sng" dirty="0" smtClean="0"/>
              <a:t>SCSI</a:t>
            </a:r>
            <a:r>
              <a:rPr lang="ru-RU" sz="2200" u="sng" dirty="0" smtClean="0"/>
              <a:t> подключаются к шинам </a:t>
            </a:r>
            <a:r>
              <a:rPr lang="ru-RU" sz="2200" u="sng" dirty="0" err="1" smtClean="0"/>
              <a:t>пк</a:t>
            </a:r>
            <a:r>
              <a:rPr lang="ru-RU" sz="2200" u="sng" dirty="0" smtClean="0"/>
              <a:t> </a:t>
            </a:r>
            <a:r>
              <a:rPr lang="en-US" sz="2200" u="sng" dirty="0" smtClean="0"/>
              <a:t>(PCI)</a:t>
            </a:r>
            <a:r>
              <a:rPr lang="ru-RU" sz="2200" u="sng" dirty="0" smtClean="0"/>
              <a:t> при помощи хост-адаптера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подключенные к SCSI-шине, взаимодействуют друг с другом не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напрямую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через встроенные SCSI-контроллеры.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3861048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8" y="4077072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471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sz="2300" b="1" dirty="0" smtClean="0"/>
              <a:t>SAS - </a:t>
            </a:r>
            <a:r>
              <a:rPr lang="ru-RU" sz="2300" b="1" dirty="0" smtClean="0"/>
              <a:t>Последовательный интерфейс</a:t>
            </a:r>
            <a:r>
              <a:rPr lang="en-US" sz="2300" b="1" dirty="0" smtClean="0"/>
              <a:t> </a:t>
            </a:r>
            <a:r>
              <a:rPr lang="ru-RU" sz="2300" b="1" dirty="0" smtClean="0"/>
              <a:t>типа </a:t>
            </a:r>
            <a:r>
              <a:rPr lang="en-US" sz="2300" b="1" dirty="0" smtClean="0"/>
              <a:t>SCSI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Возможность подключение одного устройства по нескольким каналам и поддержка расширителей шины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Требует наличия специального контроллера </a:t>
            </a:r>
            <a:r>
              <a:rPr lang="en-US" sz="2300" i="1" dirty="0" smtClean="0"/>
              <a:t>SAS</a:t>
            </a:r>
            <a:endParaRPr lang="ru-RU" sz="2300" i="1" dirty="0" smtClean="0"/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Обладает обратной совместимостью с </a:t>
            </a:r>
            <a:r>
              <a:rPr lang="en-US" sz="2300" dirty="0" smtClean="0"/>
              <a:t>SATA</a:t>
            </a:r>
            <a:endParaRPr lang="ru-RU" sz="2300" dirty="0" smtClean="0"/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9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1" i="1" dirty="0" err="1" smtClean="0"/>
              <a:t>Интерфейсы</a:t>
            </a:r>
            <a:r>
              <a:rPr lang="en-US" sz="2300" b="1" i="1" dirty="0" smtClean="0"/>
              <a:t> </a:t>
            </a:r>
            <a:r>
              <a:rPr lang="en-US" sz="2300" b="1" i="1" dirty="0"/>
              <a:t>SAS и SCSI </a:t>
            </a:r>
            <a:r>
              <a:rPr lang="ru-RU" sz="2300" b="1" i="1" dirty="0" smtClean="0"/>
              <a:t>используются в основном</a:t>
            </a:r>
            <a:r>
              <a:rPr lang="en-US" sz="2300" b="1" i="1" dirty="0" smtClean="0"/>
              <a:t> </a:t>
            </a:r>
            <a:r>
              <a:rPr lang="ru-RU" sz="2300" b="1" i="1" dirty="0" smtClean="0"/>
              <a:t>в серверах </a:t>
            </a:r>
            <a:r>
              <a:rPr lang="ru-RU" sz="2300" b="1" i="1" dirty="0" smtClean="0"/>
              <a:t>из-</a:t>
            </a:r>
            <a:r>
              <a:rPr lang="ru-RU" sz="2300" b="1" i="1" dirty="0" smtClean="0"/>
              <a:t>за</a:t>
            </a:r>
            <a:r>
              <a:rPr lang="ru-RU" sz="2300" b="1" i="1" dirty="0" smtClean="0"/>
              <a:t> </a:t>
            </a:r>
            <a:r>
              <a:rPr lang="ru-RU" sz="2300" b="1" i="1" dirty="0" smtClean="0"/>
              <a:t>высокой стоимости интерфейса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Наибольшего </a:t>
            </a:r>
            <a:r>
              <a:rPr lang="ru-RU" sz="2300" u="sng" dirty="0" smtClean="0"/>
              <a:t>эффекта от </a:t>
            </a:r>
            <a:r>
              <a:rPr lang="ru-RU" sz="2300" u="sng" dirty="0"/>
              <a:t>применения </a:t>
            </a:r>
            <a:r>
              <a:rPr lang="ru-RU" sz="2300" u="sng" dirty="0" smtClean="0"/>
              <a:t>можно </a:t>
            </a:r>
            <a:r>
              <a:rPr lang="ru-RU" sz="2300" u="sng" dirty="0"/>
              <a:t>достигнуть </a:t>
            </a:r>
            <a:r>
              <a:rPr lang="ru-RU" sz="2300" u="sng" dirty="0" smtClean="0"/>
              <a:t>при одновременном выполнении  нескольких  </a:t>
            </a:r>
            <a:r>
              <a:rPr lang="ru-RU" sz="2300" u="sng" dirty="0"/>
              <a:t>"тяжелых" приложений или при массовых запросах к данным на </a:t>
            </a:r>
            <a:r>
              <a:rPr lang="ru-RU" sz="2300" u="sng" dirty="0" smtClean="0"/>
              <a:t>устройствах </a:t>
            </a:r>
            <a:r>
              <a:rPr lang="ru-RU" sz="2300" u="sng" dirty="0"/>
              <a:t>хранения</a:t>
            </a:r>
            <a:r>
              <a:rPr lang="ru-RU" sz="2300" u="sng" dirty="0" smtClean="0"/>
              <a:t>.</a:t>
            </a:r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1902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r>
              <a:rPr lang="ru-RU" sz="2800" b="1" dirty="0"/>
              <a:t>Сравнение</a:t>
            </a:r>
            <a:r>
              <a:rPr lang="en-US" sz="2800" b="1" dirty="0"/>
              <a:t> SAS </a:t>
            </a:r>
            <a:r>
              <a:rPr lang="ru-RU" sz="2800" b="1" dirty="0"/>
              <a:t>и </a:t>
            </a:r>
            <a:r>
              <a:rPr lang="en-US" sz="2800" b="1" dirty="0"/>
              <a:t>SCSI</a:t>
            </a:r>
            <a:r>
              <a:rPr lang="ru-RU" sz="2800" b="1" dirty="0"/>
              <a:t> </a:t>
            </a: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4396"/>
              </p:ext>
            </p:extLst>
          </p:nvPr>
        </p:nvGraphicFramePr>
        <p:xfrm>
          <a:off x="307975" y="1052736"/>
          <a:ext cx="8526984" cy="5173158"/>
        </p:xfrm>
        <a:graphic>
          <a:graphicData uri="http://schemas.openxmlformats.org/drawingml/2006/table">
            <a:tbl>
              <a:tblPr/>
              <a:tblGrid>
                <a:gridCol w="426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+mj-lt"/>
                        </a:rPr>
                        <a:t>SAS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+mj-lt"/>
                        </a:rPr>
                        <a:t>SATA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2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Для серверных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Преимущественно для настольных и мобильных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SCSI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>
                          <a:effectLst/>
                          <a:latin typeface="+mj-lt"/>
                        </a:rPr>
                        <a:t>ATA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4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Минимальная скорость вращения шпинделя HDD 7200 RPM, максимальная – 15000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Минимум 5400 RPM, максимум 7200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технология проверки контрольных сумм при записи данных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Большой процент ошибок и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bad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-секторов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2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Два дуплексных порта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Один полудуплексный порт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30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</a:t>
                      </a:r>
                      <a:r>
                        <a:rPr lang="en-US" sz="1600">
                          <a:effectLst/>
                          <a:latin typeface="+mj-lt"/>
                        </a:rPr>
                        <a:t>Multipath I/O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Подключение по типу «точка – точка»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94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Очередь команд до 256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Очередь команд до 32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Можно использовать кабели до 10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Длина кабелей не более 1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0271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Пропускная способность шины до 12 Гбит/с (в перспективе – 24 Гбит/с)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6 Гбит/с (SATA III)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833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Стоимость накопителей выше, иногда значительно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Дешевле в пересчете на цену за 1 Гб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1"/>
            <a:ext cx="8640960" cy="120945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Разъемы </a:t>
            </a:r>
            <a:r>
              <a:rPr lang="ru-RU" sz="2800" b="1" dirty="0" smtClean="0"/>
              <a:t>интерфейсов на типичной материнской плате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547317" cy="48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Шина </a:t>
            </a:r>
            <a:r>
              <a:rPr lang="en-US" dirty="0"/>
              <a:t>DIMM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r>
              <a:rPr lang="ru-RU" sz="2000" u="sng" dirty="0" smtClean="0"/>
              <a:t>Параллельный интерфейс</a:t>
            </a: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ru-RU" sz="2000" i="1" dirty="0" smtClean="0"/>
              <a:t>по </a:t>
            </a:r>
            <a:r>
              <a:rPr lang="ru-RU" sz="2000" i="1" dirty="0"/>
              <a:t>120 контактов </a:t>
            </a:r>
            <a:r>
              <a:rPr lang="ru-RU" sz="2000" i="1" dirty="0" smtClean="0"/>
              <a:t>с</a:t>
            </a:r>
            <a:r>
              <a:rPr lang="en-US" sz="2000" i="1" dirty="0" smtClean="0"/>
              <a:t> </a:t>
            </a:r>
            <a:r>
              <a:rPr lang="ru-RU" sz="2000" i="1" dirty="0" smtClean="0"/>
              <a:t>двух </a:t>
            </a:r>
            <a:r>
              <a:rPr lang="ru-RU" sz="2000" i="1" dirty="0"/>
              <a:t>сторон, </a:t>
            </a:r>
            <a:r>
              <a:rPr lang="en-US" sz="2000" i="1" dirty="0" smtClean="0"/>
              <a:t>(</a:t>
            </a:r>
            <a:r>
              <a:rPr lang="ru-RU" sz="2000" i="1" dirty="0" smtClean="0"/>
              <a:t>240 в</a:t>
            </a:r>
            <a:r>
              <a:rPr lang="en-US" sz="2000" i="1" dirty="0" smtClean="0"/>
              <a:t> </a:t>
            </a:r>
            <a:r>
              <a:rPr lang="ru-RU" sz="2000" i="1" dirty="0" smtClean="0"/>
              <a:t>сумме), (288 в </a:t>
            </a:r>
            <a:r>
              <a:rPr lang="en-US" sz="2000" i="1" dirty="0" smtClean="0"/>
              <a:t>DDR4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64-разрядная шина </a:t>
            </a:r>
            <a:r>
              <a:rPr lang="ru-RU" sz="2000" dirty="0"/>
              <a:t>данных,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16-разрядная адресная шина </a:t>
            </a:r>
            <a:r>
              <a:rPr lang="ru-RU" sz="2000" dirty="0"/>
              <a:t>с </a:t>
            </a:r>
            <a:r>
              <a:rPr lang="ru-RU" sz="2000" dirty="0" smtClean="0"/>
              <a:t>временным мультиплексированием,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управляющие сигналы и </a:t>
            </a:r>
            <a:r>
              <a:rPr lang="ru-RU" sz="2000" dirty="0" smtClean="0"/>
              <a:t>контакты земли </a:t>
            </a:r>
            <a:r>
              <a:rPr lang="ru-RU" sz="2000" dirty="0"/>
              <a:t>и питания.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Тактовая </a:t>
            </a:r>
            <a:r>
              <a:rPr lang="ru-RU" sz="2000" dirty="0" smtClean="0"/>
              <a:t>частота сигнала </a:t>
            </a:r>
            <a:r>
              <a:rPr lang="ru-RU" sz="2000" dirty="0" smtClean="0"/>
              <a:t>100-266 </a:t>
            </a:r>
            <a:r>
              <a:rPr lang="ru-RU" sz="2000" dirty="0" smtClean="0"/>
              <a:t>МГц</a:t>
            </a:r>
            <a:endParaRPr lang="ru-RU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55795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170584" cy="32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81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Тактовая </a:t>
            </a:r>
            <a:r>
              <a:rPr lang="ru-RU" sz="2000" dirty="0" smtClean="0"/>
              <a:t>частота шины памяти в 4 раза больше, тактирование по 2 фронтам </a:t>
            </a:r>
          </a:p>
          <a:p>
            <a:pPr lvl="3">
              <a:spcBef>
                <a:spcPts val="600"/>
              </a:spcBef>
            </a:pPr>
            <a:r>
              <a:rPr lang="ru-RU" dirty="0" smtClean="0"/>
              <a:t>До 8 </a:t>
            </a:r>
            <a:r>
              <a:rPr lang="ru-RU" dirty="0" smtClean="0"/>
              <a:t>машинных </a:t>
            </a:r>
            <a:r>
              <a:rPr lang="ru-RU" dirty="0" smtClean="0"/>
              <a:t>слов данных по каждому тактовому </a:t>
            </a:r>
            <a:r>
              <a:rPr lang="ru-RU" dirty="0" smtClean="0"/>
              <a:t>импульсу</a:t>
            </a:r>
          </a:p>
          <a:p>
            <a:pPr lvl="3">
              <a:spcBef>
                <a:spcPts val="600"/>
              </a:spcBef>
            </a:pPr>
            <a:r>
              <a:rPr lang="ru-RU" dirty="0"/>
              <a:t>Например, DDR3-1600 использует тактовую частоту памяти в 200 МГц, ввода-вывода – в 800 МГц, и посылает 1600 миллионов слов/сек или 12800 Мбайт/с.</a:t>
            </a:r>
          </a:p>
          <a:p>
            <a:pPr lvl="3">
              <a:spcBef>
                <a:spcPts val="0"/>
              </a:spcBef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43" y="4191212"/>
            <a:ext cx="6034134" cy="15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2" y="3595818"/>
            <a:ext cx="2045618" cy="30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57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726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Главная проблема </a:t>
            </a:r>
            <a:r>
              <a:rPr lang="en-US" sz="1800" dirty="0" smtClean="0"/>
              <a:t>DIMM – </a:t>
            </a:r>
            <a:r>
              <a:rPr lang="ru-RU" sz="1800" dirty="0" smtClean="0"/>
              <a:t>латентность чтения/записи ячеек памяти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Вторым важны параметром является общее энергопотребление, определяющее и объем каждой планки</a:t>
            </a:r>
            <a:endParaRPr lang="ru-RU" sz="1800" dirty="0"/>
          </a:p>
        </p:txBody>
      </p:sp>
      <p:pic>
        <p:nvPicPr>
          <p:cNvPr id="10242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2" y="1124744"/>
            <a:ext cx="55860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DR4 vs DDR3 GEC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333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88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332656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pic>
        <p:nvPicPr>
          <p:cNvPr id="11266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7" y="5013176"/>
            <a:ext cx="4635078" cy="11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DR4 vs DDR3 GECI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5" y="4684494"/>
            <a:ext cx="4013444" cy="1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46844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46515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457" y="957530"/>
            <a:ext cx="8395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DDR3 применяется интерфейс </a:t>
            </a:r>
            <a:r>
              <a:rPr lang="ru-RU" sz="2000" dirty="0" err="1"/>
              <a:t>Multi-Drop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 с двумя каналами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</a:t>
            </a:r>
            <a:r>
              <a:rPr lang="ru-RU" sz="2000" dirty="0" smtClean="0"/>
              <a:t>тип </a:t>
            </a:r>
            <a:r>
              <a:rPr lang="ru-RU" sz="2000" dirty="0"/>
              <a:t>шины </a:t>
            </a:r>
            <a:r>
              <a:rPr lang="ru-RU" sz="2000" dirty="0" err="1" smtClean="0"/>
              <a:t>Point-to-Point</a:t>
            </a:r>
            <a:r>
              <a:rPr lang="ru-RU" sz="2000" dirty="0" smtClean="0"/>
              <a:t> </a:t>
            </a:r>
            <a:r>
              <a:rPr lang="ru-RU" sz="2000" dirty="0" err="1"/>
              <a:t>Bus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поддерживает  расширители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11270" name="Picture 6" descr="DDR4 vs DDR3 GEC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52" y="2231887"/>
            <a:ext cx="4513052" cy="23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Подключение </a:t>
            </a:r>
            <a:r>
              <a:rPr lang="ru-RU" sz="2400" b="1" dirty="0" smtClean="0"/>
              <a:t>периферийных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957202"/>
            <a:ext cx="85584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Порядок подключения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подсоединение </a:t>
            </a:r>
            <a:r>
              <a:rPr lang="ru-RU" sz="2200" i="1" dirty="0"/>
              <a:t>периферийного устройства к узлу с помощью соответствующего кабеля или беспроводного соединения;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подключение устройства к источнику питания;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установка соответствующего драйвера.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Некоторые </a:t>
            </a:r>
            <a:r>
              <a:rPr lang="ru-RU" sz="2200" i="1" dirty="0" smtClean="0"/>
              <a:t>устройства </a:t>
            </a:r>
            <a:r>
              <a:rPr lang="ru-RU" sz="2200" i="1" dirty="0"/>
              <a:t>не предусматривают самонастройки. Драйверы таких устройств </a:t>
            </a:r>
            <a:r>
              <a:rPr lang="ru-RU" sz="2200" i="1" dirty="0" smtClean="0"/>
              <a:t>устанавливаются </a:t>
            </a:r>
            <a:r>
              <a:rPr lang="ru-RU" sz="2200" i="1" dirty="0"/>
              <a:t>после того, как устройство подключается к компьютеру и включается питание.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Драйверы самонастраивающихся </a:t>
            </a:r>
            <a:r>
              <a:rPr lang="ru-RU" sz="2200" dirty="0" smtClean="0"/>
              <a:t>устройств </a:t>
            </a:r>
            <a:r>
              <a:rPr lang="ru-RU" sz="2200" dirty="0"/>
              <a:t>в системе уже </a:t>
            </a:r>
            <a:r>
              <a:rPr lang="ru-RU" sz="2200" dirty="0" smtClean="0"/>
              <a:t>имеются </a:t>
            </a:r>
            <a:r>
              <a:rPr lang="en-US" sz="2200" dirty="0" smtClean="0"/>
              <a:t>(PnP)</a:t>
            </a:r>
            <a:r>
              <a:rPr lang="ru-RU" sz="2200" dirty="0" smtClean="0"/>
              <a:t>. </a:t>
            </a:r>
            <a:r>
              <a:rPr lang="ru-RU" sz="2200" dirty="0"/>
              <a:t>В таком случае при подключении </a:t>
            </a:r>
            <a:r>
              <a:rPr lang="ru-RU" sz="2200" dirty="0" smtClean="0"/>
              <a:t>ОС распознает </a:t>
            </a:r>
            <a:r>
              <a:rPr lang="ru-RU" sz="2200" dirty="0"/>
              <a:t>устройство и устанавливает соответствующий драйвер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820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Особенности интерфейсных шин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</a:t>
            </a:r>
            <a:r>
              <a:rPr lang="ru-RU" b="1" dirty="0" smtClean="0"/>
              <a:t>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По назначению: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специализированные (например </a:t>
            </a:r>
            <a:r>
              <a:rPr lang="en-US" sz="2400" dirty="0"/>
              <a:t>IDE, Ethernet)</a:t>
            </a:r>
            <a:r>
              <a:rPr lang="ru-RU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универсальные</a:t>
            </a:r>
            <a:r>
              <a:rPr lang="en-US" sz="2400" dirty="0"/>
              <a:t> </a:t>
            </a:r>
            <a:r>
              <a:rPr lang="ru-RU" sz="2400" dirty="0"/>
              <a:t>(например </a:t>
            </a:r>
            <a:r>
              <a:rPr lang="en-US" sz="2400" dirty="0"/>
              <a:t>USB, PCI)</a:t>
            </a:r>
            <a:r>
              <a:rPr lang="ru-RU" sz="2400" dirty="0"/>
              <a:t>,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ru-RU" sz="2400" dirty="0"/>
              <a:t>   </a:t>
            </a:r>
            <a:r>
              <a:rPr lang="ru-RU" sz="2400" b="1" dirty="0"/>
              <a:t>По числу подключаемых устройств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Выделенные интерфейсы (одно устройство к одному порту)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Разделяемые интерфейсы(</a:t>
            </a:r>
            <a:r>
              <a:rPr lang="ru-RU" sz="2400" dirty="0" err="1"/>
              <a:t>хабы</a:t>
            </a:r>
            <a:r>
              <a:rPr lang="ru-RU" sz="2400" dirty="0" smtClean="0"/>
              <a:t>)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По типу информации: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Дискретные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дискрет</a:t>
            </a:r>
            <a:r>
              <a:rPr lang="ru-RU" sz="2400" dirty="0"/>
              <a:t>. Звуковые карты)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Аналоговые </a:t>
            </a:r>
            <a:r>
              <a:rPr lang="en-US" sz="2400" dirty="0"/>
              <a:t>(VGA)</a:t>
            </a:r>
            <a:endParaRPr lang="ru-RU" sz="2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Цифровые (большинство)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6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2772</Words>
  <Application>Microsoft Office PowerPoint</Application>
  <PresentationFormat>Экран (4:3)</PresentationFormat>
  <Paragraphs>510</Paragraphs>
  <Slides>64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PetersburgCTT-Bold</vt:lpstr>
      <vt:lpstr>PetersburgCTT-Regular</vt:lpstr>
      <vt:lpstr>Times New Roman</vt:lpstr>
      <vt:lpstr>Тема Office</vt:lpstr>
      <vt:lpstr>Аппаратные средства телекоммуникационных систем</vt:lpstr>
      <vt:lpstr>Подключение устройств ввода-вывода через интерфейсные шины</vt:lpstr>
      <vt:lpstr>Шинная организация платы. </vt:lpstr>
      <vt:lpstr>Подключение периферийных устройств</vt:lpstr>
      <vt:lpstr>Подключение периферийных устройств</vt:lpstr>
      <vt:lpstr>Разъемы интерфейсов на типичной материнской плате</vt:lpstr>
      <vt:lpstr>Подключение периферийных устройств</vt:lpstr>
      <vt:lpstr>Особенности интерфейсных шин</vt:lpstr>
      <vt:lpstr>Виды шин</vt:lpstr>
      <vt:lpstr>Виды шин</vt:lpstr>
      <vt:lpstr>Виды шин</vt:lpstr>
      <vt:lpstr>Параллельные шины </vt:lpstr>
      <vt:lpstr>Последовательные шины</vt:lpstr>
      <vt:lpstr>Контроллеры шин </vt:lpstr>
      <vt:lpstr>Контроллеры шин. Механизм прерываний </vt:lpstr>
      <vt:lpstr>Шины PCI</vt:lpstr>
      <vt:lpstr>Шина PCI</vt:lpstr>
      <vt:lpstr>Шина PCI. Поддержка устройств</vt:lpstr>
      <vt:lpstr>Шина PCI. Поддержка устройств</vt:lpstr>
      <vt:lpstr>Шина PCI. Характеристики</vt:lpstr>
      <vt:lpstr>Шина PCI. Характеристики</vt:lpstr>
      <vt:lpstr>Шины PCI-Express</vt:lpstr>
      <vt:lpstr>Шина PCI-Express</vt:lpstr>
      <vt:lpstr>Шина PCI-Express. Особенности организации сети</vt:lpstr>
      <vt:lpstr>Шина PCI-Express. Особенности организации сети</vt:lpstr>
      <vt:lpstr>Отличия архитектуру PCI Express от PCI. </vt:lpstr>
      <vt:lpstr>Шина PCI-Express. Особенности</vt:lpstr>
      <vt:lpstr>Шина PCI-Express. Особенности</vt:lpstr>
      <vt:lpstr>Многоуровневый стек протоколов PCI-Express. </vt:lpstr>
      <vt:lpstr>Многоуровневый стек протоколов PCI-Express. </vt:lpstr>
      <vt:lpstr>. Физический уровень PCI-Express </vt:lpstr>
      <vt:lpstr>. Физический уровень PCI-Express </vt:lpstr>
      <vt:lpstr>Канальный уровень PCI-Express</vt:lpstr>
      <vt:lpstr>Канальный уровень PCI-Express</vt:lpstr>
      <vt:lpstr>Уровень транзакций PCI-Express.</vt:lpstr>
      <vt:lpstr>Уровень транзакций PCI-Express.</vt:lpstr>
      <vt:lpstr>Пространства транзакций PCI-Express</vt:lpstr>
      <vt:lpstr>Программный уровень PCI-Express</vt:lpstr>
      <vt:lpstr>Особенности стандартов PCI-Express</vt:lpstr>
      <vt:lpstr>Особенности стандартов PCI-Express</vt:lpstr>
      <vt:lpstr>Шины FireWire</vt:lpstr>
      <vt:lpstr>IEEE 1394 FireWire</vt:lpstr>
      <vt:lpstr>IEEE 1394 FireWire</vt:lpstr>
      <vt:lpstr>IEEE 1394 FireWire</vt:lpstr>
      <vt:lpstr>IEEE 1394 FireWire</vt:lpstr>
      <vt:lpstr>Шины ATA</vt:lpstr>
      <vt:lpstr>IDE (PATA)</vt:lpstr>
      <vt:lpstr>IDE (PATA)</vt:lpstr>
      <vt:lpstr>SATA</vt:lpstr>
      <vt:lpstr>SATA</vt:lpstr>
      <vt:lpstr>SATA</vt:lpstr>
      <vt:lpstr>SATA</vt:lpstr>
      <vt:lpstr>eSATA</vt:lpstr>
      <vt:lpstr>Шины SCSI и SAS </vt:lpstr>
      <vt:lpstr>SCSI</vt:lpstr>
      <vt:lpstr>SCSI</vt:lpstr>
      <vt:lpstr>SAS</vt:lpstr>
      <vt:lpstr>SAS</vt:lpstr>
      <vt:lpstr>Сравнение SAS и SCSI </vt:lpstr>
      <vt:lpstr>Шина DIMM</vt:lpstr>
      <vt:lpstr>Интерфейс DIMM</vt:lpstr>
      <vt:lpstr>Интерфейс DIMM</vt:lpstr>
      <vt:lpstr>Интерфейс DIMM</vt:lpstr>
      <vt:lpstr>Интерфейс DIMM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332</cp:revision>
  <dcterms:created xsi:type="dcterms:W3CDTF">2018-09-05T04:46:37Z</dcterms:created>
  <dcterms:modified xsi:type="dcterms:W3CDTF">2019-10-23T09:18:49Z</dcterms:modified>
</cp:coreProperties>
</file>